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433" r:id="rId3"/>
    <p:sldId id="418" r:id="rId4"/>
    <p:sldId id="414" r:id="rId5"/>
    <p:sldId id="262" r:id="rId6"/>
    <p:sldId id="329" r:id="rId7"/>
    <p:sldId id="388" r:id="rId8"/>
    <p:sldId id="455" r:id="rId9"/>
    <p:sldId id="298" r:id="rId10"/>
    <p:sldId id="411" r:id="rId11"/>
    <p:sldId id="467" r:id="rId12"/>
    <p:sldId id="408" r:id="rId13"/>
    <p:sldId id="429" r:id="rId14"/>
    <p:sldId id="468" r:id="rId15"/>
    <p:sldId id="439" r:id="rId16"/>
    <p:sldId id="440" r:id="rId17"/>
    <p:sldId id="400" r:id="rId18"/>
    <p:sldId id="461" r:id="rId19"/>
    <p:sldId id="291" r:id="rId20"/>
    <p:sldId id="416" r:id="rId21"/>
    <p:sldId id="421" r:id="rId22"/>
    <p:sldId id="330" r:id="rId23"/>
    <p:sldId id="447" r:id="rId24"/>
    <p:sldId id="434" r:id="rId25"/>
    <p:sldId id="376" r:id="rId26"/>
    <p:sldId id="425" r:id="rId27"/>
    <p:sldId id="430" r:id="rId28"/>
    <p:sldId id="466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013EEB"/>
    <a:srgbClr val="FF0506"/>
    <a:srgbClr val="717171"/>
    <a:srgbClr val="FF0707"/>
    <a:srgbClr val="546366"/>
    <a:srgbClr val="00FF00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F1934-77DC-480E-9BEA-8DFD0B3D33AD}" v="11" dt="2023-10-12T20:00:18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6404" autoAdjust="0"/>
  </p:normalViewPr>
  <p:slideViewPr>
    <p:cSldViewPr>
      <p:cViewPr varScale="1">
        <p:scale>
          <a:sx n="107" d="100"/>
          <a:sy n="107" d="100"/>
        </p:scale>
        <p:origin x="165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 Csanad" userId="318b3dc6109a1aac" providerId="LiveId" clId="{B6FF1934-77DC-480E-9BEA-8DFD0B3D33AD}"/>
    <pc:docChg chg="custSel addSld delSld modSld sldOrd">
      <pc:chgData name="Mate Csanad" userId="318b3dc6109a1aac" providerId="LiveId" clId="{B6FF1934-77DC-480E-9BEA-8DFD0B3D33AD}" dt="2023-10-14T12:24:15.540" v="40"/>
      <pc:docMkLst>
        <pc:docMk/>
      </pc:docMkLst>
      <pc:sldChg chg="add del">
        <pc:chgData name="Mate Csanad" userId="318b3dc6109a1aac" providerId="LiveId" clId="{B6FF1934-77DC-480E-9BEA-8DFD0B3D33AD}" dt="2023-10-14T12:23:49.968" v="27" actId="47"/>
        <pc:sldMkLst>
          <pc:docMk/>
          <pc:sldMk cId="655689813" sldId="378"/>
        </pc:sldMkLst>
      </pc:sldChg>
      <pc:sldChg chg="add ord">
        <pc:chgData name="Mate Csanad" userId="318b3dc6109a1aac" providerId="LiveId" clId="{B6FF1934-77DC-480E-9BEA-8DFD0B3D33AD}" dt="2023-10-14T12:23:57.585" v="32"/>
        <pc:sldMkLst>
          <pc:docMk/>
          <pc:sldMk cId="1316106523" sldId="400"/>
        </pc:sldMkLst>
      </pc:sldChg>
      <pc:sldChg chg="del">
        <pc:chgData name="Mate Csanad" userId="318b3dc6109a1aac" providerId="LiveId" clId="{B6FF1934-77DC-480E-9BEA-8DFD0B3D33AD}" dt="2023-10-12T19:58:07.891" v="9" actId="2696"/>
        <pc:sldMkLst>
          <pc:docMk/>
          <pc:sldMk cId="2831318805" sldId="400"/>
        </pc:sldMkLst>
      </pc:sldChg>
      <pc:sldChg chg="addSp delSp modSp mod ord">
        <pc:chgData name="Mate Csanad" userId="318b3dc6109a1aac" providerId="LiveId" clId="{B6FF1934-77DC-480E-9BEA-8DFD0B3D33AD}" dt="2023-10-14T12:24:03.773" v="35"/>
        <pc:sldMkLst>
          <pc:docMk/>
          <pc:sldMk cId="698852382" sldId="416"/>
        </pc:sldMkLst>
        <pc:picChg chg="add mod">
          <ac:chgData name="Mate Csanad" userId="318b3dc6109a1aac" providerId="LiveId" clId="{B6FF1934-77DC-480E-9BEA-8DFD0B3D33AD}" dt="2023-10-12T19:59:00.526" v="20"/>
          <ac:picMkLst>
            <pc:docMk/>
            <pc:sldMk cId="698852382" sldId="416"/>
            <ac:picMk id="3" creationId="{C5F7D2C3-A7F4-A801-5B11-AB2CF472C863}"/>
          </ac:picMkLst>
        </pc:picChg>
        <pc:picChg chg="del">
          <ac:chgData name="Mate Csanad" userId="318b3dc6109a1aac" providerId="LiveId" clId="{B6FF1934-77DC-480E-9BEA-8DFD0B3D33AD}" dt="2023-10-12T19:59:00.278" v="19" actId="478"/>
          <ac:picMkLst>
            <pc:docMk/>
            <pc:sldMk cId="698852382" sldId="416"/>
            <ac:picMk id="15" creationId="{F9AA45E4-258F-41B8-AE4C-4EF91FE8E458}"/>
          </ac:picMkLst>
        </pc:picChg>
      </pc:sldChg>
      <pc:sldChg chg="del">
        <pc:chgData name="Mate Csanad" userId="318b3dc6109a1aac" providerId="LiveId" clId="{B6FF1934-77DC-480E-9BEA-8DFD0B3D33AD}" dt="2023-10-12T20:00:08.859" v="23" actId="2696"/>
        <pc:sldMkLst>
          <pc:docMk/>
          <pc:sldMk cId="2283471850" sldId="425"/>
        </pc:sldMkLst>
      </pc:sldChg>
      <pc:sldChg chg="add">
        <pc:chgData name="Mate Csanad" userId="318b3dc6109a1aac" providerId="LiveId" clId="{B6FF1934-77DC-480E-9BEA-8DFD0B3D33AD}" dt="2023-10-12T20:00:18.059" v="24"/>
        <pc:sldMkLst>
          <pc:docMk/>
          <pc:sldMk cId="3771143354" sldId="425"/>
        </pc:sldMkLst>
      </pc:sldChg>
      <pc:sldChg chg="del">
        <pc:chgData name="Mate Csanad" userId="318b3dc6109a1aac" providerId="LiveId" clId="{B6FF1934-77DC-480E-9BEA-8DFD0B3D33AD}" dt="2023-10-12T20:00:08.859" v="23" actId="2696"/>
        <pc:sldMkLst>
          <pc:docMk/>
          <pc:sldMk cId="842994956" sldId="430"/>
        </pc:sldMkLst>
      </pc:sldChg>
      <pc:sldChg chg="add">
        <pc:chgData name="Mate Csanad" userId="318b3dc6109a1aac" providerId="LiveId" clId="{B6FF1934-77DC-480E-9BEA-8DFD0B3D33AD}" dt="2023-10-12T20:00:18.059" v="24"/>
        <pc:sldMkLst>
          <pc:docMk/>
          <pc:sldMk cId="1994578065" sldId="430"/>
        </pc:sldMkLst>
      </pc:sldChg>
      <pc:sldChg chg="ord">
        <pc:chgData name="Mate Csanad" userId="318b3dc6109a1aac" providerId="LiveId" clId="{B6FF1934-77DC-480E-9BEA-8DFD0B3D33AD}" dt="2023-10-14T12:24:12.138" v="38"/>
        <pc:sldMkLst>
          <pc:docMk/>
          <pc:sldMk cId="3642907732" sldId="433"/>
        </pc:sldMkLst>
      </pc:sldChg>
      <pc:sldChg chg="add del">
        <pc:chgData name="Mate Csanad" userId="318b3dc6109a1aac" providerId="LiveId" clId="{B6FF1934-77DC-480E-9BEA-8DFD0B3D33AD}" dt="2023-10-14T12:23:54.378" v="30" actId="47"/>
        <pc:sldMkLst>
          <pc:docMk/>
          <pc:sldMk cId="322902545" sldId="438"/>
        </pc:sldMkLst>
      </pc:sldChg>
      <pc:sldChg chg="addSp delSp modSp mod">
        <pc:chgData name="Mate Csanad" userId="318b3dc6109a1aac" providerId="LiveId" clId="{B6FF1934-77DC-480E-9BEA-8DFD0B3D33AD}" dt="2023-10-12T19:56:32.814" v="1"/>
        <pc:sldMkLst>
          <pc:docMk/>
          <pc:sldMk cId="448917410" sldId="455"/>
        </pc:sldMkLst>
        <pc:picChg chg="add mod">
          <ac:chgData name="Mate Csanad" userId="318b3dc6109a1aac" providerId="LiveId" clId="{B6FF1934-77DC-480E-9BEA-8DFD0B3D33AD}" dt="2023-10-12T19:56:32.814" v="1"/>
          <ac:picMkLst>
            <pc:docMk/>
            <pc:sldMk cId="448917410" sldId="455"/>
            <ac:picMk id="12" creationId="{153F6110-9997-1003-BC5A-1CDCC61D042A}"/>
          </ac:picMkLst>
        </pc:picChg>
        <pc:picChg chg="del">
          <ac:chgData name="Mate Csanad" userId="318b3dc6109a1aac" providerId="LiveId" clId="{B6FF1934-77DC-480E-9BEA-8DFD0B3D33AD}" dt="2023-10-12T19:56:32.591" v="0" actId="478"/>
          <ac:picMkLst>
            <pc:docMk/>
            <pc:sldMk cId="448917410" sldId="455"/>
            <ac:picMk id="52284" creationId="{00000000-0000-0000-0000-000000000000}"/>
          </ac:picMkLst>
        </pc:picChg>
      </pc:sldChg>
      <pc:sldChg chg="ord">
        <pc:chgData name="Mate Csanad" userId="318b3dc6109a1aac" providerId="LiveId" clId="{B6FF1934-77DC-480E-9BEA-8DFD0B3D33AD}" dt="2023-10-14T12:24:15.540" v="40"/>
        <pc:sldMkLst>
          <pc:docMk/>
          <pc:sldMk cId="2383444421" sldId="461"/>
        </pc:sldMkLst>
      </pc:sldChg>
      <pc:sldChg chg="add ord">
        <pc:chgData name="Mate Csanad" userId="318b3dc6109a1aac" providerId="LiveId" clId="{B6FF1934-77DC-480E-9BEA-8DFD0B3D33AD}" dt="2023-10-14T12:23:48.619" v="26"/>
        <pc:sldMkLst>
          <pc:docMk/>
          <pc:sldMk cId="2741915041" sldId="467"/>
        </pc:sldMkLst>
      </pc:sldChg>
      <pc:sldChg chg="del">
        <pc:chgData name="Mate Csanad" userId="318b3dc6109a1aac" providerId="LiveId" clId="{B6FF1934-77DC-480E-9BEA-8DFD0B3D33AD}" dt="2023-10-12T19:57:37.899" v="3" actId="2696"/>
        <pc:sldMkLst>
          <pc:docMk/>
          <pc:sldMk cId="3697981582" sldId="467"/>
        </pc:sldMkLst>
      </pc:sldChg>
      <pc:sldChg chg="del">
        <pc:chgData name="Mate Csanad" userId="318b3dc6109a1aac" providerId="LiveId" clId="{B6FF1934-77DC-480E-9BEA-8DFD0B3D33AD}" dt="2023-10-12T19:57:46.977" v="6" actId="2696"/>
        <pc:sldMkLst>
          <pc:docMk/>
          <pc:sldMk cId="194462061" sldId="468"/>
        </pc:sldMkLst>
      </pc:sldChg>
      <pc:sldChg chg="add ord">
        <pc:chgData name="Mate Csanad" userId="318b3dc6109a1aac" providerId="LiveId" clId="{B6FF1934-77DC-480E-9BEA-8DFD0B3D33AD}" dt="2023-10-14T12:23:53.124" v="29"/>
        <pc:sldMkLst>
          <pc:docMk/>
          <pc:sldMk cId="693867745" sldId="468"/>
        </pc:sldMkLst>
      </pc:sldChg>
      <pc:sldChg chg="add del">
        <pc:chgData name="Mate Csanad" userId="318b3dc6109a1aac" providerId="LiveId" clId="{B6FF1934-77DC-480E-9BEA-8DFD0B3D33AD}" dt="2023-10-14T12:23:58.311" v="33" actId="47"/>
        <pc:sldMkLst>
          <pc:docMk/>
          <pc:sldMk cId="2642261484" sldId="469"/>
        </pc:sldMkLst>
      </pc:sldChg>
      <pc:sldChg chg="addSp delSp modSp add del mod">
        <pc:chgData name="Mate Csanad" userId="318b3dc6109a1aac" providerId="LiveId" clId="{B6FF1934-77DC-480E-9BEA-8DFD0B3D33AD}" dt="2023-10-14T12:24:05.284" v="36" actId="47"/>
        <pc:sldMkLst>
          <pc:docMk/>
          <pc:sldMk cId="2198815692" sldId="470"/>
        </pc:sldMkLst>
        <pc:picChg chg="add mod">
          <ac:chgData name="Mate Csanad" userId="318b3dc6109a1aac" providerId="LiveId" clId="{B6FF1934-77DC-480E-9BEA-8DFD0B3D33AD}" dt="2023-10-12T19:58:56.406" v="18" actId="1076"/>
          <ac:picMkLst>
            <pc:docMk/>
            <pc:sldMk cId="2198815692" sldId="470"/>
            <ac:picMk id="3" creationId="{45D617A0-26A5-177F-EC1A-A7701AEC460B}"/>
          </ac:picMkLst>
        </pc:picChg>
        <pc:picChg chg="del">
          <ac:chgData name="Mate Csanad" userId="318b3dc6109a1aac" providerId="LiveId" clId="{B6FF1934-77DC-480E-9BEA-8DFD0B3D33AD}" dt="2023-10-12T19:58:50.318" v="14" actId="478"/>
          <ac:picMkLst>
            <pc:docMk/>
            <pc:sldMk cId="2198815692" sldId="470"/>
            <ac:picMk id="15" creationId="{F9AA45E4-258F-41B8-AE4C-4EF91FE8E4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E95CBB-2F19-438C-A727-8A4B1662E3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2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8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FE4BC-323B-488A-A0DD-863FB80FC47E}" type="slidenum">
              <a:rPr lang="en-US"/>
              <a:pPr/>
              <a:t>15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816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7AF53-AC86-43D7-8452-4D15EFE592A1}" type="slidenum">
              <a:rPr lang="en-US"/>
              <a:pPr/>
              <a:t>25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090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31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28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05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Mintacím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8275"/>
            <a:ext cx="842168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  <a:endParaRPr lang="hu-HU"/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73663"/>
            <a:ext cx="5976788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rgbClr val="546366"/>
                </a:solidFill>
                <a:latin typeface="+mj-lt"/>
              </a:defRPr>
            </a:lvl1pPr>
          </a:lstStyle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342" y="6575251"/>
            <a:ext cx="792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546366"/>
                </a:solidFill>
                <a:latin typeface="+mj-lt"/>
              </a:defRPr>
            </a:lvl1pPr>
          </a:lstStyle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28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D137B"/>
        </a:buClr>
        <a:buChar char="•"/>
        <a:defRPr sz="2200">
          <a:solidFill>
            <a:srgbClr val="546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463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Char char="•"/>
        <a:defRPr sz="2000">
          <a:solidFill>
            <a:srgbClr val="5463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2E6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csanad.web.elte.hu/phys/LHC_movie_ATLAS_event.mov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sanad.web.elte.hu/phys/AuAu200_MIT.mp4" TargetMode="Externa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sanad.web.elte.hu/phys/QGP_droplet_viscous_vs_perfect.gi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240PGCMwV0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ms.elte.hu/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hyperlink" Target="http://star.elte.hu/" TargetMode="External"/><Relationship Id="rId4" Type="http://schemas.openxmlformats.org/officeDocument/2006/relationships/hyperlink" Target="http://phenix.elte.hu/" TargetMode="Externa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f/f7/Meson-octet-small.svg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12776"/>
            <a:ext cx="9144000" cy="3240088"/>
          </a:xfrm>
          <a:noFill/>
        </p:spPr>
        <p:txBody>
          <a:bodyPr lIns="0" rIns="0"/>
          <a:lstStyle/>
          <a:p>
            <a:r>
              <a:rPr lang="hu-HU" sz="3000" b="1" dirty="0">
                <a:latin typeface="Gill Sans MT" pitchFamily="34" charset="-18"/>
              </a:rPr>
              <a:t>Részecskegyorsítókkal az Ősrobbanás nyomában</a:t>
            </a:r>
          </a:p>
          <a:p>
            <a:r>
              <a:rPr lang="hu-HU" sz="3000" dirty="0">
                <a:latin typeface="Gill Sans MT" pitchFamily="34" charset="-18"/>
              </a:rPr>
              <a:t>avagy a tökéletes kvarkfolyadék</a:t>
            </a:r>
          </a:p>
          <a:p>
            <a:r>
              <a:rPr lang="hu-HU" sz="3200" dirty="0">
                <a:latin typeface="Gill Sans MT" pitchFamily="34" charset="-18"/>
              </a:rPr>
              <a:t>Csanád Máté</a:t>
            </a:r>
            <a:r>
              <a:rPr lang="hu-HU" sz="3000" dirty="0">
                <a:latin typeface="Gill Sans MT" pitchFamily="34" charset="-18"/>
              </a:rPr>
              <a:t> (ELTE Atomfizikai Tanszék)</a:t>
            </a:r>
            <a:endParaRPr lang="en-US" sz="3200" dirty="0">
              <a:latin typeface="Gill Sans MT" pitchFamily="34" charset="-18"/>
            </a:endParaRPr>
          </a:p>
        </p:txBody>
      </p:sp>
      <p:pic>
        <p:nvPicPr>
          <p:cNvPr id="2062" name="Picture 14" descr="http://scienceblogs.com/startswithabang/files/2011/05/LHC_hall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7339"/>
            <a:ext cx="4032448" cy="3019973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412" y="3212976"/>
            <a:ext cx="393556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 descr="A képen szöveg látható&#10;&#10;Automatikusan generált leírás">
            <a:extLst>
              <a:ext uri="{FF2B5EF4-FFF2-40B4-BE49-F238E27FC236}">
                <a16:creationId xmlns:a16="http://schemas.microsoft.com/office/drawing/2014/main" id="{4E7F5CC8-C462-72B7-971E-9A0654B83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5"/>
          <a:stretch/>
        </p:blipFill>
        <p:spPr>
          <a:xfrm>
            <a:off x="179512" y="116632"/>
            <a:ext cx="720080" cy="6929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F6C8222-94C9-4A9F-9796-7B908781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21" y="2921323"/>
            <a:ext cx="5257800" cy="3105150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noProof="1"/>
              <a:t>Kutatási helyszínek: RHIC, CERN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8116"/>
            <a:ext cx="9144000" cy="2374900"/>
          </a:xfrm>
        </p:spPr>
        <p:txBody>
          <a:bodyPr/>
          <a:lstStyle/>
          <a:p>
            <a:pPr marL="282575" indent="-282575" defTabSz="901700">
              <a:spcAft>
                <a:spcPct val="10000"/>
              </a:spcAft>
            </a:pPr>
            <a:r>
              <a:rPr lang="hu-HU" sz="2400" dirty="0"/>
              <a:t>RHIC (</a:t>
            </a:r>
            <a:r>
              <a:rPr lang="hu-HU" sz="2400" dirty="0" err="1"/>
              <a:t>Relativistic</a:t>
            </a:r>
            <a:r>
              <a:rPr lang="hu-HU" sz="2400" dirty="0"/>
              <a:t> </a:t>
            </a:r>
            <a:r>
              <a:rPr lang="hu-HU" sz="2400" dirty="0" err="1"/>
              <a:t>Heavy</a:t>
            </a:r>
            <a:r>
              <a:rPr lang="hu-HU" sz="2400" dirty="0"/>
              <a:t> Ion </a:t>
            </a:r>
            <a:r>
              <a:rPr lang="hu-HU" sz="2400" dirty="0" err="1"/>
              <a:t>Collider</a:t>
            </a:r>
            <a:r>
              <a:rPr lang="hu-HU" sz="2400" dirty="0"/>
              <a:t>)</a:t>
            </a:r>
          </a:p>
          <a:p>
            <a:pPr marL="682625" lvl="1" indent="-282575" defTabSz="901700">
              <a:spcAft>
                <a:spcPct val="10000"/>
              </a:spcAft>
            </a:pPr>
            <a:r>
              <a:rPr lang="hu-HU" noProof="1"/>
              <a:t>New York, Long Island mellett, 3.8 km</a:t>
            </a:r>
          </a:p>
          <a:p>
            <a:pPr marL="282575" indent="-282575" defTabSz="901700">
              <a:spcBef>
                <a:spcPct val="15000"/>
              </a:spcBef>
            </a:pPr>
            <a:r>
              <a:rPr lang="hu-HU" sz="2400" dirty="0"/>
              <a:t>LHC (</a:t>
            </a:r>
            <a:r>
              <a:rPr lang="hu-HU" sz="2400" dirty="0" err="1"/>
              <a:t>Large</a:t>
            </a:r>
            <a:r>
              <a:rPr lang="hu-HU" sz="2400" dirty="0"/>
              <a:t> Hadron </a:t>
            </a:r>
            <a:r>
              <a:rPr lang="hu-HU" sz="2400" dirty="0" err="1"/>
              <a:t>Collider</a:t>
            </a:r>
            <a:r>
              <a:rPr lang="hu-HU" sz="2400" dirty="0"/>
              <a:t>)</a:t>
            </a:r>
          </a:p>
          <a:p>
            <a:pPr marL="677863" lvl="1" indent="-225425" defTabSz="901700">
              <a:spcBef>
                <a:spcPct val="15000"/>
              </a:spcBef>
            </a:pPr>
            <a:r>
              <a:rPr lang="hu-HU" dirty="0"/>
              <a:t>Genf mellett, Svájc és Franciaország határán, 27 km</a:t>
            </a:r>
          </a:p>
        </p:txBody>
      </p:sp>
      <p:pic>
        <p:nvPicPr>
          <p:cNvPr id="8" name="Picture 4" descr="longis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76696"/>
            <a:ext cx="2996877" cy="1176244"/>
          </a:xfrm>
          <a:prstGeom prst="rect">
            <a:avLst/>
          </a:prstGeom>
          <a:noFill/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4F5D15-001D-430A-AA31-333FCFF2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685" y="4632875"/>
            <a:ext cx="2436812" cy="1560957"/>
          </a:xfrm>
          <a:prstGeom prst="rect">
            <a:avLst/>
          </a:prstGeom>
          <a:noFill/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91C9504-C0F8-406C-ABDB-D14BEA6F4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7" y="2911224"/>
            <a:ext cx="3187268" cy="16699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EBC4B2A-6BF9-4BF9-9FFA-87E98EDC0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2" y="3839790"/>
            <a:ext cx="989301" cy="763058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69554AA7-4B95-4E66-ABFB-4751F3A1BC8E}"/>
              </a:ext>
            </a:extLst>
          </p:cNvPr>
          <p:cNvSpPr/>
          <p:nvPr/>
        </p:nvSpPr>
        <p:spPr>
          <a:xfrm>
            <a:off x="3779912" y="2853776"/>
            <a:ext cx="536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</a:rPr>
              <a:t>ELTE részvétel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E655B29F-4F30-43EA-8B91-DEC16933D4DF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835696" y="3128346"/>
            <a:ext cx="1987565" cy="15663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EB17D394-E4F2-4335-B5B6-90213D98A61E}"/>
              </a:ext>
            </a:extLst>
          </p:cNvPr>
          <p:cNvCxnSpPr>
            <a:cxnSpLocks/>
          </p:cNvCxnSpPr>
          <p:nvPr/>
        </p:nvCxnSpPr>
        <p:spPr>
          <a:xfrm flipH="1">
            <a:off x="1547664" y="3335368"/>
            <a:ext cx="2275597" cy="18439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3539DE52-C471-4170-9A33-B983626853E2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33735" y="3335368"/>
            <a:ext cx="230353" cy="23245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>
            <a:extLst>
              <a:ext uri="{FF2B5EF4-FFF2-40B4-BE49-F238E27FC236}">
                <a16:creationId xmlns:a16="http://schemas.microsoft.com/office/drawing/2014/main" id="{F2AF7401-5D95-4C28-9CE6-BCD9D547FB76}"/>
              </a:ext>
            </a:extLst>
          </p:cNvPr>
          <p:cNvSpPr/>
          <p:nvPr/>
        </p:nvSpPr>
        <p:spPr>
          <a:xfrm>
            <a:off x="3823261" y="2921323"/>
            <a:ext cx="2620947" cy="4140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12A201FA-B82A-4AA6-BE81-2A2B18B78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54" y="5152372"/>
            <a:ext cx="834475" cy="816221"/>
          </a:xfrm>
          <a:prstGeom prst="rect">
            <a:avLst/>
          </a:prstGeom>
        </p:spPr>
      </p:pic>
      <p:sp>
        <p:nvSpPr>
          <p:cNvPr id="20" name="Élőláb helye 19">
            <a:extLst>
              <a:ext uri="{FF2B5EF4-FFF2-40B4-BE49-F238E27FC236}">
                <a16:creationId xmlns:a16="http://schemas.microsoft.com/office/drawing/2014/main" id="{F8A2047A-F81A-4EB4-8EC4-2C13C10148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2BFD742B-357F-4F75-89D6-7B4A81E166E5}"/>
              </a:ext>
            </a:extLst>
          </p:cNvPr>
          <p:cNvCxnSpPr>
            <a:cxnSpLocks/>
          </p:cNvCxnSpPr>
          <p:nvPr/>
        </p:nvCxnSpPr>
        <p:spPr>
          <a:xfrm flipH="1">
            <a:off x="6061018" y="3335368"/>
            <a:ext cx="383191" cy="15496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875220E8-9067-45FD-850E-B5E8D5D07FA3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33735" y="3335368"/>
            <a:ext cx="878549" cy="22251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C2C7E82-FD7F-45C3-B0E2-77AA0934D8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10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A gyorsítástól az ütközésig</a:t>
            </a:r>
            <a:endParaRPr lang="en-US" sz="440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85AF78-88A2-4227-8C02-9F2D862BC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653230" y="5632872"/>
            <a:ext cx="783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/>
              <a:t>Full</a:t>
            </a:r>
            <a:r>
              <a:rPr lang="hu-HU" sz="2000" dirty="0"/>
              <a:t> video: </a:t>
            </a:r>
            <a:r>
              <a:rPr lang="hu-HU" sz="2000" dirty="0">
                <a:hlinkClick r:id="rId2"/>
              </a:rPr>
              <a:t>http://csanad.web.elte.hu/phys/LHC_movie_ATLAS_event.mov</a:t>
            </a:r>
            <a:endParaRPr lang="en-US" sz="2000" dirty="0"/>
          </a:p>
        </p:txBody>
      </p:sp>
      <p:pic>
        <p:nvPicPr>
          <p:cNvPr id="7" name="Kép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94" y="1344991"/>
            <a:ext cx="7686810" cy="4287881"/>
          </a:xfrm>
          <a:prstGeom prst="rect">
            <a:avLst/>
          </a:prstGeom>
        </p:spPr>
      </p:pic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41F1A36-04B7-4086-8460-49A924CF5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11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1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 CMS detektor 3D rajza</a:t>
            </a:r>
            <a:endParaRPr lang="en-US" sz="440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3789040"/>
            <a:ext cx="4572000" cy="2735584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hu-HU" dirty="0"/>
              <a:t>Ütközések</a:t>
            </a:r>
            <a:br>
              <a:rPr lang="hu-HU" dirty="0"/>
            </a:br>
            <a:r>
              <a:rPr lang="hu-HU" dirty="0"/>
              <a:t>a középpontban</a:t>
            </a:r>
          </a:p>
          <a:p>
            <a:pPr>
              <a:lnSpc>
                <a:spcPct val="140000"/>
              </a:lnSpc>
            </a:pPr>
            <a:r>
              <a:rPr lang="hu-HU" dirty="0"/>
              <a:t>Sokféle detektor</a:t>
            </a:r>
          </a:p>
          <a:p>
            <a:pPr>
              <a:lnSpc>
                <a:spcPct val="140000"/>
              </a:lnSpc>
            </a:pPr>
            <a:r>
              <a:rPr lang="hu-HU" dirty="0"/>
              <a:t>Hagymahéj szerkezet</a:t>
            </a:r>
          </a:p>
          <a:p>
            <a:pPr>
              <a:lnSpc>
                <a:spcPct val="140000"/>
              </a:lnSpc>
            </a:pPr>
            <a:r>
              <a:rPr lang="hu-HU" dirty="0"/>
              <a:t>Többemeletes ház mérete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DE367FC-90CB-483B-9DBB-E0C66D90E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47" y="1196752"/>
            <a:ext cx="7826103" cy="506804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AF343CB-2252-41DE-B935-43CAF0772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8" y="1340767"/>
            <a:ext cx="8713319" cy="4483729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CC111C5-7564-42DD-BF57-4331E44BC8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93378F2-FD50-4582-82A9-92D6537E58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12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2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Au+Au</a:t>
            </a:r>
            <a:r>
              <a:rPr lang="hu-HU" dirty="0"/>
              <a:t> ütközések a RHIC-</a:t>
            </a:r>
            <a:r>
              <a:rPr lang="hu-HU" dirty="0" err="1"/>
              <a:t>nél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ELTE-s részvétel mindkét nagy kísérletben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" y="1844824"/>
            <a:ext cx="4429993" cy="442999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"/>
          <a:stretch/>
        </p:blipFill>
        <p:spPr>
          <a:xfrm>
            <a:off x="4710568" y="1844824"/>
            <a:ext cx="4464656" cy="4429993"/>
          </a:xfrm>
          <a:prstGeom prst="rect">
            <a:avLst/>
          </a:prstGeom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17F53FC0-61DA-4DB2-A8D3-A7DE7C452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40FDFF-894F-4E74-96CD-93F37B6DE9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13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64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Hogy képzeljünk el egy ütközést?</a:t>
            </a:r>
            <a:endParaRPr lang="en-US" sz="4400" dirty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496" y="1268413"/>
            <a:ext cx="3456384" cy="5040907"/>
          </a:xfrm>
        </p:spPr>
        <p:txBody>
          <a:bodyPr/>
          <a:lstStyle/>
          <a:p>
            <a:r>
              <a:rPr lang="hu-HU" dirty="0"/>
              <a:t>Ütközés előtt: </a:t>
            </a:r>
            <a:r>
              <a:rPr lang="hu-HU" dirty="0">
                <a:solidFill>
                  <a:srgbClr val="013EEB"/>
                </a:solidFill>
              </a:rPr>
              <a:t>atommagok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Ütközés után: </a:t>
            </a:r>
            <a:r>
              <a:rPr lang="hu-HU" dirty="0">
                <a:solidFill>
                  <a:srgbClr val="FF0707"/>
                </a:solidFill>
              </a:rPr>
              <a:t>kvarkanyag</a:t>
            </a:r>
            <a:br>
              <a:rPr lang="hu-HU" dirty="0"/>
            </a:br>
            <a:r>
              <a:rPr lang="hu-HU" dirty="0"/>
              <a:t>(10</a:t>
            </a:r>
            <a:r>
              <a:rPr lang="hu-HU" baseline="30000" dirty="0"/>
              <a:t>-22</a:t>
            </a:r>
            <a:r>
              <a:rPr lang="hu-HU" dirty="0"/>
              <a:t> mp-ig)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majd észlelhető részecskék</a:t>
            </a:r>
            <a:br>
              <a:rPr lang="hu-HU" dirty="0"/>
            </a:br>
            <a:r>
              <a:rPr lang="hu-HU" dirty="0"/>
              <a:t>„felhője”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B0593E-E452-4C01-853E-64DE25131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2B79076-DCE6-4EAE-8040-B9307A3EE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667" y1="21311" x2="23333" y2="76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5434" y="1252573"/>
            <a:ext cx="571580" cy="116221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5155AE8-92CD-40F8-9218-79BEABE94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487" y="2791219"/>
            <a:ext cx="552527" cy="12574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3BE312E-39E2-4938-8050-AD853378CC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91" b="95949" l="9620" r="89933">
                        <a14:foregroundMark x1="23266" y1="13859" x2="23266" y2="13859"/>
                        <a14:foregroundMark x1="51454" y1="7036" x2="51454" y2="7036"/>
                        <a14:foregroundMark x1="63758" y1="5330" x2="63758" y2="5330"/>
                        <a14:foregroundMark x1="51454" y1="90832" x2="51454" y2="90832"/>
                        <a14:foregroundMark x1="58389" y1="91471" x2="58389" y2="91471"/>
                        <a14:foregroundMark x1="37136" y1="95949" x2="37136" y2="95949"/>
                        <a14:foregroundMark x1="19016" y1="83582" x2="19016" y2="83582"/>
                        <a14:foregroundMark x1="12304" y1="78678" x2="12304" y2="78678"/>
                        <a14:foregroundMark x1="61745" y1="90832" x2="61745" y2="90832"/>
                        <a14:backgroundMark x1="29306" y1="60981" x2="29306" y2="60981"/>
                        <a14:backgroundMark x1="36018" y1="67591" x2="36018" y2="67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800" y="4928666"/>
            <a:ext cx="1429084" cy="1499419"/>
          </a:xfrm>
          <a:prstGeom prst="rect">
            <a:avLst/>
          </a:prstGeom>
        </p:spPr>
      </p:pic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3BDFF7CD-AFBE-4692-B2BE-6171EBEF4076}"/>
              </a:ext>
            </a:extLst>
          </p:cNvPr>
          <p:cNvCxnSpPr/>
          <p:nvPr/>
        </p:nvCxnSpPr>
        <p:spPr>
          <a:xfrm>
            <a:off x="2339752" y="1833679"/>
            <a:ext cx="288032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5A30072B-8309-48EC-B6D2-ED7C584B4E0F}"/>
              </a:ext>
            </a:extLst>
          </p:cNvPr>
          <p:cNvCxnSpPr>
            <a:cxnSpLocks/>
          </p:cNvCxnSpPr>
          <p:nvPr/>
        </p:nvCxnSpPr>
        <p:spPr>
          <a:xfrm flipH="1">
            <a:off x="3059832" y="1792800"/>
            <a:ext cx="275873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EB8D13A9-7122-4E4F-BBE8-35A5741C3751}"/>
              </a:ext>
            </a:extLst>
          </p:cNvPr>
          <p:cNvCxnSpPr>
            <a:cxnSpLocks/>
          </p:cNvCxnSpPr>
          <p:nvPr/>
        </p:nvCxnSpPr>
        <p:spPr>
          <a:xfrm>
            <a:off x="2951664" y="3429000"/>
            <a:ext cx="381851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8973D0D6-582D-4314-8F27-F2108D4989CE}"/>
              </a:ext>
            </a:extLst>
          </p:cNvPr>
          <p:cNvCxnSpPr>
            <a:cxnSpLocks/>
          </p:cNvCxnSpPr>
          <p:nvPr/>
        </p:nvCxnSpPr>
        <p:spPr>
          <a:xfrm flipH="1">
            <a:off x="2408925" y="3429000"/>
            <a:ext cx="311814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36233EEF-D109-4FD6-BAB2-ECBB6965E9B1}"/>
              </a:ext>
            </a:extLst>
          </p:cNvPr>
          <p:cNvCxnSpPr>
            <a:cxnSpLocks/>
          </p:cNvCxnSpPr>
          <p:nvPr/>
        </p:nvCxnSpPr>
        <p:spPr>
          <a:xfrm flipV="1">
            <a:off x="2935639" y="2886526"/>
            <a:ext cx="309625" cy="204976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31D862BF-09C7-4FED-A7D1-0F1AC1A22C1D}"/>
              </a:ext>
            </a:extLst>
          </p:cNvPr>
          <p:cNvCxnSpPr>
            <a:cxnSpLocks/>
          </p:cNvCxnSpPr>
          <p:nvPr/>
        </p:nvCxnSpPr>
        <p:spPr>
          <a:xfrm>
            <a:off x="2958182" y="3797619"/>
            <a:ext cx="264537" cy="185098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563DA841-B631-4996-81F0-BCA04130F002}"/>
              </a:ext>
            </a:extLst>
          </p:cNvPr>
          <p:cNvCxnSpPr>
            <a:cxnSpLocks/>
          </p:cNvCxnSpPr>
          <p:nvPr/>
        </p:nvCxnSpPr>
        <p:spPr>
          <a:xfrm flipH="1" flipV="1">
            <a:off x="2492670" y="2886526"/>
            <a:ext cx="320672" cy="23368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8BCAF295-8EB2-43DA-8773-A6C087C46D30}"/>
              </a:ext>
            </a:extLst>
          </p:cNvPr>
          <p:cNvCxnSpPr>
            <a:cxnSpLocks/>
          </p:cNvCxnSpPr>
          <p:nvPr/>
        </p:nvCxnSpPr>
        <p:spPr>
          <a:xfrm flipH="1">
            <a:off x="2484237" y="3767720"/>
            <a:ext cx="327290" cy="244895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952" y="1268760"/>
            <a:ext cx="4662302" cy="448065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139952" y="5760100"/>
            <a:ext cx="4662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dirty="0" err="1"/>
              <a:t>Full</a:t>
            </a:r>
            <a:r>
              <a:rPr lang="hu-HU" sz="1500" dirty="0"/>
              <a:t> video: </a:t>
            </a:r>
            <a:r>
              <a:rPr lang="en-US" sz="1500" dirty="0">
                <a:hlinkClick r:id="rId8"/>
              </a:rPr>
              <a:t>http://csanad.web.elte.hu/phys/AuAu200_MIT.mp4</a:t>
            </a:r>
            <a:endParaRPr lang="en-US" sz="1500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4E5AA895-06AF-49CD-B90E-8D550DAEC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14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6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Mit észlelünk egy ütközésben?</a:t>
            </a:r>
            <a:endParaRPr lang="en-US" sz="4400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04" name="Picture 4" descr="ev2_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3657600"/>
            <a:ext cx="8991600" cy="0"/>
            <a:chOff x="96" y="2304"/>
            <a:chExt cx="5664" cy="0"/>
          </a:xfrm>
        </p:grpSpPr>
        <p:sp>
          <p:nvSpPr>
            <p:cNvPr id="102406" name="Line 6"/>
            <p:cNvSpPr>
              <a:spLocks noChangeShapeType="1"/>
            </p:cNvSpPr>
            <p:nvPr/>
          </p:nvSpPr>
          <p:spPr bwMode="auto">
            <a:xfrm>
              <a:off x="96" y="2304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02407" name="Line 7"/>
            <p:cNvSpPr>
              <a:spLocks noChangeShapeType="1"/>
            </p:cNvSpPr>
            <p:nvPr/>
          </p:nvSpPr>
          <p:spPr bwMode="auto">
            <a:xfrm flipH="1">
              <a:off x="5088" y="2304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8893175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2409" name="Oval 9"/>
          <p:cNvSpPr>
            <a:spLocks noChangeArrowheads="1"/>
          </p:cNvSpPr>
          <p:nvPr/>
        </p:nvSpPr>
        <p:spPr bwMode="auto">
          <a:xfrm>
            <a:off x="0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40200" y="3429000"/>
            <a:ext cx="719138" cy="504825"/>
            <a:chOff x="2608" y="2160"/>
            <a:chExt cx="453" cy="318"/>
          </a:xfrm>
        </p:grpSpPr>
        <p:sp>
          <p:nvSpPr>
            <p:cNvPr id="102411" name="Oval 11"/>
            <p:cNvSpPr>
              <a:spLocks noChangeArrowheads="1"/>
            </p:cNvSpPr>
            <p:nvPr/>
          </p:nvSpPr>
          <p:spPr bwMode="auto">
            <a:xfrm>
              <a:off x="2744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2" name="Oval 12"/>
            <p:cNvSpPr>
              <a:spLocks noChangeArrowheads="1"/>
            </p:cNvSpPr>
            <p:nvPr/>
          </p:nvSpPr>
          <p:spPr bwMode="auto">
            <a:xfrm>
              <a:off x="2835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3" name="Oval 13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4" name="Oval 14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5" name="Oval 15"/>
            <p:cNvSpPr>
              <a:spLocks noChangeArrowheads="1"/>
            </p:cNvSpPr>
            <p:nvPr/>
          </p:nvSpPr>
          <p:spPr bwMode="auto">
            <a:xfrm>
              <a:off x="2925" y="225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6" name="Oval 16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7" name="Oval 17"/>
            <p:cNvSpPr>
              <a:spLocks noChangeArrowheads="1"/>
            </p:cNvSpPr>
            <p:nvPr/>
          </p:nvSpPr>
          <p:spPr bwMode="auto">
            <a:xfrm>
              <a:off x="2789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8" name="Oval 18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9" name="Oval 19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0" name="Oval 20"/>
            <p:cNvSpPr>
              <a:spLocks noChangeArrowheads="1"/>
            </p:cNvSpPr>
            <p:nvPr/>
          </p:nvSpPr>
          <p:spPr bwMode="auto">
            <a:xfrm>
              <a:off x="2925" y="2387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1" name="Oval 21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2" name="Oval 22"/>
            <p:cNvSpPr>
              <a:spLocks noChangeArrowheads="1"/>
            </p:cNvSpPr>
            <p:nvPr/>
          </p:nvSpPr>
          <p:spPr bwMode="auto">
            <a:xfrm>
              <a:off x="2835" y="2341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3" name="Oval 23"/>
            <p:cNvSpPr>
              <a:spLocks noChangeArrowheads="1"/>
            </p:cNvSpPr>
            <p:nvPr/>
          </p:nvSpPr>
          <p:spPr bwMode="auto">
            <a:xfrm>
              <a:off x="2925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4" name="Oval 24"/>
            <p:cNvSpPr>
              <a:spLocks noChangeArrowheads="1"/>
            </p:cNvSpPr>
            <p:nvPr/>
          </p:nvSpPr>
          <p:spPr bwMode="auto">
            <a:xfrm>
              <a:off x="2744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5" name="Oval 25"/>
            <p:cNvSpPr>
              <a:spLocks noChangeArrowheads="1"/>
            </p:cNvSpPr>
            <p:nvPr/>
          </p:nvSpPr>
          <p:spPr bwMode="auto">
            <a:xfrm>
              <a:off x="269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6" name="Oval 26"/>
            <p:cNvSpPr>
              <a:spLocks noChangeArrowheads="1"/>
            </p:cNvSpPr>
            <p:nvPr/>
          </p:nvSpPr>
          <p:spPr bwMode="auto">
            <a:xfrm>
              <a:off x="278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7" name="Oval 27"/>
            <p:cNvSpPr>
              <a:spLocks noChangeArrowheads="1"/>
            </p:cNvSpPr>
            <p:nvPr/>
          </p:nvSpPr>
          <p:spPr bwMode="auto">
            <a:xfrm>
              <a:off x="2880" y="2205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8" name="Oval 28"/>
            <p:cNvSpPr>
              <a:spLocks noChangeArrowheads="1"/>
            </p:cNvSpPr>
            <p:nvPr/>
          </p:nvSpPr>
          <p:spPr bwMode="auto">
            <a:xfrm>
              <a:off x="2744" y="2205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9" name="Oval 29"/>
            <p:cNvSpPr>
              <a:spLocks noChangeArrowheads="1"/>
            </p:cNvSpPr>
            <p:nvPr/>
          </p:nvSpPr>
          <p:spPr bwMode="auto">
            <a:xfrm>
              <a:off x="2608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0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1" name="Oval 31"/>
            <p:cNvSpPr>
              <a:spLocks noChangeArrowheads="1"/>
            </p:cNvSpPr>
            <p:nvPr/>
          </p:nvSpPr>
          <p:spPr bwMode="auto">
            <a:xfrm>
              <a:off x="2835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2" name="Oval 32"/>
            <p:cNvSpPr>
              <a:spLocks noChangeArrowheads="1"/>
            </p:cNvSpPr>
            <p:nvPr/>
          </p:nvSpPr>
          <p:spPr bwMode="auto">
            <a:xfrm>
              <a:off x="2880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3" name="Oval 33"/>
            <p:cNvSpPr>
              <a:spLocks noChangeArrowheads="1"/>
            </p:cNvSpPr>
            <p:nvPr/>
          </p:nvSpPr>
          <p:spPr bwMode="auto">
            <a:xfrm>
              <a:off x="2835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61784FB-E999-48EC-83EE-44DA9F87EB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ABC4A29-508F-4140-B381-DB560CAA4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15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5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4784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48819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 animBg="1"/>
      <p:bldP spid="102408" grpId="1" animBg="1"/>
      <p:bldP spid="102409" grpId="0" animBg="1"/>
      <p:bldP spid="10240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006475"/>
          </a:xfrm>
        </p:spPr>
        <p:txBody>
          <a:bodyPr/>
          <a:lstStyle/>
          <a:p>
            <a:r>
              <a:rPr lang="hu-HU" dirty="0"/>
              <a:t>Mit és hogyan mérünk?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38274"/>
            <a:ext cx="8964488" cy="4871046"/>
          </a:xfrm>
        </p:spPr>
        <p:txBody>
          <a:bodyPr/>
          <a:lstStyle/>
          <a:p>
            <a:r>
              <a:rPr lang="hu-HU" dirty="0"/>
              <a:t>A kirepülő részecskéket észleljük</a:t>
            </a:r>
          </a:p>
          <a:p>
            <a:r>
              <a:rPr lang="hu-HU" dirty="0"/>
              <a:t>Eloszlásaikat tudjuk mérni</a:t>
            </a:r>
          </a:p>
          <a:p>
            <a:r>
              <a:rPr lang="hu-HU" dirty="0"/>
              <a:t>Feltehető kérdések például: </a:t>
            </a:r>
          </a:p>
          <a:p>
            <a:pPr lvl="1"/>
            <a:r>
              <a:rPr lang="hu-HU" dirty="0"/>
              <a:t>Milyen a részecskék szögeloszlása?</a:t>
            </a:r>
          </a:p>
          <a:p>
            <a:pPr lvl="1"/>
            <a:r>
              <a:rPr lang="hu-HU" dirty="0"/>
              <a:t>Mennyire hasonlít egy mag-mag</a:t>
            </a:r>
            <a:br>
              <a:rPr lang="hu-HU" dirty="0"/>
            </a:br>
            <a:r>
              <a:rPr lang="hu-HU" dirty="0"/>
              <a:t>és egy proton-proton ütközés?</a:t>
            </a:r>
          </a:p>
          <a:p>
            <a:pPr lvl="1"/>
            <a:r>
              <a:rPr lang="hu-HU" dirty="0"/>
              <a:t>Hány nagyimpulzusú proton keletkezik?</a:t>
            </a:r>
          </a:p>
          <a:p>
            <a:r>
              <a:rPr lang="hu-HU" dirty="0"/>
              <a:t>Fontos mennyiségek például:</a:t>
            </a:r>
          </a:p>
          <a:p>
            <a:pPr lvl="1"/>
            <a:r>
              <a:rPr lang="hu-HU" dirty="0"/>
              <a:t>Impulzuseloszlások meredeksége: hőmérséklet!</a:t>
            </a:r>
          </a:p>
          <a:p>
            <a:pPr lvl="1"/>
            <a:r>
              <a:rPr lang="hu-HU" dirty="0"/>
              <a:t>A szögeloszlás „</a:t>
            </a:r>
            <a:r>
              <a:rPr lang="hu-HU" dirty="0" err="1"/>
              <a:t>elliptikussága</a:t>
            </a:r>
            <a:r>
              <a:rPr lang="hu-HU" dirty="0"/>
              <a:t>”, azaz hogy mennyire anizotrop a részecskék kirepülése</a:t>
            </a:r>
          </a:p>
          <a:p>
            <a:r>
              <a:rPr lang="hu-HU" dirty="0"/>
              <a:t>Ezek alapján ismerhettük meg a létrejövő anyagot!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6" name="Picture 4" descr="ev2_side"/>
          <p:cNvPicPr>
            <a:picLocks noChangeAspect="1" noChangeArrowheads="1"/>
          </p:cNvPicPr>
          <p:nvPr/>
        </p:nvPicPr>
        <p:blipFill rotWithShape="1">
          <a:blip r:embed="rId2" cstate="print"/>
          <a:srcRect l="7475" t="3009" r="7475" b="12020"/>
          <a:stretch/>
        </p:blipFill>
        <p:spPr bwMode="auto">
          <a:xfrm>
            <a:off x="5677535" y="1268760"/>
            <a:ext cx="3430969" cy="2160240"/>
          </a:xfrm>
          <a:prstGeom prst="octagon">
            <a:avLst>
              <a:gd name="adj" fmla="val 0"/>
            </a:avLst>
          </a:prstGeom>
          <a:noFill/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0BFDF86-9F49-4826-A22C-40D04AFFDC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16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8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D8F1B52-EA22-4C76-9AFF-0BC176D2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35" y="2564904"/>
            <a:ext cx="7052330" cy="3249284"/>
          </a:xfrm>
          <a:prstGeom prst="rect">
            <a:avLst/>
          </a:prstGeom>
        </p:spPr>
      </p:pic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tökéletes folyadék</a:t>
            </a:r>
            <a:endParaRPr lang="en-US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228204"/>
            <a:ext cx="8748588" cy="4528071"/>
          </a:xfrm>
        </p:spPr>
        <p:txBody>
          <a:bodyPr/>
          <a:lstStyle/>
          <a:p>
            <a:r>
              <a:rPr lang="hu-HU" dirty="0"/>
              <a:t>Még kis skálájú (magas rendű) anizotrópiák is mérhetők</a:t>
            </a:r>
          </a:p>
          <a:p>
            <a:r>
              <a:rPr lang="hu-HU" dirty="0"/>
              <a:t>Viszkozitás (súrlódás) kimosná a kis egyenetlenségeket</a:t>
            </a:r>
          </a:p>
          <a:p>
            <a:r>
              <a:rPr lang="hu-HU" dirty="0"/>
              <a:t>Kvarkanyag viszkozitása szinte nulla: tökéletes folyadék</a:t>
            </a:r>
            <a:endParaRPr lang="en-US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C291D4F-1FDC-4880-9D18-95248098C262}"/>
              </a:ext>
            </a:extLst>
          </p:cNvPr>
          <p:cNvSpPr txBox="1"/>
          <p:nvPr/>
        </p:nvSpPr>
        <p:spPr>
          <a:xfrm>
            <a:off x="1152128" y="249861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1"/>
                </a:solidFill>
              </a:rPr>
              <a:t>tökéletes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929F96-91B8-42FB-B7FA-AB77DE2F61D8}"/>
              </a:ext>
            </a:extLst>
          </p:cNvPr>
          <p:cNvSpPr txBox="1"/>
          <p:nvPr/>
        </p:nvSpPr>
        <p:spPr>
          <a:xfrm>
            <a:off x="4608512" y="2498616"/>
            <a:ext cx="35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1"/>
                </a:solidFill>
              </a:rPr>
              <a:t>súrlódó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0A64D0F-5045-430F-8A8C-863B98F946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F26EC5D-2556-4654-ABCD-C3553881FDCE}"/>
              </a:ext>
            </a:extLst>
          </p:cNvPr>
          <p:cNvSpPr txBox="1"/>
          <p:nvPr/>
        </p:nvSpPr>
        <p:spPr>
          <a:xfrm>
            <a:off x="1399496" y="5880476"/>
            <a:ext cx="6345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http://csanad.web.elte.hu/phys/QGP_droplet_viscous_vs_perfect.gif</a:t>
            </a:r>
            <a:endParaRPr lang="en-US" sz="160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7BC5E33B-A10E-48BA-99D5-FA309F59C4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17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06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EBBCEA-EC76-42AA-A0F2-4FF733C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3400" dirty="0"/>
              <a:t>Miért menjek fizika alapszakra az ELTE-re?</a:t>
            </a:r>
            <a:endParaRPr lang="en-US" sz="3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30F979-BBA3-4AA1-BC9D-A6E8E049A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3635"/>
            <a:ext cx="7560840" cy="3635885"/>
          </a:xfrm>
        </p:spPr>
        <p:txBody>
          <a:bodyPr/>
          <a:lstStyle/>
          <a:p>
            <a:r>
              <a:rPr lang="hu-HU" sz="2000" dirty="0"/>
              <a:t>A végső kérdésekre kapok választ</a:t>
            </a:r>
          </a:p>
          <a:p>
            <a:pPr lvl="1"/>
            <a:r>
              <a:rPr lang="hu-HU" sz="1800" dirty="0"/>
              <a:t>Hogy jött létre az univerzum? Mi irányítja?</a:t>
            </a:r>
          </a:p>
          <a:p>
            <a:r>
              <a:rPr lang="hu-HU" sz="2000" dirty="0"/>
              <a:t>Világszínvonalú kutatásokba kapcsolódhatok be</a:t>
            </a:r>
          </a:p>
          <a:p>
            <a:pPr lvl="1"/>
            <a:r>
              <a:rPr lang="hu-HU" sz="1800" dirty="0"/>
              <a:t>Érdemes minél hamarabb elkezdeni</a:t>
            </a:r>
          </a:p>
          <a:p>
            <a:r>
              <a:rPr lang="hu-HU" sz="2000" dirty="0"/>
              <a:t>Ha nem kutató leszek, akkor is nyerek rajta</a:t>
            </a:r>
          </a:p>
          <a:p>
            <a:pPr lvl="1"/>
            <a:r>
              <a:rPr lang="hu-HU" sz="1800" dirty="0"/>
              <a:t>Sok fizikus az orvosi, mérnöki, pénzügyi világban</a:t>
            </a:r>
          </a:p>
          <a:p>
            <a:r>
              <a:rPr lang="hu-HU" sz="2000" dirty="0"/>
              <a:t>Sokféle tehetség hasznosulhat</a:t>
            </a:r>
          </a:p>
          <a:p>
            <a:pPr lvl="1"/>
            <a:r>
              <a:rPr lang="hu-HU" sz="1800" dirty="0"/>
              <a:t>Problémamegoldás, csapatmunka, kommunikáció</a:t>
            </a:r>
          </a:p>
          <a:p>
            <a:r>
              <a:rPr lang="hu-HU" sz="2000" dirty="0"/>
              <a:t>Sok lehetőség külföldön tanulni, kutatni</a:t>
            </a:r>
          </a:p>
          <a:p>
            <a:pPr lvl="1"/>
            <a:r>
              <a:rPr lang="hu-HU" sz="1800" dirty="0"/>
              <a:t>Aktív kapcsolatok a világ minden részével</a:t>
            </a:r>
            <a:endParaRPr lang="en-US" sz="18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3896083-DA3B-44F9-B38C-FB6C2B6D8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6" b="9205"/>
          <a:stretch/>
        </p:blipFill>
        <p:spPr>
          <a:xfrm>
            <a:off x="666049" y="4725144"/>
            <a:ext cx="6336704" cy="151216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D019AE9-A460-4330-8A2A-91ECCBB84F00}"/>
              </a:ext>
            </a:extLst>
          </p:cNvPr>
          <p:cNvSpPr txBox="1"/>
          <p:nvPr/>
        </p:nvSpPr>
        <p:spPr>
          <a:xfrm>
            <a:off x="7499364" y="5919663"/>
            <a:ext cx="138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F3662B"/>
                </a:solidFill>
                <a:latin typeface="Arial Narrow" panose="020B0606020202030204" pitchFamily="34" charset="0"/>
              </a:rPr>
              <a:t>1. ELTE</a:t>
            </a:r>
            <a:endParaRPr lang="en-US" sz="2400" b="1" dirty="0">
              <a:solidFill>
                <a:srgbClr val="F3662B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DA076FA9-772C-4255-B987-40624DF94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2"/>
          <a:stretch/>
        </p:blipFill>
        <p:spPr>
          <a:xfrm>
            <a:off x="7450634" y="1207606"/>
            <a:ext cx="1618188" cy="158105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6"/>
          <a:stretch/>
        </p:blipFill>
        <p:spPr>
          <a:xfrm>
            <a:off x="7275917" y="5291531"/>
            <a:ext cx="1857375" cy="65137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03" y="3367025"/>
            <a:ext cx="1805331" cy="117269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9D019AE9-A460-4330-8A2A-91ECCBB84F00}"/>
              </a:ext>
            </a:extLst>
          </p:cNvPr>
          <p:cNvSpPr txBox="1"/>
          <p:nvPr/>
        </p:nvSpPr>
        <p:spPr>
          <a:xfrm>
            <a:off x="7345274" y="4310058"/>
            <a:ext cx="1731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Fizika szakterület, Közép-Európa:</a:t>
            </a:r>
            <a:br>
              <a:rPr lang="hu-HU" sz="16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hu-HU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2. ELTE</a:t>
            </a:r>
            <a:endParaRPr lang="en-US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9" t="10170" r="-862" b="44637"/>
          <a:stretch/>
        </p:blipFill>
        <p:spPr>
          <a:xfrm>
            <a:off x="7517842" y="2797261"/>
            <a:ext cx="1475656" cy="559731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5065208-EBA9-466C-8DED-DDA4B656C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18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44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200" dirty="0"/>
              <a:t>A laborban létrehozott ősrobbanás</a:t>
            </a:r>
            <a:endParaRPr lang="en-US" sz="4200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438274"/>
            <a:ext cx="8421688" cy="45830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600" dirty="0"/>
              <a:t>… erősen kölcsönható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Atommagnyi méretben is alig áthatolható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… tökéletes folyadék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Extrém kis súrlódás, extrém örvénylés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… kvarkokból áll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A legforróbb ismert anyag (~10</a:t>
            </a:r>
            <a:r>
              <a:rPr lang="hu-HU" sz="2400" baseline="30000" dirty="0"/>
              <a:t>13</a:t>
            </a:r>
            <a:r>
              <a:rPr lang="hu-HU" sz="2400" dirty="0"/>
              <a:t> K)</a:t>
            </a:r>
          </a:p>
          <a:p>
            <a:pPr>
              <a:lnSpc>
                <a:spcPct val="150000"/>
              </a:lnSpc>
            </a:pPr>
            <a:r>
              <a:rPr lang="hu-HU" sz="2600" b="1" dirty="0">
                <a:solidFill>
                  <a:srgbClr val="FF0000"/>
                </a:solidFill>
              </a:rPr>
              <a:t>A TÖKÉLETES KVARKFOLYADÉK!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09ED5AA-F582-4441-BF1A-6145AF94A8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E264D2-5EFC-4E6B-BD31-78323509C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08" y="4365104"/>
            <a:ext cx="1872208" cy="1872208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3C26E27B-ED0B-440D-A1B4-AEB0483E6CF2}"/>
              </a:ext>
            </a:extLst>
          </p:cNvPr>
          <p:cNvGrpSpPr/>
          <p:nvPr/>
        </p:nvGrpSpPr>
        <p:grpSpPr>
          <a:xfrm>
            <a:off x="7854047" y="1235421"/>
            <a:ext cx="924590" cy="1257475"/>
            <a:chOff x="2408925" y="2791219"/>
            <a:chExt cx="924590" cy="1257475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33A16B3C-05B3-4F4C-A0B3-51877CE8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04487" y="2791219"/>
              <a:ext cx="552527" cy="1257475"/>
            </a:xfrm>
            <a:prstGeom prst="rect">
              <a:avLst/>
            </a:prstGeom>
          </p:spPr>
        </p:pic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BE4758A1-03EF-4D0B-88DF-5A6DC53CFE22}"/>
                </a:ext>
              </a:extLst>
            </p:cNvPr>
            <p:cNvCxnSpPr>
              <a:cxnSpLocks/>
            </p:cNvCxnSpPr>
            <p:nvPr/>
          </p:nvCxnSpPr>
          <p:spPr>
            <a:xfrm>
              <a:off x="2951664" y="3429000"/>
              <a:ext cx="381851" cy="0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>
              <a:extLst>
                <a:ext uri="{FF2B5EF4-FFF2-40B4-BE49-F238E27FC236}">
                  <a16:creationId xmlns:a16="http://schemas.microsoft.com/office/drawing/2014/main" id="{BFA48F57-85BA-46A2-BF49-9C9FD8A1B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8925" y="3429000"/>
              <a:ext cx="311814" cy="0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>
              <a:extLst>
                <a:ext uri="{FF2B5EF4-FFF2-40B4-BE49-F238E27FC236}">
                  <a16:creationId xmlns:a16="http://schemas.microsoft.com/office/drawing/2014/main" id="{55AAD0D0-4774-4152-B751-5FAAFD5E37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5639" y="2886526"/>
              <a:ext cx="309625" cy="204976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82D0004D-71BE-4877-A96C-CAABD2398F5D}"/>
                </a:ext>
              </a:extLst>
            </p:cNvPr>
            <p:cNvCxnSpPr>
              <a:cxnSpLocks/>
            </p:cNvCxnSpPr>
            <p:nvPr/>
          </p:nvCxnSpPr>
          <p:spPr>
            <a:xfrm>
              <a:off x="2958182" y="3797619"/>
              <a:ext cx="264537" cy="185098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7D64BC9-6A19-4202-BEE5-1BFFE8444C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92670" y="2886526"/>
              <a:ext cx="320672" cy="233680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>
              <a:extLst>
                <a:ext uri="{FF2B5EF4-FFF2-40B4-BE49-F238E27FC236}">
                  <a16:creationId xmlns:a16="http://schemas.microsoft.com/office/drawing/2014/main" id="{7E61BF52-0FC4-4B94-BDA0-F46255E3D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4237" y="3767720"/>
              <a:ext cx="327290" cy="244895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6429E3E3-2017-45C8-B5CA-B853C4D8F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1" b="95949" l="9620" r="89933">
                        <a14:foregroundMark x1="23266" y1="13859" x2="23266" y2="13859"/>
                        <a14:foregroundMark x1="51454" y1="7036" x2="51454" y2="7036"/>
                        <a14:foregroundMark x1="63758" y1="5330" x2="63758" y2="5330"/>
                        <a14:foregroundMark x1="51454" y1="90832" x2="51454" y2="90832"/>
                        <a14:foregroundMark x1="58389" y1="91471" x2="58389" y2="91471"/>
                        <a14:foregroundMark x1="37136" y1="95949" x2="37136" y2="95949"/>
                        <a14:foregroundMark x1="19016" y1="83582" x2="19016" y2="83582"/>
                        <a14:foregroundMark x1="12304" y1="78678" x2="12304" y2="78678"/>
                        <a14:foregroundMark x1="61745" y1="90832" x2="61745" y2="90832"/>
                        <a14:backgroundMark x1="29306" y1="60981" x2="29306" y2="60981"/>
                        <a14:backgroundMark x1="36018" y1="67591" x2="36018" y2="67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1800" y="2722985"/>
            <a:ext cx="1429084" cy="1499419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6FAA4B00-5F44-46FC-99F0-74FCA10D8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19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272819"/>
            <a:ext cx="4099716" cy="3077865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hu-HU" sz="3600" dirty="0"/>
              <a:t>„Új természeti törvények felfedezéséről”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238490"/>
            <a:ext cx="4320604" cy="3312715"/>
          </a:xfrm>
        </p:spPr>
        <p:txBody>
          <a:bodyPr/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„Általában az alábbi módon keressük az új természeti törvényeket.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Első lépésben felteszünk egy elméletet. 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Aztán megvizsgáljuk a feltételezésünk következményeit, hogy lássuk, mit jelentene, ha az elméletünk igaz lenne.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Majd a számítások eredményeit összehasonlítjuk a Természettel, közvetlenül a megfigyelésekkel, kísérlet vagy tapasztalat által, hogy lássuk, működik-e.</a:t>
            </a:r>
          </a:p>
        </p:txBody>
      </p:sp>
      <p:pic>
        <p:nvPicPr>
          <p:cNvPr id="6" name="Kép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300" y="4688824"/>
            <a:ext cx="1047750" cy="4667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5496" y="4673212"/>
            <a:ext cx="885698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Ha ellentmond a kísérleteknek, akkor az elméletünk hibás.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endParaRPr lang="hu-HU" sz="1600" dirty="0">
              <a:solidFill>
                <a:srgbClr val="546366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Ebben az egyszerű állításban van a tudomány kulcsa.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>
                <a:solidFill>
                  <a:srgbClr val="546366"/>
                </a:solidFill>
                <a:latin typeface="+mn-lt"/>
              </a:rPr>
              <a:t>Nem számít, milyen szép az elméletünk, nem számít, milyen okosak vagyunk, hogy ki találta ki az elméletet, hogy őt hogy hívják —  ha ellentmond a kísérleteknek, akkor hibás.” 				/Richard P. </a:t>
            </a:r>
            <a:r>
              <a:rPr lang="hu-HU" sz="1600" dirty="0" err="1">
                <a:solidFill>
                  <a:srgbClr val="546366"/>
                </a:solidFill>
                <a:latin typeface="+mn-lt"/>
              </a:rPr>
              <a:t>Feynman</a:t>
            </a:r>
            <a:r>
              <a:rPr lang="hu-HU" sz="1600" dirty="0">
                <a:solidFill>
                  <a:srgbClr val="546366"/>
                </a:solidFill>
                <a:latin typeface="+mn-lt"/>
              </a:rPr>
              <a:t>/ </a:t>
            </a:r>
            <a:endParaRPr lang="en-US" sz="1600" dirty="0">
              <a:solidFill>
                <a:srgbClr val="546366"/>
              </a:solidFill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092280" y="4149080"/>
            <a:ext cx="20161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400" dirty="0"/>
              <a:t>R. P. </a:t>
            </a:r>
            <a:r>
              <a:rPr lang="hu-HU" sz="1400" dirty="0" err="1"/>
              <a:t>Feynman</a:t>
            </a:r>
            <a:r>
              <a:rPr lang="hu-HU" sz="1400" dirty="0"/>
              <a:t>, 1964</a:t>
            </a:r>
            <a:endParaRPr lang="en-US" sz="1400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A1E526A-6DB6-4672-9C82-91CF06EA9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DEDE211-5C2D-4B1D-ACE5-FCC393A12B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0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6EAD7239-E075-4346-9B1C-386620492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5" r="4441"/>
          <a:stretch/>
        </p:blipFill>
        <p:spPr>
          <a:xfrm>
            <a:off x="2627784" y="1300302"/>
            <a:ext cx="6408712" cy="3249284"/>
          </a:xfrm>
          <a:prstGeom prst="rect">
            <a:avLst/>
          </a:prstGeom>
        </p:spPr>
      </p:pic>
      <p:sp>
        <p:nvSpPr>
          <p:cNvPr id="8241" name="Rectangl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Köszönöm a figyelmet</a:t>
            </a:r>
            <a:endParaRPr lang="en-US" sz="440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E6B75A7D-663F-4AD6-A794-B61638A9F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31890"/>
            <a:ext cx="9144000" cy="383059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részletek: </a:t>
            </a:r>
            <a:r>
              <a:rPr lang="hu-HU" dirty="0">
                <a:hlinkClick r:id="rId3"/>
              </a:rPr>
              <a:t>cms.elte.hu</a:t>
            </a:r>
            <a:r>
              <a:rPr lang="hu-HU" dirty="0"/>
              <a:t> , </a:t>
            </a:r>
            <a:r>
              <a:rPr lang="hu-HU" dirty="0">
                <a:hlinkClick r:id="rId4"/>
              </a:rPr>
              <a:t>phenix.elte.hu</a:t>
            </a:r>
            <a:r>
              <a:rPr lang="hu-HU" dirty="0"/>
              <a:t> , </a:t>
            </a:r>
            <a:r>
              <a:rPr lang="hu-HU" dirty="0">
                <a:hlinkClick r:id="rId5"/>
              </a:rPr>
              <a:t>star.elte.hu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E582DABE-2228-48DB-BD20-CD44F1E9CD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5" y="2924944"/>
            <a:ext cx="302433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9F307261-3078-4B4B-9969-66D9668A2E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4F97A00-9A33-4666-B508-CF8045FD6D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20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5F7D2C3-A7F4-A801-5B11-AB2CF472C8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2"/>
          <a:stretch/>
        </p:blipFill>
        <p:spPr>
          <a:xfrm>
            <a:off x="183945" y="1323612"/>
            <a:ext cx="1432322" cy="139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52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Részecskegyorsítók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405"/>
            <a:ext cx="8991600" cy="5112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Gyorsítás: elektromos tér (feszültség)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Pályán tartás: mágneses tér (fókuszálás is!)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Ciklotron: félkörök között gyorsítás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Szinkrotron: fix körpálya</a:t>
            </a:r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000" dirty="0"/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6612245" y="1192767"/>
            <a:ext cx="2116360" cy="1876458"/>
            <a:chOff x="6612245" y="1192767"/>
            <a:chExt cx="2116360" cy="1876458"/>
          </a:xfrm>
        </p:grpSpPr>
        <p:sp>
          <p:nvSpPr>
            <p:cNvPr id="10" name="Szabadkézi sokszög 9"/>
            <p:cNvSpPr/>
            <p:nvPr/>
          </p:nvSpPr>
          <p:spPr>
            <a:xfrm>
              <a:off x="6612245" y="1996518"/>
              <a:ext cx="2060768" cy="856418"/>
            </a:xfrm>
            <a:custGeom>
              <a:avLst/>
              <a:gdLst>
                <a:gd name="connsiteX0" fmla="*/ 0 w 4480560"/>
                <a:gd name="connsiteY0" fmla="*/ 1932526 h 1932526"/>
                <a:gd name="connsiteX1" fmla="*/ 502920 w 4480560"/>
                <a:gd name="connsiteY1" fmla="*/ 1201006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  <a:gd name="connsiteX0" fmla="*/ 0 w 4480560"/>
                <a:gd name="connsiteY0" fmla="*/ 1932526 h 1932526"/>
                <a:gd name="connsiteX1" fmla="*/ 552623 w 4480560"/>
                <a:gd name="connsiteY1" fmla="*/ 1201007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0560" h="1932526">
                  <a:moveTo>
                    <a:pt x="0" y="1932526"/>
                  </a:moveTo>
                  <a:cubicBezTo>
                    <a:pt x="144780" y="1681066"/>
                    <a:pt x="339263" y="1429607"/>
                    <a:pt x="552623" y="1201007"/>
                  </a:cubicBezTo>
                  <a:cubicBezTo>
                    <a:pt x="765983" y="972407"/>
                    <a:pt x="1038889" y="730471"/>
                    <a:pt x="1280160" y="560926"/>
                  </a:cubicBezTo>
                  <a:cubicBezTo>
                    <a:pt x="1521431" y="391381"/>
                    <a:pt x="1727835" y="275176"/>
                    <a:pt x="2000250" y="183736"/>
                  </a:cubicBezTo>
                  <a:cubicBezTo>
                    <a:pt x="2272665" y="92296"/>
                    <a:pt x="2604135" y="37051"/>
                    <a:pt x="2914650" y="12286"/>
                  </a:cubicBezTo>
                  <a:cubicBezTo>
                    <a:pt x="3225165" y="-12479"/>
                    <a:pt x="3602355" y="2761"/>
                    <a:pt x="3863340" y="35146"/>
                  </a:cubicBezTo>
                  <a:cubicBezTo>
                    <a:pt x="4124325" y="67531"/>
                    <a:pt x="4302442" y="137063"/>
                    <a:pt x="4480560" y="206596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7183995" y="1983996"/>
              <a:ext cx="288032" cy="261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V="1">
              <a:off x="7328011" y="1684069"/>
              <a:ext cx="1400594" cy="430810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>
              <a:off x="7328011" y="2114879"/>
              <a:ext cx="314618" cy="954346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zövegdoboz 18"/>
                <p:cNvSpPr txBox="1"/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Szövegdoboz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zövegdoboz 21"/>
                <p:cNvSpPr txBox="1"/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zövegdoboz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24" y="3207313"/>
            <a:ext cx="3273806" cy="306896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775"/>
            <a:ext cx="5732291" cy="3070320"/>
          </a:xfrm>
          <a:prstGeom prst="rect">
            <a:avLst/>
          </a:prstGeom>
        </p:spPr>
      </p:pic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221F78B-247D-4791-BF38-AC0A01086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A5AEE9-9F35-4293-8B30-555849B5A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21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92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A részecskék Standard Modellje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7000"/>
            <a:ext cx="8991600" cy="51123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400" dirty="0"/>
              <a:t>Három kölcsönhatás: elektromágneses, erős, gyenge 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Közvetítő </a:t>
            </a:r>
            <a:r>
              <a:rPr lang="hu-HU" sz="2400" dirty="0" err="1"/>
              <a:t>bozonok</a:t>
            </a:r>
            <a:r>
              <a:rPr lang="hu-HU" sz="2400" dirty="0"/>
              <a:t> szerepe</a:t>
            </a:r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  <a:buFontTx/>
              <a:buNone/>
            </a:pPr>
            <a:endParaRPr lang="hu-HU" sz="2400" dirty="0"/>
          </a:p>
          <a:p>
            <a:pPr>
              <a:lnSpc>
                <a:spcPct val="90000"/>
              </a:lnSpc>
            </a:pPr>
            <a:r>
              <a:rPr lang="hu-HU" sz="2400" dirty="0"/>
              <a:t>Hétköznapi anyag: u, d kvarkok és elektronok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Ősrobbanás utáni </a:t>
            </a:r>
            <a:r>
              <a:rPr lang="hu-HU" sz="2400" dirty="0" err="1"/>
              <a:t>ezredmp</a:t>
            </a:r>
            <a:r>
              <a:rPr lang="hu-HU" sz="2400" dirty="0"/>
              <a:t>.: erős </a:t>
            </a:r>
            <a:r>
              <a:rPr lang="hu-HU" sz="2400" dirty="0" err="1"/>
              <a:t>kcsh</a:t>
            </a:r>
            <a:r>
              <a:rPr lang="hu-HU" sz="2400" dirty="0"/>
              <a:t> a legfontosabb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313" y="2046386"/>
            <a:ext cx="7072312" cy="3398838"/>
            <a:chOff x="385" y="1299"/>
            <a:chExt cx="4455" cy="2141"/>
          </a:xfrm>
        </p:grpSpPr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765" y="1640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u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up</a:t>
              </a:r>
            </a:p>
          </p:txBody>
        </p:sp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1305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c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charm</a:t>
              </a:r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1846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top</a:t>
              </a:r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765" y="2105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d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down</a:t>
              </a:r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1305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s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strange</a:t>
              </a:r>
            </a:p>
          </p:txBody>
        </p:sp>
        <p:sp>
          <p:nvSpPr>
            <p:cNvPr id="51210" name="Text Box 10"/>
            <p:cNvSpPr txBox="1">
              <a:spLocks noChangeArrowheads="1"/>
            </p:cNvSpPr>
            <p:nvPr/>
          </p:nvSpPr>
          <p:spPr bwMode="auto">
            <a:xfrm>
              <a:off x="1846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b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bottom</a:t>
              </a:r>
            </a:p>
          </p:txBody>
        </p:sp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750" y="3009"/>
              <a:ext cx="486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 neutrino</a:t>
              </a:r>
            </a:p>
          </p:txBody>
        </p:sp>
        <p:sp>
          <p:nvSpPr>
            <p:cNvPr id="51212" name="Text Box 12"/>
            <p:cNvSpPr txBox="1">
              <a:spLocks noChangeArrowheads="1"/>
            </p:cNvSpPr>
            <p:nvPr/>
          </p:nvSpPr>
          <p:spPr bwMode="auto">
            <a:xfrm>
              <a:off x="1290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m</a:t>
              </a:r>
              <a:endParaRPr lang="hu-HU" sz="2400" b="1" baseline="-25000" noProof="1">
                <a:latin typeface="Times New Roman" pitchFamily="18" charset="0"/>
              </a:endParaRP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1831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758" y="2555"/>
              <a:ext cx="486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</a:t>
              </a:r>
            </a:p>
          </p:txBody>
        </p:sp>
        <p:sp>
          <p:nvSpPr>
            <p:cNvPr id="51215" name="Text Box 15"/>
            <p:cNvSpPr txBox="1">
              <a:spLocks noChangeArrowheads="1"/>
            </p:cNvSpPr>
            <p:nvPr/>
          </p:nvSpPr>
          <p:spPr bwMode="auto">
            <a:xfrm>
              <a:off x="1298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m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</a:t>
              </a:r>
            </a:p>
          </p:txBody>
        </p:sp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1839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</a:t>
              </a:r>
            </a:p>
          </p:txBody>
        </p:sp>
        <p:sp>
          <p:nvSpPr>
            <p:cNvPr id="51217" name="Text Box 17"/>
            <p:cNvSpPr txBox="1">
              <a:spLocks noChangeArrowheads="1"/>
            </p:cNvSpPr>
            <p:nvPr/>
          </p:nvSpPr>
          <p:spPr bwMode="auto">
            <a:xfrm rot="-5400000">
              <a:off x="89" y="1935"/>
              <a:ext cx="871" cy="279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kvarkok</a:t>
              </a:r>
            </a:p>
          </p:txBody>
        </p:sp>
        <p:sp>
          <p:nvSpPr>
            <p:cNvPr id="51218" name="Text Box 18"/>
            <p:cNvSpPr txBox="1">
              <a:spLocks noChangeArrowheads="1"/>
            </p:cNvSpPr>
            <p:nvPr/>
          </p:nvSpPr>
          <p:spPr bwMode="auto">
            <a:xfrm rot="-5400000">
              <a:off x="89" y="2849"/>
              <a:ext cx="866" cy="269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200" b="1" noProof="1">
                  <a:latin typeface="Book Antiqua" pitchFamily="18" charset="0"/>
                </a:rPr>
                <a:t>leptonok</a:t>
              </a:r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 rot="-22094">
              <a:off x="385" y="1299"/>
              <a:ext cx="1947" cy="279"/>
            </a:xfrm>
            <a:prstGeom prst="rect">
              <a:avLst/>
            </a:prstGeom>
            <a:gradFill rotWithShape="1">
              <a:gsLst>
                <a:gs pos="0">
                  <a:srgbClr val="99FF33"/>
                </a:gs>
                <a:gs pos="100000">
                  <a:srgbClr val="EBEB1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fermionok</a:t>
              </a:r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3469" y="1641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gluon</a:t>
              </a:r>
            </a:p>
          </p:txBody>
        </p:sp>
        <p:sp>
          <p:nvSpPr>
            <p:cNvPr id="51221" name="Text Box 21"/>
            <p:cNvSpPr txBox="1">
              <a:spLocks noChangeArrowheads="1"/>
            </p:cNvSpPr>
            <p:nvPr/>
          </p:nvSpPr>
          <p:spPr bwMode="auto">
            <a:xfrm>
              <a:off x="3469" y="2100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foton</a:t>
              </a:r>
            </a:p>
          </p:txBody>
        </p:sp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3469" y="2553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Z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Z bozon</a:t>
              </a:r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3469" y="3012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W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W bozon</a:t>
              </a:r>
            </a:p>
          </p:txBody>
        </p:sp>
        <p:sp>
          <p:nvSpPr>
            <p:cNvPr id="51224" name="Text Box 24"/>
            <p:cNvSpPr txBox="1">
              <a:spLocks noChangeArrowheads="1"/>
            </p:cNvSpPr>
            <p:nvPr/>
          </p:nvSpPr>
          <p:spPr bwMode="auto">
            <a:xfrm rot="21577906">
              <a:off x="3467" y="1312"/>
              <a:ext cx="1373" cy="265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00B0F0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hu-HU" sz="1900" b="1" noProof="1">
                  <a:solidFill>
                    <a:schemeClr val="bg1"/>
                  </a:solidFill>
                  <a:latin typeface="Book Antiqua" pitchFamily="18" charset="0"/>
                </a:rPr>
                <a:t>bozonok</a:t>
              </a:r>
            </a:p>
          </p:txBody>
        </p:sp>
        <p:sp>
          <p:nvSpPr>
            <p:cNvPr id="51225" name="Text Box 25"/>
            <p:cNvSpPr txBox="1">
              <a:spLocks noChangeArrowheads="1"/>
            </p:cNvSpPr>
            <p:nvPr/>
          </p:nvSpPr>
          <p:spPr bwMode="auto">
            <a:xfrm rot="-22094">
              <a:off x="2441" y="1302"/>
              <a:ext cx="922" cy="258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hu-HU" sz="1600" b="1" noProof="1">
                  <a:latin typeface="Book Antiqua" pitchFamily="18" charset="0"/>
                </a:rPr>
                <a:t>kölcsönhatás</a:t>
              </a:r>
            </a:p>
          </p:txBody>
        </p:sp>
        <p:sp>
          <p:nvSpPr>
            <p:cNvPr id="51226" name="Text Box 26"/>
            <p:cNvSpPr txBox="1">
              <a:spLocks noChangeArrowheads="1"/>
            </p:cNvSpPr>
            <p:nvPr/>
          </p:nvSpPr>
          <p:spPr bwMode="auto">
            <a:xfrm rot="-5400000">
              <a:off x="2148" y="1944"/>
              <a:ext cx="844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erős</a:t>
              </a:r>
            </a:p>
          </p:txBody>
        </p:sp>
        <p:sp>
          <p:nvSpPr>
            <p:cNvPr id="51227" name="Text Box 27"/>
            <p:cNvSpPr txBox="1">
              <a:spLocks noChangeArrowheads="1"/>
            </p:cNvSpPr>
            <p:nvPr/>
          </p:nvSpPr>
          <p:spPr bwMode="auto">
            <a:xfrm rot="-5400000">
              <a:off x="2207" y="2197"/>
              <a:ext cx="1347" cy="22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700" b="1" noProof="1">
                  <a:latin typeface="Book Antiqua" pitchFamily="18" charset="0"/>
                </a:rPr>
                <a:t>elektro-mágneses</a:t>
              </a:r>
            </a:p>
          </p:txBody>
        </p:sp>
        <p:sp>
          <p:nvSpPr>
            <p:cNvPr id="51228" name="Text Box 28"/>
            <p:cNvSpPr txBox="1">
              <a:spLocks noChangeArrowheads="1"/>
            </p:cNvSpPr>
            <p:nvPr/>
          </p:nvSpPr>
          <p:spPr bwMode="auto">
            <a:xfrm rot="-5400000">
              <a:off x="2321" y="2410"/>
              <a:ext cx="1777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gyenge</a:t>
              </a:r>
            </a:p>
          </p:txBody>
        </p:sp>
        <p:sp>
          <p:nvSpPr>
            <p:cNvPr id="51229" name="AutoShape 29"/>
            <p:cNvSpPr>
              <a:spLocks noChangeArrowheads="1"/>
            </p:cNvSpPr>
            <p:nvPr/>
          </p:nvSpPr>
          <p:spPr bwMode="auto">
            <a:xfrm>
              <a:off x="2696" y="1693"/>
              <a:ext cx="776" cy="182"/>
            </a:xfrm>
            <a:prstGeom prst="rightArrow">
              <a:avLst>
                <a:gd name="adj1" fmla="val 49454"/>
                <a:gd name="adj2" fmla="val 73076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0" name="AutoShape 30"/>
            <p:cNvSpPr>
              <a:spLocks noChangeArrowheads="1"/>
            </p:cNvSpPr>
            <p:nvPr/>
          </p:nvSpPr>
          <p:spPr bwMode="auto">
            <a:xfrm>
              <a:off x="2984" y="2147"/>
              <a:ext cx="488" cy="162"/>
            </a:xfrm>
            <a:prstGeom prst="rightArrow">
              <a:avLst>
                <a:gd name="adj1" fmla="val 50000"/>
                <a:gd name="adj2" fmla="val 75309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1" name="AutoShape 31"/>
            <p:cNvSpPr>
              <a:spLocks noChangeArrowheads="1"/>
            </p:cNvSpPr>
            <p:nvPr/>
          </p:nvSpPr>
          <p:spPr bwMode="auto">
            <a:xfrm>
              <a:off x="3336" y="2642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2" name="AutoShape 32"/>
            <p:cNvSpPr>
              <a:spLocks noChangeArrowheads="1"/>
            </p:cNvSpPr>
            <p:nvPr/>
          </p:nvSpPr>
          <p:spPr bwMode="auto">
            <a:xfrm>
              <a:off x="3336" y="3099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3" name="Rectangle 33"/>
            <p:cNvSpPr>
              <a:spLocks noChangeArrowheads="1"/>
            </p:cNvSpPr>
            <p:nvPr/>
          </p:nvSpPr>
          <p:spPr bwMode="auto">
            <a:xfrm>
              <a:off x="4375" y="1648"/>
              <a:ext cx="465" cy="1769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lIns="0" tIns="0" rIns="0" bIns="0" anchor="ctr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ts val="600"/>
                </a:spcBef>
              </a:pPr>
              <a:r>
                <a:rPr lang="hu-HU" b="1" noProof="1">
                  <a:latin typeface="Times New Roman" pitchFamily="18" charset="0"/>
                </a:rPr>
                <a:t>H</a:t>
              </a:r>
              <a:r>
                <a:rPr lang="hu-HU" sz="3600" b="1" noProof="1">
                  <a:latin typeface="Times New Roman" pitchFamily="18" charset="0"/>
                </a:rPr>
                <a:t> </a:t>
              </a:r>
            </a:p>
            <a:p>
              <a:pPr algn="ctr">
                <a:lnSpc>
                  <a:spcPct val="75000"/>
                </a:lnSpc>
              </a:pPr>
              <a:r>
                <a:rPr lang="hu-HU" sz="2000" b="1" noProof="1">
                  <a:latin typeface="Times New Roman" pitchFamily="18" charset="0"/>
                </a:rPr>
                <a:t>Higgs bozon</a:t>
              </a:r>
            </a:p>
          </p:txBody>
        </p:sp>
      </p:grpSp>
      <p:sp>
        <p:nvSpPr>
          <p:cNvPr id="38" name="Ellipszis 37"/>
          <p:cNvSpPr/>
          <p:nvPr/>
        </p:nvSpPr>
        <p:spPr>
          <a:xfrm>
            <a:off x="971600" y="2564904"/>
            <a:ext cx="936104" cy="2304256"/>
          </a:xfrm>
          <a:prstGeom prst="ellipse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2E8DA3-0473-4F64-A94F-E5FF8992A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2E36291F-4567-4B07-9807-DD0151AE5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22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14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Kutatási helyszínek: ELTE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036050" cy="1944216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LHC, RHIC: világelső kísérletekben részvétel az ELTE-ről</a:t>
            </a:r>
          </a:p>
          <a:p>
            <a:r>
              <a:rPr lang="hu-HU" dirty="0"/>
              <a:t>Elmélet: térelmélet, hidrodinamika, femtoszkópia, …</a:t>
            </a:r>
          </a:p>
          <a:p>
            <a:r>
              <a:rPr lang="hu-HU" dirty="0"/>
              <a:t>Mindez itthonról lehetséges!</a:t>
            </a:r>
          </a:p>
          <a:p>
            <a:r>
              <a:rPr lang="hu-HU" dirty="0"/>
              <a:t>Azért néha ki kell látogatni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A9E4D2E-BA41-413F-B709-E762C13F4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8" y="2976414"/>
            <a:ext cx="4035655" cy="3068960"/>
          </a:xfrm>
          <a:prstGeom prst="rect">
            <a:avLst/>
          </a:prstGeom>
        </p:spPr>
      </p:pic>
      <p:pic>
        <p:nvPicPr>
          <p:cNvPr id="12" name="Picture 4" descr="http://totem.kfki.hu/images/glauber.jpg">
            <a:extLst>
              <a:ext uri="{FF2B5EF4-FFF2-40B4-BE49-F238E27FC236}">
                <a16:creationId xmlns:a16="http://schemas.microsoft.com/office/drawing/2014/main" id="{7610128E-AD0C-4545-A64A-C57F6ABB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/>
          <a:stretch/>
        </p:blipFill>
        <p:spPr bwMode="auto">
          <a:xfrm>
            <a:off x="4897589" y="2108662"/>
            <a:ext cx="355992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 descr="A képen személy, asztal, kültéri, személyek látható&#10;&#10;Automatikusan generált leírás">
            <a:extLst>
              <a:ext uri="{FF2B5EF4-FFF2-40B4-BE49-F238E27FC236}">
                <a16:creationId xmlns:a16="http://schemas.microsoft.com/office/drawing/2014/main" id="{16C9F91A-AC8F-4864-9A11-033338962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5322" r="15616" b="7180"/>
          <a:stretch/>
        </p:blipFill>
        <p:spPr>
          <a:xfrm>
            <a:off x="4572000" y="4292360"/>
            <a:ext cx="3672408" cy="2063204"/>
          </a:xfrm>
          <a:prstGeom prst="rect">
            <a:avLst/>
          </a:prstGeom>
        </p:spPr>
      </p:pic>
      <p:sp>
        <p:nvSpPr>
          <p:cNvPr id="14" name="Élőláb helye 13">
            <a:extLst>
              <a:ext uri="{FF2B5EF4-FFF2-40B4-BE49-F238E27FC236}">
                <a16:creationId xmlns:a16="http://schemas.microsoft.com/office/drawing/2014/main" id="{99A35ECF-0B6C-4411-BB30-D38EE9E11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6A53366-A408-4017-A34C-C982698706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23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2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0D551D-03E9-4B21-9F63-368606F5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RHIC számokban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2B2228-0D24-4621-B75F-93D18F77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223565"/>
            <a:ext cx="4427984" cy="3141539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Két 4 km-es gyűrű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Arany, réz, proton, … gyorsítása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99,995% fénysebesség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111 atomcsomag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80 000 kör/másodperc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Sokezer ütközés/másodperc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1740 szupravezető mágnes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21000 km szupravezető drót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25 tonna 4,2 K hélium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0,00005 mg arany évente</a:t>
            </a:r>
          </a:p>
        </p:txBody>
      </p:sp>
      <p:pic>
        <p:nvPicPr>
          <p:cNvPr id="7" name="Kép 6" descr="A képen vonat, követés, ülő, állomás látható&#10;&#10;Automatikusan generált leírás">
            <a:extLst>
              <a:ext uri="{FF2B5EF4-FFF2-40B4-BE49-F238E27FC236}">
                <a16:creationId xmlns:a16="http://schemas.microsoft.com/office/drawing/2014/main" id="{7842EBC7-353D-4ABF-9AE9-9F4131C36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7" y="1267706"/>
            <a:ext cx="4139952" cy="3040277"/>
          </a:xfrm>
          <a:prstGeom prst="rect">
            <a:avLst/>
          </a:prstGeom>
        </p:spPr>
      </p:pic>
      <p:pic>
        <p:nvPicPr>
          <p:cNvPr id="169986" name="Picture 2" descr="Képtalálat a következőre: „rhic magnet”">
            <a:extLst>
              <a:ext uri="{FF2B5EF4-FFF2-40B4-BE49-F238E27FC236}">
                <a16:creationId xmlns:a16="http://schemas.microsoft.com/office/drawing/2014/main" id="{C473443F-4C01-4C55-BA06-CB73ABBD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454408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A képen szöveg, óra látható&#10;&#10;Automatikusan generált leírás">
            <a:extLst>
              <a:ext uri="{FF2B5EF4-FFF2-40B4-BE49-F238E27FC236}">
                <a16:creationId xmlns:a16="http://schemas.microsoft.com/office/drawing/2014/main" id="{DB9E5195-E098-4497-A623-5EF5D224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7112"/>
            <a:ext cx="2429401" cy="1957018"/>
          </a:xfrm>
          <a:prstGeom prst="rect">
            <a:avLst/>
          </a:prstGeom>
        </p:spPr>
      </p:pic>
      <p:pic>
        <p:nvPicPr>
          <p:cNvPr id="13" name="Kép 12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1B8F517A-DFF8-41F1-918E-53E6EA16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6" y="4307983"/>
            <a:ext cx="3362127" cy="2069001"/>
          </a:xfrm>
          <a:prstGeom prst="rect">
            <a:avLst/>
          </a:prstGeom>
        </p:spPr>
      </p:pic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4BE5603-C14A-497F-A427-1DECB3CCE7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507F362-865F-4CFD-89BF-7B93716FCE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24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7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Az LHC számokban</a:t>
            </a:r>
            <a:endParaRPr lang="en-US" sz="4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5"/>
            <a:ext cx="4788024" cy="5256584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hu-HU" sz="2000" dirty="0"/>
              <a:t>2x27</a:t>
            </a:r>
            <a:r>
              <a:rPr lang="en-US" sz="2000" dirty="0"/>
              <a:t> km</a:t>
            </a:r>
            <a:r>
              <a:rPr lang="hu-HU" sz="2000" dirty="0"/>
              <a:t>, 150-200 m mélyen</a:t>
            </a:r>
            <a:endParaRPr lang="en-US" sz="2000" dirty="0"/>
          </a:p>
          <a:p>
            <a:pPr>
              <a:lnSpc>
                <a:spcPts val="2700"/>
              </a:lnSpc>
            </a:pPr>
            <a:r>
              <a:rPr lang="hu-HU" sz="2000" dirty="0"/>
              <a:t>Ólom, proton, … gyorsítása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99,9999991%</a:t>
            </a:r>
            <a:r>
              <a:rPr lang="en-US" sz="1800" dirty="0"/>
              <a:t> </a:t>
            </a:r>
            <a:r>
              <a:rPr lang="hu-HU" sz="1800" dirty="0"/>
              <a:t>fénysebesség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10000-szer körbeér / mp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~3000 atommagcsomag</a:t>
            </a:r>
          </a:p>
          <a:p>
            <a:pPr>
              <a:lnSpc>
                <a:spcPts val="2700"/>
              </a:lnSpc>
            </a:pPr>
            <a:r>
              <a:rPr lang="hu-HU" sz="2000" dirty="0"/>
              <a:t>Ütközések: 4 metszéspont</a:t>
            </a:r>
            <a:endParaRPr lang="en-US" sz="2000" dirty="0"/>
          </a:p>
          <a:p>
            <a:pPr lvl="1">
              <a:lnSpc>
                <a:spcPts val="2700"/>
              </a:lnSpc>
            </a:pPr>
            <a:r>
              <a:rPr lang="hu-HU" sz="1800" dirty="0"/>
              <a:t>600 millió ütközés / mp</a:t>
            </a:r>
          </a:p>
          <a:p>
            <a:pPr>
              <a:lnSpc>
                <a:spcPts val="2700"/>
              </a:lnSpc>
            </a:pPr>
            <a:r>
              <a:rPr lang="hu-HU" sz="2000" dirty="0"/>
              <a:t>10000 szupravezető mágnes</a:t>
            </a:r>
            <a:endParaRPr lang="en-US" sz="2000" dirty="0"/>
          </a:p>
          <a:p>
            <a:pPr lvl="1">
              <a:lnSpc>
                <a:spcPts val="2700"/>
              </a:lnSpc>
            </a:pPr>
            <a:r>
              <a:rPr lang="hu-HU" sz="1800" dirty="0"/>
              <a:t>10000 tonna folyékony N: 80 K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120 tonna folyékony He: 2 K</a:t>
            </a:r>
            <a:endParaRPr lang="en-US" sz="1800" dirty="0"/>
          </a:p>
          <a:p>
            <a:pPr lvl="1">
              <a:lnSpc>
                <a:spcPts val="2700"/>
              </a:lnSpc>
            </a:pPr>
            <a:r>
              <a:rPr lang="en-US" sz="1800" dirty="0"/>
              <a:t>1</a:t>
            </a:r>
            <a:r>
              <a:rPr lang="hu-HU" sz="1800" dirty="0"/>
              <a:t>20</a:t>
            </a:r>
            <a:r>
              <a:rPr lang="en-US" sz="1800" dirty="0"/>
              <a:t> MW </a:t>
            </a:r>
            <a:r>
              <a:rPr lang="hu-HU" sz="1800" dirty="0"/>
              <a:t>fogyasztás: nagyváros</a:t>
            </a:r>
          </a:p>
          <a:p>
            <a:pPr>
              <a:lnSpc>
                <a:spcPts val="2700"/>
              </a:lnSpc>
            </a:pPr>
            <a:r>
              <a:rPr lang="hu-HU" sz="2000" dirty="0">
                <a:sym typeface="Symbol" pitchFamily="18" charset="2"/>
              </a:rPr>
              <a:t>10 év alatt hat </a:t>
            </a:r>
            <a:r>
              <a:rPr lang="hu-HU" sz="2300" dirty="0">
                <a:latin typeface="Symbol" pitchFamily="18" charset="2"/>
                <a:sym typeface="Symbol" pitchFamily="18" charset="2"/>
              </a:rPr>
              <a:t>m</a:t>
            </a:r>
            <a:r>
              <a:rPr lang="hu-HU" sz="2000" dirty="0">
                <a:sym typeface="Symbol" pitchFamily="18" charset="2"/>
              </a:rPr>
              <a:t>g H</a:t>
            </a:r>
            <a:r>
              <a:rPr lang="hu-HU" sz="2000" baseline="30000" dirty="0">
                <a:sym typeface="Symbol" pitchFamily="18" charset="2"/>
              </a:rPr>
              <a:t>+</a:t>
            </a:r>
            <a:endParaRPr lang="hu-HU" sz="2000" dirty="0">
              <a:sym typeface="Symbol" pitchFamily="18" charset="2"/>
            </a:endParaRPr>
          </a:p>
          <a:p>
            <a:pPr>
              <a:lnSpc>
                <a:spcPts val="2700"/>
              </a:lnSpc>
            </a:pPr>
            <a:r>
              <a:rPr lang="hu-HU" sz="2000" dirty="0">
                <a:sym typeface="Symbol" pitchFamily="18" charset="2"/>
              </a:rPr>
              <a:t>Évente 15000 </a:t>
            </a:r>
            <a:r>
              <a:rPr lang="hu-HU" sz="2000" dirty="0" err="1">
                <a:sym typeface="Symbol" pitchFamily="18" charset="2"/>
              </a:rPr>
              <a:t>terabyte</a:t>
            </a:r>
            <a:r>
              <a:rPr lang="hu-HU" sz="2000" dirty="0">
                <a:sym typeface="Symbol" pitchFamily="18" charset="2"/>
              </a:rPr>
              <a:t> adat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0" y="4216717"/>
            <a:ext cx="2627784" cy="264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http://4.bp.blogspot.com/-Utt_m8JRRSc/T5XxbJyombI/AAAAAAAAFR0/bQ9yTKPnmPE/s1600/Cross-Section-of-an-LHC-Dipole-in-the-CERN-Tunn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572000" cy="2952328"/>
          </a:xfrm>
          <a:prstGeom prst="rect">
            <a:avLst/>
          </a:prstGeom>
          <a:noFill/>
        </p:spPr>
      </p:pic>
      <p:pic>
        <p:nvPicPr>
          <p:cNvPr id="96265" name="Picture 9" descr="http://www.cosmosmagazine.com/files/imagecache/news/files/news/20080922_LH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21088"/>
            <a:ext cx="1964499" cy="2636912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9A95CF7-B235-4582-9F92-3E90FAA3B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5C86684-0395-439D-8512-DCF64DE72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25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58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Légifotó a RHIC-ről</a:t>
            </a:r>
            <a:endParaRPr lang="en-US" sz="4400"/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7D1C2DF2-0F70-41DB-8B61-A7784F0E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6BCED87-6A14-43F8-AC12-9972301C7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/>
        </p:blipFill>
        <p:spPr>
          <a:xfrm>
            <a:off x="0" y="1224000"/>
            <a:ext cx="9144000" cy="5064652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1974D4C-D880-4EB4-A312-24E82992C6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E5A6DFC-5EDA-4100-81D1-91B79BC9D7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26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4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5CB17B-D470-4F77-A331-7276AE9A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CERN, az LHC és környéke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CFBF37-4CA1-4490-AC67-12363C11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24744"/>
            <a:ext cx="1540511" cy="4536504"/>
          </a:xfrm>
        </p:spPr>
        <p:txBody>
          <a:bodyPr/>
          <a:lstStyle/>
          <a:p>
            <a:pPr marL="0" indent="0" algn="r">
              <a:buNone/>
            </a:pPr>
            <a:r>
              <a:rPr lang="hu-HU" dirty="0"/>
              <a:t>Mont Blanc</a:t>
            </a:r>
            <a:endParaRPr lang="en-US" dirty="0"/>
          </a:p>
          <a:p>
            <a:pPr marL="0" indent="0" algn="r">
              <a:buNone/>
            </a:pPr>
            <a:endParaRPr lang="hu-HU" sz="600" dirty="0"/>
          </a:p>
          <a:p>
            <a:pPr marL="0" indent="0" algn="r">
              <a:buNone/>
            </a:pPr>
            <a:r>
              <a:rPr lang="hu-HU" dirty="0"/>
              <a:t>Genf</a:t>
            </a:r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dirty="0"/>
              <a:t>Genfi-tó</a:t>
            </a:r>
          </a:p>
          <a:p>
            <a:pPr marL="0" indent="0" algn="r">
              <a:buNone/>
            </a:pPr>
            <a:endParaRPr lang="hu-HU" sz="1100" dirty="0"/>
          </a:p>
          <a:p>
            <a:pPr marL="0" indent="0" algn="r">
              <a:buNone/>
            </a:pPr>
            <a:r>
              <a:rPr lang="hu-HU" dirty="0"/>
              <a:t>Svájci-francia határ</a:t>
            </a:r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dirty="0"/>
              <a:t>CERN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F0B909C-27E0-4697-B80B-A6DE5820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5"/>
          <a:stretch/>
        </p:blipFill>
        <p:spPr>
          <a:xfrm>
            <a:off x="1540511" y="1293018"/>
            <a:ext cx="7609031" cy="4944293"/>
          </a:xfrm>
          <a:prstGeom prst="rect">
            <a:avLst/>
          </a:prstGeom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C7A25C8-E644-472E-9736-8B6DE2F549BA}"/>
              </a:ext>
            </a:extLst>
          </p:cNvPr>
          <p:cNvCxnSpPr>
            <a:cxnSpLocks/>
          </p:cNvCxnSpPr>
          <p:nvPr/>
        </p:nvCxnSpPr>
        <p:spPr>
          <a:xfrm>
            <a:off x="1540508" y="1533661"/>
            <a:ext cx="3463540" cy="2463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8744CA22-941E-4998-8155-76F024D3FCCC}"/>
              </a:ext>
            </a:extLst>
          </p:cNvPr>
          <p:cNvSpPr/>
          <p:nvPr/>
        </p:nvSpPr>
        <p:spPr>
          <a:xfrm>
            <a:off x="1543709" y="2913714"/>
            <a:ext cx="4071070" cy="451487"/>
          </a:xfrm>
          <a:custGeom>
            <a:avLst/>
            <a:gdLst>
              <a:gd name="connsiteX0" fmla="*/ 34718 w 4049004"/>
              <a:gd name="connsiteY0" fmla="*/ 172537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310763 w 4049004"/>
              <a:gd name="connsiteY4" fmla="*/ 120778 h 483209"/>
              <a:gd name="connsiteX5" fmla="*/ 491918 w 4049004"/>
              <a:gd name="connsiteY5" fmla="*/ 129405 h 483209"/>
              <a:gd name="connsiteX6" fmla="*/ 543676 w 4049004"/>
              <a:gd name="connsiteY6" fmla="*/ 146658 h 483209"/>
              <a:gd name="connsiteX7" fmla="*/ 1294174 w 4049004"/>
              <a:gd name="connsiteY7" fmla="*/ 155284 h 483209"/>
              <a:gd name="connsiteX8" fmla="*/ 1337306 w 4049004"/>
              <a:gd name="connsiteY8" fmla="*/ 163911 h 483209"/>
              <a:gd name="connsiteX9" fmla="*/ 1621978 w 4049004"/>
              <a:gd name="connsiteY9" fmla="*/ 181163 h 483209"/>
              <a:gd name="connsiteX10" fmla="*/ 1803133 w 4049004"/>
              <a:gd name="connsiteY10" fmla="*/ 198416 h 483209"/>
              <a:gd name="connsiteX11" fmla="*/ 2087804 w 4049004"/>
              <a:gd name="connsiteY11" fmla="*/ 189790 h 483209"/>
              <a:gd name="connsiteX12" fmla="*/ 2148189 w 4049004"/>
              <a:gd name="connsiteY12" fmla="*/ 172537 h 483209"/>
              <a:gd name="connsiteX13" fmla="*/ 2208574 w 4049004"/>
              <a:gd name="connsiteY13" fmla="*/ 155284 h 483209"/>
              <a:gd name="connsiteX14" fmla="*/ 2234453 w 4049004"/>
              <a:gd name="connsiteY14" fmla="*/ 138031 h 483209"/>
              <a:gd name="connsiteX15" fmla="*/ 2268959 w 4049004"/>
              <a:gd name="connsiteY15" fmla="*/ 129405 h 483209"/>
              <a:gd name="connsiteX16" fmla="*/ 2320718 w 4049004"/>
              <a:gd name="connsiteY16" fmla="*/ 112152 h 483209"/>
              <a:gd name="connsiteX17" fmla="*/ 2519125 w 4049004"/>
              <a:gd name="connsiteY17" fmla="*/ 94899 h 483209"/>
              <a:gd name="connsiteX18" fmla="*/ 2700280 w 4049004"/>
              <a:gd name="connsiteY18" fmla="*/ 77646 h 483209"/>
              <a:gd name="connsiteX19" fmla="*/ 2984952 w 4049004"/>
              <a:gd name="connsiteY19" fmla="*/ 51767 h 483209"/>
              <a:gd name="connsiteX20" fmla="*/ 3071216 w 4049004"/>
              <a:gd name="connsiteY20" fmla="*/ 34514 h 483209"/>
              <a:gd name="connsiteX21" fmla="*/ 3097095 w 4049004"/>
              <a:gd name="connsiteY21" fmla="*/ 25888 h 483209"/>
              <a:gd name="connsiteX22" fmla="*/ 3278250 w 4049004"/>
              <a:gd name="connsiteY22" fmla="*/ 8635 h 483209"/>
              <a:gd name="connsiteX23" fmla="*/ 3304129 w 4049004"/>
              <a:gd name="connsiteY23" fmla="*/ 9 h 483209"/>
              <a:gd name="connsiteX24" fmla="*/ 3554295 w 4049004"/>
              <a:gd name="connsiteY24" fmla="*/ 17261 h 483209"/>
              <a:gd name="connsiteX25" fmla="*/ 4046001 w 4049004"/>
              <a:gd name="connsiteY25" fmla="*/ 34514 h 483209"/>
              <a:gd name="connsiteX26" fmla="*/ 4028748 w 4049004"/>
              <a:gd name="connsiteY26" fmla="*/ 60394 h 483209"/>
              <a:gd name="connsiteX27" fmla="*/ 3994242 w 4049004"/>
              <a:gd name="connsiteY27" fmla="*/ 69020 h 483209"/>
              <a:gd name="connsiteX28" fmla="*/ 3942484 w 4049004"/>
              <a:gd name="connsiteY28" fmla="*/ 94899 h 483209"/>
              <a:gd name="connsiteX29" fmla="*/ 3916604 w 4049004"/>
              <a:gd name="connsiteY29" fmla="*/ 112152 h 483209"/>
              <a:gd name="connsiteX30" fmla="*/ 3864846 w 4049004"/>
              <a:gd name="connsiteY30" fmla="*/ 120778 h 483209"/>
              <a:gd name="connsiteX31" fmla="*/ 3744076 w 4049004"/>
              <a:gd name="connsiteY31" fmla="*/ 138031 h 483209"/>
              <a:gd name="connsiteX32" fmla="*/ 3657812 w 4049004"/>
              <a:gd name="connsiteY32" fmla="*/ 146658 h 483209"/>
              <a:gd name="connsiteX33" fmla="*/ 3631933 w 4049004"/>
              <a:gd name="connsiteY33" fmla="*/ 155284 h 483209"/>
              <a:gd name="connsiteX34" fmla="*/ 3502536 w 4049004"/>
              <a:gd name="connsiteY34" fmla="*/ 172537 h 483209"/>
              <a:gd name="connsiteX35" fmla="*/ 3166106 w 4049004"/>
              <a:gd name="connsiteY35" fmla="*/ 198416 h 483209"/>
              <a:gd name="connsiteX36" fmla="*/ 3140227 w 4049004"/>
              <a:gd name="connsiteY36" fmla="*/ 207043 h 483209"/>
              <a:gd name="connsiteX37" fmla="*/ 3088468 w 4049004"/>
              <a:gd name="connsiteY37" fmla="*/ 215669 h 483209"/>
              <a:gd name="connsiteX38" fmla="*/ 3053963 w 4049004"/>
              <a:gd name="connsiteY38" fmla="*/ 241548 h 483209"/>
              <a:gd name="connsiteX39" fmla="*/ 3028084 w 4049004"/>
              <a:gd name="connsiteY39" fmla="*/ 250175 h 483209"/>
              <a:gd name="connsiteX40" fmla="*/ 2959072 w 4049004"/>
              <a:gd name="connsiteY40" fmla="*/ 276054 h 483209"/>
              <a:gd name="connsiteX41" fmla="*/ 1734121 w 4049004"/>
              <a:gd name="connsiteY41" fmla="*/ 284680 h 483209"/>
              <a:gd name="connsiteX42" fmla="*/ 1682363 w 4049004"/>
              <a:gd name="connsiteY42" fmla="*/ 293307 h 483209"/>
              <a:gd name="connsiteX43" fmla="*/ 1596099 w 4049004"/>
              <a:gd name="connsiteY43" fmla="*/ 301933 h 483209"/>
              <a:gd name="connsiteX44" fmla="*/ 1544340 w 4049004"/>
              <a:gd name="connsiteY44" fmla="*/ 319186 h 483209"/>
              <a:gd name="connsiteX45" fmla="*/ 1518461 w 4049004"/>
              <a:gd name="connsiteY45" fmla="*/ 327812 h 483209"/>
              <a:gd name="connsiteX46" fmla="*/ 1492582 w 4049004"/>
              <a:gd name="connsiteY46" fmla="*/ 345065 h 483209"/>
              <a:gd name="connsiteX47" fmla="*/ 1406318 w 4049004"/>
              <a:gd name="connsiteY47" fmla="*/ 370944 h 483209"/>
              <a:gd name="connsiteX48" fmla="*/ 1311427 w 4049004"/>
              <a:gd name="connsiteY48" fmla="*/ 379571 h 483209"/>
              <a:gd name="connsiteX49" fmla="*/ 1138899 w 4049004"/>
              <a:gd name="connsiteY49" fmla="*/ 405450 h 483209"/>
              <a:gd name="connsiteX50" fmla="*/ 1052635 w 4049004"/>
              <a:gd name="connsiteY50" fmla="*/ 422703 h 483209"/>
              <a:gd name="connsiteX51" fmla="*/ 914612 w 4049004"/>
              <a:gd name="connsiteY51" fmla="*/ 431329 h 483209"/>
              <a:gd name="connsiteX52" fmla="*/ 836974 w 4049004"/>
              <a:gd name="connsiteY52" fmla="*/ 448582 h 483209"/>
              <a:gd name="connsiteX53" fmla="*/ 802468 w 4049004"/>
              <a:gd name="connsiteY53" fmla="*/ 457209 h 483209"/>
              <a:gd name="connsiteX54" fmla="*/ 586808 w 4049004"/>
              <a:gd name="connsiteY54" fmla="*/ 474461 h 483209"/>
              <a:gd name="connsiteX55" fmla="*/ 198619 w 4049004"/>
              <a:gd name="connsiteY55" fmla="*/ 465835 h 483209"/>
              <a:gd name="connsiteX56" fmla="*/ 43344 w 4049004"/>
              <a:gd name="connsiteY56" fmla="*/ 474461 h 483209"/>
              <a:gd name="connsiteX57" fmla="*/ 212 w 4049004"/>
              <a:gd name="connsiteY57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491918 w 4049004"/>
              <a:gd name="connsiteY4" fmla="*/ 129405 h 483209"/>
              <a:gd name="connsiteX5" fmla="*/ 543676 w 4049004"/>
              <a:gd name="connsiteY5" fmla="*/ 146658 h 483209"/>
              <a:gd name="connsiteX6" fmla="*/ 1294174 w 4049004"/>
              <a:gd name="connsiteY6" fmla="*/ 155284 h 483209"/>
              <a:gd name="connsiteX7" fmla="*/ 1337306 w 4049004"/>
              <a:gd name="connsiteY7" fmla="*/ 163911 h 483209"/>
              <a:gd name="connsiteX8" fmla="*/ 1621978 w 4049004"/>
              <a:gd name="connsiteY8" fmla="*/ 181163 h 483209"/>
              <a:gd name="connsiteX9" fmla="*/ 1803133 w 4049004"/>
              <a:gd name="connsiteY9" fmla="*/ 198416 h 483209"/>
              <a:gd name="connsiteX10" fmla="*/ 2087804 w 4049004"/>
              <a:gd name="connsiteY10" fmla="*/ 189790 h 483209"/>
              <a:gd name="connsiteX11" fmla="*/ 2148189 w 4049004"/>
              <a:gd name="connsiteY11" fmla="*/ 172537 h 483209"/>
              <a:gd name="connsiteX12" fmla="*/ 2208574 w 4049004"/>
              <a:gd name="connsiteY12" fmla="*/ 155284 h 483209"/>
              <a:gd name="connsiteX13" fmla="*/ 2234453 w 4049004"/>
              <a:gd name="connsiteY13" fmla="*/ 138031 h 483209"/>
              <a:gd name="connsiteX14" fmla="*/ 2268959 w 4049004"/>
              <a:gd name="connsiteY14" fmla="*/ 129405 h 483209"/>
              <a:gd name="connsiteX15" fmla="*/ 2320718 w 4049004"/>
              <a:gd name="connsiteY15" fmla="*/ 112152 h 483209"/>
              <a:gd name="connsiteX16" fmla="*/ 2519125 w 4049004"/>
              <a:gd name="connsiteY16" fmla="*/ 94899 h 483209"/>
              <a:gd name="connsiteX17" fmla="*/ 2700280 w 4049004"/>
              <a:gd name="connsiteY17" fmla="*/ 77646 h 483209"/>
              <a:gd name="connsiteX18" fmla="*/ 2984952 w 4049004"/>
              <a:gd name="connsiteY18" fmla="*/ 51767 h 483209"/>
              <a:gd name="connsiteX19" fmla="*/ 3071216 w 4049004"/>
              <a:gd name="connsiteY19" fmla="*/ 34514 h 483209"/>
              <a:gd name="connsiteX20" fmla="*/ 3097095 w 4049004"/>
              <a:gd name="connsiteY20" fmla="*/ 25888 h 483209"/>
              <a:gd name="connsiteX21" fmla="*/ 3278250 w 4049004"/>
              <a:gd name="connsiteY21" fmla="*/ 8635 h 483209"/>
              <a:gd name="connsiteX22" fmla="*/ 3304129 w 4049004"/>
              <a:gd name="connsiteY22" fmla="*/ 9 h 483209"/>
              <a:gd name="connsiteX23" fmla="*/ 3554295 w 4049004"/>
              <a:gd name="connsiteY23" fmla="*/ 17261 h 483209"/>
              <a:gd name="connsiteX24" fmla="*/ 4046001 w 4049004"/>
              <a:gd name="connsiteY24" fmla="*/ 34514 h 483209"/>
              <a:gd name="connsiteX25" fmla="*/ 4028748 w 4049004"/>
              <a:gd name="connsiteY25" fmla="*/ 60394 h 483209"/>
              <a:gd name="connsiteX26" fmla="*/ 3994242 w 4049004"/>
              <a:gd name="connsiteY26" fmla="*/ 69020 h 483209"/>
              <a:gd name="connsiteX27" fmla="*/ 3942484 w 4049004"/>
              <a:gd name="connsiteY27" fmla="*/ 94899 h 483209"/>
              <a:gd name="connsiteX28" fmla="*/ 3916604 w 4049004"/>
              <a:gd name="connsiteY28" fmla="*/ 112152 h 483209"/>
              <a:gd name="connsiteX29" fmla="*/ 3864846 w 4049004"/>
              <a:gd name="connsiteY29" fmla="*/ 120778 h 483209"/>
              <a:gd name="connsiteX30" fmla="*/ 3744076 w 4049004"/>
              <a:gd name="connsiteY30" fmla="*/ 138031 h 483209"/>
              <a:gd name="connsiteX31" fmla="*/ 3657812 w 4049004"/>
              <a:gd name="connsiteY31" fmla="*/ 146658 h 483209"/>
              <a:gd name="connsiteX32" fmla="*/ 3631933 w 4049004"/>
              <a:gd name="connsiteY32" fmla="*/ 155284 h 483209"/>
              <a:gd name="connsiteX33" fmla="*/ 3502536 w 4049004"/>
              <a:gd name="connsiteY33" fmla="*/ 172537 h 483209"/>
              <a:gd name="connsiteX34" fmla="*/ 3166106 w 4049004"/>
              <a:gd name="connsiteY34" fmla="*/ 198416 h 483209"/>
              <a:gd name="connsiteX35" fmla="*/ 3140227 w 4049004"/>
              <a:gd name="connsiteY35" fmla="*/ 207043 h 483209"/>
              <a:gd name="connsiteX36" fmla="*/ 3088468 w 4049004"/>
              <a:gd name="connsiteY36" fmla="*/ 215669 h 483209"/>
              <a:gd name="connsiteX37" fmla="*/ 3053963 w 4049004"/>
              <a:gd name="connsiteY37" fmla="*/ 241548 h 483209"/>
              <a:gd name="connsiteX38" fmla="*/ 3028084 w 4049004"/>
              <a:gd name="connsiteY38" fmla="*/ 250175 h 483209"/>
              <a:gd name="connsiteX39" fmla="*/ 2959072 w 4049004"/>
              <a:gd name="connsiteY39" fmla="*/ 276054 h 483209"/>
              <a:gd name="connsiteX40" fmla="*/ 1734121 w 4049004"/>
              <a:gd name="connsiteY40" fmla="*/ 284680 h 483209"/>
              <a:gd name="connsiteX41" fmla="*/ 1682363 w 4049004"/>
              <a:gd name="connsiteY41" fmla="*/ 293307 h 483209"/>
              <a:gd name="connsiteX42" fmla="*/ 1596099 w 4049004"/>
              <a:gd name="connsiteY42" fmla="*/ 301933 h 483209"/>
              <a:gd name="connsiteX43" fmla="*/ 1544340 w 4049004"/>
              <a:gd name="connsiteY43" fmla="*/ 319186 h 483209"/>
              <a:gd name="connsiteX44" fmla="*/ 1518461 w 4049004"/>
              <a:gd name="connsiteY44" fmla="*/ 327812 h 483209"/>
              <a:gd name="connsiteX45" fmla="*/ 1492582 w 4049004"/>
              <a:gd name="connsiteY45" fmla="*/ 345065 h 483209"/>
              <a:gd name="connsiteX46" fmla="*/ 1406318 w 4049004"/>
              <a:gd name="connsiteY46" fmla="*/ 370944 h 483209"/>
              <a:gd name="connsiteX47" fmla="*/ 1311427 w 4049004"/>
              <a:gd name="connsiteY47" fmla="*/ 379571 h 483209"/>
              <a:gd name="connsiteX48" fmla="*/ 1138899 w 4049004"/>
              <a:gd name="connsiteY48" fmla="*/ 405450 h 483209"/>
              <a:gd name="connsiteX49" fmla="*/ 1052635 w 4049004"/>
              <a:gd name="connsiteY49" fmla="*/ 422703 h 483209"/>
              <a:gd name="connsiteX50" fmla="*/ 914612 w 4049004"/>
              <a:gd name="connsiteY50" fmla="*/ 431329 h 483209"/>
              <a:gd name="connsiteX51" fmla="*/ 836974 w 4049004"/>
              <a:gd name="connsiteY51" fmla="*/ 448582 h 483209"/>
              <a:gd name="connsiteX52" fmla="*/ 802468 w 4049004"/>
              <a:gd name="connsiteY52" fmla="*/ 457209 h 483209"/>
              <a:gd name="connsiteX53" fmla="*/ 586808 w 4049004"/>
              <a:gd name="connsiteY53" fmla="*/ 474461 h 483209"/>
              <a:gd name="connsiteX54" fmla="*/ 198619 w 4049004"/>
              <a:gd name="connsiteY54" fmla="*/ 465835 h 483209"/>
              <a:gd name="connsiteX55" fmla="*/ 43344 w 4049004"/>
              <a:gd name="connsiteY55" fmla="*/ 474461 h 483209"/>
              <a:gd name="connsiteX56" fmla="*/ 212 w 4049004"/>
              <a:gd name="connsiteY56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543676 w 4049004"/>
              <a:gd name="connsiteY4" fmla="*/ 146658 h 483209"/>
              <a:gd name="connsiteX5" fmla="*/ 1294174 w 4049004"/>
              <a:gd name="connsiteY5" fmla="*/ 155284 h 483209"/>
              <a:gd name="connsiteX6" fmla="*/ 1337306 w 4049004"/>
              <a:gd name="connsiteY6" fmla="*/ 163911 h 483209"/>
              <a:gd name="connsiteX7" fmla="*/ 1621978 w 4049004"/>
              <a:gd name="connsiteY7" fmla="*/ 181163 h 483209"/>
              <a:gd name="connsiteX8" fmla="*/ 1803133 w 4049004"/>
              <a:gd name="connsiteY8" fmla="*/ 198416 h 483209"/>
              <a:gd name="connsiteX9" fmla="*/ 2087804 w 4049004"/>
              <a:gd name="connsiteY9" fmla="*/ 189790 h 483209"/>
              <a:gd name="connsiteX10" fmla="*/ 2148189 w 4049004"/>
              <a:gd name="connsiteY10" fmla="*/ 172537 h 483209"/>
              <a:gd name="connsiteX11" fmla="*/ 2208574 w 4049004"/>
              <a:gd name="connsiteY11" fmla="*/ 155284 h 483209"/>
              <a:gd name="connsiteX12" fmla="*/ 2234453 w 4049004"/>
              <a:gd name="connsiteY12" fmla="*/ 138031 h 483209"/>
              <a:gd name="connsiteX13" fmla="*/ 2268959 w 4049004"/>
              <a:gd name="connsiteY13" fmla="*/ 129405 h 483209"/>
              <a:gd name="connsiteX14" fmla="*/ 2320718 w 4049004"/>
              <a:gd name="connsiteY14" fmla="*/ 112152 h 483209"/>
              <a:gd name="connsiteX15" fmla="*/ 2519125 w 4049004"/>
              <a:gd name="connsiteY15" fmla="*/ 94899 h 483209"/>
              <a:gd name="connsiteX16" fmla="*/ 2700280 w 4049004"/>
              <a:gd name="connsiteY16" fmla="*/ 77646 h 483209"/>
              <a:gd name="connsiteX17" fmla="*/ 2984952 w 4049004"/>
              <a:gd name="connsiteY17" fmla="*/ 51767 h 483209"/>
              <a:gd name="connsiteX18" fmla="*/ 3071216 w 4049004"/>
              <a:gd name="connsiteY18" fmla="*/ 34514 h 483209"/>
              <a:gd name="connsiteX19" fmla="*/ 3097095 w 4049004"/>
              <a:gd name="connsiteY19" fmla="*/ 25888 h 483209"/>
              <a:gd name="connsiteX20" fmla="*/ 3278250 w 4049004"/>
              <a:gd name="connsiteY20" fmla="*/ 8635 h 483209"/>
              <a:gd name="connsiteX21" fmla="*/ 3304129 w 4049004"/>
              <a:gd name="connsiteY21" fmla="*/ 9 h 483209"/>
              <a:gd name="connsiteX22" fmla="*/ 3554295 w 4049004"/>
              <a:gd name="connsiteY22" fmla="*/ 17261 h 483209"/>
              <a:gd name="connsiteX23" fmla="*/ 4046001 w 4049004"/>
              <a:gd name="connsiteY23" fmla="*/ 34514 h 483209"/>
              <a:gd name="connsiteX24" fmla="*/ 4028748 w 4049004"/>
              <a:gd name="connsiteY24" fmla="*/ 60394 h 483209"/>
              <a:gd name="connsiteX25" fmla="*/ 3994242 w 4049004"/>
              <a:gd name="connsiteY25" fmla="*/ 69020 h 483209"/>
              <a:gd name="connsiteX26" fmla="*/ 3942484 w 4049004"/>
              <a:gd name="connsiteY26" fmla="*/ 94899 h 483209"/>
              <a:gd name="connsiteX27" fmla="*/ 3916604 w 4049004"/>
              <a:gd name="connsiteY27" fmla="*/ 112152 h 483209"/>
              <a:gd name="connsiteX28" fmla="*/ 3864846 w 4049004"/>
              <a:gd name="connsiteY28" fmla="*/ 120778 h 483209"/>
              <a:gd name="connsiteX29" fmla="*/ 3744076 w 4049004"/>
              <a:gd name="connsiteY29" fmla="*/ 138031 h 483209"/>
              <a:gd name="connsiteX30" fmla="*/ 3657812 w 4049004"/>
              <a:gd name="connsiteY30" fmla="*/ 146658 h 483209"/>
              <a:gd name="connsiteX31" fmla="*/ 3631933 w 4049004"/>
              <a:gd name="connsiteY31" fmla="*/ 155284 h 483209"/>
              <a:gd name="connsiteX32" fmla="*/ 3502536 w 4049004"/>
              <a:gd name="connsiteY32" fmla="*/ 172537 h 483209"/>
              <a:gd name="connsiteX33" fmla="*/ 3166106 w 4049004"/>
              <a:gd name="connsiteY33" fmla="*/ 198416 h 483209"/>
              <a:gd name="connsiteX34" fmla="*/ 3140227 w 4049004"/>
              <a:gd name="connsiteY34" fmla="*/ 207043 h 483209"/>
              <a:gd name="connsiteX35" fmla="*/ 3088468 w 4049004"/>
              <a:gd name="connsiteY35" fmla="*/ 215669 h 483209"/>
              <a:gd name="connsiteX36" fmla="*/ 3053963 w 4049004"/>
              <a:gd name="connsiteY36" fmla="*/ 241548 h 483209"/>
              <a:gd name="connsiteX37" fmla="*/ 3028084 w 4049004"/>
              <a:gd name="connsiteY37" fmla="*/ 250175 h 483209"/>
              <a:gd name="connsiteX38" fmla="*/ 2959072 w 4049004"/>
              <a:gd name="connsiteY38" fmla="*/ 276054 h 483209"/>
              <a:gd name="connsiteX39" fmla="*/ 1734121 w 4049004"/>
              <a:gd name="connsiteY39" fmla="*/ 284680 h 483209"/>
              <a:gd name="connsiteX40" fmla="*/ 1682363 w 4049004"/>
              <a:gd name="connsiteY40" fmla="*/ 293307 h 483209"/>
              <a:gd name="connsiteX41" fmla="*/ 1596099 w 4049004"/>
              <a:gd name="connsiteY41" fmla="*/ 301933 h 483209"/>
              <a:gd name="connsiteX42" fmla="*/ 1544340 w 4049004"/>
              <a:gd name="connsiteY42" fmla="*/ 319186 h 483209"/>
              <a:gd name="connsiteX43" fmla="*/ 1518461 w 4049004"/>
              <a:gd name="connsiteY43" fmla="*/ 327812 h 483209"/>
              <a:gd name="connsiteX44" fmla="*/ 1492582 w 4049004"/>
              <a:gd name="connsiteY44" fmla="*/ 345065 h 483209"/>
              <a:gd name="connsiteX45" fmla="*/ 1406318 w 4049004"/>
              <a:gd name="connsiteY45" fmla="*/ 370944 h 483209"/>
              <a:gd name="connsiteX46" fmla="*/ 1311427 w 4049004"/>
              <a:gd name="connsiteY46" fmla="*/ 379571 h 483209"/>
              <a:gd name="connsiteX47" fmla="*/ 1138899 w 4049004"/>
              <a:gd name="connsiteY47" fmla="*/ 405450 h 483209"/>
              <a:gd name="connsiteX48" fmla="*/ 1052635 w 4049004"/>
              <a:gd name="connsiteY48" fmla="*/ 422703 h 483209"/>
              <a:gd name="connsiteX49" fmla="*/ 914612 w 4049004"/>
              <a:gd name="connsiteY49" fmla="*/ 431329 h 483209"/>
              <a:gd name="connsiteX50" fmla="*/ 836974 w 4049004"/>
              <a:gd name="connsiteY50" fmla="*/ 448582 h 483209"/>
              <a:gd name="connsiteX51" fmla="*/ 802468 w 4049004"/>
              <a:gd name="connsiteY51" fmla="*/ 457209 h 483209"/>
              <a:gd name="connsiteX52" fmla="*/ 586808 w 4049004"/>
              <a:gd name="connsiteY52" fmla="*/ 474461 h 483209"/>
              <a:gd name="connsiteX53" fmla="*/ 198619 w 4049004"/>
              <a:gd name="connsiteY53" fmla="*/ 465835 h 483209"/>
              <a:gd name="connsiteX54" fmla="*/ 43344 w 4049004"/>
              <a:gd name="connsiteY54" fmla="*/ 474461 h 483209"/>
              <a:gd name="connsiteX55" fmla="*/ 212 w 4049004"/>
              <a:gd name="connsiteY55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217669 w 4049004"/>
              <a:gd name="connsiteY2" fmla="*/ 176131 h 483209"/>
              <a:gd name="connsiteX3" fmla="*/ 543676 w 4049004"/>
              <a:gd name="connsiteY3" fmla="*/ 146658 h 483209"/>
              <a:gd name="connsiteX4" fmla="*/ 1294174 w 4049004"/>
              <a:gd name="connsiteY4" fmla="*/ 155284 h 483209"/>
              <a:gd name="connsiteX5" fmla="*/ 1337306 w 4049004"/>
              <a:gd name="connsiteY5" fmla="*/ 163911 h 483209"/>
              <a:gd name="connsiteX6" fmla="*/ 1621978 w 4049004"/>
              <a:gd name="connsiteY6" fmla="*/ 181163 h 483209"/>
              <a:gd name="connsiteX7" fmla="*/ 1803133 w 4049004"/>
              <a:gd name="connsiteY7" fmla="*/ 198416 h 483209"/>
              <a:gd name="connsiteX8" fmla="*/ 2087804 w 4049004"/>
              <a:gd name="connsiteY8" fmla="*/ 189790 h 483209"/>
              <a:gd name="connsiteX9" fmla="*/ 2148189 w 4049004"/>
              <a:gd name="connsiteY9" fmla="*/ 172537 h 483209"/>
              <a:gd name="connsiteX10" fmla="*/ 2208574 w 4049004"/>
              <a:gd name="connsiteY10" fmla="*/ 155284 h 483209"/>
              <a:gd name="connsiteX11" fmla="*/ 2234453 w 4049004"/>
              <a:gd name="connsiteY11" fmla="*/ 138031 h 483209"/>
              <a:gd name="connsiteX12" fmla="*/ 2268959 w 4049004"/>
              <a:gd name="connsiteY12" fmla="*/ 129405 h 483209"/>
              <a:gd name="connsiteX13" fmla="*/ 2320718 w 4049004"/>
              <a:gd name="connsiteY13" fmla="*/ 112152 h 483209"/>
              <a:gd name="connsiteX14" fmla="*/ 2519125 w 4049004"/>
              <a:gd name="connsiteY14" fmla="*/ 94899 h 483209"/>
              <a:gd name="connsiteX15" fmla="*/ 2700280 w 4049004"/>
              <a:gd name="connsiteY15" fmla="*/ 77646 h 483209"/>
              <a:gd name="connsiteX16" fmla="*/ 2984952 w 4049004"/>
              <a:gd name="connsiteY16" fmla="*/ 51767 h 483209"/>
              <a:gd name="connsiteX17" fmla="*/ 3071216 w 4049004"/>
              <a:gd name="connsiteY17" fmla="*/ 34514 h 483209"/>
              <a:gd name="connsiteX18" fmla="*/ 3097095 w 4049004"/>
              <a:gd name="connsiteY18" fmla="*/ 25888 h 483209"/>
              <a:gd name="connsiteX19" fmla="*/ 3278250 w 4049004"/>
              <a:gd name="connsiteY19" fmla="*/ 8635 h 483209"/>
              <a:gd name="connsiteX20" fmla="*/ 3304129 w 4049004"/>
              <a:gd name="connsiteY20" fmla="*/ 9 h 483209"/>
              <a:gd name="connsiteX21" fmla="*/ 3554295 w 4049004"/>
              <a:gd name="connsiteY21" fmla="*/ 17261 h 483209"/>
              <a:gd name="connsiteX22" fmla="*/ 4046001 w 4049004"/>
              <a:gd name="connsiteY22" fmla="*/ 34514 h 483209"/>
              <a:gd name="connsiteX23" fmla="*/ 4028748 w 4049004"/>
              <a:gd name="connsiteY23" fmla="*/ 60394 h 483209"/>
              <a:gd name="connsiteX24" fmla="*/ 3994242 w 4049004"/>
              <a:gd name="connsiteY24" fmla="*/ 69020 h 483209"/>
              <a:gd name="connsiteX25" fmla="*/ 3942484 w 4049004"/>
              <a:gd name="connsiteY25" fmla="*/ 94899 h 483209"/>
              <a:gd name="connsiteX26" fmla="*/ 3916604 w 4049004"/>
              <a:gd name="connsiteY26" fmla="*/ 112152 h 483209"/>
              <a:gd name="connsiteX27" fmla="*/ 3864846 w 4049004"/>
              <a:gd name="connsiteY27" fmla="*/ 120778 h 483209"/>
              <a:gd name="connsiteX28" fmla="*/ 3744076 w 4049004"/>
              <a:gd name="connsiteY28" fmla="*/ 138031 h 483209"/>
              <a:gd name="connsiteX29" fmla="*/ 3657812 w 4049004"/>
              <a:gd name="connsiteY29" fmla="*/ 146658 h 483209"/>
              <a:gd name="connsiteX30" fmla="*/ 3631933 w 4049004"/>
              <a:gd name="connsiteY30" fmla="*/ 155284 h 483209"/>
              <a:gd name="connsiteX31" fmla="*/ 3502536 w 4049004"/>
              <a:gd name="connsiteY31" fmla="*/ 172537 h 483209"/>
              <a:gd name="connsiteX32" fmla="*/ 3166106 w 4049004"/>
              <a:gd name="connsiteY32" fmla="*/ 198416 h 483209"/>
              <a:gd name="connsiteX33" fmla="*/ 3140227 w 4049004"/>
              <a:gd name="connsiteY33" fmla="*/ 207043 h 483209"/>
              <a:gd name="connsiteX34" fmla="*/ 3088468 w 4049004"/>
              <a:gd name="connsiteY34" fmla="*/ 215669 h 483209"/>
              <a:gd name="connsiteX35" fmla="*/ 3053963 w 4049004"/>
              <a:gd name="connsiteY35" fmla="*/ 241548 h 483209"/>
              <a:gd name="connsiteX36" fmla="*/ 3028084 w 4049004"/>
              <a:gd name="connsiteY36" fmla="*/ 250175 h 483209"/>
              <a:gd name="connsiteX37" fmla="*/ 2959072 w 4049004"/>
              <a:gd name="connsiteY37" fmla="*/ 276054 h 483209"/>
              <a:gd name="connsiteX38" fmla="*/ 1734121 w 4049004"/>
              <a:gd name="connsiteY38" fmla="*/ 284680 h 483209"/>
              <a:gd name="connsiteX39" fmla="*/ 1682363 w 4049004"/>
              <a:gd name="connsiteY39" fmla="*/ 293307 h 483209"/>
              <a:gd name="connsiteX40" fmla="*/ 1596099 w 4049004"/>
              <a:gd name="connsiteY40" fmla="*/ 301933 h 483209"/>
              <a:gd name="connsiteX41" fmla="*/ 1544340 w 4049004"/>
              <a:gd name="connsiteY41" fmla="*/ 319186 h 483209"/>
              <a:gd name="connsiteX42" fmla="*/ 1518461 w 4049004"/>
              <a:gd name="connsiteY42" fmla="*/ 327812 h 483209"/>
              <a:gd name="connsiteX43" fmla="*/ 1492582 w 4049004"/>
              <a:gd name="connsiteY43" fmla="*/ 345065 h 483209"/>
              <a:gd name="connsiteX44" fmla="*/ 1406318 w 4049004"/>
              <a:gd name="connsiteY44" fmla="*/ 370944 h 483209"/>
              <a:gd name="connsiteX45" fmla="*/ 1311427 w 4049004"/>
              <a:gd name="connsiteY45" fmla="*/ 379571 h 483209"/>
              <a:gd name="connsiteX46" fmla="*/ 1138899 w 4049004"/>
              <a:gd name="connsiteY46" fmla="*/ 405450 h 483209"/>
              <a:gd name="connsiteX47" fmla="*/ 1052635 w 4049004"/>
              <a:gd name="connsiteY47" fmla="*/ 422703 h 483209"/>
              <a:gd name="connsiteX48" fmla="*/ 914612 w 4049004"/>
              <a:gd name="connsiteY48" fmla="*/ 431329 h 483209"/>
              <a:gd name="connsiteX49" fmla="*/ 836974 w 4049004"/>
              <a:gd name="connsiteY49" fmla="*/ 448582 h 483209"/>
              <a:gd name="connsiteX50" fmla="*/ 802468 w 4049004"/>
              <a:gd name="connsiteY50" fmla="*/ 457209 h 483209"/>
              <a:gd name="connsiteX51" fmla="*/ 586808 w 4049004"/>
              <a:gd name="connsiteY51" fmla="*/ 474461 h 483209"/>
              <a:gd name="connsiteX52" fmla="*/ 198619 w 4049004"/>
              <a:gd name="connsiteY52" fmla="*/ 465835 h 483209"/>
              <a:gd name="connsiteX53" fmla="*/ 43344 w 4049004"/>
              <a:gd name="connsiteY53" fmla="*/ 474461 h 483209"/>
              <a:gd name="connsiteX54" fmla="*/ 212 w 4049004"/>
              <a:gd name="connsiteY54" fmla="*/ 483088 h 483209"/>
              <a:gd name="connsiteX0" fmla="*/ 15668 w 4049004"/>
              <a:gd name="connsiteY0" fmla="*/ 163012 h 483209"/>
              <a:gd name="connsiteX1" fmla="*/ 217669 w 4049004"/>
              <a:gd name="connsiteY1" fmla="*/ 176131 h 483209"/>
              <a:gd name="connsiteX2" fmla="*/ 543676 w 4049004"/>
              <a:gd name="connsiteY2" fmla="*/ 146658 h 483209"/>
              <a:gd name="connsiteX3" fmla="*/ 1294174 w 4049004"/>
              <a:gd name="connsiteY3" fmla="*/ 155284 h 483209"/>
              <a:gd name="connsiteX4" fmla="*/ 1337306 w 4049004"/>
              <a:gd name="connsiteY4" fmla="*/ 163911 h 483209"/>
              <a:gd name="connsiteX5" fmla="*/ 1621978 w 4049004"/>
              <a:gd name="connsiteY5" fmla="*/ 181163 h 483209"/>
              <a:gd name="connsiteX6" fmla="*/ 1803133 w 4049004"/>
              <a:gd name="connsiteY6" fmla="*/ 198416 h 483209"/>
              <a:gd name="connsiteX7" fmla="*/ 2087804 w 4049004"/>
              <a:gd name="connsiteY7" fmla="*/ 189790 h 483209"/>
              <a:gd name="connsiteX8" fmla="*/ 2148189 w 4049004"/>
              <a:gd name="connsiteY8" fmla="*/ 172537 h 483209"/>
              <a:gd name="connsiteX9" fmla="*/ 2208574 w 4049004"/>
              <a:gd name="connsiteY9" fmla="*/ 155284 h 483209"/>
              <a:gd name="connsiteX10" fmla="*/ 2234453 w 4049004"/>
              <a:gd name="connsiteY10" fmla="*/ 138031 h 483209"/>
              <a:gd name="connsiteX11" fmla="*/ 2268959 w 4049004"/>
              <a:gd name="connsiteY11" fmla="*/ 129405 h 483209"/>
              <a:gd name="connsiteX12" fmla="*/ 2320718 w 4049004"/>
              <a:gd name="connsiteY12" fmla="*/ 112152 h 483209"/>
              <a:gd name="connsiteX13" fmla="*/ 2519125 w 4049004"/>
              <a:gd name="connsiteY13" fmla="*/ 94899 h 483209"/>
              <a:gd name="connsiteX14" fmla="*/ 2700280 w 4049004"/>
              <a:gd name="connsiteY14" fmla="*/ 77646 h 483209"/>
              <a:gd name="connsiteX15" fmla="*/ 2984952 w 4049004"/>
              <a:gd name="connsiteY15" fmla="*/ 51767 h 483209"/>
              <a:gd name="connsiteX16" fmla="*/ 3071216 w 4049004"/>
              <a:gd name="connsiteY16" fmla="*/ 34514 h 483209"/>
              <a:gd name="connsiteX17" fmla="*/ 3097095 w 4049004"/>
              <a:gd name="connsiteY17" fmla="*/ 25888 h 483209"/>
              <a:gd name="connsiteX18" fmla="*/ 3278250 w 4049004"/>
              <a:gd name="connsiteY18" fmla="*/ 8635 h 483209"/>
              <a:gd name="connsiteX19" fmla="*/ 3304129 w 4049004"/>
              <a:gd name="connsiteY19" fmla="*/ 9 h 483209"/>
              <a:gd name="connsiteX20" fmla="*/ 3554295 w 4049004"/>
              <a:gd name="connsiteY20" fmla="*/ 17261 h 483209"/>
              <a:gd name="connsiteX21" fmla="*/ 4046001 w 4049004"/>
              <a:gd name="connsiteY21" fmla="*/ 34514 h 483209"/>
              <a:gd name="connsiteX22" fmla="*/ 4028748 w 4049004"/>
              <a:gd name="connsiteY22" fmla="*/ 60394 h 483209"/>
              <a:gd name="connsiteX23" fmla="*/ 3994242 w 4049004"/>
              <a:gd name="connsiteY23" fmla="*/ 69020 h 483209"/>
              <a:gd name="connsiteX24" fmla="*/ 3942484 w 4049004"/>
              <a:gd name="connsiteY24" fmla="*/ 94899 h 483209"/>
              <a:gd name="connsiteX25" fmla="*/ 3916604 w 4049004"/>
              <a:gd name="connsiteY25" fmla="*/ 112152 h 483209"/>
              <a:gd name="connsiteX26" fmla="*/ 3864846 w 4049004"/>
              <a:gd name="connsiteY26" fmla="*/ 120778 h 483209"/>
              <a:gd name="connsiteX27" fmla="*/ 3744076 w 4049004"/>
              <a:gd name="connsiteY27" fmla="*/ 138031 h 483209"/>
              <a:gd name="connsiteX28" fmla="*/ 3657812 w 4049004"/>
              <a:gd name="connsiteY28" fmla="*/ 146658 h 483209"/>
              <a:gd name="connsiteX29" fmla="*/ 3631933 w 4049004"/>
              <a:gd name="connsiteY29" fmla="*/ 155284 h 483209"/>
              <a:gd name="connsiteX30" fmla="*/ 3502536 w 4049004"/>
              <a:gd name="connsiteY30" fmla="*/ 172537 h 483209"/>
              <a:gd name="connsiteX31" fmla="*/ 3166106 w 4049004"/>
              <a:gd name="connsiteY31" fmla="*/ 198416 h 483209"/>
              <a:gd name="connsiteX32" fmla="*/ 3140227 w 4049004"/>
              <a:gd name="connsiteY32" fmla="*/ 207043 h 483209"/>
              <a:gd name="connsiteX33" fmla="*/ 3088468 w 4049004"/>
              <a:gd name="connsiteY33" fmla="*/ 215669 h 483209"/>
              <a:gd name="connsiteX34" fmla="*/ 3053963 w 4049004"/>
              <a:gd name="connsiteY34" fmla="*/ 241548 h 483209"/>
              <a:gd name="connsiteX35" fmla="*/ 3028084 w 4049004"/>
              <a:gd name="connsiteY35" fmla="*/ 250175 h 483209"/>
              <a:gd name="connsiteX36" fmla="*/ 2959072 w 4049004"/>
              <a:gd name="connsiteY36" fmla="*/ 276054 h 483209"/>
              <a:gd name="connsiteX37" fmla="*/ 1734121 w 4049004"/>
              <a:gd name="connsiteY37" fmla="*/ 284680 h 483209"/>
              <a:gd name="connsiteX38" fmla="*/ 1682363 w 4049004"/>
              <a:gd name="connsiteY38" fmla="*/ 293307 h 483209"/>
              <a:gd name="connsiteX39" fmla="*/ 1596099 w 4049004"/>
              <a:gd name="connsiteY39" fmla="*/ 301933 h 483209"/>
              <a:gd name="connsiteX40" fmla="*/ 1544340 w 4049004"/>
              <a:gd name="connsiteY40" fmla="*/ 319186 h 483209"/>
              <a:gd name="connsiteX41" fmla="*/ 1518461 w 4049004"/>
              <a:gd name="connsiteY41" fmla="*/ 327812 h 483209"/>
              <a:gd name="connsiteX42" fmla="*/ 1492582 w 4049004"/>
              <a:gd name="connsiteY42" fmla="*/ 345065 h 483209"/>
              <a:gd name="connsiteX43" fmla="*/ 1406318 w 4049004"/>
              <a:gd name="connsiteY43" fmla="*/ 370944 h 483209"/>
              <a:gd name="connsiteX44" fmla="*/ 1311427 w 4049004"/>
              <a:gd name="connsiteY44" fmla="*/ 379571 h 483209"/>
              <a:gd name="connsiteX45" fmla="*/ 1138899 w 4049004"/>
              <a:gd name="connsiteY45" fmla="*/ 405450 h 483209"/>
              <a:gd name="connsiteX46" fmla="*/ 1052635 w 4049004"/>
              <a:gd name="connsiteY46" fmla="*/ 422703 h 483209"/>
              <a:gd name="connsiteX47" fmla="*/ 914612 w 4049004"/>
              <a:gd name="connsiteY47" fmla="*/ 431329 h 483209"/>
              <a:gd name="connsiteX48" fmla="*/ 836974 w 4049004"/>
              <a:gd name="connsiteY48" fmla="*/ 448582 h 483209"/>
              <a:gd name="connsiteX49" fmla="*/ 802468 w 4049004"/>
              <a:gd name="connsiteY49" fmla="*/ 457209 h 483209"/>
              <a:gd name="connsiteX50" fmla="*/ 586808 w 4049004"/>
              <a:gd name="connsiteY50" fmla="*/ 474461 h 483209"/>
              <a:gd name="connsiteX51" fmla="*/ 198619 w 4049004"/>
              <a:gd name="connsiteY51" fmla="*/ 465835 h 483209"/>
              <a:gd name="connsiteX52" fmla="*/ 43344 w 4049004"/>
              <a:gd name="connsiteY52" fmla="*/ 474461 h 483209"/>
              <a:gd name="connsiteX53" fmla="*/ 212 w 4049004"/>
              <a:gd name="connsiteY53" fmla="*/ 483088 h 483209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097095 w 4049004"/>
              <a:gd name="connsiteY17" fmla="*/ 20323 h 477644"/>
              <a:gd name="connsiteX18" fmla="*/ 3278250 w 4049004"/>
              <a:gd name="connsiteY18" fmla="*/ 3070 h 477644"/>
              <a:gd name="connsiteX19" fmla="*/ 3554295 w 4049004"/>
              <a:gd name="connsiteY19" fmla="*/ 11696 h 477644"/>
              <a:gd name="connsiteX20" fmla="*/ 4046001 w 4049004"/>
              <a:gd name="connsiteY20" fmla="*/ 28949 h 477644"/>
              <a:gd name="connsiteX21" fmla="*/ 4028748 w 4049004"/>
              <a:gd name="connsiteY21" fmla="*/ 54829 h 477644"/>
              <a:gd name="connsiteX22" fmla="*/ 3994242 w 4049004"/>
              <a:gd name="connsiteY22" fmla="*/ 63455 h 477644"/>
              <a:gd name="connsiteX23" fmla="*/ 3942484 w 4049004"/>
              <a:gd name="connsiteY23" fmla="*/ 89334 h 477644"/>
              <a:gd name="connsiteX24" fmla="*/ 3916604 w 4049004"/>
              <a:gd name="connsiteY24" fmla="*/ 106587 h 477644"/>
              <a:gd name="connsiteX25" fmla="*/ 3864846 w 4049004"/>
              <a:gd name="connsiteY25" fmla="*/ 115213 h 477644"/>
              <a:gd name="connsiteX26" fmla="*/ 3744076 w 4049004"/>
              <a:gd name="connsiteY26" fmla="*/ 132466 h 477644"/>
              <a:gd name="connsiteX27" fmla="*/ 3657812 w 4049004"/>
              <a:gd name="connsiteY27" fmla="*/ 141093 h 477644"/>
              <a:gd name="connsiteX28" fmla="*/ 3631933 w 4049004"/>
              <a:gd name="connsiteY28" fmla="*/ 149719 h 477644"/>
              <a:gd name="connsiteX29" fmla="*/ 3502536 w 4049004"/>
              <a:gd name="connsiteY29" fmla="*/ 166972 h 477644"/>
              <a:gd name="connsiteX30" fmla="*/ 3166106 w 4049004"/>
              <a:gd name="connsiteY30" fmla="*/ 192851 h 477644"/>
              <a:gd name="connsiteX31" fmla="*/ 3140227 w 4049004"/>
              <a:gd name="connsiteY31" fmla="*/ 201478 h 477644"/>
              <a:gd name="connsiteX32" fmla="*/ 3088468 w 4049004"/>
              <a:gd name="connsiteY32" fmla="*/ 210104 h 477644"/>
              <a:gd name="connsiteX33" fmla="*/ 3053963 w 4049004"/>
              <a:gd name="connsiteY33" fmla="*/ 235983 h 477644"/>
              <a:gd name="connsiteX34" fmla="*/ 3028084 w 4049004"/>
              <a:gd name="connsiteY34" fmla="*/ 244610 h 477644"/>
              <a:gd name="connsiteX35" fmla="*/ 2959072 w 4049004"/>
              <a:gd name="connsiteY35" fmla="*/ 270489 h 477644"/>
              <a:gd name="connsiteX36" fmla="*/ 1734121 w 4049004"/>
              <a:gd name="connsiteY36" fmla="*/ 279115 h 477644"/>
              <a:gd name="connsiteX37" fmla="*/ 1682363 w 4049004"/>
              <a:gd name="connsiteY37" fmla="*/ 287742 h 477644"/>
              <a:gd name="connsiteX38" fmla="*/ 1596099 w 4049004"/>
              <a:gd name="connsiteY38" fmla="*/ 296368 h 477644"/>
              <a:gd name="connsiteX39" fmla="*/ 1544340 w 4049004"/>
              <a:gd name="connsiteY39" fmla="*/ 313621 h 477644"/>
              <a:gd name="connsiteX40" fmla="*/ 1518461 w 4049004"/>
              <a:gd name="connsiteY40" fmla="*/ 322247 h 477644"/>
              <a:gd name="connsiteX41" fmla="*/ 1492582 w 4049004"/>
              <a:gd name="connsiteY41" fmla="*/ 339500 h 477644"/>
              <a:gd name="connsiteX42" fmla="*/ 1406318 w 4049004"/>
              <a:gd name="connsiteY42" fmla="*/ 365379 h 477644"/>
              <a:gd name="connsiteX43" fmla="*/ 1311427 w 4049004"/>
              <a:gd name="connsiteY43" fmla="*/ 374006 h 477644"/>
              <a:gd name="connsiteX44" fmla="*/ 1138899 w 4049004"/>
              <a:gd name="connsiteY44" fmla="*/ 399885 h 477644"/>
              <a:gd name="connsiteX45" fmla="*/ 1052635 w 4049004"/>
              <a:gd name="connsiteY45" fmla="*/ 417138 h 477644"/>
              <a:gd name="connsiteX46" fmla="*/ 914612 w 4049004"/>
              <a:gd name="connsiteY46" fmla="*/ 425764 h 477644"/>
              <a:gd name="connsiteX47" fmla="*/ 836974 w 4049004"/>
              <a:gd name="connsiteY47" fmla="*/ 443017 h 477644"/>
              <a:gd name="connsiteX48" fmla="*/ 802468 w 4049004"/>
              <a:gd name="connsiteY48" fmla="*/ 451644 h 477644"/>
              <a:gd name="connsiteX49" fmla="*/ 586808 w 4049004"/>
              <a:gd name="connsiteY49" fmla="*/ 468896 h 477644"/>
              <a:gd name="connsiteX50" fmla="*/ 198619 w 4049004"/>
              <a:gd name="connsiteY50" fmla="*/ 460270 h 477644"/>
              <a:gd name="connsiteX51" fmla="*/ 43344 w 4049004"/>
              <a:gd name="connsiteY51" fmla="*/ 468896 h 477644"/>
              <a:gd name="connsiteX52" fmla="*/ 212 w 4049004"/>
              <a:gd name="connsiteY52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83916 w 4049004"/>
              <a:gd name="connsiteY16" fmla="*/ 4799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9701 h 479898"/>
              <a:gd name="connsiteX1" fmla="*/ 217669 w 4049004"/>
              <a:gd name="connsiteY1" fmla="*/ 172820 h 479898"/>
              <a:gd name="connsiteX2" fmla="*/ 543676 w 4049004"/>
              <a:gd name="connsiteY2" fmla="*/ 143347 h 479898"/>
              <a:gd name="connsiteX3" fmla="*/ 1294174 w 4049004"/>
              <a:gd name="connsiteY3" fmla="*/ 151973 h 479898"/>
              <a:gd name="connsiteX4" fmla="*/ 1337306 w 4049004"/>
              <a:gd name="connsiteY4" fmla="*/ 160600 h 479898"/>
              <a:gd name="connsiteX5" fmla="*/ 1621978 w 4049004"/>
              <a:gd name="connsiteY5" fmla="*/ 177852 h 479898"/>
              <a:gd name="connsiteX6" fmla="*/ 1803133 w 4049004"/>
              <a:gd name="connsiteY6" fmla="*/ 195105 h 479898"/>
              <a:gd name="connsiteX7" fmla="*/ 2087804 w 4049004"/>
              <a:gd name="connsiteY7" fmla="*/ 186479 h 479898"/>
              <a:gd name="connsiteX8" fmla="*/ 2148189 w 4049004"/>
              <a:gd name="connsiteY8" fmla="*/ 169226 h 479898"/>
              <a:gd name="connsiteX9" fmla="*/ 2208574 w 4049004"/>
              <a:gd name="connsiteY9" fmla="*/ 151973 h 479898"/>
              <a:gd name="connsiteX10" fmla="*/ 2234453 w 4049004"/>
              <a:gd name="connsiteY10" fmla="*/ 134720 h 479898"/>
              <a:gd name="connsiteX11" fmla="*/ 2268959 w 4049004"/>
              <a:gd name="connsiteY11" fmla="*/ 126094 h 479898"/>
              <a:gd name="connsiteX12" fmla="*/ 2320718 w 4049004"/>
              <a:gd name="connsiteY12" fmla="*/ 108841 h 479898"/>
              <a:gd name="connsiteX13" fmla="*/ 2519125 w 4049004"/>
              <a:gd name="connsiteY13" fmla="*/ 91588 h 479898"/>
              <a:gd name="connsiteX14" fmla="*/ 2700280 w 4049004"/>
              <a:gd name="connsiteY14" fmla="*/ 74335 h 479898"/>
              <a:gd name="connsiteX15" fmla="*/ 2984952 w 4049004"/>
              <a:gd name="connsiteY15" fmla="*/ 48456 h 479898"/>
              <a:gd name="connsiteX16" fmla="*/ 3083916 w 4049004"/>
              <a:gd name="connsiteY16" fmla="*/ 50253 h 479898"/>
              <a:gd name="connsiteX17" fmla="*/ 3284600 w 4049004"/>
              <a:gd name="connsiteY17" fmla="*/ 49774 h 479898"/>
              <a:gd name="connsiteX18" fmla="*/ 3554295 w 4049004"/>
              <a:gd name="connsiteY18" fmla="*/ 13950 h 479898"/>
              <a:gd name="connsiteX19" fmla="*/ 4046001 w 4049004"/>
              <a:gd name="connsiteY19" fmla="*/ 31203 h 479898"/>
              <a:gd name="connsiteX20" fmla="*/ 4028748 w 4049004"/>
              <a:gd name="connsiteY20" fmla="*/ 57083 h 479898"/>
              <a:gd name="connsiteX21" fmla="*/ 3994242 w 4049004"/>
              <a:gd name="connsiteY21" fmla="*/ 65709 h 479898"/>
              <a:gd name="connsiteX22" fmla="*/ 3942484 w 4049004"/>
              <a:gd name="connsiteY22" fmla="*/ 91588 h 479898"/>
              <a:gd name="connsiteX23" fmla="*/ 3916604 w 4049004"/>
              <a:gd name="connsiteY23" fmla="*/ 108841 h 479898"/>
              <a:gd name="connsiteX24" fmla="*/ 3864846 w 4049004"/>
              <a:gd name="connsiteY24" fmla="*/ 117467 h 479898"/>
              <a:gd name="connsiteX25" fmla="*/ 3744076 w 4049004"/>
              <a:gd name="connsiteY25" fmla="*/ 134720 h 479898"/>
              <a:gd name="connsiteX26" fmla="*/ 3657812 w 4049004"/>
              <a:gd name="connsiteY26" fmla="*/ 143347 h 479898"/>
              <a:gd name="connsiteX27" fmla="*/ 3631933 w 4049004"/>
              <a:gd name="connsiteY27" fmla="*/ 151973 h 479898"/>
              <a:gd name="connsiteX28" fmla="*/ 3502536 w 4049004"/>
              <a:gd name="connsiteY28" fmla="*/ 169226 h 479898"/>
              <a:gd name="connsiteX29" fmla="*/ 3166106 w 4049004"/>
              <a:gd name="connsiteY29" fmla="*/ 195105 h 479898"/>
              <a:gd name="connsiteX30" fmla="*/ 3140227 w 4049004"/>
              <a:gd name="connsiteY30" fmla="*/ 203732 h 479898"/>
              <a:gd name="connsiteX31" fmla="*/ 3088468 w 4049004"/>
              <a:gd name="connsiteY31" fmla="*/ 212358 h 479898"/>
              <a:gd name="connsiteX32" fmla="*/ 3053963 w 4049004"/>
              <a:gd name="connsiteY32" fmla="*/ 238237 h 479898"/>
              <a:gd name="connsiteX33" fmla="*/ 3028084 w 4049004"/>
              <a:gd name="connsiteY33" fmla="*/ 246864 h 479898"/>
              <a:gd name="connsiteX34" fmla="*/ 2959072 w 4049004"/>
              <a:gd name="connsiteY34" fmla="*/ 272743 h 479898"/>
              <a:gd name="connsiteX35" fmla="*/ 1734121 w 4049004"/>
              <a:gd name="connsiteY35" fmla="*/ 281369 h 479898"/>
              <a:gd name="connsiteX36" fmla="*/ 1682363 w 4049004"/>
              <a:gd name="connsiteY36" fmla="*/ 289996 h 479898"/>
              <a:gd name="connsiteX37" fmla="*/ 1596099 w 4049004"/>
              <a:gd name="connsiteY37" fmla="*/ 298622 h 479898"/>
              <a:gd name="connsiteX38" fmla="*/ 1544340 w 4049004"/>
              <a:gd name="connsiteY38" fmla="*/ 315875 h 479898"/>
              <a:gd name="connsiteX39" fmla="*/ 1518461 w 4049004"/>
              <a:gd name="connsiteY39" fmla="*/ 324501 h 479898"/>
              <a:gd name="connsiteX40" fmla="*/ 1492582 w 4049004"/>
              <a:gd name="connsiteY40" fmla="*/ 341754 h 479898"/>
              <a:gd name="connsiteX41" fmla="*/ 1406318 w 4049004"/>
              <a:gd name="connsiteY41" fmla="*/ 367633 h 479898"/>
              <a:gd name="connsiteX42" fmla="*/ 1311427 w 4049004"/>
              <a:gd name="connsiteY42" fmla="*/ 376260 h 479898"/>
              <a:gd name="connsiteX43" fmla="*/ 1138899 w 4049004"/>
              <a:gd name="connsiteY43" fmla="*/ 402139 h 479898"/>
              <a:gd name="connsiteX44" fmla="*/ 1052635 w 4049004"/>
              <a:gd name="connsiteY44" fmla="*/ 419392 h 479898"/>
              <a:gd name="connsiteX45" fmla="*/ 914612 w 4049004"/>
              <a:gd name="connsiteY45" fmla="*/ 428018 h 479898"/>
              <a:gd name="connsiteX46" fmla="*/ 836974 w 4049004"/>
              <a:gd name="connsiteY46" fmla="*/ 445271 h 479898"/>
              <a:gd name="connsiteX47" fmla="*/ 802468 w 4049004"/>
              <a:gd name="connsiteY47" fmla="*/ 453898 h 479898"/>
              <a:gd name="connsiteX48" fmla="*/ 586808 w 4049004"/>
              <a:gd name="connsiteY48" fmla="*/ 471150 h 479898"/>
              <a:gd name="connsiteX49" fmla="*/ 198619 w 4049004"/>
              <a:gd name="connsiteY49" fmla="*/ 462524 h 479898"/>
              <a:gd name="connsiteX50" fmla="*/ 43344 w 4049004"/>
              <a:gd name="connsiteY50" fmla="*/ 471150 h 479898"/>
              <a:gd name="connsiteX51" fmla="*/ 212 w 4049004"/>
              <a:gd name="connsiteY51" fmla="*/ 479777 h 479898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66106 w 4079489"/>
              <a:gd name="connsiteY29" fmla="*/ 165917 h 450710"/>
              <a:gd name="connsiteX30" fmla="*/ 3140227 w 4079489"/>
              <a:gd name="connsiteY30" fmla="*/ 174544 h 450710"/>
              <a:gd name="connsiteX31" fmla="*/ 3088468 w 4079489"/>
              <a:gd name="connsiteY31" fmla="*/ 183170 h 450710"/>
              <a:gd name="connsiteX32" fmla="*/ 3053963 w 4079489"/>
              <a:gd name="connsiteY32" fmla="*/ 209049 h 450710"/>
              <a:gd name="connsiteX33" fmla="*/ 3028084 w 4079489"/>
              <a:gd name="connsiteY33" fmla="*/ 217676 h 450710"/>
              <a:gd name="connsiteX34" fmla="*/ 2959072 w 4079489"/>
              <a:gd name="connsiteY34" fmla="*/ 243555 h 450710"/>
              <a:gd name="connsiteX35" fmla="*/ 1734121 w 4079489"/>
              <a:gd name="connsiteY35" fmla="*/ 252181 h 450710"/>
              <a:gd name="connsiteX36" fmla="*/ 1682363 w 4079489"/>
              <a:gd name="connsiteY36" fmla="*/ 260808 h 450710"/>
              <a:gd name="connsiteX37" fmla="*/ 1596099 w 4079489"/>
              <a:gd name="connsiteY37" fmla="*/ 269434 h 450710"/>
              <a:gd name="connsiteX38" fmla="*/ 1544340 w 4079489"/>
              <a:gd name="connsiteY38" fmla="*/ 286687 h 450710"/>
              <a:gd name="connsiteX39" fmla="*/ 1518461 w 4079489"/>
              <a:gd name="connsiteY39" fmla="*/ 295313 h 450710"/>
              <a:gd name="connsiteX40" fmla="*/ 1492582 w 4079489"/>
              <a:gd name="connsiteY40" fmla="*/ 312566 h 450710"/>
              <a:gd name="connsiteX41" fmla="*/ 1406318 w 4079489"/>
              <a:gd name="connsiteY41" fmla="*/ 338445 h 450710"/>
              <a:gd name="connsiteX42" fmla="*/ 1311427 w 4079489"/>
              <a:gd name="connsiteY42" fmla="*/ 347072 h 450710"/>
              <a:gd name="connsiteX43" fmla="*/ 1138899 w 4079489"/>
              <a:gd name="connsiteY43" fmla="*/ 372951 h 450710"/>
              <a:gd name="connsiteX44" fmla="*/ 1052635 w 4079489"/>
              <a:gd name="connsiteY44" fmla="*/ 390204 h 450710"/>
              <a:gd name="connsiteX45" fmla="*/ 914612 w 4079489"/>
              <a:gd name="connsiteY45" fmla="*/ 398830 h 450710"/>
              <a:gd name="connsiteX46" fmla="*/ 836974 w 4079489"/>
              <a:gd name="connsiteY46" fmla="*/ 416083 h 450710"/>
              <a:gd name="connsiteX47" fmla="*/ 802468 w 4079489"/>
              <a:gd name="connsiteY47" fmla="*/ 424710 h 450710"/>
              <a:gd name="connsiteX48" fmla="*/ 586808 w 4079489"/>
              <a:gd name="connsiteY48" fmla="*/ 441962 h 450710"/>
              <a:gd name="connsiteX49" fmla="*/ 198619 w 4079489"/>
              <a:gd name="connsiteY49" fmla="*/ 433336 h 450710"/>
              <a:gd name="connsiteX50" fmla="*/ 43344 w 4079489"/>
              <a:gd name="connsiteY50" fmla="*/ 441962 h 450710"/>
              <a:gd name="connsiteX51" fmla="*/ 212 w 4079489"/>
              <a:gd name="connsiteY51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53963 w 4079489"/>
              <a:gd name="connsiteY31" fmla="*/ 209049 h 450710"/>
              <a:gd name="connsiteX32" fmla="*/ 3028084 w 4079489"/>
              <a:gd name="connsiteY32" fmla="*/ 217676 h 450710"/>
              <a:gd name="connsiteX33" fmla="*/ 2959072 w 4079489"/>
              <a:gd name="connsiteY33" fmla="*/ 243555 h 450710"/>
              <a:gd name="connsiteX34" fmla="*/ 1734121 w 4079489"/>
              <a:gd name="connsiteY34" fmla="*/ 252181 h 450710"/>
              <a:gd name="connsiteX35" fmla="*/ 1682363 w 4079489"/>
              <a:gd name="connsiteY35" fmla="*/ 260808 h 450710"/>
              <a:gd name="connsiteX36" fmla="*/ 1596099 w 4079489"/>
              <a:gd name="connsiteY36" fmla="*/ 269434 h 450710"/>
              <a:gd name="connsiteX37" fmla="*/ 1544340 w 4079489"/>
              <a:gd name="connsiteY37" fmla="*/ 286687 h 450710"/>
              <a:gd name="connsiteX38" fmla="*/ 1518461 w 4079489"/>
              <a:gd name="connsiteY38" fmla="*/ 295313 h 450710"/>
              <a:gd name="connsiteX39" fmla="*/ 1492582 w 4079489"/>
              <a:gd name="connsiteY39" fmla="*/ 312566 h 450710"/>
              <a:gd name="connsiteX40" fmla="*/ 1406318 w 4079489"/>
              <a:gd name="connsiteY40" fmla="*/ 338445 h 450710"/>
              <a:gd name="connsiteX41" fmla="*/ 1311427 w 4079489"/>
              <a:gd name="connsiteY41" fmla="*/ 347072 h 450710"/>
              <a:gd name="connsiteX42" fmla="*/ 1138899 w 4079489"/>
              <a:gd name="connsiteY42" fmla="*/ 372951 h 450710"/>
              <a:gd name="connsiteX43" fmla="*/ 1052635 w 4079489"/>
              <a:gd name="connsiteY43" fmla="*/ 390204 h 450710"/>
              <a:gd name="connsiteX44" fmla="*/ 914612 w 4079489"/>
              <a:gd name="connsiteY44" fmla="*/ 398830 h 450710"/>
              <a:gd name="connsiteX45" fmla="*/ 836974 w 4079489"/>
              <a:gd name="connsiteY45" fmla="*/ 416083 h 450710"/>
              <a:gd name="connsiteX46" fmla="*/ 802468 w 4079489"/>
              <a:gd name="connsiteY46" fmla="*/ 424710 h 450710"/>
              <a:gd name="connsiteX47" fmla="*/ 586808 w 4079489"/>
              <a:gd name="connsiteY47" fmla="*/ 441962 h 450710"/>
              <a:gd name="connsiteX48" fmla="*/ 198619 w 4079489"/>
              <a:gd name="connsiteY48" fmla="*/ 433336 h 450710"/>
              <a:gd name="connsiteX49" fmla="*/ 43344 w 4079489"/>
              <a:gd name="connsiteY49" fmla="*/ 441962 h 450710"/>
              <a:gd name="connsiteX50" fmla="*/ 212 w 4079489"/>
              <a:gd name="connsiteY50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518461 w 4079489"/>
              <a:gd name="connsiteY36" fmla="*/ 295313 h 450710"/>
              <a:gd name="connsiteX37" fmla="*/ 1492582 w 4079489"/>
              <a:gd name="connsiteY37" fmla="*/ 312566 h 450710"/>
              <a:gd name="connsiteX38" fmla="*/ 1406318 w 4079489"/>
              <a:gd name="connsiteY38" fmla="*/ 338445 h 450710"/>
              <a:gd name="connsiteX39" fmla="*/ 1311427 w 4079489"/>
              <a:gd name="connsiteY39" fmla="*/ 347072 h 450710"/>
              <a:gd name="connsiteX40" fmla="*/ 1138899 w 4079489"/>
              <a:gd name="connsiteY40" fmla="*/ 372951 h 450710"/>
              <a:gd name="connsiteX41" fmla="*/ 1052635 w 4079489"/>
              <a:gd name="connsiteY41" fmla="*/ 390204 h 450710"/>
              <a:gd name="connsiteX42" fmla="*/ 914612 w 4079489"/>
              <a:gd name="connsiteY42" fmla="*/ 398830 h 450710"/>
              <a:gd name="connsiteX43" fmla="*/ 836974 w 4079489"/>
              <a:gd name="connsiteY43" fmla="*/ 416083 h 450710"/>
              <a:gd name="connsiteX44" fmla="*/ 802468 w 4079489"/>
              <a:gd name="connsiteY44" fmla="*/ 424710 h 450710"/>
              <a:gd name="connsiteX45" fmla="*/ 586808 w 4079489"/>
              <a:gd name="connsiteY45" fmla="*/ 441962 h 450710"/>
              <a:gd name="connsiteX46" fmla="*/ 198619 w 4079489"/>
              <a:gd name="connsiteY46" fmla="*/ 433336 h 450710"/>
              <a:gd name="connsiteX47" fmla="*/ 43344 w 4079489"/>
              <a:gd name="connsiteY47" fmla="*/ 441962 h 450710"/>
              <a:gd name="connsiteX48" fmla="*/ 212 w 4079489"/>
              <a:gd name="connsiteY48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492582 w 4079489"/>
              <a:gd name="connsiteY36" fmla="*/ 312566 h 450710"/>
              <a:gd name="connsiteX37" fmla="*/ 1406318 w 4079489"/>
              <a:gd name="connsiteY37" fmla="*/ 338445 h 450710"/>
              <a:gd name="connsiteX38" fmla="*/ 1311427 w 4079489"/>
              <a:gd name="connsiteY38" fmla="*/ 347072 h 450710"/>
              <a:gd name="connsiteX39" fmla="*/ 1138899 w 4079489"/>
              <a:gd name="connsiteY39" fmla="*/ 372951 h 450710"/>
              <a:gd name="connsiteX40" fmla="*/ 1052635 w 4079489"/>
              <a:gd name="connsiteY40" fmla="*/ 390204 h 450710"/>
              <a:gd name="connsiteX41" fmla="*/ 914612 w 4079489"/>
              <a:gd name="connsiteY41" fmla="*/ 398830 h 450710"/>
              <a:gd name="connsiteX42" fmla="*/ 836974 w 4079489"/>
              <a:gd name="connsiteY42" fmla="*/ 416083 h 450710"/>
              <a:gd name="connsiteX43" fmla="*/ 802468 w 4079489"/>
              <a:gd name="connsiteY43" fmla="*/ 424710 h 450710"/>
              <a:gd name="connsiteX44" fmla="*/ 586808 w 4079489"/>
              <a:gd name="connsiteY44" fmla="*/ 441962 h 450710"/>
              <a:gd name="connsiteX45" fmla="*/ 198619 w 4079489"/>
              <a:gd name="connsiteY45" fmla="*/ 433336 h 450710"/>
              <a:gd name="connsiteX46" fmla="*/ 43344 w 4079489"/>
              <a:gd name="connsiteY46" fmla="*/ 441962 h 450710"/>
              <a:gd name="connsiteX47" fmla="*/ 212 w 4079489"/>
              <a:gd name="connsiteY47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406318 w 4079489"/>
              <a:gd name="connsiteY36" fmla="*/ 338445 h 450710"/>
              <a:gd name="connsiteX37" fmla="*/ 1311427 w 4079489"/>
              <a:gd name="connsiteY37" fmla="*/ 347072 h 450710"/>
              <a:gd name="connsiteX38" fmla="*/ 1138899 w 4079489"/>
              <a:gd name="connsiteY38" fmla="*/ 372951 h 450710"/>
              <a:gd name="connsiteX39" fmla="*/ 1052635 w 4079489"/>
              <a:gd name="connsiteY39" fmla="*/ 390204 h 450710"/>
              <a:gd name="connsiteX40" fmla="*/ 914612 w 4079489"/>
              <a:gd name="connsiteY40" fmla="*/ 398830 h 450710"/>
              <a:gd name="connsiteX41" fmla="*/ 836974 w 4079489"/>
              <a:gd name="connsiteY41" fmla="*/ 416083 h 450710"/>
              <a:gd name="connsiteX42" fmla="*/ 802468 w 4079489"/>
              <a:gd name="connsiteY42" fmla="*/ 424710 h 450710"/>
              <a:gd name="connsiteX43" fmla="*/ 586808 w 4079489"/>
              <a:gd name="connsiteY43" fmla="*/ 441962 h 450710"/>
              <a:gd name="connsiteX44" fmla="*/ 198619 w 4079489"/>
              <a:gd name="connsiteY44" fmla="*/ 433336 h 450710"/>
              <a:gd name="connsiteX45" fmla="*/ 43344 w 4079489"/>
              <a:gd name="connsiteY45" fmla="*/ 441962 h 450710"/>
              <a:gd name="connsiteX46" fmla="*/ 212 w 4079489"/>
              <a:gd name="connsiteY46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8848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2959072 w 4079489"/>
              <a:gd name="connsiteY31" fmla="*/ 243555 h 450710"/>
              <a:gd name="connsiteX32" fmla="*/ 1762696 w 4079489"/>
              <a:gd name="connsiteY32" fmla="*/ 277581 h 450710"/>
              <a:gd name="connsiteX33" fmla="*/ 1596099 w 4079489"/>
              <a:gd name="connsiteY33" fmla="*/ 288484 h 450710"/>
              <a:gd name="connsiteX34" fmla="*/ 1492582 w 4079489"/>
              <a:gd name="connsiteY34" fmla="*/ 312566 h 450710"/>
              <a:gd name="connsiteX35" fmla="*/ 1311427 w 4079489"/>
              <a:gd name="connsiteY35" fmla="*/ 347072 h 450710"/>
              <a:gd name="connsiteX36" fmla="*/ 1138899 w 4079489"/>
              <a:gd name="connsiteY36" fmla="*/ 372951 h 450710"/>
              <a:gd name="connsiteX37" fmla="*/ 1052635 w 4079489"/>
              <a:gd name="connsiteY37" fmla="*/ 390204 h 450710"/>
              <a:gd name="connsiteX38" fmla="*/ 914612 w 4079489"/>
              <a:gd name="connsiteY38" fmla="*/ 398830 h 450710"/>
              <a:gd name="connsiteX39" fmla="*/ 836974 w 4079489"/>
              <a:gd name="connsiteY39" fmla="*/ 416083 h 450710"/>
              <a:gd name="connsiteX40" fmla="*/ 802468 w 4079489"/>
              <a:gd name="connsiteY40" fmla="*/ 424710 h 450710"/>
              <a:gd name="connsiteX41" fmla="*/ 586808 w 4079489"/>
              <a:gd name="connsiteY41" fmla="*/ 441962 h 450710"/>
              <a:gd name="connsiteX42" fmla="*/ 198619 w 4079489"/>
              <a:gd name="connsiteY42" fmla="*/ 433336 h 450710"/>
              <a:gd name="connsiteX43" fmla="*/ 43344 w 4079489"/>
              <a:gd name="connsiteY43" fmla="*/ 441962 h 450710"/>
              <a:gd name="connsiteX44" fmla="*/ 212 w 4079489"/>
              <a:gd name="connsiteY44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898747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0 w 4063821"/>
              <a:gd name="connsiteY0" fmla="*/ 130513 h 441962"/>
              <a:gd name="connsiteX1" fmla="*/ 202001 w 4063821"/>
              <a:gd name="connsiteY1" fmla="*/ 143632 h 441962"/>
              <a:gd name="connsiteX2" fmla="*/ 528008 w 4063821"/>
              <a:gd name="connsiteY2" fmla="*/ 114159 h 441962"/>
              <a:gd name="connsiteX3" fmla="*/ 1278506 w 4063821"/>
              <a:gd name="connsiteY3" fmla="*/ 122785 h 441962"/>
              <a:gd name="connsiteX4" fmla="*/ 1321638 w 4063821"/>
              <a:gd name="connsiteY4" fmla="*/ 131412 h 441962"/>
              <a:gd name="connsiteX5" fmla="*/ 1606310 w 4063821"/>
              <a:gd name="connsiteY5" fmla="*/ 148664 h 441962"/>
              <a:gd name="connsiteX6" fmla="*/ 1787465 w 4063821"/>
              <a:gd name="connsiteY6" fmla="*/ 165917 h 441962"/>
              <a:gd name="connsiteX7" fmla="*/ 2072136 w 4063821"/>
              <a:gd name="connsiteY7" fmla="*/ 157291 h 441962"/>
              <a:gd name="connsiteX8" fmla="*/ 2132521 w 4063821"/>
              <a:gd name="connsiteY8" fmla="*/ 140038 h 441962"/>
              <a:gd name="connsiteX9" fmla="*/ 2192906 w 4063821"/>
              <a:gd name="connsiteY9" fmla="*/ 122785 h 441962"/>
              <a:gd name="connsiteX10" fmla="*/ 2218785 w 4063821"/>
              <a:gd name="connsiteY10" fmla="*/ 105532 h 441962"/>
              <a:gd name="connsiteX11" fmla="*/ 2253291 w 4063821"/>
              <a:gd name="connsiteY11" fmla="*/ 96906 h 441962"/>
              <a:gd name="connsiteX12" fmla="*/ 2305050 w 4063821"/>
              <a:gd name="connsiteY12" fmla="*/ 79653 h 441962"/>
              <a:gd name="connsiteX13" fmla="*/ 2503457 w 4063821"/>
              <a:gd name="connsiteY13" fmla="*/ 62400 h 441962"/>
              <a:gd name="connsiteX14" fmla="*/ 2684612 w 4063821"/>
              <a:gd name="connsiteY14" fmla="*/ 45147 h 441962"/>
              <a:gd name="connsiteX15" fmla="*/ 2969284 w 4063821"/>
              <a:gd name="connsiteY15" fmla="*/ 19268 h 441962"/>
              <a:gd name="connsiteX16" fmla="*/ 3068248 w 4063821"/>
              <a:gd name="connsiteY16" fmla="*/ 21065 h 441962"/>
              <a:gd name="connsiteX17" fmla="*/ 3268932 w 4063821"/>
              <a:gd name="connsiteY17" fmla="*/ 20586 h 441962"/>
              <a:gd name="connsiteX18" fmla="*/ 3529102 w 4063821"/>
              <a:gd name="connsiteY18" fmla="*/ 3812 h 441962"/>
              <a:gd name="connsiteX19" fmla="*/ 4030333 w 4063821"/>
              <a:gd name="connsiteY19" fmla="*/ 2015 h 441962"/>
              <a:gd name="connsiteX20" fmla="*/ 4013080 w 4063821"/>
              <a:gd name="connsiteY20" fmla="*/ 27895 h 441962"/>
              <a:gd name="connsiteX21" fmla="*/ 3978574 w 4063821"/>
              <a:gd name="connsiteY21" fmla="*/ 36521 h 441962"/>
              <a:gd name="connsiteX22" fmla="*/ 3926816 w 4063821"/>
              <a:gd name="connsiteY22" fmla="*/ 62400 h 441962"/>
              <a:gd name="connsiteX23" fmla="*/ 3900936 w 4063821"/>
              <a:gd name="connsiteY23" fmla="*/ 79653 h 441962"/>
              <a:gd name="connsiteX24" fmla="*/ 3849178 w 4063821"/>
              <a:gd name="connsiteY24" fmla="*/ 88279 h 441962"/>
              <a:gd name="connsiteX25" fmla="*/ 3728408 w 4063821"/>
              <a:gd name="connsiteY25" fmla="*/ 105532 h 441962"/>
              <a:gd name="connsiteX26" fmla="*/ 3642144 w 4063821"/>
              <a:gd name="connsiteY26" fmla="*/ 114159 h 441962"/>
              <a:gd name="connsiteX27" fmla="*/ 3616265 w 4063821"/>
              <a:gd name="connsiteY27" fmla="*/ 122785 h 441962"/>
              <a:gd name="connsiteX28" fmla="*/ 3486868 w 4063821"/>
              <a:gd name="connsiteY28" fmla="*/ 140038 h 441962"/>
              <a:gd name="connsiteX29" fmla="*/ 3143609 w 4063821"/>
              <a:gd name="connsiteY29" fmla="*/ 184069 h 441962"/>
              <a:gd name="connsiteX30" fmla="*/ 2883079 w 4063821"/>
              <a:gd name="connsiteY30" fmla="*/ 243555 h 441962"/>
              <a:gd name="connsiteX31" fmla="*/ 1747028 w 4063821"/>
              <a:gd name="connsiteY31" fmla="*/ 277581 h 441962"/>
              <a:gd name="connsiteX32" fmla="*/ 1580431 w 4063821"/>
              <a:gd name="connsiteY32" fmla="*/ 288484 h 441962"/>
              <a:gd name="connsiteX33" fmla="*/ 1476914 w 4063821"/>
              <a:gd name="connsiteY33" fmla="*/ 312566 h 441962"/>
              <a:gd name="connsiteX34" fmla="*/ 1295759 w 4063821"/>
              <a:gd name="connsiteY34" fmla="*/ 347072 h 441962"/>
              <a:gd name="connsiteX35" fmla="*/ 1123231 w 4063821"/>
              <a:gd name="connsiteY35" fmla="*/ 372951 h 441962"/>
              <a:gd name="connsiteX36" fmla="*/ 1036967 w 4063821"/>
              <a:gd name="connsiteY36" fmla="*/ 390204 h 441962"/>
              <a:gd name="connsiteX37" fmla="*/ 898944 w 4063821"/>
              <a:gd name="connsiteY37" fmla="*/ 398830 h 441962"/>
              <a:gd name="connsiteX38" fmla="*/ 821306 w 4063821"/>
              <a:gd name="connsiteY38" fmla="*/ 416083 h 441962"/>
              <a:gd name="connsiteX39" fmla="*/ 786800 w 4063821"/>
              <a:gd name="connsiteY39" fmla="*/ 424710 h 441962"/>
              <a:gd name="connsiteX40" fmla="*/ 571140 w 4063821"/>
              <a:gd name="connsiteY40" fmla="*/ 441962 h 441962"/>
              <a:gd name="connsiteX41" fmla="*/ 182951 w 4063821"/>
              <a:gd name="connsiteY41" fmla="*/ 433336 h 441962"/>
              <a:gd name="connsiteX42" fmla="*/ 27676 w 4063821"/>
              <a:gd name="connsiteY42" fmla="*/ 441962 h 441962"/>
              <a:gd name="connsiteX0" fmla="*/ 7249 w 4071070"/>
              <a:gd name="connsiteY0" fmla="*/ 130513 h 451487"/>
              <a:gd name="connsiteX1" fmla="*/ 209250 w 4071070"/>
              <a:gd name="connsiteY1" fmla="*/ 143632 h 451487"/>
              <a:gd name="connsiteX2" fmla="*/ 535257 w 4071070"/>
              <a:gd name="connsiteY2" fmla="*/ 114159 h 451487"/>
              <a:gd name="connsiteX3" fmla="*/ 1285755 w 4071070"/>
              <a:gd name="connsiteY3" fmla="*/ 122785 h 451487"/>
              <a:gd name="connsiteX4" fmla="*/ 1328887 w 4071070"/>
              <a:gd name="connsiteY4" fmla="*/ 131412 h 451487"/>
              <a:gd name="connsiteX5" fmla="*/ 1613559 w 4071070"/>
              <a:gd name="connsiteY5" fmla="*/ 148664 h 451487"/>
              <a:gd name="connsiteX6" fmla="*/ 1794714 w 4071070"/>
              <a:gd name="connsiteY6" fmla="*/ 165917 h 451487"/>
              <a:gd name="connsiteX7" fmla="*/ 2079385 w 4071070"/>
              <a:gd name="connsiteY7" fmla="*/ 157291 h 451487"/>
              <a:gd name="connsiteX8" fmla="*/ 2139770 w 4071070"/>
              <a:gd name="connsiteY8" fmla="*/ 140038 h 451487"/>
              <a:gd name="connsiteX9" fmla="*/ 2200155 w 4071070"/>
              <a:gd name="connsiteY9" fmla="*/ 122785 h 451487"/>
              <a:gd name="connsiteX10" fmla="*/ 2226034 w 4071070"/>
              <a:gd name="connsiteY10" fmla="*/ 105532 h 451487"/>
              <a:gd name="connsiteX11" fmla="*/ 2260540 w 4071070"/>
              <a:gd name="connsiteY11" fmla="*/ 96906 h 451487"/>
              <a:gd name="connsiteX12" fmla="*/ 2312299 w 4071070"/>
              <a:gd name="connsiteY12" fmla="*/ 79653 h 451487"/>
              <a:gd name="connsiteX13" fmla="*/ 2510706 w 4071070"/>
              <a:gd name="connsiteY13" fmla="*/ 62400 h 451487"/>
              <a:gd name="connsiteX14" fmla="*/ 2691861 w 4071070"/>
              <a:gd name="connsiteY14" fmla="*/ 45147 h 451487"/>
              <a:gd name="connsiteX15" fmla="*/ 2976533 w 4071070"/>
              <a:gd name="connsiteY15" fmla="*/ 19268 h 451487"/>
              <a:gd name="connsiteX16" fmla="*/ 3075497 w 4071070"/>
              <a:gd name="connsiteY16" fmla="*/ 21065 h 451487"/>
              <a:gd name="connsiteX17" fmla="*/ 3276181 w 4071070"/>
              <a:gd name="connsiteY17" fmla="*/ 20586 h 451487"/>
              <a:gd name="connsiteX18" fmla="*/ 3536351 w 4071070"/>
              <a:gd name="connsiteY18" fmla="*/ 3812 h 451487"/>
              <a:gd name="connsiteX19" fmla="*/ 4037582 w 4071070"/>
              <a:gd name="connsiteY19" fmla="*/ 2015 h 451487"/>
              <a:gd name="connsiteX20" fmla="*/ 4020329 w 4071070"/>
              <a:gd name="connsiteY20" fmla="*/ 27895 h 451487"/>
              <a:gd name="connsiteX21" fmla="*/ 3985823 w 4071070"/>
              <a:gd name="connsiteY21" fmla="*/ 36521 h 451487"/>
              <a:gd name="connsiteX22" fmla="*/ 3934065 w 4071070"/>
              <a:gd name="connsiteY22" fmla="*/ 62400 h 451487"/>
              <a:gd name="connsiteX23" fmla="*/ 3908185 w 4071070"/>
              <a:gd name="connsiteY23" fmla="*/ 79653 h 451487"/>
              <a:gd name="connsiteX24" fmla="*/ 3856427 w 4071070"/>
              <a:gd name="connsiteY24" fmla="*/ 88279 h 451487"/>
              <a:gd name="connsiteX25" fmla="*/ 3735657 w 4071070"/>
              <a:gd name="connsiteY25" fmla="*/ 105532 h 451487"/>
              <a:gd name="connsiteX26" fmla="*/ 3649393 w 4071070"/>
              <a:gd name="connsiteY26" fmla="*/ 114159 h 451487"/>
              <a:gd name="connsiteX27" fmla="*/ 3623514 w 4071070"/>
              <a:gd name="connsiteY27" fmla="*/ 122785 h 451487"/>
              <a:gd name="connsiteX28" fmla="*/ 3494117 w 4071070"/>
              <a:gd name="connsiteY28" fmla="*/ 140038 h 451487"/>
              <a:gd name="connsiteX29" fmla="*/ 3150858 w 4071070"/>
              <a:gd name="connsiteY29" fmla="*/ 184069 h 451487"/>
              <a:gd name="connsiteX30" fmla="*/ 2890328 w 4071070"/>
              <a:gd name="connsiteY30" fmla="*/ 243555 h 451487"/>
              <a:gd name="connsiteX31" fmla="*/ 1754277 w 4071070"/>
              <a:gd name="connsiteY31" fmla="*/ 277581 h 451487"/>
              <a:gd name="connsiteX32" fmla="*/ 1587680 w 4071070"/>
              <a:gd name="connsiteY32" fmla="*/ 288484 h 451487"/>
              <a:gd name="connsiteX33" fmla="*/ 1484163 w 4071070"/>
              <a:gd name="connsiteY33" fmla="*/ 312566 h 451487"/>
              <a:gd name="connsiteX34" fmla="*/ 1303008 w 4071070"/>
              <a:gd name="connsiteY34" fmla="*/ 347072 h 451487"/>
              <a:gd name="connsiteX35" fmla="*/ 1130480 w 4071070"/>
              <a:gd name="connsiteY35" fmla="*/ 372951 h 451487"/>
              <a:gd name="connsiteX36" fmla="*/ 1044216 w 4071070"/>
              <a:gd name="connsiteY36" fmla="*/ 390204 h 451487"/>
              <a:gd name="connsiteX37" fmla="*/ 906193 w 4071070"/>
              <a:gd name="connsiteY37" fmla="*/ 398830 h 451487"/>
              <a:gd name="connsiteX38" fmla="*/ 828555 w 4071070"/>
              <a:gd name="connsiteY38" fmla="*/ 416083 h 451487"/>
              <a:gd name="connsiteX39" fmla="*/ 794049 w 4071070"/>
              <a:gd name="connsiteY39" fmla="*/ 424710 h 451487"/>
              <a:gd name="connsiteX40" fmla="*/ 578389 w 4071070"/>
              <a:gd name="connsiteY40" fmla="*/ 441962 h 451487"/>
              <a:gd name="connsiteX41" fmla="*/ 190200 w 4071070"/>
              <a:gd name="connsiteY41" fmla="*/ 433336 h 451487"/>
              <a:gd name="connsiteX42" fmla="*/ 0 w 4071070"/>
              <a:gd name="connsiteY42" fmla="*/ 451487 h 45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71070" h="451487">
                <a:moveTo>
                  <a:pt x="7249" y="130513"/>
                </a:moveTo>
                <a:cubicBezTo>
                  <a:pt x="49333" y="133246"/>
                  <a:pt x="121249" y="146358"/>
                  <a:pt x="209250" y="143632"/>
                </a:cubicBezTo>
                <a:cubicBezTo>
                  <a:pt x="297251" y="140906"/>
                  <a:pt x="355840" y="117634"/>
                  <a:pt x="535257" y="114159"/>
                </a:cubicBezTo>
                <a:lnTo>
                  <a:pt x="1285755" y="122785"/>
                </a:lnTo>
                <a:cubicBezTo>
                  <a:pt x="1300132" y="125661"/>
                  <a:pt x="1314372" y="129338"/>
                  <a:pt x="1328887" y="131412"/>
                </a:cubicBezTo>
                <a:cubicBezTo>
                  <a:pt x="1429271" y="145753"/>
                  <a:pt x="1502272" y="144027"/>
                  <a:pt x="1613559" y="148664"/>
                </a:cubicBezTo>
                <a:cubicBezTo>
                  <a:pt x="1684193" y="160437"/>
                  <a:pt x="1706597" y="165917"/>
                  <a:pt x="1794714" y="165917"/>
                </a:cubicBezTo>
                <a:cubicBezTo>
                  <a:pt x="1889648" y="165917"/>
                  <a:pt x="1984495" y="160166"/>
                  <a:pt x="2079385" y="157291"/>
                </a:cubicBezTo>
                <a:cubicBezTo>
                  <a:pt x="2187311" y="130308"/>
                  <a:pt x="2053100" y="164800"/>
                  <a:pt x="2139770" y="140038"/>
                </a:cubicBezTo>
                <a:cubicBezTo>
                  <a:pt x="2152675" y="136351"/>
                  <a:pt x="2186361" y="129682"/>
                  <a:pt x="2200155" y="122785"/>
                </a:cubicBezTo>
                <a:cubicBezTo>
                  <a:pt x="2209428" y="118148"/>
                  <a:pt x="2216505" y="109616"/>
                  <a:pt x="2226034" y="105532"/>
                </a:cubicBezTo>
                <a:cubicBezTo>
                  <a:pt x="2236931" y="100862"/>
                  <a:pt x="2249184" y="100313"/>
                  <a:pt x="2260540" y="96906"/>
                </a:cubicBezTo>
                <a:cubicBezTo>
                  <a:pt x="2277959" y="91680"/>
                  <a:pt x="2294203" y="81463"/>
                  <a:pt x="2312299" y="79653"/>
                </a:cubicBezTo>
                <a:cubicBezTo>
                  <a:pt x="2435868" y="67297"/>
                  <a:pt x="2369750" y="73244"/>
                  <a:pt x="2510706" y="62400"/>
                </a:cubicBezTo>
                <a:cubicBezTo>
                  <a:pt x="2589607" y="36101"/>
                  <a:pt x="2505594" y="61582"/>
                  <a:pt x="2691861" y="45147"/>
                </a:cubicBezTo>
                <a:cubicBezTo>
                  <a:pt x="3111743" y="8099"/>
                  <a:pt x="2537234" y="45111"/>
                  <a:pt x="2976533" y="19268"/>
                </a:cubicBezTo>
                <a:cubicBezTo>
                  <a:pt x="3035000" y="-220"/>
                  <a:pt x="3025556" y="20845"/>
                  <a:pt x="3075497" y="21065"/>
                </a:cubicBezTo>
                <a:cubicBezTo>
                  <a:pt x="3125438" y="21285"/>
                  <a:pt x="3199372" y="23461"/>
                  <a:pt x="3276181" y="20586"/>
                </a:cubicBezTo>
                <a:cubicBezTo>
                  <a:pt x="3352990" y="17711"/>
                  <a:pt x="3409451" y="6907"/>
                  <a:pt x="3536351" y="3812"/>
                </a:cubicBezTo>
                <a:cubicBezTo>
                  <a:pt x="3663251" y="717"/>
                  <a:pt x="3956919" y="-1999"/>
                  <a:pt x="4037582" y="2015"/>
                </a:cubicBezTo>
                <a:cubicBezTo>
                  <a:pt x="4118245" y="6029"/>
                  <a:pt x="4028956" y="22144"/>
                  <a:pt x="4020329" y="27895"/>
                </a:cubicBezTo>
                <a:cubicBezTo>
                  <a:pt x="4010464" y="34471"/>
                  <a:pt x="3997325" y="33646"/>
                  <a:pt x="3985823" y="36521"/>
                </a:cubicBezTo>
                <a:cubicBezTo>
                  <a:pt x="3911662" y="85963"/>
                  <a:pt x="4005490" y="26688"/>
                  <a:pt x="3934065" y="62400"/>
                </a:cubicBezTo>
                <a:cubicBezTo>
                  <a:pt x="3924792" y="67037"/>
                  <a:pt x="3918021" y="76374"/>
                  <a:pt x="3908185" y="79653"/>
                </a:cubicBezTo>
                <a:cubicBezTo>
                  <a:pt x="3891592" y="85184"/>
                  <a:pt x="3873680" y="85404"/>
                  <a:pt x="3856427" y="88279"/>
                </a:cubicBezTo>
                <a:cubicBezTo>
                  <a:pt x="3799876" y="107131"/>
                  <a:pt x="3841496" y="95452"/>
                  <a:pt x="3735657" y="105532"/>
                </a:cubicBezTo>
                <a:lnTo>
                  <a:pt x="3649393" y="114159"/>
                </a:lnTo>
                <a:cubicBezTo>
                  <a:pt x="3640767" y="117034"/>
                  <a:pt x="3632390" y="120812"/>
                  <a:pt x="3623514" y="122785"/>
                </a:cubicBezTo>
                <a:cubicBezTo>
                  <a:pt x="3566517" y="135451"/>
                  <a:pt x="3572893" y="129824"/>
                  <a:pt x="3494117" y="140038"/>
                </a:cubicBezTo>
                <a:cubicBezTo>
                  <a:pt x="3379697" y="154715"/>
                  <a:pt x="3251490" y="166816"/>
                  <a:pt x="3150858" y="184069"/>
                </a:cubicBezTo>
                <a:cubicBezTo>
                  <a:pt x="3050227" y="201322"/>
                  <a:pt x="3021491" y="227970"/>
                  <a:pt x="2890328" y="243555"/>
                </a:cubicBezTo>
                <a:cubicBezTo>
                  <a:pt x="2658673" y="271081"/>
                  <a:pt x="2153069" y="266239"/>
                  <a:pt x="1754277" y="277581"/>
                </a:cubicBezTo>
                <a:cubicBezTo>
                  <a:pt x="1527115" y="281894"/>
                  <a:pt x="1632699" y="282653"/>
                  <a:pt x="1587680" y="288484"/>
                </a:cubicBezTo>
                <a:cubicBezTo>
                  <a:pt x="1542661" y="294315"/>
                  <a:pt x="1531608" y="302801"/>
                  <a:pt x="1484163" y="312566"/>
                </a:cubicBezTo>
                <a:cubicBezTo>
                  <a:pt x="1436718" y="322331"/>
                  <a:pt x="1361955" y="337008"/>
                  <a:pt x="1303008" y="347072"/>
                </a:cubicBezTo>
                <a:cubicBezTo>
                  <a:pt x="1146039" y="381954"/>
                  <a:pt x="1309668" y="349059"/>
                  <a:pt x="1130480" y="372951"/>
                </a:cubicBezTo>
                <a:cubicBezTo>
                  <a:pt x="1014248" y="388449"/>
                  <a:pt x="1203202" y="375751"/>
                  <a:pt x="1044216" y="390204"/>
                </a:cubicBezTo>
                <a:cubicBezTo>
                  <a:pt x="998308" y="394377"/>
                  <a:pt x="952201" y="395955"/>
                  <a:pt x="906193" y="398830"/>
                </a:cubicBezTo>
                <a:cubicBezTo>
                  <a:pt x="822040" y="419870"/>
                  <a:pt x="927120" y="394180"/>
                  <a:pt x="828555" y="416083"/>
                </a:cubicBezTo>
                <a:cubicBezTo>
                  <a:pt x="816981" y="418655"/>
                  <a:pt x="805842" y="423490"/>
                  <a:pt x="794049" y="424710"/>
                </a:cubicBezTo>
                <a:cubicBezTo>
                  <a:pt x="722315" y="432131"/>
                  <a:pt x="578389" y="441962"/>
                  <a:pt x="578389" y="441962"/>
                </a:cubicBezTo>
                <a:cubicBezTo>
                  <a:pt x="448993" y="439087"/>
                  <a:pt x="286598" y="431749"/>
                  <a:pt x="190200" y="433336"/>
                </a:cubicBezTo>
                <a:cubicBezTo>
                  <a:pt x="93802" y="434923"/>
                  <a:pt x="51605" y="446572"/>
                  <a:pt x="0" y="451487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986" name="Picture 2" descr="data:image/png;base64,iVBORw0KGgoAAAANSUhEUgAAAQ4AAAC0CAMAAABSSTIwAAAADFBMVEXYIBD4+PhgYGDokIgHae98AAABcUlEQVR4nO3dsQ3DMBAEQVrsv2c7ErghZYBKZiq43wZ+XCzGNbjJEXKEHCFHyBFyhBwhR8gRcoQcIUfIEXKEHCFHyBFyhBwhR8gRcoQcIUfIEXKEHCFHyBFyhBwhR5zO8dl2dJ4cIUfIEXKEHCFHyBFyhBwhR8gRcoQcIUfIEXKEHCFHyBFyhBwhR8gRcoQcIUfIEXKEHCFHyBFyhBwhR8gRcoQcIUc8yjH3j3rDlGMlR8gRcoQcIUfIEXKEHCFHyBFyhBwhR8gRcoQcIUfIEXKEHCFHyBFyhBwhR8gRcoQcIUfIEXKEHHEqxx/2jzo6T46QI+QIOUKOkCPkCDlCjpAj5Ag5Qo6QI+QIOUKOkCPkCDlCjpAj5Ag5Qo6QI+QIOUKOkCPkCDlCjpAj5Ag5Qo6QI7znDTlCjpAj5Ag5Qo6QI+QIOUKOkCPkCDlCjpAj5Ag5Qo6QI+QIOUKOkCPkCDlCjpAj5Ag5Qo6QI+SIXw4WX3m8LRVszDZjAAAAAElFTkSuQmCC">
            <a:extLst>
              <a:ext uri="{FF2B5EF4-FFF2-40B4-BE49-F238E27FC236}">
                <a16:creationId xmlns:a16="http://schemas.microsoft.com/office/drawing/2014/main" id="{6E9BE942-A1D3-499C-91C5-387C8193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08" y="3501008"/>
            <a:ext cx="512946" cy="3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FF8836AD-4348-4BB4-AABB-8FA56A3E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774" y="3917369"/>
            <a:ext cx="512946" cy="342648"/>
          </a:xfrm>
          <a:prstGeom prst="rect">
            <a:avLst/>
          </a:prstGeom>
        </p:spPr>
      </p:pic>
      <p:cxnSp>
        <p:nvCxnSpPr>
          <p:cNvPr id="27" name="Összekötő: szögletes 26">
            <a:extLst>
              <a:ext uri="{FF2B5EF4-FFF2-40B4-BE49-F238E27FC236}">
                <a16:creationId xmlns:a16="http://schemas.microsoft.com/office/drawing/2014/main" id="{2ABD53A2-50EF-41A3-980C-5A91F97A298B}"/>
              </a:ext>
            </a:extLst>
          </p:cNvPr>
          <p:cNvCxnSpPr>
            <a:cxnSpLocks/>
          </p:cNvCxnSpPr>
          <p:nvPr/>
        </p:nvCxnSpPr>
        <p:spPr>
          <a:xfrm>
            <a:off x="1538774" y="2209001"/>
            <a:ext cx="4440257" cy="576064"/>
          </a:xfrm>
          <a:prstGeom prst="bentConnector3">
            <a:avLst>
              <a:gd name="adj1" fmla="val 9976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Összekötő: szögletes 32">
            <a:extLst>
              <a:ext uri="{FF2B5EF4-FFF2-40B4-BE49-F238E27FC236}">
                <a16:creationId xmlns:a16="http://schemas.microsoft.com/office/drawing/2014/main" id="{B79BC5F6-E416-4B71-9031-4D0A24179969}"/>
              </a:ext>
            </a:extLst>
          </p:cNvPr>
          <p:cNvCxnSpPr>
            <a:cxnSpLocks/>
          </p:cNvCxnSpPr>
          <p:nvPr/>
        </p:nvCxnSpPr>
        <p:spPr>
          <a:xfrm flipV="1">
            <a:off x="1538773" y="3961241"/>
            <a:ext cx="6201579" cy="1109758"/>
          </a:xfrm>
          <a:prstGeom prst="bentConnector3">
            <a:avLst>
              <a:gd name="adj1" fmla="val 9993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D3A93C1-D023-4DAD-B988-8BE7D542C6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AA9ED90-065E-4F8D-BDCC-7DCF1B4EF2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27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78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000" dirty="0"/>
              <a:t>A hőmérséklet mérése</a:t>
            </a:r>
            <a:endParaRPr lang="en-US" sz="40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339850"/>
            <a:ext cx="9037066" cy="2160588"/>
          </a:xfrm>
        </p:spPr>
        <p:txBody>
          <a:bodyPr/>
          <a:lstStyle/>
          <a:p>
            <a:r>
              <a:rPr lang="hu-HU" dirty="0"/>
              <a:t>Összetett részecskék (hadronok) keletkezése:</a:t>
            </a:r>
            <a:br>
              <a:rPr lang="hu-HU" dirty="0"/>
            </a:br>
            <a:r>
              <a:rPr lang="hu-HU" dirty="0"/>
              <a:t>kvarkanyag megszűnése, kvantumszín kifagyása</a:t>
            </a:r>
          </a:p>
          <a:p>
            <a:pPr lvl="1"/>
            <a:r>
              <a:rPr lang="hu-HU" dirty="0"/>
              <a:t>Hőmérsékleti eloszlás, T</a:t>
            </a:r>
            <a:r>
              <a:rPr lang="hu-HU" baseline="-25000" dirty="0"/>
              <a:t>kifagyás</a:t>
            </a:r>
            <a:r>
              <a:rPr lang="hu-HU" dirty="0"/>
              <a:t>≈170 </a:t>
            </a:r>
            <a:r>
              <a:rPr lang="hu-HU" dirty="0" err="1"/>
              <a:t>MeV</a:t>
            </a:r>
            <a:r>
              <a:rPr lang="hu-HU" dirty="0"/>
              <a:t> (~2∙10</a:t>
            </a:r>
            <a:r>
              <a:rPr lang="hu-HU" baseline="30000" dirty="0"/>
              <a:t>12</a:t>
            </a:r>
            <a:r>
              <a:rPr lang="hu-HU" dirty="0"/>
              <a:t> K)!</a:t>
            </a:r>
          </a:p>
          <a:p>
            <a:r>
              <a:rPr lang="hu-HU" dirty="0"/>
              <a:t>Fotonok áthatolnak az anyagon, részben termikus eloszlás</a:t>
            </a:r>
          </a:p>
          <a:p>
            <a:r>
              <a:rPr lang="hu-HU" dirty="0"/>
              <a:t>Kezdeti hőmérséklet 3-600 </a:t>
            </a:r>
            <a:r>
              <a:rPr lang="hu-HU" dirty="0" err="1"/>
              <a:t>MeV</a:t>
            </a:r>
            <a:r>
              <a:rPr lang="hu-HU" dirty="0"/>
              <a:t> (~6∙10</a:t>
            </a:r>
            <a:r>
              <a:rPr lang="hu-HU" baseline="30000" dirty="0"/>
              <a:t>12</a:t>
            </a:r>
            <a:r>
              <a:rPr lang="hu-HU" dirty="0"/>
              <a:t> K)!</a:t>
            </a:r>
            <a:endParaRPr lang="en-US" dirty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762" y="3266009"/>
            <a:ext cx="6542087" cy="2524125"/>
          </a:xfrm>
          <a:prstGeom prst="rect">
            <a:avLst/>
          </a:prstGeom>
          <a:noFill/>
        </p:spPr>
      </p:pic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1187450" y="5734050"/>
            <a:ext cx="6985000" cy="647700"/>
          </a:xfrm>
          <a:prstGeom prst="rightArrow">
            <a:avLst>
              <a:gd name="adj1" fmla="val 50000"/>
              <a:gd name="adj2" fmla="val 269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hu-HU" sz="2000">
                <a:latin typeface="Verdana" pitchFamily="34" charset="0"/>
              </a:rPr>
              <a:t>Tágulás kezdete            ………                Kifagyás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132138" y="3500438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546366"/>
                </a:solidFill>
                <a:latin typeface="Verdana" pitchFamily="34" charset="0"/>
              </a:rPr>
              <a:t>fotonok</a:t>
            </a:r>
            <a:endParaRPr lang="en-US" sz="20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7236296" y="3344156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546366"/>
                </a:solidFill>
                <a:latin typeface="Verdana" pitchFamily="34" charset="0"/>
              </a:rPr>
              <a:t>összetett részecskék</a:t>
            </a:r>
            <a:endParaRPr lang="en-US" sz="2000" dirty="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25F1EE9-6798-4D5D-A310-E5EB3A3241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504E1FB-44C6-4368-85C7-8941179FA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28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7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 dirty="0"/>
              <a:t>Miből van, hogy működik a világ?</a:t>
            </a:r>
            <a:endParaRPr lang="en-US" sz="44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" y="1269056"/>
            <a:ext cx="7488237" cy="2736850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5656263" algn="l"/>
              </a:tabLst>
            </a:pPr>
            <a:r>
              <a:rPr lang="hu-HU" sz="2000" dirty="0"/>
              <a:t>Ókor: négy elem, majd </a:t>
            </a:r>
            <a:r>
              <a:rPr lang="hu-HU" sz="2000" dirty="0">
                <a:sym typeface="Symbol" panose="05050102010706020507" pitchFamily="18" charset="2"/>
              </a:rPr>
              <a:t>rengeteg különböző anyag</a:t>
            </a:r>
            <a:endParaRPr lang="hu-HU" sz="2000" dirty="0"/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1789: Dalton elemei	33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1869: atomok, periódusos rendszer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1930: proton, neutron, elektron	3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1930-1960: „</a:t>
            </a:r>
            <a:r>
              <a:rPr lang="hu-HU" sz="2000" dirty="0" err="1"/>
              <a:t>hadronok</a:t>
            </a:r>
            <a:r>
              <a:rPr lang="hu-HU" sz="2000" dirty="0"/>
              <a:t>”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1975: standard modell	4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~2000: elemi részek sok altípusa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Még elemibb részecskék?	??</a:t>
            </a:r>
            <a:endParaRPr lang="en-US" sz="2000" dirty="0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844"/>
            <a:ext cx="9144000" cy="2476500"/>
          </a:xfrm>
          <a:prstGeom prst="rect">
            <a:avLst/>
          </a:prstGeom>
          <a:noFill/>
        </p:spPr>
      </p:pic>
      <p:pic>
        <p:nvPicPr>
          <p:cNvPr id="128005" name="Picture 5" descr="http://www.owningpink.com/wp-content/uploads/2009/08/fire-water-earth-air-do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9252"/>
            <a:ext cx="936625" cy="936625"/>
          </a:xfrm>
          <a:prstGeom prst="rect">
            <a:avLst/>
          </a:prstGeom>
          <a:noFill/>
        </p:spPr>
      </p:pic>
      <p:pic>
        <p:nvPicPr>
          <p:cNvPr id="128006" name="Picture 6" descr="Periodic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69172"/>
            <a:ext cx="1512887" cy="992187"/>
          </a:xfrm>
          <a:prstGeom prst="rect">
            <a:avLst/>
          </a:prstGeom>
          <a:noFill/>
        </p:spPr>
      </p:pic>
      <p:pic>
        <p:nvPicPr>
          <p:cNvPr id="128007" name="Picture 7" descr="http://upload.wikimedia.org/wikipedia/commons/thumb/e/e1/Stylised_Lithium_Atom.svg/270px-Stylised_Lithium_Atom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201220"/>
            <a:ext cx="792088" cy="894367"/>
          </a:xfrm>
          <a:prstGeom prst="rect">
            <a:avLst/>
          </a:prstGeom>
          <a:noFill/>
        </p:spPr>
      </p:pic>
      <p:pic>
        <p:nvPicPr>
          <p:cNvPr id="128008" name="Picture 8" descr="File:Meson-octet-small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985196"/>
            <a:ext cx="1368425" cy="1111250"/>
          </a:xfrm>
          <a:prstGeom prst="rect">
            <a:avLst/>
          </a:prstGeom>
          <a:noFill/>
        </p:spPr>
      </p:pic>
      <p:pic>
        <p:nvPicPr>
          <p:cNvPr id="128009" name="Picture 9" descr="http://www.symmetrymagazine.org/images/200502/standard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769172"/>
            <a:ext cx="1030287" cy="942975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/>
        </p:blipFill>
        <p:spPr>
          <a:xfrm>
            <a:off x="1403648" y="4337124"/>
            <a:ext cx="983658" cy="1731104"/>
          </a:xfrm>
          <a:prstGeom prst="rect">
            <a:avLst/>
          </a:prstGeom>
        </p:spPr>
      </p:pic>
      <p:pic>
        <p:nvPicPr>
          <p:cNvPr id="13" name="Picture 5" descr="anyagszerkez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1908346"/>
            <a:ext cx="2843808" cy="2047629"/>
          </a:xfrm>
          <a:prstGeom prst="rect">
            <a:avLst/>
          </a:prstGeom>
          <a:noFill/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E35680-B332-4E7F-B910-326B56CF5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C1B80EF-7C14-4ACD-ACEB-7736E9D42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0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részecskefizika módszere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hu-HU" sz="2400" dirty="0"/>
                  <a:t>Nagyenergiás ütközésekben keletkeznek új részecskék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Hasonlat:</a:t>
                </a:r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 marL="0" indent="0">
                  <a:lnSpc>
                    <a:spcPct val="80000"/>
                  </a:lnSpc>
                  <a:buNone/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Szétrepülő alkatrészek, ritkán új</a:t>
                </a:r>
                <a:br>
                  <a:rPr lang="hu-HU" sz="2400" dirty="0"/>
                </a:br>
                <a:r>
                  <a:rPr lang="hu-HU" sz="2400" dirty="0"/>
                  <a:t>modellek állnak össze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Így vizsgálták a proton szerkezetét is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Felbontás: </a:t>
                </a:r>
                <a14:m>
                  <m:oMath xmlns:m="http://schemas.openxmlformats.org/officeDocument/2006/math">
                    <m:r>
                      <a:rPr lang="hu-HU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hu-HU" sz="2400" dirty="0"/>
                  <a:t>, protonmérethez: 1 GeV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Részecskegyorsítók!</a:t>
                </a:r>
              </a:p>
            </p:txBody>
          </p:sp>
        </mc:Choice>
        <mc:Fallback xmlns="">
          <p:sp>
            <p:nvSpPr>
              <p:cNvPr id="49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  <a:blipFill>
                <a:blip r:embed="rId2"/>
                <a:stretch>
                  <a:fillRect l="-1017" t="-2384" r="-542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Csoportba foglalás 6"/>
          <p:cNvGrpSpPr/>
          <p:nvPr/>
        </p:nvGrpSpPr>
        <p:grpSpPr>
          <a:xfrm>
            <a:off x="683568" y="1645136"/>
            <a:ext cx="7379192" cy="2782869"/>
            <a:chOff x="179388" y="1862009"/>
            <a:chExt cx="7379192" cy="2782869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305" y="2372637"/>
              <a:ext cx="1871275" cy="898398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8" y="2924944"/>
              <a:ext cx="2997041" cy="1211633"/>
            </a:xfrm>
            <a:prstGeom prst="rect">
              <a:avLst/>
            </a:prstGeom>
          </p:spPr>
        </p:pic>
        <p:sp>
          <p:nvSpPr>
            <p:cNvPr id="4" name="Jobbra nyíl 3"/>
            <p:cNvSpPr/>
            <p:nvPr/>
          </p:nvSpPr>
          <p:spPr>
            <a:xfrm rot="21145610">
              <a:off x="3300843" y="3126441"/>
              <a:ext cx="1008112" cy="36004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Jobbra nyíl 10"/>
            <p:cNvSpPr/>
            <p:nvPr/>
          </p:nvSpPr>
          <p:spPr>
            <a:xfrm rot="10298583">
              <a:off x="4555363" y="2942755"/>
              <a:ext cx="1008112" cy="360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3733935"/>
              <a:ext cx="408205" cy="64894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97" y="3789889"/>
              <a:ext cx="935528" cy="854989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946" y="1957293"/>
              <a:ext cx="694137" cy="787755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8288">
              <a:off x="4431286" y="1862009"/>
              <a:ext cx="1345566" cy="828771"/>
            </a:xfrm>
            <a:prstGeom prst="rect">
              <a:avLst/>
            </a:prstGeom>
          </p:spPr>
        </p:pic>
        <p:cxnSp>
          <p:nvCxnSpPr>
            <p:cNvPr id="18" name="Egyenes összekötő nyíllal 17"/>
            <p:cNvCxnSpPr>
              <a:endCxn id="16" idx="2"/>
            </p:cNvCxnSpPr>
            <p:nvPr/>
          </p:nvCxnSpPr>
          <p:spPr>
            <a:xfrm flipV="1">
              <a:off x="4597448" y="2656972"/>
              <a:ext cx="342681" cy="4509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 flipH="1" flipV="1">
              <a:off x="3936061" y="2745049"/>
              <a:ext cx="392223" cy="29264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4172294" y="3457945"/>
              <a:ext cx="191802" cy="33194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/>
            <p:nvPr/>
          </p:nvCxnSpPr>
          <p:spPr>
            <a:xfrm>
              <a:off x="4601258" y="3420256"/>
              <a:ext cx="502810" cy="49087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bbanás 1 27"/>
            <p:cNvSpPr/>
            <p:nvPr/>
          </p:nvSpPr>
          <p:spPr>
            <a:xfrm>
              <a:off x="4234547" y="2985185"/>
              <a:ext cx="440557" cy="488438"/>
            </a:xfrm>
            <a:prstGeom prst="irregularSeal1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Kép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67" y="4450845"/>
            <a:ext cx="2472629" cy="1244179"/>
          </a:xfrm>
          <a:prstGeom prst="rect">
            <a:avLst/>
          </a:prstGeom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91BB006D-9567-43F0-937C-4E60EFE7B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BBDFBDA-47A6-4D1F-8A61-EA4BEDFF27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63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Kölcsönhatások és közvetítőik</a:t>
            </a:r>
            <a:endParaRPr lang="en-US" sz="4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760"/>
            <a:ext cx="4321175" cy="5040312"/>
          </a:xfrm>
        </p:spPr>
        <p:txBody>
          <a:bodyPr/>
          <a:lstStyle/>
          <a:p>
            <a:r>
              <a:rPr lang="hu-HU" sz="2000" dirty="0"/>
              <a:t>Elektromos és mágneses:</a:t>
            </a:r>
          </a:p>
          <a:p>
            <a:pPr lvl="1"/>
            <a:r>
              <a:rPr lang="hu-HU" sz="1800" dirty="0"/>
              <a:t>Közvetítő: foton</a:t>
            </a:r>
          </a:p>
          <a:p>
            <a:pPr lvl="1"/>
            <a:r>
              <a:rPr lang="hu-HU" sz="1800" dirty="0"/>
              <a:t>Molekulák, fény</a:t>
            </a:r>
          </a:p>
          <a:p>
            <a:pPr lvl="1"/>
            <a:r>
              <a:rPr lang="hu-HU" sz="1800" dirty="0"/>
              <a:t>Telefon, számítógép, …</a:t>
            </a:r>
          </a:p>
          <a:p>
            <a:r>
              <a:rPr lang="hu-HU" sz="2000" dirty="0"/>
              <a:t>Gyenge kölcsönhatás</a:t>
            </a:r>
          </a:p>
          <a:p>
            <a:pPr lvl="1"/>
            <a:r>
              <a:rPr lang="hu-HU" sz="1800" dirty="0"/>
              <a:t>Közvetítő: W, Z bozon</a:t>
            </a:r>
          </a:p>
          <a:p>
            <a:pPr lvl="1"/>
            <a:r>
              <a:rPr lang="hu-HU" sz="1800" dirty="0"/>
              <a:t>Radioaktivitás</a:t>
            </a:r>
          </a:p>
          <a:p>
            <a:r>
              <a:rPr lang="hu-HU" sz="2000" dirty="0"/>
              <a:t>Erős kölcsönhatás: gluon</a:t>
            </a:r>
          </a:p>
          <a:p>
            <a:pPr lvl="1"/>
            <a:r>
              <a:rPr lang="hu-HU" sz="1800" dirty="0"/>
              <a:t>Atommagokat összetartó erő</a:t>
            </a:r>
          </a:p>
          <a:p>
            <a:pPr lvl="1"/>
            <a:r>
              <a:rPr lang="hu-HU" sz="1800" dirty="0"/>
              <a:t>Nap működtetője, atomreaktorok</a:t>
            </a:r>
          </a:p>
          <a:p>
            <a:r>
              <a:rPr lang="hu-HU" sz="2000" dirty="0"/>
              <a:t>Gravitáció</a:t>
            </a:r>
          </a:p>
          <a:p>
            <a:pPr lvl="1"/>
            <a:r>
              <a:rPr lang="hu-HU" sz="1800" dirty="0"/>
              <a:t>Rövid távon a leggyengébb</a:t>
            </a:r>
            <a:endParaRPr lang="en-US" sz="1800" dirty="0"/>
          </a:p>
          <a:p>
            <a:pPr lvl="1"/>
            <a:r>
              <a:rPr lang="hu-HU" sz="1800" dirty="0"/>
              <a:t>Alapvetően más:</a:t>
            </a:r>
          </a:p>
          <a:p>
            <a:pPr lvl="1">
              <a:buNone/>
            </a:pPr>
            <a:r>
              <a:rPr lang="hu-HU" sz="1800" dirty="0"/>
              <a:t>	„téridő görbülete”</a:t>
            </a:r>
            <a:endParaRPr lang="en-US" sz="1800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3150"/>
          <a:stretch/>
        </p:blipFill>
        <p:spPr bwMode="auto">
          <a:xfrm>
            <a:off x="6822504" y="1429792"/>
            <a:ext cx="2213992" cy="2286000"/>
          </a:xfrm>
          <a:prstGeom prst="roundRect">
            <a:avLst>
              <a:gd name="adj" fmla="val 4978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r="3150"/>
          <a:stretch/>
        </p:blipFill>
        <p:spPr bwMode="auto">
          <a:xfrm>
            <a:off x="6822504" y="3879304"/>
            <a:ext cx="2213992" cy="2286000"/>
          </a:xfrm>
          <a:prstGeom prst="roundRect">
            <a:avLst>
              <a:gd name="adj" fmla="val 380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r="823"/>
          <a:stretch/>
        </p:blipFill>
        <p:spPr bwMode="auto">
          <a:xfrm>
            <a:off x="4465067" y="1429792"/>
            <a:ext cx="2267173" cy="2286000"/>
          </a:xfrm>
          <a:prstGeom prst="roundRect">
            <a:avLst>
              <a:gd name="adj" fmla="val 4872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r="823"/>
          <a:stretch/>
        </p:blipFill>
        <p:spPr bwMode="auto">
          <a:xfrm>
            <a:off x="4465067" y="3879304"/>
            <a:ext cx="2267173" cy="2286000"/>
          </a:xfrm>
          <a:prstGeom prst="roundRect">
            <a:avLst>
              <a:gd name="adj" fmla="val 5252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B6B9D40-E5CF-4FC3-8C70-3AC26AAEA0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BE6966E-7772-4115-8ABE-FDD610FC6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phenix.elte.hu/figures/osrobban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1319796"/>
            <a:ext cx="6804249" cy="4989524"/>
          </a:xfrm>
          <a:prstGeom prst="rect">
            <a:avLst/>
          </a:prstGeom>
          <a:noFill/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04875"/>
          </a:xfrm>
        </p:spPr>
        <p:txBody>
          <a:bodyPr/>
          <a:lstStyle/>
          <a:p>
            <a:r>
              <a:rPr lang="hu-HU" sz="4400" dirty="0"/>
              <a:t>A Világegyetem története</a:t>
            </a:r>
            <a:endParaRPr lang="hu-HU" sz="4400" noProof="1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3059832" cy="5184477"/>
          </a:xfrm>
        </p:spPr>
        <p:txBody>
          <a:bodyPr/>
          <a:lstStyle/>
          <a:p>
            <a:pPr marL="261938" indent="-250825"/>
            <a:r>
              <a:rPr lang="hu-HU" sz="2000" dirty="0"/>
              <a:t>Ősrobbanás</a:t>
            </a:r>
          </a:p>
          <a:p>
            <a:pPr marL="661988" lvl="1" indent="-250825"/>
            <a:r>
              <a:rPr lang="hu-HU" sz="1800" dirty="0"/>
              <a:t>13,7 </a:t>
            </a:r>
            <a:r>
              <a:rPr lang="hu-HU" sz="1800" dirty="0" err="1"/>
              <a:t>mrd</a:t>
            </a:r>
            <a:r>
              <a:rPr lang="hu-HU" sz="1800" dirty="0"/>
              <a:t> éve</a:t>
            </a:r>
          </a:p>
          <a:p>
            <a:pPr marL="261938" indent="-250825"/>
            <a:r>
              <a:rPr lang="hu-HU" sz="2000" dirty="0"/>
              <a:t>Univerzum ma:</a:t>
            </a:r>
          </a:p>
          <a:p>
            <a:pPr marL="452438" lvl="1"/>
            <a:r>
              <a:rPr lang="hu-HU" sz="1800" dirty="0"/>
              <a:t>Galaxisok</a:t>
            </a:r>
          </a:p>
          <a:p>
            <a:pPr marL="452438" lvl="1"/>
            <a:r>
              <a:rPr lang="hu-HU" sz="1800" dirty="0"/>
              <a:t>Csillagok</a:t>
            </a:r>
          </a:p>
          <a:p>
            <a:pPr marL="452438" lvl="1"/>
            <a:r>
              <a:rPr lang="hu-HU" sz="1800" dirty="0"/>
              <a:t>Atomok</a:t>
            </a:r>
          </a:p>
          <a:p>
            <a:pPr marL="452438" lvl="1"/>
            <a:r>
              <a:rPr lang="hu-HU" sz="1800" dirty="0"/>
              <a:t>Atommagok</a:t>
            </a:r>
          </a:p>
          <a:p>
            <a:pPr marL="452438" lvl="1"/>
            <a:r>
              <a:rPr lang="hu-HU" sz="1800" dirty="0"/>
              <a:t>Proton, neutron</a:t>
            </a:r>
          </a:p>
          <a:p>
            <a:pPr marL="261938" indent="-250825"/>
            <a:r>
              <a:rPr lang="hu-HU" sz="2000" dirty="0"/>
              <a:t>Régen nagyon máshogy volt</a:t>
            </a:r>
          </a:p>
          <a:p>
            <a:pPr marL="261938" indent="-250825"/>
            <a:r>
              <a:rPr lang="hu-HU" sz="2000" dirty="0"/>
              <a:t>Első percek:</a:t>
            </a:r>
          </a:p>
          <a:p>
            <a:pPr marL="661988" lvl="1" indent="-250825"/>
            <a:r>
              <a:rPr lang="hu-HU" sz="1800" dirty="0"/>
              <a:t>Magfúzió</a:t>
            </a:r>
          </a:p>
          <a:p>
            <a:pPr marL="261938" indent="-250825"/>
            <a:r>
              <a:rPr lang="hu-HU" sz="2000" dirty="0"/>
              <a:t>Első másodperc:</a:t>
            </a:r>
          </a:p>
          <a:p>
            <a:pPr marL="661988" lvl="1" indent="-250825"/>
            <a:r>
              <a:rPr lang="hu-HU" sz="1800" dirty="0"/>
              <a:t>Kvarkanyag?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201B58F-269B-464A-8675-5879BF108C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DF94942-10F4-4496-84CE-9743296ACB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 dirty="0"/>
              <a:t>Az erős kölcsönhatás</a:t>
            </a:r>
            <a:endParaRPr lang="en-US" sz="44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2"/>
            <a:ext cx="8856661" cy="5040907"/>
          </a:xfrm>
        </p:spPr>
        <p:txBody>
          <a:bodyPr/>
          <a:lstStyle/>
          <a:p>
            <a:pPr>
              <a:tabLst>
                <a:tab pos="5656263" algn="l"/>
              </a:tabLst>
            </a:pPr>
            <a:r>
              <a:rPr lang="hu-HU" sz="2000" dirty="0"/>
              <a:t>Kvarkok kölcsönhatása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 közvetítője: gluon (elektromosság: foton)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Elektromos kölcsönhatás: elektromos töltés (+, –)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Erős kölcsönhatás: színtöltés</a:t>
            </a:r>
          </a:p>
          <a:p>
            <a:pPr lvl="1">
              <a:tabLst>
                <a:tab pos="5656263" algn="l"/>
              </a:tabLst>
            </a:pPr>
            <a:r>
              <a:rPr lang="hu-HU" sz="1800" dirty="0">
                <a:solidFill>
                  <a:srgbClr val="FF0000"/>
                </a:solidFill>
              </a:rPr>
              <a:t>piros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00"/>
                </a:solidFill>
              </a:rPr>
              <a:t>zöld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0000FF"/>
                </a:solidFill>
              </a:rPr>
              <a:t>kék</a:t>
            </a:r>
            <a:r>
              <a:rPr lang="hu-HU" sz="1800" dirty="0"/>
              <a:t> ill. </a:t>
            </a:r>
            <a:r>
              <a:rPr lang="hu-HU" sz="1800" dirty="0" err="1">
                <a:solidFill>
                  <a:srgbClr val="FF00FF"/>
                </a:solidFill>
              </a:rPr>
              <a:t>magenta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FF"/>
                </a:solidFill>
              </a:rPr>
              <a:t>cián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FFFF00"/>
                </a:solidFill>
              </a:rPr>
              <a:t>sárga</a:t>
            </a:r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 marL="0" indent="0">
              <a:buNone/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r>
              <a:rPr lang="hu-HU" sz="2000" dirty="0"/>
              <a:t>Megfigyelhető mezonok és barionok: </a:t>
            </a:r>
            <a:r>
              <a:rPr lang="hu-HU" sz="2000" dirty="0" err="1"/>
              <a:t>színsemlegesek</a:t>
            </a:r>
            <a:r>
              <a:rPr lang="hu-HU" sz="2000" dirty="0"/>
              <a:t> („fehérek”)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Kvarkok megfigyelhetőek mezonokon v. </a:t>
            </a:r>
            <a:r>
              <a:rPr lang="hu-HU" sz="2000" dirty="0" err="1"/>
              <a:t>barionokon</a:t>
            </a:r>
            <a:r>
              <a:rPr lang="hu-HU" sz="2000" dirty="0"/>
              <a:t> kívül?</a:t>
            </a:r>
            <a:endParaRPr lang="en-US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0968"/>
            <a:ext cx="6309791" cy="2088232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5165B8-DDAB-4F00-9A4D-7624CFD49F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BA87CE5-3EFF-4EF0-A92A-B795E6756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7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6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2"/>
            <a:ext cx="8713788" cy="518492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hu-HU" sz="2400" dirty="0"/>
              <a:t>Elektromosság felfedezése</a:t>
            </a:r>
          </a:p>
          <a:p>
            <a:pPr lvl="1">
              <a:lnSpc>
                <a:spcPts val="3600"/>
              </a:lnSpc>
            </a:pPr>
            <a:r>
              <a:rPr lang="hu-HU" sz="2200" dirty="0"/>
              <a:t>Elektronok „kiszakítása” dörzsöléssel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Kvarkok nem szabadíthatóak ki!</a:t>
            </a:r>
          </a:p>
          <a:p>
            <a:pPr lvl="1">
              <a:lnSpc>
                <a:spcPts val="3000"/>
              </a:lnSpc>
            </a:pPr>
            <a:r>
              <a:rPr lang="hu-HU" sz="2200" dirty="0"/>
              <a:t>Távolodás: energia</a:t>
            </a:r>
          </a:p>
          <a:p>
            <a:pPr lvl="1">
              <a:lnSpc>
                <a:spcPts val="3000"/>
              </a:lnSpc>
            </a:pPr>
            <a:r>
              <a:rPr lang="hu-HU" sz="2200" dirty="0"/>
              <a:t>Újabb kvarkok!</a:t>
            </a:r>
          </a:p>
          <a:p>
            <a:pPr lvl="1">
              <a:lnSpc>
                <a:spcPts val="3000"/>
              </a:lnSpc>
            </a:pPr>
            <a:r>
              <a:rPr lang="hu-HU" sz="2200" dirty="0"/>
              <a:t>Újra bezáródnak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Ellentéte: aszimptotikus szabadság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Óriási hőmérsékleten és nyomáson</a:t>
            </a:r>
            <a:br>
              <a:rPr lang="hu-HU" sz="2400" dirty="0"/>
            </a:br>
            <a:r>
              <a:rPr lang="hu-HU" sz="2400" dirty="0"/>
              <a:t>mégis kiszabadíthatóak?</a:t>
            </a:r>
          </a:p>
          <a:p>
            <a:pPr>
              <a:lnSpc>
                <a:spcPts val="2600"/>
              </a:lnSpc>
              <a:spcBef>
                <a:spcPts val="576"/>
              </a:spcBef>
            </a:pPr>
            <a:r>
              <a:rPr lang="hu-HU" sz="2400" dirty="0"/>
              <a:t>Hasonlat: jég megolvasztása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Elektromosság és kvarkbezárás</a:t>
            </a:r>
            <a:endParaRPr lang="en-US" sz="44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F2B99B4-3ED4-454C-AE30-C9096A410C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B4EE873-45A0-4102-9308-F91DD66E5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37713" y="884645"/>
            <a:ext cx="1259008" cy="1882574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E04CE3D-CDC6-4301-A332-60EC12DA41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8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1C3389A5-EAD4-A275-69DD-DF0C407F0771}"/>
              </a:ext>
            </a:extLst>
          </p:cNvPr>
          <p:cNvSpPr/>
          <p:nvPr/>
        </p:nvSpPr>
        <p:spPr>
          <a:xfrm>
            <a:off x="6401618" y="4810840"/>
            <a:ext cx="215856" cy="413107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94333073-2D76-FF91-E014-D23EFA623E54}"/>
              </a:ext>
            </a:extLst>
          </p:cNvPr>
          <p:cNvSpPr/>
          <p:nvPr/>
        </p:nvSpPr>
        <p:spPr>
          <a:xfrm rot="10800000">
            <a:off x="6402486" y="5370162"/>
            <a:ext cx="215856" cy="413107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ép 5" descr="A képen víz, természet látható&#10;&#10;Automatikusan generált leírás">
            <a:extLst>
              <a:ext uri="{FF2B5EF4-FFF2-40B4-BE49-F238E27FC236}">
                <a16:creationId xmlns:a16="http://schemas.microsoft.com/office/drawing/2014/main" id="{3E111548-A044-B775-31A1-0A8546EC9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01" y="4531290"/>
            <a:ext cx="1723539" cy="1385314"/>
          </a:xfrm>
          <a:prstGeom prst="rect">
            <a:avLst/>
          </a:prstGeom>
        </p:spPr>
      </p:pic>
      <p:pic>
        <p:nvPicPr>
          <p:cNvPr id="8" name="Kép 7" descr="A képen jég látható&#10;&#10;Automatikusan generált leírás alacsony megbízhatósággal">
            <a:extLst>
              <a:ext uri="{FF2B5EF4-FFF2-40B4-BE49-F238E27FC236}">
                <a16:creationId xmlns:a16="http://schemas.microsoft.com/office/drawing/2014/main" id="{979447EE-D8F5-B882-6DBE-DC95DE1D4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667" y1="64667" x2="19667" y2="64667"/>
                        <a14:foregroundMark x1="19417" y1="68750" x2="19417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73" y="4168715"/>
            <a:ext cx="879877" cy="879877"/>
          </a:xfrm>
          <a:prstGeom prst="rect">
            <a:avLst/>
          </a:prstGeom>
        </p:spPr>
      </p:pic>
      <p:pic>
        <p:nvPicPr>
          <p:cNvPr id="9" name="Kép 8" descr="A képen jég látható&#10;&#10;Automatikusan generált leírás alacsony megbízhatósággal">
            <a:extLst>
              <a:ext uri="{FF2B5EF4-FFF2-40B4-BE49-F238E27FC236}">
                <a16:creationId xmlns:a16="http://schemas.microsoft.com/office/drawing/2014/main" id="{B869F750-3AAD-B54C-E3BD-5F3A7C96A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667" y1="64667" x2="19667" y2="64667"/>
                        <a14:foregroundMark x1="19417" y1="68750" x2="19417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81" y="5552227"/>
            <a:ext cx="879877" cy="879877"/>
          </a:xfrm>
          <a:prstGeom prst="rect">
            <a:avLst/>
          </a:prstGeom>
        </p:spPr>
      </p:pic>
      <p:pic>
        <p:nvPicPr>
          <p:cNvPr id="10" name="Kép 9" descr="A képen rajz, vázlat, művészet, fröccsen látható&#10;&#10;Automatikusan generált leírás">
            <a:extLst>
              <a:ext uri="{FF2B5EF4-FFF2-40B4-BE49-F238E27FC236}">
                <a16:creationId xmlns:a16="http://schemas.microsoft.com/office/drawing/2014/main" id="{D5F554A8-221D-CBB6-16E9-7B7A3FCC6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970" l="6800" r="93800">
                        <a14:foregroundMark x1="26300" y1="24545" x2="26300" y2="24545"/>
                        <a14:foregroundMark x1="23800" y1="20909" x2="23800" y2="20909"/>
                        <a14:foregroundMark x1="6800" y1="38636" x2="6800" y2="38636"/>
                        <a14:foregroundMark x1="10400" y1="39394" x2="13500" y2="39242"/>
                        <a14:foregroundMark x1="14100" y1="39242" x2="14100" y2="39242"/>
                        <a14:foregroundMark x1="65200" y1="31970" x2="70700" y2="38333"/>
                        <a14:foregroundMark x1="72200" y1="26061" x2="72200" y2="26061"/>
                        <a14:foregroundMark x1="73100" y1="27727" x2="73100" y2="27727"/>
                        <a14:foregroundMark x1="93700" y1="40455" x2="91100" y2="48485"/>
                        <a14:foregroundMark x1="91100" y1="48485" x2="90600" y2="55606"/>
                        <a14:foregroundMark x1="84300" y1="14545" x2="83300" y2="21061"/>
                        <a14:foregroundMark x1="54900" y1="37576" x2="54900" y2="37576"/>
                        <a14:foregroundMark x1="55100" y1="40758" x2="55100" y2="40758"/>
                        <a14:foregroundMark x1="56600" y1="45000" x2="56600" y2="45000"/>
                        <a14:foregroundMark x1="62900" y1="18182" x2="62900" y2="18182"/>
                        <a14:foregroundMark x1="19400" y1="11970" x2="19400" y2="11970"/>
                        <a14:foregroundMark x1="16600" y1="37879" x2="16600" y2="37879"/>
                        <a14:foregroundMark x1="60600" y1="52727" x2="66500" y2="45758"/>
                        <a14:foregroundMark x1="68500" y1="50909" x2="69700" y2="51970"/>
                        <a14:foregroundMark x1="69500" y1="47576" x2="69500" y2="47576"/>
                        <a14:foregroundMark x1="63800" y1="42879" x2="63800" y2="42879"/>
                        <a14:foregroundMark x1="65200" y1="43939" x2="65200" y2="43939"/>
                        <a14:foregroundMark x1="71800" y1="25303" x2="71800" y2="25303"/>
                        <a14:foregroundMark x1="68500" y1="21970" x2="68500" y2="21970"/>
                        <a14:foregroundMark x1="79200" y1="90152" x2="76300" y2="91970"/>
                        <a14:foregroundMark x1="93600" y1="45758" x2="93800" y2="44545"/>
                        <a14:foregroundMark x1="87000" y1="25303" x2="87000" y2="25303"/>
                        <a14:foregroundMark x1="50700" y1="36364" x2="50700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8" y="4953763"/>
            <a:ext cx="892396" cy="588981"/>
          </a:xfrm>
          <a:prstGeom prst="rect">
            <a:avLst/>
          </a:prstGeom>
        </p:spPr>
      </p:pic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C25A628C-A6E8-488E-C546-68DBEB2397ED}"/>
              </a:ext>
            </a:extLst>
          </p:cNvPr>
          <p:cNvCxnSpPr/>
          <p:nvPr/>
        </p:nvCxnSpPr>
        <p:spPr>
          <a:xfrm>
            <a:off x="7086738" y="5227847"/>
            <a:ext cx="360363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0">
            <a:extLst>
              <a:ext uri="{FF2B5EF4-FFF2-40B4-BE49-F238E27FC236}">
                <a16:creationId xmlns:a16="http://schemas.microsoft.com/office/drawing/2014/main" id="{153F6110-9997-1003-BC5A-1CDCC61D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9246" y="2713582"/>
            <a:ext cx="3096407" cy="1521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89174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3600" dirty="0"/>
              <a:t>Miért vizsgáljuk az erős kölcsönhatást?</a:t>
            </a:r>
            <a:endParaRPr lang="en-US" sz="36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4" y="1340768"/>
            <a:ext cx="7379295" cy="4896321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Az elektromosság felfedezése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1750-90 – Elektromosság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1830-70 – Elméleti leírás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~1900 –TV, telefon, PC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~1970 – Mobiltelefon, Internet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Az erős </a:t>
            </a:r>
            <a:r>
              <a:rPr lang="hu-HU" sz="2000" dirty="0" err="1"/>
              <a:t>kcsh</a:t>
            </a:r>
            <a:r>
              <a:rPr lang="hu-HU" sz="2000" dirty="0"/>
              <a:t>, megismerése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~1930: felfedezés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~1970: magyarázat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~2000: részecskegyorsítók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~XXI. század: alkalmazások?</a:t>
            </a:r>
            <a:endParaRPr lang="hu-HU" sz="20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Hasznosításra példa: ionterápia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Talán 20-30-50 év múlva hétköznapokban is?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6D4A752-8D4D-43DB-8B74-7FC975E43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93EA528-A136-4277-9821-5B79785E43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9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  <p:pic>
        <p:nvPicPr>
          <p:cNvPr id="3" name="Kép 2" descr="A képen acél, Metróállomás, vonat, Közlekedési csomópont látható&#10;&#10;Automatikusan generált leírás">
            <a:extLst>
              <a:ext uri="{FF2B5EF4-FFF2-40B4-BE49-F238E27FC236}">
                <a16:creationId xmlns:a16="http://schemas.microsoft.com/office/drawing/2014/main" id="{AF00A1DF-1BCD-53AE-CA31-CBFEEF9080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/>
          <a:stretch/>
        </p:blipFill>
        <p:spPr>
          <a:xfrm>
            <a:off x="4505565" y="3299054"/>
            <a:ext cx="2236968" cy="1662975"/>
          </a:xfrm>
          <a:prstGeom prst="rect">
            <a:avLst/>
          </a:prstGeom>
        </p:spPr>
      </p:pic>
      <p:pic>
        <p:nvPicPr>
          <p:cNvPr id="5" name="Kép 4" descr="A képen vázlat, rajz, ruházat, Emberi arc látható&#10;&#10;Automatikusan generált leírás">
            <a:extLst>
              <a:ext uri="{FF2B5EF4-FFF2-40B4-BE49-F238E27FC236}">
                <a16:creationId xmlns:a16="http://schemas.microsoft.com/office/drawing/2014/main" id="{561E75E0-21D2-546D-A844-6ABAB1E7A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62" y="1340768"/>
            <a:ext cx="2488955" cy="1440160"/>
          </a:xfrm>
          <a:prstGeom prst="rect">
            <a:avLst/>
          </a:prstGeom>
        </p:spPr>
      </p:pic>
      <p:pic>
        <p:nvPicPr>
          <p:cNvPr id="6" name="Kép 5" descr="A képen ruházat, fal, fedett pályás, személy látható&#10;&#10;Automatikusan generált leírás">
            <a:extLst>
              <a:ext uri="{FF2B5EF4-FFF2-40B4-BE49-F238E27FC236}">
                <a16:creationId xmlns:a16="http://schemas.microsoft.com/office/drawing/2014/main" id="{0CC28EAB-5340-A488-50B8-9364B3E11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70" y="3312110"/>
            <a:ext cx="2179394" cy="1660599"/>
          </a:xfrm>
          <a:prstGeom prst="rect">
            <a:avLst/>
          </a:prstGeom>
        </p:spPr>
      </p:pic>
      <p:pic>
        <p:nvPicPr>
          <p:cNvPr id="10" name="Kép 9" descr="A képen szöveg, számítógép látható&#10;&#10;Automatikusan generált leírás">
            <a:extLst>
              <a:ext uri="{FF2B5EF4-FFF2-40B4-BE49-F238E27FC236}">
                <a16:creationId xmlns:a16="http://schemas.microsoft.com/office/drawing/2014/main" id="{1D0A5D09-0D51-8BC2-F39A-1380F5D5E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2F2E8"/>
              </a:clrFrom>
              <a:clrTo>
                <a:srgbClr val="F2F2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54" y="1290763"/>
            <a:ext cx="2174581" cy="1484873"/>
          </a:xfrm>
          <a:prstGeom prst="rect">
            <a:avLst/>
          </a:prstGeom>
        </p:spPr>
      </p:pic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1E6A57E5-3327-0340-A719-F864B1B34438}"/>
              </a:ext>
            </a:extLst>
          </p:cNvPr>
          <p:cNvSpPr/>
          <p:nvPr/>
        </p:nvSpPr>
        <p:spPr>
          <a:xfrm>
            <a:off x="6645460" y="1849749"/>
            <a:ext cx="375463" cy="40097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4CEE6B52-1AAD-205D-6095-443BD6FEDD53}"/>
              </a:ext>
            </a:extLst>
          </p:cNvPr>
          <p:cNvSpPr/>
          <p:nvPr/>
        </p:nvSpPr>
        <p:spPr>
          <a:xfrm>
            <a:off x="6624033" y="3976738"/>
            <a:ext cx="375463" cy="40097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Gill Sans M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1849</Words>
  <Application>Microsoft Office PowerPoint</Application>
  <PresentationFormat>Diavetítés a képernyőre (4:3 oldalarány)</PresentationFormat>
  <Paragraphs>340</Paragraphs>
  <Slides>28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Book Antiqua</vt:lpstr>
      <vt:lpstr>Cambria Math</vt:lpstr>
      <vt:lpstr>Gill Sans MT</vt:lpstr>
      <vt:lpstr>Symbol</vt:lpstr>
      <vt:lpstr>Times New Roman</vt:lpstr>
      <vt:lpstr>Verdana</vt:lpstr>
      <vt:lpstr>Alapértelmezett terv</vt:lpstr>
      <vt:lpstr>PowerPoint-bemutató</vt:lpstr>
      <vt:lpstr>„Új természeti törvények felfedezéséről”</vt:lpstr>
      <vt:lpstr>Miből van, hogy működik a világ?</vt:lpstr>
      <vt:lpstr>A részecskefizika módszere</vt:lpstr>
      <vt:lpstr>Kölcsönhatások és közvetítőik</vt:lpstr>
      <vt:lpstr>A Világegyetem története</vt:lpstr>
      <vt:lpstr>Az erős kölcsönhatás</vt:lpstr>
      <vt:lpstr>Elektromosság és kvarkbezárás</vt:lpstr>
      <vt:lpstr>Miért vizsgáljuk az erős kölcsönhatást?</vt:lpstr>
      <vt:lpstr>Kutatási helyszínek: RHIC, CERN</vt:lpstr>
      <vt:lpstr>A gyorsítástól az ütközésig</vt:lpstr>
      <vt:lpstr>A CMS detektor 3D rajza</vt:lpstr>
      <vt:lpstr>Au+Au ütközések a RHIC-nél</vt:lpstr>
      <vt:lpstr>Hogy képzeljünk el egy ütközést?</vt:lpstr>
      <vt:lpstr>Mit észlelünk egy ütközésben?</vt:lpstr>
      <vt:lpstr>Mit és hogyan mérünk?</vt:lpstr>
      <vt:lpstr>A tökéletes folyadék</vt:lpstr>
      <vt:lpstr>Miért menjek fizika alapszakra az ELTE-re?</vt:lpstr>
      <vt:lpstr>A laborban létrehozott ősrobbanás</vt:lpstr>
      <vt:lpstr>Köszönöm a figyelmet</vt:lpstr>
      <vt:lpstr>Részecskegyorsítók</vt:lpstr>
      <vt:lpstr>A részecskék Standard Modellje</vt:lpstr>
      <vt:lpstr>Kutatási helyszínek: ELTE</vt:lpstr>
      <vt:lpstr>A RHIC számokban</vt:lpstr>
      <vt:lpstr>Az LHC számokban</vt:lpstr>
      <vt:lpstr>Légifotó a RHIC-ről</vt:lpstr>
      <vt:lpstr>A CERN, az LHC és környéke</vt:lpstr>
      <vt:lpstr>A hőmérséklet mérése</vt:lpstr>
    </vt:vector>
  </TitlesOfParts>
  <Company>Visualia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Simeron</dc:creator>
  <cp:lastModifiedBy>Mate Csanad</cp:lastModifiedBy>
  <cp:revision>203</cp:revision>
  <dcterms:created xsi:type="dcterms:W3CDTF">2008-05-04T21:48:21Z</dcterms:created>
  <dcterms:modified xsi:type="dcterms:W3CDTF">2023-10-14T12:24:16Z</dcterms:modified>
</cp:coreProperties>
</file>