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sldIdLst>
    <p:sldId id="256" r:id="rId2"/>
    <p:sldId id="433" r:id="rId3"/>
    <p:sldId id="418" r:id="rId4"/>
    <p:sldId id="414" r:id="rId5"/>
    <p:sldId id="421" r:id="rId6"/>
    <p:sldId id="422" r:id="rId7"/>
    <p:sldId id="262" r:id="rId8"/>
    <p:sldId id="330" r:id="rId9"/>
    <p:sldId id="388" r:id="rId10"/>
    <p:sldId id="455" r:id="rId11"/>
    <p:sldId id="458" r:id="rId12"/>
    <p:sldId id="459" r:id="rId13"/>
    <p:sldId id="266" r:id="rId14"/>
    <p:sldId id="460" r:id="rId15"/>
    <p:sldId id="447" r:id="rId16"/>
    <p:sldId id="425" r:id="rId17"/>
    <p:sldId id="434" r:id="rId18"/>
    <p:sldId id="430" r:id="rId19"/>
    <p:sldId id="376" r:id="rId20"/>
    <p:sldId id="378" r:id="rId21"/>
    <p:sldId id="408" r:id="rId22"/>
    <p:sldId id="429" r:id="rId23"/>
    <p:sldId id="437" r:id="rId24"/>
    <p:sldId id="438" r:id="rId25"/>
    <p:sldId id="439" r:id="rId26"/>
    <p:sldId id="463" r:id="rId27"/>
    <p:sldId id="402" r:id="rId28"/>
    <p:sldId id="403" r:id="rId29"/>
    <p:sldId id="454" r:id="rId30"/>
    <p:sldId id="399" r:id="rId31"/>
    <p:sldId id="400" r:id="rId32"/>
    <p:sldId id="435" r:id="rId33"/>
    <p:sldId id="363" r:id="rId34"/>
    <p:sldId id="450" r:id="rId35"/>
    <p:sldId id="462" r:id="rId36"/>
    <p:sldId id="416" r:id="rId37"/>
    <p:sldId id="345" r:id="rId38"/>
    <p:sldId id="456" r:id="rId39"/>
    <p:sldId id="457" r:id="rId40"/>
    <p:sldId id="436" r:id="rId41"/>
    <p:sldId id="444" r:id="rId42"/>
    <p:sldId id="453" r:id="rId43"/>
    <p:sldId id="384" r:id="rId44"/>
    <p:sldId id="419" r:id="rId45"/>
    <p:sldId id="420" r:id="rId46"/>
    <p:sldId id="394" r:id="rId47"/>
    <p:sldId id="423" r:id="rId48"/>
    <p:sldId id="424" r:id="rId49"/>
    <p:sldId id="426" r:id="rId50"/>
    <p:sldId id="353" r:id="rId51"/>
    <p:sldId id="319" r:id="rId52"/>
    <p:sldId id="365" r:id="rId53"/>
    <p:sldId id="320" r:id="rId54"/>
    <p:sldId id="321" r:id="rId55"/>
    <p:sldId id="322" r:id="rId56"/>
    <p:sldId id="324" r:id="rId57"/>
    <p:sldId id="367" r:id="rId58"/>
    <p:sldId id="398" r:id="rId59"/>
    <p:sldId id="393" r:id="rId60"/>
    <p:sldId id="397" r:id="rId61"/>
    <p:sldId id="401" r:id="rId62"/>
    <p:sldId id="446" r:id="rId63"/>
    <p:sldId id="427" r:id="rId64"/>
    <p:sldId id="428" r:id="rId65"/>
    <p:sldId id="461" r:id="rId66"/>
    <p:sldId id="448" r:id="rId67"/>
    <p:sldId id="449" r:id="rId68"/>
    <p:sldId id="451" r:id="rId69"/>
    <p:sldId id="452" r:id="rId70"/>
    <p:sldId id="442" r:id="rId71"/>
    <p:sldId id="441" r:id="rId72"/>
    <p:sldId id="443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013EEB"/>
    <a:srgbClr val="FF0506"/>
    <a:srgbClr val="717171"/>
    <a:srgbClr val="FF0707"/>
    <a:srgbClr val="546366"/>
    <a:srgbClr val="00FF00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404" autoAdjust="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  <a:p>
            <a:pPr lvl="3"/>
            <a:r>
              <a:rPr lang="en-US"/>
              <a:t>Negyedik szint</a:t>
            </a:r>
          </a:p>
          <a:p>
            <a:pPr lvl="4"/>
            <a:r>
              <a:rPr lang="en-US"/>
              <a:t>Ötödik szint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E95CBB-2F19-438C-A727-8A4B1662E3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2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1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4EA45-8166-4700-82A3-3A831F354AD6}" type="slidenum">
              <a:rPr lang="en-US"/>
              <a:pPr/>
              <a:t>53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8806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04825" y="4318000"/>
            <a:ext cx="5856288" cy="4057650"/>
          </a:xfrm>
          <a:solidFill>
            <a:schemeClr val="accent1"/>
          </a:solidFill>
          <a:ln w="9360">
            <a:solidFill>
              <a:schemeClr val="tx1"/>
            </a:solidFill>
          </a:ln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3759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7526A-9766-4D4A-B580-D71D5AE92843}" type="slidenum">
              <a:rPr lang="en-US"/>
              <a:pPr/>
              <a:t>57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43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34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3B71E-798F-4068-8A07-BC9D8320B888}" type="slidenum">
              <a:rPr lang="en-US"/>
              <a:pPr/>
              <a:t>70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6997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90870-C9D1-4955-A344-20401A7CC062}" type="slidenum">
              <a:rPr lang="en-US"/>
              <a:pPr/>
              <a:t>71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142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5BECF-19C5-4652-AC57-54152ACDC2E4}" type="slidenum">
              <a:rPr lang="en-US"/>
              <a:pPr/>
              <a:t>72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4988"/>
            <a:ext cx="5483225" cy="4111625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825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5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7AF53-AC86-43D7-8452-4D15EFE592A1}" type="slidenum">
              <a:rPr lang="en-US"/>
              <a:pPr/>
              <a:t>19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713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FE4BC-323B-488A-A0DD-863FB80FC47E}" type="slidenum">
              <a:rPr lang="en-US"/>
              <a:pPr/>
              <a:t>25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81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8168C-D1FD-42C6-B124-666066484ACA}" type="slidenum">
              <a:rPr lang="en-US"/>
              <a:pPr/>
              <a:t>30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689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D8168C-D1FD-42C6-B124-666066484ACA}" type="slidenum">
              <a:rPr lang="en-US"/>
              <a:pPr/>
              <a:t>41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117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95CBB-2F19-438C-A727-8A4B1662E3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23795-64AE-465B-8721-FB6C6547C8E6}" type="slidenum">
              <a:rPr lang="en-US"/>
              <a:pPr/>
              <a:t>49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875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E8D75-CC78-439A-83E6-5E332C8AEF82}" type="slidenum">
              <a:rPr lang="en-US"/>
              <a:pPr/>
              <a:t>52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754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31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38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205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Mintacím</a:t>
            </a:r>
            <a:r>
              <a:rPr lang="en-US" dirty="0"/>
              <a:t> </a:t>
            </a:r>
            <a:r>
              <a:rPr lang="en-US" dirty="0" err="1"/>
              <a:t>szerkesztése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438275"/>
            <a:ext cx="8421688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Mintaszöveg szerkesztése</a:t>
            </a:r>
            <a:endParaRPr lang="hu-HU"/>
          </a:p>
          <a:p>
            <a:pPr lvl="1"/>
            <a:r>
              <a:rPr lang="en-US"/>
              <a:t>Második szint</a:t>
            </a:r>
          </a:p>
          <a:p>
            <a:pPr lvl="2"/>
            <a:r>
              <a:rPr lang="en-US"/>
              <a:t>Harmadik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96" y="6573663"/>
            <a:ext cx="5976788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342" y="6575251"/>
            <a:ext cx="7921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546366"/>
                </a:solidFill>
                <a:latin typeface="+mj-lt"/>
              </a:defRPr>
            </a:lvl1pPr>
          </a:lstStyle>
          <a:p>
            <a:fld id="{B3547A95-B91F-45DB-906B-6C571B265D47}" type="slidenum">
              <a:rPr lang="en-US" smtClean="0"/>
              <a:pPr/>
              <a:t>‹#›</a:t>
            </a:fld>
            <a:r>
              <a:rPr lang="en-US" dirty="0"/>
              <a:t> |</a:t>
            </a:r>
            <a:r>
              <a:rPr lang="hu-HU" dirty="0"/>
              <a:t> 38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D137B"/>
        </a:buClr>
        <a:buChar char="•"/>
        <a:defRPr sz="2200">
          <a:solidFill>
            <a:srgbClr val="546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5463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5463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40PGCMwV0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ms.elte.hu/" TargetMode="External"/><Relationship Id="rId7" Type="http://schemas.openxmlformats.org/officeDocument/2006/relationships/image" Target="../media/image83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hyperlink" Target="http://star.elte.hu/" TargetMode="External"/><Relationship Id="rId4" Type="http://schemas.openxmlformats.org/officeDocument/2006/relationships/hyperlink" Target="http://phenix.elte.hu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7/Meson-octet-small.sv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news.discovery.com/space/hot-plasma-big-bang-collider.html" TargetMode="External"/><Relationship Id="rId3" Type="http://schemas.openxmlformats.org/officeDocument/2006/relationships/hyperlink" Target="http://www.mta.hu/index.php?id=634&amp;no_cache=1&amp;backPid=390&amp;tt_news=120816&amp;cHash=34a46b4ddc" TargetMode="External"/><Relationship Id="rId7" Type="http://schemas.openxmlformats.org/officeDocument/2006/relationships/hyperlink" Target="http://www.usatoday.com/tech/science/2010-02-16-RHIC16_ST_N.htm" TargetMode="External"/><Relationship Id="rId2" Type="http://schemas.openxmlformats.org/officeDocument/2006/relationships/hyperlink" Target="http://www.hirado.hu/Hirek/2010/02/22/13/Magyar_kutatok_az_osrobbanas_utani_allapotot_vizsgalo_kiserletekben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ytimes.com/2010/02/16/science/16quark.html?ref=science&amp;pagewanted=all" TargetMode="External"/><Relationship Id="rId5" Type="http://schemas.openxmlformats.org/officeDocument/2006/relationships/hyperlink" Target="http://index.hu/tudomany/2010/02/15/a_legnagyobb_hoseg_a_nagy_bumm_ota/" TargetMode="External"/><Relationship Id="rId10" Type="http://schemas.openxmlformats.org/officeDocument/2006/relationships/hyperlink" Target="http://www.telegraph.co.uk/expat/expatnews/7256685/US-lab-reaches-Big-Bang-heat-of-four-trillion-degrees-Celsius.html" TargetMode="External"/><Relationship Id="rId4" Type="http://schemas.openxmlformats.org/officeDocument/2006/relationships/hyperlink" Target="http://www.origo.hu/tudomany/20100225-kvarkgluon-plazma-ujabb-eredmenyek-az-rhic-phenix-es-star-kiserletebol.htm" TargetMode="External"/><Relationship Id="rId9" Type="http://schemas.openxmlformats.org/officeDocument/2006/relationships/hyperlink" Target="http://www.gizmodo.com.au/2010/02/quark-soup-cooked-at-highest-temperature-in-a-lab-ever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8/87/Gluon-top-higgs.svg" TargetMode="External"/><Relationship Id="rId7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hyperlink" Target="http://upload.wikimedia.org/wikipedia/commons/7/78/BosonFusion-Higgs.svg" TargetMode="External"/><Relationship Id="rId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776"/>
            <a:ext cx="9144000" cy="3240088"/>
          </a:xfrm>
          <a:noFill/>
        </p:spPr>
        <p:txBody>
          <a:bodyPr lIns="0" rIns="0"/>
          <a:lstStyle/>
          <a:p>
            <a:r>
              <a:rPr lang="hu-HU" sz="3000" b="1" dirty="0">
                <a:latin typeface="Gill Sans MT" pitchFamily="34" charset="-18"/>
              </a:rPr>
              <a:t>Részecskegyorsítókkal az Ősrobbanás nyomában</a:t>
            </a:r>
          </a:p>
          <a:p>
            <a:r>
              <a:rPr lang="hu-HU" sz="3000" dirty="0">
                <a:latin typeface="Gill Sans MT" pitchFamily="34" charset="-18"/>
              </a:rPr>
              <a:t>avagy a tökéletes kvarkfolyadék</a:t>
            </a:r>
          </a:p>
          <a:p>
            <a:r>
              <a:rPr lang="hu-HU" sz="3200" dirty="0">
                <a:latin typeface="Gill Sans MT" pitchFamily="34" charset="-18"/>
              </a:rPr>
              <a:t>Csanád Máté</a:t>
            </a:r>
            <a:r>
              <a:rPr lang="hu-HU" sz="3000" dirty="0">
                <a:latin typeface="Gill Sans MT" pitchFamily="34" charset="-18"/>
              </a:rPr>
              <a:t> (ELTE Atomfizikai Tanszék)</a:t>
            </a:r>
            <a:endParaRPr lang="en-US" sz="3200" dirty="0">
              <a:latin typeface="Gill Sans MT" pitchFamily="34" charset="-18"/>
            </a:endParaRPr>
          </a:p>
        </p:txBody>
      </p:sp>
      <p:pic>
        <p:nvPicPr>
          <p:cNvPr id="2062" name="Picture 14" descr="http://scienceblogs.com/startswithabang/files/2011/05/LHC_hall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7339"/>
            <a:ext cx="4032448" cy="3019973"/>
          </a:xfrm>
          <a:prstGeom prst="rect">
            <a:avLst/>
          </a:prstGeom>
          <a:noFill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412" y="3212976"/>
            <a:ext cx="39355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2"/>
            <a:ext cx="8713788" cy="4968899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hu-HU" sz="2400" dirty="0"/>
              <a:t>Elektromosság felfedezése</a:t>
            </a:r>
          </a:p>
          <a:p>
            <a:pPr lvl="1">
              <a:lnSpc>
                <a:spcPts val="3600"/>
              </a:lnSpc>
            </a:pPr>
            <a:r>
              <a:rPr lang="hu-HU" sz="2200" dirty="0"/>
              <a:t>Elektronok „kiszakítása” dörzsöléssel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Kvarkok nem szabadíthatóak ki!</a:t>
            </a:r>
          </a:p>
          <a:p>
            <a:pPr lvl="1">
              <a:lnSpc>
                <a:spcPts val="3600"/>
              </a:lnSpc>
            </a:pPr>
            <a:r>
              <a:rPr lang="hu-HU" sz="2200" dirty="0"/>
              <a:t>Távolodás: energia</a:t>
            </a:r>
          </a:p>
          <a:p>
            <a:pPr lvl="1">
              <a:lnSpc>
                <a:spcPts val="3600"/>
              </a:lnSpc>
            </a:pPr>
            <a:r>
              <a:rPr lang="hu-HU" sz="2200" dirty="0"/>
              <a:t>Újabb kvarkok!</a:t>
            </a:r>
          </a:p>
          <a:p>
            <a:pPr lvl="1">
              <a:lnSpc>
                <a:spcPts val="3600"/>
              </a:lnSpc>
            </a:pPr>
            <a:r>
              <a:rPr lang="hu-HU" sz="2200" dirty="0"/>
              <a:t>Újra bezáródnak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Ellentéte: aszimptotikus szabadság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Óriási hőmérsékleten és nyomáson</a:t>
            </a:r>
          </a:p>
          <a:p>
            <a:pPr>
              <a:lnSpc>
                <a:spcPts val="2600"/>
              </a:lnSpc>
              <a:spcBef>
                <a:spcPts val="0"/>
              </a:spcBef>
              <a:buNone/>
            </a:pPr>
            <a:r>
              <a:rPr lang="hu-HU" sz="2400" dirty="0"/>
              <a:t>	mégis kiszabadíthatóak?</a:t>
            </a:r>
            <a:endParaRPr lang="en-US" sz="2400" dirty="0"/>
          </a:p>
        </p:txBody>
      </p:sp>
      <p:pic>
        <p:nvPicPr>
          <p:cNvPr id="52284" name="Picture 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935" y="2761272"/>
            <a:ext cx="3816623" cy="1875323"/>
          </a:xfrm>
          <a:prstGeom prst="rect">
            <a:avLst/>
          </a:prstGeom>
          <a:noFill/>
        </p:spPr>
      </p:pic>
      <p:pic>
        <p:nvPicPr>
          <p:cNvPr id="52268" name="Picture 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4145" y="5359251"/>
            <a:ext cx="3995935" cy="1431900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Elektromosság és kvarkbezárás</a:t>
            </a:r>
            <a:endParaRPr lang="en-US" sz="44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2B99B4-3ED4-454C-AE30-C9096A410C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B4EE873-45A0-4102-9308-F91DD66E5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45950" y="826732"/>
            <a:ext cx="149285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741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phenix.elte.hu/figures/osrobban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1" y="1319796"/>
            <a:ext cx="6804249" cy="4989524"/>
          </a:xfrm>
          <a:prstGeom prst="rect">
            <a:avLst/>
          </a:prstGeom>
          <a:noFill/>
        </p:spPr>
      </p:pic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 dirty="0"/>
              <a:t>A Világegyetem története</a:t>
            </a:r>
            <a:endParaRPr lang="hu-HU" sz="4400" noProof="1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3059832" cy="5184477"/>
          </a:xfrm>
        </p:spPr>
        <p:txBody>
          <a:bodyPr/>
          <a:lstStyle/>
          <a:p>
            <a:pPr marL="261938" indent="-250825"/>
            <a:r>
              <a:rPr lang="hu-HU" sz="2000" dirty="0"/>
              <a:t>Ősrobbanás</a:t>
            </a:r>
          </a:p>
          <a:p>
            <a:pPr marL="661988" lvl="1" indent="-250825"/>
            <a:r>
              <a:rPr lang="hu-HU" sz="1800" dirty="0"/>
              <a:t>13,7 </a:t>
            </a:r>
            <a:r>
              <a:rPr lang="hu-HU" sz="1800" dirty="0" err="1"/>
              <a:t>mrd</a:t>
            </a:r>
            <a:r>
              <a:rPr lang="hu-HU" sz="1800" dirty="0"/>
              <a:t> éve</a:t>
            </a:r>
          </a:p>
          <a:p>
            <a:pPr marL="261938" indent="-250825"/>
            <a:r>
              <a:rPr lang="hu-HU" sz="2000" dirty="0"/>
              <a:t>Univerzum ma:</a:t>
            </a:r>
          </a:p>
          <a:p>
            <a:pPr marL="452438" lvl="1"/>
            <a:r>
              <a:rPr lang="hu-HU" sz="1800" dirty="0"/>
              <a:t>Galaxisok</a:t>
            </a:r>
          </a:p>
          <a:p>
            <a:pPr marL="452438" lvl="1"/>
            <a:r>
              <a:rPr lang="hu-HU" sz="1800" dirty="0"/>
              <a:t>Csillagok</a:t>
            </a:r>
          </a:p>
          <a:p>
            <a:pPr marL="452438" lvl="1"/>
            <a:r>
              <a:rPr lang="hu-HU" sz="1800" dirty="0"/>
              <a:t>Atomok</a:t>
            </a:r>
          </a:p>
          <a:p>
            <a:pPr marL="452438" lvl="1"/>
            <a:r>
              <a:rPr lang="hu-HU" sz="1800" dirty="0"/>
              <a:t>Atommagok</a:t>
            </a:r>
          </a:p>
          <a:p>
            <a:pPr marL="452438" lvl="1"/>
            <a:r>
              <a:rPr lang="hu-HU" sz="1800" dirty="0"/>
              <a:t>Proton, neutron</a:t>
            </a:r>
          </a:p>
          <a:p>
            <a:pPr marL="261938" indent="-250825"/>
            <a:r>
              <a:rPr lang="hu-HU" sz="2000" dirty="0"/>
              <a:t>Régen nagyon máshogy volt</a:t>
            </a:r>
          </a:p>
          <a:p>
            <a:pPr marL="261938" indent="-250825"/>
            <a:r>
              <a:rPr lang="hu-HU" sz="2000" dirty="0"/>
              <a:t>Első percek:</a:t>
            </a:r>
          </a:p>
          <a:p>
            <a:pPr marL="661988" lvl="1" indent="-250825"/>
            <a:r>
              <a:rPr lang="hu-HU" sz="1800" dirty="0"/>
              <a:t>Magfúzió</a:t>
            </a:r>
          </a:p>
          <a:p>
            <a:pPr marL="261938" indent="-250825"/>
            <a:r>
              <a:rPr lang="hu-HU" sz="2000" dirty="0"/>
              <a:t>Első másodperc:</a:t>
            </a:r>
          </a:p>
          <a:p>
            <a:pPr marL="661988" lvl="1" indent="-250825"/>
            <a:r>
              <a:rPr lang="hu-HU" sz="1800" dirty="0"/>
              <a:t>Kvarkanyag?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201B58F-269B-464A-8675-5879BF108C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11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600" dirty="0"/>
              <a:t>Miért vizsgáljuk az erős kölcsönhatást?</a:t>
            </a:r>
            <a:endParaRPr lang="en-US" sz="3600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1340768"/>
            <a:ext cx="5867400" cy="4896321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Az elektromosság felfedezése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1750-90 – Elektromosság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1830-70 – Elméleti leírás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~1900 – Telefon, TV, számítógép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 – Mobiltelefon, Internet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Az erős kölcsönhatás megismerése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~1930: erős kölcsönhatás felfedezése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~1970: erős kölcsönhatás magyarázata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hu-HU" sz="1800" dirty="0"/>
              <a:t>~1990: óriás részecskegyorsítók</a:t>
            </a:r>
            <a:endParaRPr lang="hu-HU" sz="20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Hasonlat: jég megolvasztása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hu-HU" sz="2000" dirty="0"/>
              <a:t>Talán 20-50-100 év múlva konkrétan hasznosítjuk az erős kölcsönhatást!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6D4A752-8D4D-43DB-8B74-7FC975E43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8357" y="4653136"/>
            <a:ext cx="2421601" cy="595429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291418"/>
            <a:ext cx="2771800" cy="945671"/>
          </a:xfrm>
          <a:prstGeom prst="rect">
            <a:avLst/>
          </a:prstGeom>
          <a:noFill/>
        </p:spPr>
      </p:pic>
      <p:pic>
        <p:nvPicPr>
          <p:cNvPr id="9" name="Picture 5" descr="faziso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330461"/>
            <a:ext cx="3925687" cy="2836939"/>
          </a:xfrm>
          <a:prstGeom prst="rect">
            <a:avLst/>
          </a:prstGeom>
          <a:noFill/>
        </p:spPr>
      </p:pic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12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3" name="Picture 21" descr="C:\Users\csanad\Desktop\Névtel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988840"/>
            <a:ext cx="3261316" cy="354146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723900"/>
          </a:xfrm>
        </p:spPr>
        <p:txBody>
          <a:bodyPr/>
          <a:lstStyle/>
          <a:p>
            <a:r>
              <a:rPr lang="hu-HU" sz="4400" dirty="0"/>
              <a:t>A maganyag fázisai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820150" cy="511291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hu-HU" dirty="0"/>
              <a:t>Fázisdiagram: állapotjelzők – fázisok</a:t>
            </a: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</a:pPr>
            <a:endParaRPr lang="hu-HU" dirty="0"/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/>
              <a:t>Maganyag: </a:t>
            </a:r>
            <a:r>
              <a:rPr lang="hu-HU" dirty="0" err="1"/>
              <a:t>T</a:t>
            </a:r>
            <a:r>
              <a:rPr lang="hu-HU" baseline="-25000" dirty="0" err="1"/>
              <a:t>c</a:t>
            </a:r>
            <a:r>
              <a:rPr lang="hu-HU" baseline="-25000" dirty="0"/>
              <a:t> </a:t>
            </a:r>
            <a:r>
              <a:rPr lang="hu-HU" dirty="0"/>
              <a:t>≈ 2 ∙10</a:t>
            </a:r>
            <a:r>
              <a:rPr lang="hu-HU" baseline="30000" dirty="0"/>
              <a:t>12</a:t>
            </a:r>
            <a:r>
              <a:rPr lang="hu-HU" dirty="0"/>
              <a:t> K felett kvarkanyag (</a:t>
            </a:r>
            <a:r>
              <a:rPr lang="hu-HU" dirty="0" err="1"/>
              <a:t>elm</a:t>
            </a:r>
            <a:r>
              <a:rPr lang="hu-HU" dirty="0"/>
              <a:t>. &amp; </a:t>
            </a:r>
            <a:r>
              <a:rPr lang="hu-HU" dirty="0" err="1"/>
              <a:t>kís</a:t>
            </a:r>
            <a:r>
              <a:rPr lang="hu-HU" dirty="0"/>
              <a:t>.)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10000"/>
              </a:spcAft>
            </a:pPr>
            <a:r>
              <a:rPr lang="hu-HU" dirty="0"/>
              <a:t>Kísérleti módszer: részecskegyorsítók, atommagütközések</a:t>
            </a:r>
          </a:p>
        </p:txBody>
      </p:sp>
      <p:pic>
        <p:nvPicPr>
          <p:cNvPr id="54277" name="Picture 5" descr="fazis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844675"/>
            <a:ext cx="5219700" cy="3671888"/>
          </a:xfrm>
          <a:prstGeom prst="rect">
            <a:avLst/>
          </a:prstGeom>
          <a:noFill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 rot="16200000">
            <a:off x="3306763" y="4406900"/>
            <a:ext cx="1512888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800" b="1">
                <a:latin typeface="Times New Roman" pitchFamily="18" charset="0"/>
              </a:rPr>
              <a:t>2 billió Kelvin</a:t>
            </a:r>
            <a:endParaRPr lang="en-US" sz="1800" b="1"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924300" y="2997200"/>
            <a:ext cx="503238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V="1">
            <a:off x="4140200" y="3429000"/>
            <a:ext cx="215900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 wrap="none"/>
          <a:lstStyle/>
          <a:p>
            <a:endParaRPr lang="hu-HU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6372225" y="1341438"/>
            <a:ext cx="1800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>
                <a:solidFill>
                  <a:schemeClr val="bg2"/>
                </a:solidFill>
                <a:latin typeface="Times New Roman" pitchFamily="18" charset="0"/>
              </a:rPr>
              <a:t>Maganyag</a:t>
            </a:r>
            <a:endParaRPr lang="en-US" sz="2800" b="1" i="1" u="sng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1691680" y="1469728"/>
            <a:ext cx="1008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i="1" u="sng" dirty="0">
                <a:solidFill>
                  <a:schemeClr val="bg2"/>
                </a:solidFill>
                <a:latin typeface="Times New Roman" pitchFamily="18" charset="0"/>
              </a:rPr>
              <a:t>Víz</a:t>
            </a:r>
            <a:endParaRPr lang="en-US" sz="2800" b="1" i="1" u="sng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AF55D92-3B68-477C-865B-D12E1FC1DE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7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F6C8222-94C9-4A9F-9796-7B908781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421" y="2921323"/>
            <a:ext cx="5257800" cy="3105150"/>
          </a:xfrm>
          <a:prstGeom prst="rect">
            <a:avLst/>
          </a:prstGeom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noProof="1"/>
              <a:t>Kutatási helyszínek: RHIC, CERN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8116"/>
            <a:ext cx="9144000" cy="2374900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sz="2400" dirty="0"/>
              <a:t>RHIC (</a:t>
            </a:r>
            <a:r>
              <a:rPr lang="hu-HU" sz="2400" dirty="0" err="1"/>
              <a:t>Relativistic</a:t>
            </a:r>
            <a:r>
              <a:rPr lang="hu-HU" sz="2400" dirty="0"/>
              <a:t> </a:t>
            </a:r>
            <a:r>
              <a:rPr lang="hu-HU" sz="2400" dirty="0" err="1"/>
              <a:t>Heavy</a:t>
            </a:r>
            <a:r>
              <a:rPr lang="hu-HU" sz="2400" dirty="0"/>
              <a:t> Ion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82625" lvl="1" indent="-282575" defTabSz="901700">
              <a:spcAft>
                <a:spcPct val="10000"/>
              </a:spcAft>
            </a:pPr>
            <a:r>
              <a:rPr lang="hu-HU" noProof="1"/>
              <a:t>New York, Long Island mellett, 3.8 km</a:t>
            </a:r>
          </a:p>
          <a:p>
            <a:pPr marL="282575" indent="-282575" defTabSz="901700">
              <a:spcBef>
                <a:spcPct val="15000"/>
              </a:spcBef>
            </a:pPr>
            <a:r>
              <a:rPr lang="hu-HU" sz="2400" dirty="0"/>
              <a:t>LHC (</a:t>
            </a:r>
            <a:r>
              <a:rPr lang="hu-HU" sz="2400" dirty="0" err="1"/>
              <a:t>Large</a:t>
            </a:r>
            <a:r>
              <a:rPr lang="hu-HU" sz="2400" dirty="0"/>
              <a:t> Hadron </a:t>
            </a:r>
            <a:r>
              <a:rPr lang="hu-HU" sz="2400" dirty="0" err="1"/>
              <a:t>Collider</a:t>
            </a:r>
            <a:r>
              <a:rPr lang="hu-HU" sz="2400" dirty="0"/>
              <a:t>)</a:t>
            </a:r>
          </a:p>
          <a:p>
            <a:pPr marL="677863" lvl="1" indent="-225425" defTabSz="901700">
              <a:spcBef>
                <a:spcPct val="15000"/>
              </a:spcBef>
            </a:pPr>
            <a:r>
              <a:rPr lang="hu-HU" dirty="0"/>
              <a:t>Genf mellett, Svájc és Franciaország határán, 27 km</a:t>
            </a:r>
          </a:p>
        </p:txBody>
      </p:sp>
      <p:pic>
        <p:nvPicPr>
          <p:cNvPr id="8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76696"/>
            <a:ext cx="2996877" cy="1176244"/>
          </a:xfrm>
          <a:prstGeom prst="rect">
            <a:avLst/>
          </a:prstGeom>
          <a:noFill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4F5D15-001D-430A-AA31-333FCFF2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85" y="4632875"/>
            <a:ext cx="2436812" cy="1560957"/>
          </a:xfrm>
          <a:prstGeom prst="rect">
            <a:avLst/>
          </a:prstGeom>
          <a:noFill/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91C9504-C0F8-406C-ABDB-D14BEA6F4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7" y="2911224"/>
            <a:ext cx="3187268" cy="166990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BC4B2A-6BF9-4BF9-9FFA-87E98EDC0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2" y="3839790"/>
            <a:ext cx="989301" cy="763058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9554AA7-4B95-4E66-ABFB-4751F3A1BC8E}"/>
              </a:ext>
            </a:extLst>
          </p:cNvPr>
          <p:cNvSpPr/>
          <p:nvPr/>
        </p:nvSpPr>
        <p:spPr>
          <a:xfrm>
            <a:off x="3779912" y="2853776"/>
            <a:ext cx="536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C00000"/>
                </a:solidFill>
              </a:rPr>
              <a:t>ELTE részvétel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E655B29F-4F30-43EA-8B91-DEC16933D4D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835696" y="3128346"/>
            <a:ext cx="1987565" cy="1566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EB17D394-E4F2-4335-B5B6-90213D98A61E}"/>
              </a:ext>
            </a:extLst>
          </p:cNvPr>
          <p:cNvCxnSpPr>
            <a:cxnSpLocks/>
          </p:cNvCxnSpPr>
          <p:nvPr/>
        </p:nvCxnSpPr>
        <p:spPr>
          <a:xfrm flipH="1">
            <a:off x="1547664" y="3335368"/>
            <a:ext cx="2275597" cy="184392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3539DE52-C471-4170-9A33-B983626853E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33735" y="3335368"/>
            <a:ext cx="230353" cy="23245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>
            <a:extLst>
              <a:ext uri="{FF2B5EF4-FFF2-40B4-BE49-F238E27FC236}">
                <a16:creationId xmlns:a16="http://schemas.microsoft.com/office/drawing/2014/main" id="{F2AF7401-5D95-4C28-9CE6-BCD9D547FB76}"/>
              </a:ext>
            </a:extLst>
          </p:cNvPr>
          <p:cNvSpPr/>
          <p:nvPr/>
        </p:nvSpPr>
        <p:spPr>
          <a:xfrm>
            <a:off x="3823261" y="2921323"/>
            <a:ext cx="2620947" cy="4140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12A201FA-B82A-4AA6-BE81-2A2B18B78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54" y="5152372"/>
            <a:ext cx="834475" cy="816221"/>
          </a:xfrm>
          <a:prstGeom prst="rect">
            <a:avLst/>
          </a:prstGeom>
        </p:spPr>
      </p:pic>
      <p:sp>
        <p:nvSpPr>
          <p:cNvPr id="20" name="Élőláb helye 19">
            <a:extLst>
              <a:ext uri="{FF2B5EF4-FFF2-40B4-BE49-F238E27FC236}">
                <a16:creationId xmlns:a16="http://schemas.microsoft.com/office/drawing/2014/main" id="{F8A2047A-F81A-4EB4-8EC4-2C13C10148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14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2BFD742B-357F-4F75-89D6-7B4A81E166E5}"/>
              </a:ext>
            </a:extLst>
          </p:cNvPr>
          <p:cNvCxnSpPr>
            <a:cxnSpLocks/>
          </p:cNvCxnSpPr>
          <p:nvPr/>
        </p:nvCxnSpPr>
        <p:spPr>
          <a:xfrm flipH="1">
            <a:off x="6061018" y="3335368"/>
            <a:ext cx="383191" cy="15496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>
            <a:extLst>
              <a:ext uri="{FF2B5EF4-FFF2-40B4-BE49-F238E27FC236}">
                <a16:creationId xmlns:a16="http://schemas.microsoft.com/office/drawing/2014/main" id="{875220E8-9067-45FD-850E-B5E8D5D07FA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33735" y="3335368"/>
            <a:ext cx="878549" cy="22251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4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Kutatási helyszínek: ELTE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036050" cy="1944216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LHC, RHIC: világelső kísérletekben részvétel az ELTE-ről</a:t>
            </a:r>
          </a:p>
          <a:p>
            <a:r>
              <a:rPr lang="hu-HU" dirty="0"/>
              <a:t>Elmélet: térelmélet, hidrodinamika, femtoszkópia, …</a:t>
            </a:r>
          </a:p>
          <a:p>
            <a:r>
              <a:rPr lang="hu-HU" dirty="0"/>
              <a:t>Mindez itthonról lehetséges!</a:t>
            </a:r>
          </a:p>
          <a:p>
            <a:r>
              <a:rPr lang="hu-HU" dirty="0"/>
              <a:t>Azért néha ki kell látogatni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A9E4D2E-BA41-413F-B709-E762C13F4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8" y="2976414"/>
            <a:ext cx="4035655" cy="3068960"/>
          </a:xfrm>
          <a:prstGeom prst="rect">
            <a:avLst/>
          </a:prstGeom>
        </p:spPr>
      </p:pic>
      <p:pic>
        <p:nvPicPr>
          <p:cNvPr id="12" name="Picture 4" descr="http://totem.kfki.hu/images/glauber.jpg">
            <a:extLst>
              <a:ext uri="{FF2B5EF4-FFF2-40B4-BE49-F238E27FC236}">
                <a16:creationId xmlns:a16="http://schemas.microsoft.com/office/drawing/2014/main" id="{7610128E-AD0C-4545-A64A-C57F6ABB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/>
          <a:stretch/>
        </p:blipFill>
        <p:spPr bwMode="auto">
          <a:xfrm>
            <a:off x="4897589" y="2108662"/>
            <a:ext cx="355992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Kép 12" descr="A képen személy, asztal, kültéri, személyek látható&#10;&#10;Automatikusan generált leírás">
            <a:extLst>
              <a:ext uri="{FF2B5EF4-FFF2-40B4-BE49-F238E27FC236}">
                <a16:creationId xmlns:a16="http://schemas.microsoft.com/office/drawing/2014/main" id="{16C9F91A-AC8F-4864-9A11-033338962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5322" r="15616" b="7180"/>
          <a:stretch/>
        </p:blipFill>
        <p:spPr>
          <a:xfrm>
            <a:off x="4572000" y="4292360"/>
            <a:ext cx="3672408" cy="2063204"/>
          </a:xfrm>
          <a:prstGeom prst="rect">
            <a:avLst/>
          </a:prstGeom>
        </p:spPr>
      </p:pic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99A35ECF-0B6C-4411-BB30-D38EE9E11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15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3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Légifotó a RHIC-ről</a:t>
            </a:r>
            <a:endParaRPr lang="en-US" sz="4400"/>
          </a:p>
        </p:txBody>
      </p:sp>
      <p:sp>
        <p:nvSpPr>
          <p:cNvPr id="10" name="Tartalom helye 9">
            <a:extLst>
              <a:ext uri="{FF2B5EF4-FFF2-40B4-BE49-F238E27FC236}">
                <a16:creationId xmlns:a16="http://schemas.microsoft.com/office/drawing/2014/main" id="{7D1C2DF2-0F70-41DB-8B61-A7784F0E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6BCED87-6A14-43F8-AC12-9972301C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>
          <a:xfrm>
            <a:off x="0" y="1224000"/>
            <a:ext cx="9144000" cy="5064652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1974D4C-D880-4EB4-A312-24E82992C6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71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0D551D-03E9-4B21-9F63-368606F5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RHIC számokban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2B2228-0D24-4621-B75F-93D18F77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223565"/>
            <a:ext cx="4427984" cy="3141539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Két 4 km-es gyűrű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Arany, réz, proton, … gyorsítása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99,995% fénysebesség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111 atomcsomag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80 000 kör/másodperc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Sokezer ütközés/másodperc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1740 szupravezető mágnes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21000 km szupravezető drót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u-HU" sz="1600" dirty="0"/>
              <a:t>25 tonna 4,2 K hélium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u-HU" sz="1800" dirty="0"/>
              <a:t>0,00005 mg arany évente</a:t>
            </a:r>
          </a:p>
        </p:txBody>
      </p:sp>
      <p:pic>
        <p:nvPicPr>
          <p:cNvPr id="7" name="Kép 6" descr="A képen vonat, követés, ülő, állomás látható&#10;&#10;Automatikusan generált leírás">
            <a:extLst>
              <a:ext uri="{FF2B5EF4-FFF2-40B4-BE49-F238E27FC236}">
                <a16:creationId xmlns:a16="http://schemas.microsoft.com/office/drawing/2014/main" id="{7842EBC7-353D-4ABF-9AE9-9F4131C36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7" y="1267706"/>
            <a:ext cx="4139952" cy="3040277"/>
          </a:xfrm>
          <a:prstGeom prst="rect">
            <a:avLst/>
          </a:prstGeom>
        </p:spPr>
      </p:pic>
      <p:pic>
        <p:nvPicPr>
          <p:cNvPr id="169986" name="Picture 2" descr="Képtalálat a következőre: „rhic magnet”">
            <a:extLst>
              <a:ext uri="{FF2B5EF4-FFF2-40B4-BE49-F238E27FC236}">
                <a16:creationId xmlns:a16="http://schemas.microsoft.com/office/drawing/2014/main" id="{C473443F-4C01-4C55-BA06-CB73ABBD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454408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 descr="A képen szöveg, óra látható&#10;&#10;Automatikusan generált leírás">
            <a:extLst>
              <a:ext uri="{FF2B5EF4-FFF2-40B4-BE49-F238E27FC236}">
                <a16:creationId xmlns:a16="http://schemas.microsoft.com/office/drawing/2014/main" id="{DB9E5195-E098-4497-A623-5EF5D2244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437112"/>
            <a:ext cx="2429401" cy="1957018"/>
          </a:xfrm>
          <a:prstGeom prst="rect">
            <a:avLst/>
          </a:prstGeom>
        </p:spPr>
      </p:pic>
      <p:pic>
        <p:nvPicPr>
          <p:cNvPr id="13" name="Kép 12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B8F517A-DFF8-41F1-918E-53E6EA16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" y="4307983"/>
            <a:ext cx="3362127" cy="2069001"/>
          </a:xfrm>
          <a:prstGeom prst="rect">
            <a:avLst/>
          </a:prstGeom>
        </p:spPr>
      </p:pic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4BE5603-C14A-497F-A427-1DECB3CCE7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43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5CB17B-D470-4F77-A331-7276AE9A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CERN, az LHC és környéke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CFBF37-4CA1-4490-AC67-12363C11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24744"/>
            <a:ext cx="1540511" cy="4536504"/>
          </a:xfrm>
        </p:spPr>
        <p:txBody>
          <a:bodyPr/>
          <a:lstStyle/>
          <a:p>
            <a:pPr marL="0" indent="0" algn="r">
              <a:buNone/>
            </a:pPr>
            <a:r>
              <a:rPr lang="hu-HU" dirty="0"/>
              <a:t>Mont Blanc</a:t>
            </a:r>
            <a:endParaRPr lang="en-US" dirty="0"/>
          </a:p>
          <a:p>
            <a:pPr marL="0" indent="0" algn="r">
              <a:buNone/>
            </a:pPr>
            <a:endParaRPr lang="hu-HU" sz="600" dirty="0"/>
          </a:p>
          <a:p>
            <a:pPr marL="0" indent="0" algn="r">
              <a:buNone/>
            </a:pPr>
            <a:r>
              <a:rPr lang="hu-HU" dirty="0"/>
              <a:t>Genf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Genfi-tó</a:t>
            </a:r>
          </a:p>
          <a:p>
            <a:pPr marL="0" indent="0" algn="r">
              <a:buNone/>
            </a:pPr>
            <a:endParaRPr lang="hu-HU" sz="1100" dirty="0"/>
          </a:p>
          <a:p>
            <a:pPr marL="0" indent="0" algn="r">
              <a:buNone/>
            </a:pPr>
            <a:r>
              <a:rPr lang="hu-HU" dirty="0"/>
              <a:t>Svájci-francia határ</a:t>
            </a:r>
          </a:p>
          <a:p>
            <a:pPr marL="0" indent="0" algn="r">
              <a:buNone/>
            </a:pPr>
            <a:endParaRPr lang="hu-HU" dirty="0"/>
          </a:p>
          <a:p>
            <a:pPr marL="0" indent="0" algn="r">
              <a:buNone/>
            </a:pPr>
            <a:r>
              <a:rPr lang="hu-HU" dirty="0"/>
              <a:t>CERN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F0B909C-27E0-4697-B80B-A6DE5820A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>
          <a:xfrm>
            <a:off x="1540511" y="1293018"/>
            <a:ext cx="7609031" cy="4944293"/>
          </a:xfrm>
          <a:prstGeom prst="rect">
            <a:avLst/>
          </a:prstGeom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C7A25C8-E644-472E-9736-8B6DE2F549BA}"/>
              </a:ext>
            </a:extLst>
          </p:cNvPr>
          <p:cNvCxnSpPr>
            <a:cxnSpLocks/>
          </p:cNvCxnSpPr>
          <p:nvPr/>
        </p:nvCxnSpPr>
        <p:spPr>
          <a:xfrm>
            <a:off x="1540508" y="1533661"/>
            <a:ext cx="3463540" cy="2463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: alakzat 22">
            <a:extLst>
              <a:ext uri="{FF2B5EF4-FFF2-40B4-BE49-F238E27FC236}">
                <a16:creationId xmlns:a16="http://schemas.microsoft.com/office/drawing/2014/main" id="{8744CA22-941E-4998-8155-76F024D3FCCC}"/>
              </a:ext>
            </a:extLst>
          </p:cNvPr>
          <p:cNvSpPr/>
          <p:nvPr/>
        </p:nvSpPr>
        <p:spPr>
          <a:xfrm>
            <a:off x="1543709" y="2913714"/>
            <a:ext cx="4071070" cy="451487"/>
          </a:xfrm>
          <a:custGeom>
            <a:avLst/>
            <a:gdLst>
              <a:gd name="connsiteX0" fmla="*/ 34718 w 4049004"/>
              <a:gd name="connsiteY0" fmla="*/ 172537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12355 w 4049004"/>
              <a:gd name="connsiteY2" fmla="*/ 1466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198619 w 4049004"/>
              <a:gd name="connsiteY3" fmla="*/ 1380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250378 w 4049004"/>
              <a:gd name="connsiteY4" fmla="*/ 129405 h 483209"/>
              <a:gd name="connsiteX5" fmla="*/ 310763 w 4049004"/>
              <a:gd name="connsiteY5" fmla="*/ 120778 h 483209"/>
              <a:gd name="connsiteX6" fmla="*/ 491918 w 4049004"/>
              <a:gd name="connsiteY6" fmla="*/ 129405 h 483209"/>
              <a:gd name="connsiteX7" fmla="*/ 543676 w 4049004"/>
              <a:gd name="connsiteY7" fmla="*/ 146658 h 483209"/>
              <a:gd name="connsiteX8" fmla="*/ 1294174 w 4049004"/>
              <a:gd name="connsiteY8" fmla="*/ 155284 h 483209"/>
              <a:gd name="connsiteX9" fmla="*/ 1337306 w 4049004"/>
              <a:gd name="connsiteY9" fmla="*/ 163911 h 483209"/>
              <a:gd name="connsiteX10" fmla="*/ 1621978 w 4049004"/>
              <a:gd name="connsiteY10" fmla="*/ 181163 h 483209"/>
              <a:gd name="connsiteX11" fmla="*/ 1803133 w 4049004"/>
              <a:gd name="connsiteY11" fmla="*/ 198416 h 483209"/>
              <a:gd name="connsiteX12" fmla="*/ 2087804 w 4049004"/>
              <a:gd name="connsiteY12" fmla="*/ 189790 h 483209"/>
              <a:gd name="connsiteX13" fmla="*/ 2148189 w 4049004"/>
              <a:gd name="connsiteY13" fmla="*/ 172537 h 483209"/>
              <a:gd name="connsiteX14" fmla="*/ 2208574 w 4049004"/>
              <a:gd name="connsiteY14" fmla="*/ 155284 h 483209"/>
              <a:gd name="connsiteX15" fmla="*/ 2234453 w 4049004"/>
              <a:gd name="connsiteY15" fmla="*/ 138031 h 483209"/>
              <a:gd name="connsiteX16" fmla="*/ 2268959 w 4049004"/>
              <a:gd name="connsiteY16" fmla="*/ 129405 h 483209"/>
              <a:gd name="connsiteX17" fmla="*/ 2320718 w 4049004"/>
              <a:gd name="connsiteY17" fmla="*/ 112152 h 483209"/>
              <a:gd name="connsiteX18" fmla="*/ 2519125 w 4049004"/>
              <a:gd name="connsiteY18" fmla="*/ 94899 h 483209"/>
              <a:gd name="connsiteX19" fmla="*/ 2700280 w 4049004"/>
              <a:gd name="connsiteY19" fmla="*/ 77646 h 483209"/>
              <a:gd name="connsiteX20" fmla="*/ 2984952 w 4049004"/>
              <a:gd name="connsiteY20" fmla="*/ 51767 h 483209"/>
              <a:gd name="connsiteX21" fmla="*/ 3071216 w 4049004"/>
              <a:gd name="connsiteY21" fmla="*/ 34514 h 483209"/>
              <a:gd name="connsiteX22" fmla="*/ 3097095 w 4049004"/>
              <a:gd name="connsiteY22" fmla="*/ 25888 h 483209"/>
              <a:gd name="connsiteX23" fmla="*/ 3278250 w 4049004"/>
              <a:gd name="connsiteY23" fmla="*/ 8635 h 483209"/>
              <a:gd name="connsiteX24" fmla="*/ 3304129 w 4049004"/>
              <a:gd name="connsiteY24" fmla="*/ 9 h 483209"/>
              <a:gd name="connsiteX25" fmla="*/ 3554295 w 4049004"/>
              <a:gd name="connsiteY25" fmla="*/ 17261 h 483209"/>
              <a:gd name="connsiteX26" fmla="*/ 4046001 w 4049004"/>
              <a:gd name="connsiteY26" fmla="*/ 34514 h 483209"/>
              <a:gd name="connsiteX27" fmla="*/ 4028748 w 4049004"/>
              <a:gd name="connsiteY27" fmla="*/ 60394 h 483209"/>
              <a:gd name="connsiteX28" fmla="*/ 3994242 w 4049004"/>
              <a:gd name="connsiteY28" fmla="*/ 69020 h 483209"/>
              <a:gd name="connsiteX29" fmla="*/ 3942484 w 4049004"/>
              <a:gd name="connsiteY29" fmla="*/ 94899 h 483209"/>
              <a:gd name="connsiteX30" fmla="*/ 3916604 w 4049004"/>
              <a:gd name="connsiteY30" fmla="*/ 112152 h 483209"/>
              <a:gd name="connsiteX31" fmla="*/ 3864846 w 4049004"/>
              <a:gd name="connsiteY31" fmla="*/ 120778 h 483209"/>
              <a:gd name="connsiteX32" fmla="*/ 3744076 w 4049004"/>
              <a:gd name="connsiteY32" fmla="*/ 138031 h 483209"/>
              <a:gd name="connsiteX33" fmla="*/ 3657812 w 4049004"/>
              <a:gd name="connsiteY33" fmla="*/ 146658 h 483209"/>
              <a:gd name="connsiteX34" fmla="*/ 3631933 w 4049004"/>
              <a:gd name="connsiteY34" fmla="*/ 155284 h 483209"/>
              <a:gd name="connsiteX35" fmla="*/ 3502536 w 4049004"/>
              <a:gd name="connsiteY35" fmla="*/ 172537 h 483209"/>
              <a:gd name="connsiteX36" fmla="*/ 3166106 w 4049004"/>
              <a:gd name="connsiteY36" fmla="*/ 198416 h 483209"/>
              <a:gd name="connsiteX37" fmla="*/ 3140227 w 4049004"/>
              <a:gd name="connsiteY37" fmla="*/ 207043 h 483209"/>
              <a:gd name="connsiteX38" fmla="*/ 3088468 w 4049004"/>
              <a:gd name="connsiteY38" fmla="*/ 215669 h 483209"/>
              <a:gd name="connsiteX39" fmla="*/ 3053963 w 4049004"/>
              <a:gd name="connsiteY39" fmla="*/ 241548 h 483209"/>
              <a:gd name="connsiteX40" fmla="*/ 3028084 w 4049004"/>
              <a:gd name="connsiteY40" fmla="*/ 250175 h 483209"/>
              <a:gd name="connsiteX41" fmla="*/ 2959072 w 4049004"/>
              <a:gd name="connsiteY41" fmla="*/ 276054 h 483209"/>
              <a:gd name="connsiteX42" fmla="*/ 1734121 w 4049004"/>
              <a:gd name="connsiteY42" fmla="*/ 284680 h 483209"/>
              <a:gd name="connsiteX43" fmla="*/ 1682363 w 4049004"/>
              <a:gd name="connsiteY43" fmla="*/ 293307 h 483209"/>
              <a:gd name="connsiteX44" fmla="*/ 1596099 w 4049004"/>
              <a:gd name="connsiteY44" fmla="*/ 301933 h 483209"/>
              <a:gd name="connsiteX45" fmla="*/ 1544340 w 4049004"/>
              <a:gd name="connsiteY45" fmla="*/ 319186 h 483209"/>
              <a:gd name="connsiteX46" fmla="*/ 1518461 w 4049004"/>
              <a:gd name="connsiteY46" fmla="*/ 327812 h 483209"/>
              <a:gd name="connsiteX47" fmla="*/ 1492582 w 4049004"/>
              <a:gd name="connsiteY47" fmla="*/ 345065 h 483209"/>
              <a:gd name="connsiteX48" fmla="*/ 1406318 w 4049004"/>
              <a:gd name="connsiteY48" fmla="*/ 370944 h 483209"/>
              <a:gd name="connsiteX49" fmla="*/ 1311427 w 4049004"/>
              <a:gd name="connsiteY49" fmla="*/ 379571 h 483209"/>
              <a:gd name="connsiteX50" fmla="*/ 1138899 w 4049004"/>
              <a:gd name="connsiteY50" fmla="*/ 405450 h 483209"/>
              <a:gd name="connsiteX51" fmla="*/ 1052635 w 4049004"/>
              <a:gd name="connsiteY51" fmla="*/ 422703 h 483209"/>
              <a:gd name="connsiteX52" fmla="*/ 914612 w 4049004"/>
              <a:gd name="connsiteY52" fmla="*/ 431329 h 483209"/>
              <a:gd name="connsiteX53" fmla="*/ 836974 w 4049004"/>
              <a:gd name="connsiteY53" fmla="*/ 448582 h 483209"/>
              <a:gd name="connsiteX54" fmla="*/ 802468 w 4049004"/>
              <a:gd name="connsiteY54" fmla="*/ 457209 h 483209"/>
              <a:gd name="connsiteX55" fmla="*/ 586808 w 4049004"/>
              <a:gd name="connsiteY55" fmla="*/ 474461 h 483209"/>
              <a:gd name="connsiteX56" fmla="*/ 198619 w 4049004"/>
              <a:gd name="connsiteY56" fmla="*/ 465835 h 483209"/>
              <a:gd name="connsiteX57" fmla="*/ 43344 w 4049004"/>
              <a:gd name="connsiteY57" fmla="*/ 474461 h 483209"/>
              <a:gd name="connsiteX58" fmla="*/ 212 w 4049004"/>
              <a:gd name="connsiteY58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310763 w 4049004"/>
              <a:gd name="connsiteY4" fmla="*/ 120778 h 483209"/>
              <a:gd name="connsiteX5" fmla="*/ 491918 w 4049004"/>
              <a:gd name="connsiteY5" fmla="*/ 129405 h 483209"/>
              <a:gd name="connsiteX6" fmla="*/ 543676 w 4049004"/>
              <a:gd name="connsiteY6" fmla="*/ 146658 h 483209"/>
              <a:gd name="connsiteX7" fmla="*/ 1294174 w 4049004"/>
              <a:gd name="connsiteY7" fmla="*/ 155284 h 483209"/>
              <a:gd name="connsiteX8" fmla="*/ 1337306 w 4049004"/>
              <a:gd name="connsiteY8" fmla="*/ 163911 h 483209"/>
              <a:gd name="connsiteX9" fmla="*/ 1621978 w 4049004"/>
              <a:gd name="connsiteY9" fmla="*/ 181163 h 483209"/>
              <a:gd name="connsiteX10" fmla="*/ 1803133 w 4049004"/>
              <a:gd name="connsiteY10" fmla="*/ 198416 h 483209"/>
              <a:gd name="connsiteX11" fmla="*/ 2087804 w 4049004"/>
              <a:gd name="connsiteY11" fmla="*/ 189790 h 483209"/>
              <a:gd name="connsiteX12" fmla="*/ 2148189 w 4049004"/>
              <a:gd name="connsiteY12" fmla="*/ 172537 h 483209"/>
              <a:gd name="connsiteX13" fmla="*/ 2208574 w 4049004"/>
              <a:gd name="connsiteY13" fmla="*/ 155284 h 483209"/>
              <a:gd name="connsiteX14" fmla="*/ 2234453 w 4049004"/>
              <a:gd name="connsiteY14" fmla="*/ 138031 h 483209"/>
              <a:gd name="connsiteX15" fmla="*/ 2268959 w 4049004"/>
              <a:gd name="connsiteY15" fmla="*/ 129405 h 483209"/>
              <a:gd name="connsiteX16" fmla="*/ 2320718 w 4049004"/>
              <a:gd name="connsiteY16" fmla="*/ 112152 h 483209"/>
              <a:gd name="connsiteX17" fmla="*/ 2519125 w 4049004"/>
              <a:gd name="connsiteY17" fmla="*/ 94899 h 483209"/>
              <a:gd name="connsiteX18" fmla="*/ 2700280 w 4049004"/>
              <a:gd name="connsiteY18" fmla="*/ 77646 h 483209"/>
              <a:gd name="connsiteX19" fmla="*/ 2984952 w 4049004"/>
              <a:gd name="connsiteY19" fmla="*/ 51767 h 483209"/>
              <a:gd name="connsiteX20" fmla="*/ 3071216 w 4049004"/>
              <a:gd name="connsiteY20" fmla="*/ 34514 h 483209"/>
              <a:gd name="connsiteX21" fmla="*/ 3097095 w 4049004"/>
              <a:gd name="connsiteY21" fmla="*/ 25888 h 483209"/>
              <a:gd name="connsiteX22" fmla="*/ 3278250 w 4049004"/>
              <a:gd name="connsiteY22" fmla="*/ 8635 h 483209"/>
              <a:gd name="connsiteX23" fmla="*/ 3304129 w 4049004"/>
              <a:gd name="connsiteY23" fmla="*/ 9 h 483209"/>
              <a:gd name="connsiteX24" fmla="*/ 3554295 w 4049004"/>
              <a:gd name="connsiteY24" fmla="*/ 17261 h 483209"/>
              <a:gd name="connsiteX25" fmla="*/ 4046001 w 4049004"/>
              <a:gd name="connsiteY25" fmla="*/ 34514 h 483209"/>
              <a:gd name="connsiteX26" fmla="*/ 4028748 w 4049004"/>
              <a:gd name="connsiteY26" fmla="*/ 60394 h 483209"/>
              <a:gd name="connsiteX27" fmla="*/ 3994242 w 4049004"/>
              <a:gd name="connsiteY27" fmla="*/ 69020 h 483209"/>
              <a:gd name="connsiteX28" fmla="*/ 3942484 w 4049004"/>
              <a:gd name="connsiteY28" fmla="*/ 94899 h 483209"/>
              <a:gd name="connsiteX29" fmla="*/ 3916604 w 4049004"/>
              <a:gd name="connsiteY29" fmla="*/ 112152 h 483209"/>
              <a:gd name="connsiteX30" fmla="*/ 3864846 w 4049004"/>
              <a:gd name="connsiteY30" fmla="*/ 120778 h 483209"/>
              <a:gd name="connsiteX31" fmla="*/ 3744076 w 4049004"/>
              <a:gd name="connsiteY31" fmla="*/ 138031 h 483209"/>
              <a:gd name="connsiteX32" fmla="*/ 3657812 w 4049004"/>
              <a:gd name="connsiteY32" fmla="*/ 146658 h 483209"/>
              <a:gd name="connsiteX33" fmla="*/ 3631933 w 4049004"/>
              <a:gd name="connsiteY33" fmla="*/ 155284 h 483209"/>
              <a:gd name="connsiteX34" fmla="*/ 3502536 w 4049004"/>
              <a:gd name="connsiteY34" fmla="*/ 172537 h 483209"/>
              <a:gd name="connsiteX35" fmla="*/ 3166106 w 4049004"/>
              <a:gd name="connsiteY35" fmla="*/ 198416 h 483209"/>
              <a:gd name="connsiteX36" fmla="*/ 3140227 w 4049004"/>
              <a:gd name="connsiteY36" fmla="*/ 207043 h 483209"/>
              <a:gd name="connsiteX37" fmla="*/ 3088468 w 4049004"/>
              <a:gd name="connsiteY37" fmla="*/ 215669 h 483209"/>
              <a:gd name="connsiteX38" fmla="*/ 3053963 w 4049004"/>
              <a:gd name="connsiteY38" fmla="*/ 241548 h 483209"/>
              <a:gd name="connsiteX39" fmla="*/ 3028084 w 4049004"/>
              <a:gd name="connsiteY39" fmla="*/ 250175 h 483209"/>
              <a:gd name="connsiteX40" fmla="*/ 2959072 w 4049004"/>
              <a:gd name="connsiteY40" fmla="*/ 276054 h 483209"/>
              <a:gd name="connsiteX41" fmla="*/ 1734121 w 4049004"/>
              <a:gd name="connsiteY41" fmla="*/ 284680 h 483209"/>
              <a:gd name="connsiteX42" fmla="*/ 1682363 w 4049004"/>
              <a:gd name="connsiteY42" fmla="*/ 293307 h 483209"/>
              <a:gd name="connsiteX43" fmla="*/ 1596099 w 4049004"/>
              <a:gd name="connsiteY43" fmla="*/ 301933 h 483209"/>
              <a:gd name="connsiteX44" fmla="*/ 1544340 w 4049004"/>
              <a:gd name="connsiteY44" fmla="*/ 319186 h 483209"/>
              <a:gd name="connsiteX45" fmla="*/ 1518461 w 4049004"/>
              <a:gd name="connsiteY45" fmla="*/ 327812 h 483209"/>
              <a:gd name="connsiteX46" fmla="*/ 1492582 w 4049004"/>
              <a:gd name="connsiteY46" fmla="*/ 345065 h 483209"/>
              <a:gd name="connsiteX47" fmla="*/ 1406318 w 4049004"/>
              <a:gd name="connsiteY47" fmla="*/ 370944 h 483209"/>
              <a:gd name="connsiteX48" fmla="*/ 1311427 w 4049004"/>
              <a:gd name="connsiteY48" fmla="*/ 379571 h 483209"/>
              <a:gd name="connsiteX49" fmla="*/ 1138899 w 4049004"/>
              <a:gd name="connsiteY49" fmla="*/ 405450 h 483209"/>
              <a:gd name="connsiteX50" fmla="*/ 1052635 w 4049004"/>
              <a:gd name="connsiteY50" fmla="*/ 422703 h 483209"/>
              <a:gd name="connsiteX51" fmla="*/ 914612 w 4049004"/>
              <a:gd name="connsiteY51" fmla="*/ 431329 h 483209"/>
              <a:gd name="connsiteX52" fmla="*/ 836974 w 4049004"/>
              <a:gd name="connsiteY52" fmla="*/ 448582 h 483209"/>
              <a:gd name="connsiteX53" fmla="*/ 802468 w 4049004"/>
              <a:gd name="connsiteY53" fmla="*/ 457209 h 483209"/>
              <a:gd name="connsiteX54" fmla="*/ 586808 w 4049004"/>
              <a:gd name="connsiteY54" fmla="*/ 474461 h 483209"/>
              <a:gd name="connsiteX55" fmla="*/ 198619 w 4049004"/>
              <a:gd name="connsiteY55" fmla="*/ 465835 h 483209"/>
              <a:gd name="connsiteX56" fmla="*/ 43344 w 4049004"/>
              <a:gd name="connsiteY56" fmla="*/ 474461 h 483209"/>
              <a:gd name="connsiteX57" fmla="*/ 212 w 4049004"/>
              <a:gd name="connsiteY57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491918 w 4049004"/>
              <a:gd name="connsiteY4" fmla="*/ 129405 h 483209"/>
              <a:gd name="connsiteX5" fmla="*/ 543676 w 4049004"/>
              <a:gd name="connsiteY5" fmla="*/ 146658 h 483209"/>
              <a:gd name="connsiteX6" fmla="*/ 1294174 w 4049004"/>
              <a:gd name="connsiteY6" fmla="*/ 155284 h 483209"/>
              <a:gd name="connsiteX7" fmla="*/ 1337306 w 4049004"/>
              <a:gd name="connsiteY7" fmla="*/ 163911 h 483209"/>
              <a:gd name="connsiteX8" fmla="*/ 1621978 w 4049004"/>
              <a:gd name="connsiteY8" fmla="*/ 181163 h 483209"/>
              <a:gd name="connsiteX9" fmla="*/ 1803133 w 4049004"/>
              <a:gd name="connsiteY9" fmla="*/ 198416 h 483209"/>
              <a:gd name="connsiteX10" fmla="*/ 2087804 w 4049004"/>
              <a:gd name="connsiteY10" fmla="*/ 189790 h 483209"/>
              <a:gd name="connsiteX11" fmla="*/ 2148189 w 4049004"/>
              <a:gd name="connsiteY11" fmla="*/ 172537 h 483209"/>
              <a:gd name="connsiteX12" fmla="*/ 2208574 w 4049004"/>
              <a:gd name="connsiteY12" fmla="*/ 155284 h 483209"/>
              <a:gd name="connsiteX13" fmla="*/ 2234453 w 4049004"/>
              <a:gd name="connsiteY13" fmla="*/ 138031 h 483209"/>
              <a:gd name="connsiteX14" fmla="*/ 2268959 w 4049004"/>
              <a:gd name="connsiteY14" fmla="*/ 129405 h 483209"/>
              <a:gd name="connsiteX15" fmla="*/ 2320718 w 4049004"/>
              <a:gd name="connsiteY15" fmla="*/ 112152 h 483209"/>
              <a:gd name="connsiteX16" fmla="*/ 2519125 w 4049004"/>
              <a:gd name="connsiteY16" fmla="*/ 94899 h 483209"/>
              <a:gd name="connsiteX17" fmla="*/ 2700280 w 4049004"/>
              <a:gd name="connsiteY17" fmla="*/ 77646 h 483209"/>
              <a:gd name="connsiteX18" fmla="*/ 2984952 w 4049004"/>
              <a:gd name="connsiteY18" fmla="*/ 51767 h 483209"/>
              <a:gd name="connsiteX19" fmla="*/ 3071216 w 4049004"/>
              <a:gd name="connsiteY19" fmla="*/ 34514 h 483209"/>
              <a:gd name="connsiteX20" fmla="*/ 3097095 w 4049004"/>
              <a:gd name="connsiteY20" fmla="*/ 25888 h 483209"/>
              <a:gd name="connsiteX21" fmla="*/ 3278250 w 4049004"/>
              <a:gd name="connsiteY21" fmla="*/ 8635 h 483209"/>
              <a:gd name="connsiteX22" fmla="*/ 3304129 w 4049004"/>
              <a:gd name="connsiteY22" fmla="*/ 9 h 483209"/>
              <a:gd name="connsiteX23" fmla="*/ 3554295 w 4049004"/>
              <a:gd name="connsiteY23" fmla="*/ 17261 h 483209"/>
              <a:gd name="connsiteX24" fmla="*/ 4046001 w 4049004"/>
              <a:gd name="connsiteY24" fmla="*/ 34514 h 483209"/>
              <a:gd name="connsiteX25" fmla="*/ 4028748 w 4049004"/>
              <a:gd name="connsiteY25" fmla="*/ 60394 h 483209"/>
              <a:gd name="connsiteX26" fmla="*/ 3994242 w 4049004"/>
              <a:gd name="connsiteY26" fmla="*/ 69020 h 483209"/>
              <a:gd name="connsiteX27" fmla="*/ 3942484 w 4049004"/>
              <a:gd name="connsiteY27" fmla="*/ 94899 h 483209"/>
              <a:gd name="connsiteX28" fmla="*/ 3916604 w 4049004"/>
              <a:gd name="connsiteY28" fmla="*/ 112152 h 483209"/>
              <a:gd name="connsiteX29" fmla="*/ 3864846 w 4049004"/>
              <a:gd name="connsiteY29" fmla="*/ 120778 h 483209"/>
              <a:gd name="connsiteX30" fmla="*/ 3744076 w 4049004"/>
              <a:gd name="connsiteY30" fmla="*/ 138031 h 483209"/>
              <a:gd name="connsiteX31" fmla="*/ 3657812 w 4049004"/>
              <a:gd name="connsiteY31" fmla="*/ 146658 h 483209"/>
              <a:gd name="connsiteX32" fmla="*/ 3631933 w 4049004"/>
              <a:gd name="connsiteY32" fmla="*/ 155284 h 483209"/>
              <a:gd name="connsiteX33" fmla="*/ 3502536 w 4049004"/>
              <a:gd name="connsiteY33" fmla="*/ 172537 h 483209"/>
              <a:gd name="connsiteX34" fmla="*/ 3166106 w 4049004"/>
              <a:gd name="connsiteY34" fmla="*/ 198416 h 483209"/>
              <a:gd name="connsiteX35" fmla="*/ 3140227 w 4049004"/>
              <a:gd name="connsiteY35" fmla="*/ 207043 h 483209"/>
              <a:gd name="connsiteX36" fmla="*/ 3088468 w 4049004"/>
              <a:gd name="connsiteY36" fmla="*/ 215669 h 483209"/>
              <a:gd name="connsiteX37" fmla="*/ 3053963 w 4049004"/>
              <a:gd name="connsiteY37" fmla="*/ 241548 h 483209"/>
              <a:gd name="connsiteX38" fmla="*/ 3028084 w 4049004"/>
              <a:gd name="connsiteY38" fmla="*/ 250175 h 483209"/>
              <a:gd name="connsiteX39" fmla="*/ 2959072 w 4049004"/>
              <a:gd name="connsiteY39" fmla="*/ 276054 h 483209"/>
              <a:gd name="connsiteX40" fmla="*/ 1734121 w 4049004"/>
              <a:gd name="connsiteY40" fmla="*/ 284680 h 483209"/>
              <a:gd name="connsiteX41" fmla="*/ 1682363 w 4049004"/>
              <a:gd name="connsiteY41" fmla="*/ 293307 h 483209"/>
              <a:gd name="connsiteX42" fmla="*/ 1596099 w 4049004"/>
              <a:gd name="connsiteY42" fmla="*/ 301933 h 483209"/>
              <a:gd name="connsiteX43" fmla="*/ 1544340 w 4049004"/>
              <a:gd name="connsiteY43" fmla="*/ 319186 h 483209"/>
              <a:gd name="connsiteX44" fmla="*/ 1518461 w 4049004"/>
              <a:gd name="connsiteY44" fmla="*/ 327812 h 483209"/>
              <a:gd name="connsiteX45" fmla="*/ 1492582 w 4049004"/>
              <a:gd name="connsiteY45" fmla="*/ 345065 h 483209"/>
              <a:gd name="connsiteX46" fmla="*/ 1406318 w 4049004"/>
              <a:gd name="connsiteY46" fmla="*/ 370944 h 483209"/>
              <a:gd name="connsiteX47" fmla="*/ 1311427 w 4049004"/>
              <a:gd name="connsiteY47" fmla="*/ 379571 h 483209"/>
              <a:gd name="connsiteX48" fmla="*/ 1138899 w 4049004"/>
              <a:gd name="connsiteY48" fmla="*/ 405450 h 483209"/>
              <a:gd name="connsiteX49" fmla="*/ 1052635 w 4049004"/>
              <a:gd name="connsiteY49" fmla="*/ 422703 h 483209"/>
              <a:gd name="connsiteX50" fmla="*/ 914612 w 4049004"/>
              <a:gd name="connsiteY50" fmla="*/ 431329 h 483209"/>
              <a:gd name="connsiteX51" fmla="*/ 836974 w 4049004"/>
              <a:gd name="connsiteY51" fmla="*/ 448582 h 483209"/>
              <a:gd name="connsiteX52" fmla="*/ 802468 w 4049004"/>
              <a:gd name="connsiteY52" fmla="*/ 457209 h 483209"/>
              <a:gd name="connsiteX53" fmla="*/ 586808 w 4049004"/>
              <a:gd name="connsiteY53" fmla="*/ 474461 h 483209"/>
              <a:gd name="connsiteX54" fmla="*/ 198619 w 4049004"/>
              <a:gd name="connsiteY54" fmla="*/ 465835 h 483209"/>
              <a:gd name="connsiteX55" fmla="*/ 43344 w 4049004"/>
              <a:gd name="connsiteY55" fmla="*/ 474461 h 483209"/>
              <a:gd name="connsiteX56" fmla="*/ 212 w 4049004"/>
              <a:gd name="connsiteY56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134580 w 4049004"/>
              <a:gd name="connsiteY2" fmla="*/ 159358 h 483209"/>
              <a:gd name="connsiteX3" fmla="*/ 217669 w 4049004"/>
              <a:gd name="connsiteY3" fmla="*/ 176131 h 483209"/>
              <a:gd name="connsiteX4" fmla="*/ 543676 w 4049004"/>
              <a:gd name="connsiteY4" fmla="*/ 146658 h 483209"/>
              <a:gd name="connsiteX5" fmla="*/ 1294174 w 4049004"/>
              <a:gd name="connsiteY5" fmla="*/ 155284 h 483209"/>
              <a:gd name="connsiteX6" fmla="*/ 1337306 w 4049004"/>
              <a:gd name="connsiteY6" fmla="*/ 163911 h 483209"/>
              <a:gd name="connsiteX7" fmla="*/ 1621978 w 4049004"/>
              <a:gd name="connsiteY7" fmla="*/ 181163 h 483209"/>
              <a:gd name="connsiteX8" fmla="*/ 1803133 w 4049004"/>
              <a:gd name="connsiteY8" fmla="*/ 198416 h 483209"/>
              <a:gd name="connsiteX9" fmla="*/ 2087804 w 4049004"/>
              <a:gd name="connsiteY9" fmla="*/ 189790 h 483209"/>
              <a:gd name="connsiteX10" fmla="*/ 2148189 w 4049004"/>
              <a:gd name="connsiteY10" fmla="*/ 172537 h 483209"/>
              <a:gd name="connsiteX11" fmla="*/ 2208574 w 4049004"/>
              <a:gd name="connsiteY11" fmla="*/ 155284 h 483209"/>
              <a:gd name="connsiteX12" fmla="*/ 2234453 w 4049004"/>
              <a:gd name="connsiteY12" fmla="*/ 138031 h 483209"/>
              <a:gd name="connsiteX13" fmla="*/ 2268959 w 4049004"/>
              <a:gd name="connsiteY13" fmla="*/ 129405 h 483209"/>
              <a:gd name="connsiteX14" fmla="*/ 2320718 w 4049004"/>
              <a:gd name="connsiteY14" fmla="*/ 112152 h 483209"/>
              <a:gd name="connsiteX15" fmla="*/ 2519125 w 4049004"/>
              <a:gd name="connsiteY15" fmla="*/ 94899 h 483209"/>
              <a:gd name="connsiteX16" fmla="*/ 2700280 w 4049004"/>
              <a:gd name="connsiteY16" fmla="*/ 77646 h 483209"/>
              <a:gd name="connsiteX17" fmla="*/ 2984952 w 4049004"/>
              <a:gd name="connsiteY17" fmla="*/ 51767 h 483209"/>
              <a:gd name="connsiteX18" fmla="*/ 3071216 w 4049004"/>
              <a:gd name="connsiteY18" fmla="*/ 34514 h 483209"/>
              <a:gd name="connsiteX19" fmla="*/ 3097095 w 4049004"/>
              <a:gd name="connsiteY19" fmla="*/ 25888 h 483209"/>
              <a:gd name="connsiteX20" fmla="*/ 3278250 w 4049004"/>
              <a:gd name="connsiteY20" fmla="*/ 8635 h 483209"/>
              <a:gd name="connsiteX21" fmla="*/ 3304129 w 4049004"/>
              <a:gd name="connsiteY21" fmla="*/ 9 h 483209"/>
              <a:gd name="connsiteX22" fmla="*/ 3554295 w 4049004"/>
              <a:gd name="connsiteY22" fmla="*/ 17261 h 483209"/>
              <a:gd name="connsiteX23" fmla="*/ 4046001 w 4049004"/>
              <a:gd name="connsiteY23" fmla="*/ 34514 h 483209"/>
              <a:gd name="connsiteX24" fmla="*/ 4028748 w 4049004"/>
              <a:gd name="connsiteY24" fmla="*/ 60394 h 483209"/>
              <a:gd name="connsiteX25" fmla="*/ 3994242 w 4049004"/>
              <a:gd name="connsiteY25" fmla="*/ 69020 h 483209"/>
              <a:gd name="connsiteX26" fmla="*/ 3942484 w 4049004"/>
              <a:gd name="connsiteY26" fmla="*/ 94899 h 483209"/>
              <a:gd name="connsiteX27" fmla="*/ 3916604 w 4049004"/>
              <a:gd name="connsiteY27" fmla="*/ 112152 h 483209"/>
              <a:gd name="connsiteX28" fmla="*/ 3864846 w 4049004"/>
              <a:gd name="connsiteY28" fmla="*/ 120778 h 483209"/>
              <a:gd name="connsiteX29" fmla="*/ 3744076 w 4049004"/>
              <a:gd name="connsiteY29" fmla="*/ 138031 h 483209"/>
              <a:gd name="connsiteX30" fmla="*/ 3657812 w 4049004"/>
              <a:gd name="connsiteY30" fmla="*/ 146658 h 483209"/>
              <a:gd name="connsiteX31" fmla="*/ 3631933 w 4049004"/>
              <a:gd name="connsiteY31" fmla="*/ 155284 h 483209"/>
              <a:gd name="connsiteX32" fmla="*/ 3502536 w 4049004"/>
              <a:gd name="connsiteY32" fmla="*/ 172537 h 483209"/>
              <a:gd name="connsiteX33" fmla="*/ 3166106 w 4049004"/>
              <a:gd name="connsiteY33" fmla="*/ 198416 h 483209"/>
              <a:gd name="connsiteX34" fmla="*/ 3140227 w 4049004"/>
              <a:gd name="connsiteY34" fmla="*/ 207043 h 483209"/>
              <a:gd name="connsiteX35" fmla="*/ 3088468 w 4049004"/>
              <a:gd name="connsiteY35" fmla="*/ 215669 h 483209"/>
              <a:gd name="connsiteX36" fmla="*/ 3053963 w 4049004"/>
              <a:gd name="connsiteY36" fmla="*/ 241548 h 483209"/>
              <a:gd name="connsiteX37" fmla="*/ 3028084 w 4049004"/>
              <a:gd name="connsiteY37" fmla="*/ 250175 h 483209"/>
              <a:gd name="connsiteX38" fmla="*/ 2959072 w 4049004"/>
              <a:gd name="connsiteY38" fmla="*/ 276054 h 483209"/>
              <a:gd name="connsiteX39" fmla="*/ 1734121 w 4049004"/>
              <a:gd name="connsiteY39" fmla="*/ 284680 h 483209"/>
              <a:gd name="connsiteX40" fmla="*/ 1682363 w 4049004"/>
              <a:gd name="connsiteY40" fmla="*/ 293307 h 483209"/>
              <a:gd name="connsiteX41" fmla="*/ 1596099 w 4049004"/>
              <a:gd name="connsiteY41" fmla="*/ 301933 h 483209"/>
              <a:gd name="connsiteX42" fmla="*/ 1544340 w 4049004"/>
              <a:gd name="connsiteY42" fmla="*/ 319186 h 483209"/>
              <a:gd name="connsiteX43" fmla="*/ 1518461 w 4049004"/>
              <a:gd name="connsiteY43" fmla="*/ 327812 h 483209"/>
              <a:gd name="connsiteX44" fmla="*/ 1492582 w 4049004"/>
              <a:gd name="connsiteY44" fmla="*/ 345065 h 483209"/>
              <a:gd name="connsiteX45" fmla="*/ 1406318 w 4049004"/>
              <a:gd name="connsiteY45" fmla="*/ 370944 h 483209"/>
              <a:gd name="connsiteX46" fmla="*/ 1311427 w 4049004"/>
              <a:gd name="connsiteY46" fmla="*/ 379571 h 483209"/>
              <a:gd name="connsiteX47" fmla="*/ 1138899 w 4049004"/>
              <a:gd name="connsiteY47" fmla="*/ 405450 h 483209"/>
              <a:gd name="connsiteX48" fmla="*/ 1052635 w 4049004"/>
              <a:gd name="connsiteY48" fmla="*/ 422703 h 483209"/>
              <a:gd name="connsiteX49" fmla="*/ 914612 w 4049004"/>
              <a:gd name="connsiteY49" fmla="*/ 431329 h 483209"/>
              <a:gd name="connsiteX50" fmla="*/ 836974 w 4049004"/>
              <a:gd name="connsiteY50" fmla="*/ 448582 h 483209"/>
              <a:gd name="connsiteX51" fmla="*/ 802468 w 4049004"/>
              <a:gd name="connsiteY51" fmla="*/ 457209 h 483209"/>
              <a:gd name="connsiteX52" fmla="*/ 586808 w 4049004"/>
              <a:gd name="connsiteY52" fmla="*/ 474461 h 483209"/>
              <a:gd name="connsiteX53" fmla="*/ 198619 w 4049004"/>
              <a:gd name="connsiteY53" fmla="*/ 465835 h 483209"/>
              <a:gd name="connsiteX54" fmla="*/ 43344 w 4049004"/>
              <a:gd name="connsiteY54" fmla="*/ 474461 h 483209"/>
              <a:gd name="connsiteX55" fmla="*/ 212 w 4049004"/>
              <a:gd name="connsiteY55" fmla="*/ 483088 h 483209"/>
              <a:gd name="connsiteX0" fmla="*/ 15668 w 4049004"/>
              <a:gd name="connsiteY0" fmla="*/ 163012 h 483209"/>
              <a:gd name="connsiteX1" fmla="*/ 77850 w 4049004"/>
              <a:gd name="connsiteY1" fmla="*/ 163911 h 483209"/>
              <a:gd name="connsiteX2" fmla="*/ 217669 w 4049004"/>
              <a:gd name="connsiteY2" fmla="*/ 176131 h 483209"/>
              <a:gd name="connsiteX3" fmla="*/ 543676 w 4049004"/>
              <a:gd name="connsiteY3" fmla="*/ 146658 h 483209"/>
              <a:gd name="connsiteX4" fmla="*/ 1294174 w 4049004"/>
              <a:gd name="connsiteY4" fmla="*/ 155284 h 483209"/>
              <a:gd name="connsiteX5" fmla="*/ 1337306 w 4049004"/>
              <a:gd name="connsiteY5" fmla="*/ 163911 h 483209"/>
              <a:gd name="connsiteX6" fmla="*/ 1621978 w 4049004"/>
              <a:gd name="connsiteY6" fmla="*/ 181163 h 483209"/>
              <a:gd name="connsiteX7" fmla="*/ 1803133 w 4049004"/>
              <a:gd name="connsiteY7" fmla="*/ 198416 h 483209"/>
              <a:gd name="connsiteX8" fmla="*/ 2087804 w 4049004"/>
              <a:gd name="connsiteY8" fmla="*/ 189790 h 483209"/>
              <a:gd name="connsiteX9" fmla="*/ 2148189 w 4049004"/>
              <a:gd name="connsiteY9" fmla="*/ 172537 h 483209"/>
              <a:gd name="connsiteX10" fmla="*/ 2208574 w 4049004"/>
              <a:gd name="connsiteY10" fmla="*/ 155284 h 483209"/>
              <a:gd name="connsiteX11" fmla="*/ 2234453 w 4049004"/>
              <a:gd name="connsiteY11" fmla="*/ 138031 h 483209"/>
              <a:gd name="connsiteX12" fmla="*/ 2268959 w 4049004"/>
              <a:gd name="connsiteY12" fmla="*/ 129405 h 483209"/>
              <a:gd name="connsiteX13" fmla="*/ 2320718 w 4049004"/>
              <a:gd name="connsiteY13" fmla="*/ 112152 h 483209"/>
              <a:gd name="connsiteX14" fmla="*/ 2519125 w 4049004"/>
              <a:gd name="connsiteY14" fmla="*/ 94899 h 483209"/>
              <a:gd name="connsiteX15" fmla="*/ 2700280 w 4049004"/>
              <a:gd name="connsiteY15" fmla="*/ 77646 h 483209"/>
              <a:gd name="connsiteX16" fmla="*/ 2984952 w 4049004"/>
              <a:gd name="connsiteY16" fmla="*/ 51767 h 483209"/>
              <a:gd name="connsiteX17" fmla="*/ 3071216 w 4049004"/>
              <a:gd name="connsiteY17" fmla="*/ 34514 h 483209"/>
              <a:gd name="connsiteX18" fmla="*/ 3097095 w 4049004"/>
              <a:gd name="connsiteY18" fmla="*/ 25888 h 483209"/>
              <a:gd name="connsiteX19" fmla="*/ 3278250 w 4049004"/>
              <a:gd name="connsiteY19" fmla="*/ 8635 h 483209"/>
              <a:gd name="connsiteX20" fmla="*/ 3304129 w 4049004"/>
              <a:gd name="connsiteY20" fmla="*/ 9 h 483209"/>
              <a:gd name="connsiteX21" fmla="*/ 3554295 w 4049004"/>
              <a:gd name="connsiteY21" fmla="*/ 17261 h 483209"/>
              <a:gd name="connsiteX22" fmla="*/ 4046001 w 4049004"/>
              <a:gd name="connsiteY22" fmla="*/ 34514 h 483209"/>
              <a:gd name="connsiteX23" fmla="*/ 4028748 w 4049004"/>
              <a:gd name="connsiteY23" fmla="*/ 60394 h 483209"/>
              <a:gd name="connsiteX24" fmla="*/ 3994242 w 4049004"/>
              <a:gd name="connsiteY24" fmla="*/ 69020 h 483209"/>
              <a:gd name="connsiteX25" fmla="*/ 3942484 w 4049004"/>
              <a:gd name="connsiteY25" fmla="*/ 94899 h 483209"/>
              <a:gd name="connsiteX26" fmla="*/ 3916604 w 4049004"/>
              <a:gd name="connsiteY26" fmla="*/ 112152 h 483209"/>
              <a:gd name="connsiteX27" fmla="*/ 3864846 w 4049004"/>
              <a:gd name="connsiteY27" fmla="*/ 120778 h 483209"/>
              <a:gd name="connsiteX28" fmla="*/ 3744076 w 4049004"/>
              <a:gd name="connsiteY28" fmla="*/ 138031 h 483209"/>
              <a:gd name="connsiteX29" fmla="*/ 3657812 w 4049004"/>
              <a:gd name="connsiteY29" fmla="*/ 146658 h 483209"/>
              <a:gd name="connsiteX30" fmla="*/ 3631933 w 4049004"/>
              <a:gd name="connsiteY30" fmla="*/ 155284 h 483209"/>
              <a:gd name="connsiteX31" fmla="*/ 3502536 w 4049004"/>
              <a:gd name="connsiteY31" fmla="*/ 172537 h 483209"/>
              <a:gd name="connsiteX32" fmla="*/ 3166106 w 4049004"/>
              <a:gd name="connsiteY32" fmla="*/ 198416 h 483209"/>
              <a:gd name="connsiteX33" fmla="*/ 3140227 w 4049004"/>
              <a:gd name="connsiteY33" fmla="*/ 207043 h 483209"/>
              <a:gd name="connsiteX34" fmla="*/ 3088468 w 4049004"/>
              <a:gd name="connsiteY34" fmla="*/ 215669 h 483209"/>
              <a:gd name="connsiteX35" fmla="*/ 3053963 w 4049004"/>
              <a:gd name="connsiteY35" fmla="*/ 241548 h 483209"/>
              <a:gd name="connsiteX36" fmla="*/ 3028084 w 4049004"/>
              <a:gd name="connsiteY36" fmla="*/ 250175 h 483209"/>
              <a:gd name="connsiteX37" fmla="*/ 2959072 w 4049004"/>
              <a:gd name="connsiteY37" fmla="*/ 276054 h 483209"/>
              <a:gd name="connsiteX38" fmla="*/ 1734121 w 4049004"/>
              <a:gd name="connsiteY38" fmla="*/ 284680 h 483209"/>
              <a:gd name="connsiteX39" fmla="*/ 1682363 w 4049004"/>
              <a:gd name="connsiteY39" fmla="*/ 293307 h 483209"/>
              <a:gd name="connsiteX40" fmla="*/ 1596099 w 4049004"/>
              <a:gd name="connsiteY40" fmla="*/ 301933 h 483209"/>
              <a:gd name="connsiteX41" fmla="*/ 1544340 w 4049004"/>
              <a:gd name="connsiteY41" fmla="*/ 319186 h 483209"/>
              <a:gd name="connsiteX42" fmla="*/ 1518461 w 4049004"/>
              <a:gd name="connsiteY42" fmla="*/ 327812 h 483209"/>
              <a:gd name="connsiteX43" fmla="*/ 1492582 w 4049004"/>
              <a:gd name="connsiteY43" fmla="*/ 345065 h 483209"/>
              <a:gd name="connsiteX44" fmla="*/ 1406318 w 4049004"/>
              <a:gd name="connsiteY44" fmla="*/ 370944 h 483209"/>
              <a:gd name="connsiteX45" fmla="*/ 1311427 w 4049004"/>
              <a:gd name="connsiteY45" fmla="*/ 379571 h 483209"/>
              <a:gd name="connsiteX46" fmla="*/ 1138899 w 4049004"/>
              <a:gd name="connsiteY46" fmla="*/ 405450 h 483209"/>
              <a:gd name="connsiteX47" fmla="*/ 1052635 w 4049004"/>
              <a:gd name="connsiteY47" fmla="*/ 422703 h 483209"/>
              <a:gd name="connsiteX48" fmla="*/ 914612 w 4049004"/>
              <a:gd name="connsiteY48" fmla="*/ 431329 h 483209"/>
              <a:gd name="connsiteX49" fmla="*/ 836974 w 4049004"/>
              <a:gd name="connsiteY49" fmla="*/ 448582 h 483209"/>
              <a:gd name="connsiteX50" fmla="*/ 802468 w 4049004"/>
              <a:gd name="connsiteY50" fmla="*/ 457209 h 483209"/>
              <a:gd name="connsiteX51" fmla="*/ 586808 w 4049004"/>
              <a:gd name="connsiteY51" fmla="*/ 474461 h 483209"/>
              <a:gd name="connsiteX52" fmla="*/ 198619 w 4049004"/>
              <a:gd name="connsiteY52" fmla="*/ 465835 h 483209"/>
              <a:gd name="connsiteX53" fmla="*/ 43344 w 4049004"/>
              <a:gd name="connsiteY53" fmla="*/ 474461 h 483209"/>
              <a:gd name="connsiteX54" fmla="*/ 212 w 4049004"/>
              <a:gd name="connsiteY54" fmla="*/ 483088 h 483209"/>
              <a:gd name="connsiteX0" fmla="*/ 15668 w 4049004"/>
              <a:gd name="connsiteY0" fmla="*/ 163012 h 483209"/>
              <a:gd name="connsiteX1" fmla="*/ 217669 w 4049004"/>
              <a:gd name="connsiteY1" fmla="*/ 176131 h 483209"/>
              <a:gd name="connsiteX2" fmla="*/ 543676 w 4049004"/>
              <a:gd name="connsiteY2" fmla="*/ 146658 h 483209"/>
              <a:gd name="connsiteX3" fmla="*/ 1294174 w 4049004"/>
              <a:gd name="connsiteY3" fmla="*/ 155284 h 483209"/>
              <a:gd name="connsiteX4" fmla="*/ 1337306 w 4049004"/>
              <a:gd name="connsiteY4" fmla="*/ 163911 h 483209"/>
              <a:gd name="connsiteX5" fmla="*/ 1621978 w 4049004"/>
              <a:gd name="connsiteY5" fmla="*/ 181163 h 483209"/>
              <a:gd name="connsiteX6" fmla="*/ 1803133 w 4049004"/>
              <a:gd name="connsiteY6" fmla="*/ 198416 h 483209"/>
              <a:gd name="connsiteX7" fmla="*/ 2087804 w 4049004"/>
              <a:gd name="connsiteY7" fmla="*/ 189790 h 483209"/>
              <a:gd name="connsiteX8" fmla="*/ 2148189 w 4049004"/>
              <a:gd name="connsiteY8" fmla="*/ 172537 h 483209"/>
              <a:gd name="connsiteX9" fmla="*/ 2208574 w 4049004"/>
              <a:gd name="connsiteY9" fmla="*/ 155284 h 483209"/>
              <a:gd name="connsiteX10" fmla="*/ 2234453 w 4049004"/>
              <a:gd name="connsiteY10" fmla="*/ 138031 h 483209"/>
              <a:gd name="connsiteX11" fmla="*/ 2268959 w 4049004"/>
              <a:gd name="connsiteY11" fmla="*/ 129405 h 483209"/>
              <a:gd name="connsiteX12" fmla="*/ 2320718 w 4049004"/>
              <a:gd name="connsiteY12" fmla="*/ 112152 h 483209"/>
              <a:gd name="connsiteX13" fmla="*/ 2519125 w 4049004"/>
              <a:gd name="connsiteY13" fmla="*/ 94899 h 483209"/>
              <a:gd name="connsiteX14" fmla="*/ 2700280 w 4049004"/>
              <a:gd name="connsiteY14" fmla="*/ 77646 h 483209"/>
              <a:gd name="connsiteX15" fmla="*/ 2984952 w 4049004"/>
              <a:gd name="connsiteY15" fmla="*/ 51767 h 483209"/>
              <a:gd name="connsiteX16" fmla="*/ 3071216 w 4049004"/>
              <a:gd name="connsiteY16" fmla="*/ 34514 h 483209"/>
              <a:gd name="connsiteX17" fmla="*/ 3097095 w 4049004"/>
              <a:gd name="connsiteY17" fmla="*/ 25888 h 483209"/>
              <a:gd name="connsiteX18" fmla="*/ 3278250 w 4049004"/>
              <a:gd name="connsiteY18" fmla="*/ 8635 h 483209"/>
              <a:gd name="connsiteX19" fmla="*/ 3304129 w 4049004"/>
              <a:gd name="connsiteY19" fmla="*/ 9 h 483209"/>
              <a:gd name="connsiteX20" fmla="*/ 3554295 w 4049004"/>
              <a:gd name="connsiteY20" fmla="*/ 17261 h 483209"/>
              <a:gd name="connsiteX21" fmla="*/ 4046001 w 4049004"/>
              <a:gd name="connsiteY21" fmla="*/ 34514 h 483209"/>
              <a:gd name="connsiteX22" fmla="*/ 4028748 w 4049004"/>
              <a:gd name="connsiteY22" fmla="*/ 60394 h 483209"/>
              <a:gd name="connsiteX23" fmla="*/ 3994242 w 4049004"/>
              <a:gd name="connsiteY23" fmla="*/ 69020 h 483209"/>
              <a:gd name="connsiteX24" fmla="*/ 3942484 w 4049004"/>
              <a:gd name="connsiteY24" fmla="*/ 94899 h 483209"/>
              <a:gd name="connsiteX25" fmla="*/ 3916604 w 4049004"/>
              <a:gd name="connsiteY25" fmla="*/ 112152 h 483209"/>
              <a:gd name="connsiteX26" fmla="*/ 3864846 w 4049004"/>
              <a:gd name="connsiteY26" fmla="*/ 120778 h 483209"/>
              <a:gd name="connsiteX27" fmla="*/ 3744076 w 4049004"/>
              <a:gd name="connsiteY27" fmla="*/ 138031 h 483209"/>
              <a:gd name="connsiteX28" fmla="*/ 3657812 w 4049004"/>
              <a:gd name="connsiteY28" fmla="*/ 146658 h 483209"/>
              <a:gd name="connsiteX29" fmla="*/ 3631933 w 4049004"/>
              <a:gd name="connsiteY29" fmla="*/ 155284 h 483209"/>
              <a:gd name="connsiteX30" fmla="*/ 3502536 w 4049004"/>
              <a:gd name="connsiteY30" fmla="*/ 172537 h 483209"/>
              <a:gd name="connsiteX31" fmla="*/ 3166106 w 4049004"/>
              <a:gd name="connsiteY31" fmla="*/ 198416 h 483209"/>
              <a:gd name="connsiteX32" fmla="*/ 3140227 w 4049004"/>
              <a:gd name="connsiteY32" fmla="*/ 207043 h 483209"/>
              <a:gd name="connsiteX33" fmla="*/ 3088468 w 4049004"/>
              <a:gd name="connsiteY33" fmla="*/ 215669 h 483209"/>
              <a:gd name="connsiteX34" fmla="*/ 3053963 w 4049004"/>
              <a:gd name="connsiteY34" fmla="*/ 241548 h 483209"/>
              <a:gd name="connsiteX35" fmla="*/ 3028084 w 4049004"/>
              <a:gd name="connsiteY35" fmla="*/ 250175 h 483209"/>
              <a:gd name="connsiteX36" fmla="*/ 2959072 w 4049004"/>
              <a:gd name="connsiteY36" fmla="*/ 276054 h 483209"/>
              <a:gd name="connsiteX37" fmla="*/ 1734121 w 4049004"/>
              <a:gd name="connsiteY37" fmla="*/ 284680 h 483209"/>
              <a:gd name="connsiteX38" fmla="*/ 1682363 w 4049004"/>
              <a:gd name="connsiteY38" fmla="*/ 293307 h 483209"/>
              <a:gd name="connsiteX39" fmla="*/ 1596099 w 4049004"/>
              <a:gd name="connsiteY39" fmla="*/ 301933 h 483209"/>
              <a:gd name="connsiteX40" fmla="*/ 1544340 w 4049004"/>
              <a:gd name="connsiteY40" fmla="*/ 319186 h 483209"/>
              <a:gd name="connsiteX41" fmla="*/ 1518461 w 4049004"/>
              <a:gd name="connsiteY41" fmla="*/ 327812 h 483209"/>
              <a:gd name="connsiteX42" fmla="*/ 1492582 w 4049004"/>
              <a:gd name="connsiteY42" fmla="*/ 345065 h 483209"/>
              <a:gd name="connsiteX43" fmla="*/ 1406318 w 4049004"/>
              <a:gd name="connsiteY43" fmla="*/ 370944 h 483209"/>
              <a:gd name="connsiteX44" fmla="*/ 1311427 w 4049004"/>
              <a:gd name="connsiteY44" fmla="*/ 379571 h 483209"/>
              <a:gd name="connsiteX45" fmla="*/ 1138899 w 4049004"/>
              <a:gd name="connsiteY45" fmla="*/ 405450 h 483209"/>
              <a:gd name="connsiteX46" fmla="*/ 1052635 w 4049004"/>
              <a:gd name="connsiteY46" fmla="*/ 422703 h 483209"/>
              <a:gd name="connsiteX47" fmla="*/ 914612 w 4049004"/>
              <a:gd name="connsiteY47" fmla="*/ 431329 h 483209"/>
              <a:gd name="connsiteX48" fmla="*/ 836974 w 4049004"/>
              <a:gd name="connsiteY48" fmla="*/ 448582 h 483209"/>
              <a:gd name="connsiteX49" fmla="*/ 802468 w 4049004"/>
              <a:gd name="connsiteY49" fmla="*/ 457209 h 483209"/>
              <a:gd name="connsiteX50" fmla="*/ 586808 w 4049004"/>
              <a:gd name="connsiteY50" fmla="*/ 474461 h 483209"/>
              <a:gd name="connsiteX51" fmla="*/ 198619 w 4049004"/>
              <a:gd name="connsiteY51" fmla="*/ 465835 h 483209"/>
              <a:gd name="connsiteX52" fmla="*/ 43344 w 4049004"/>
              <a:gd name="connsiteY52" fmla="*/ 474461 h 483209"/>
              <a:gd name="connsiteX53" fmla="*/ 212 w 4049004"/>
              <a:gd name="connsiteY53" fmla="*/ 483088 h 483209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097095 w 4049004"/>
              <a:gd name="connsiteY17" fmla="*/ 20323 h 477644"/>
              <a:gd name="connsiteX18" fmla="*/ 3278250 w 4049004"/>
              <a:gd name="connsiteY18" fmla="*/ 3070 h 477644"/>
              <a:gd name="connsiteX19" fmla="*/ 3554295 w 4049004"/>
              <a:gd name="connsiteY19" fmla="*/ 11696 h 477644"/>
              <a:gd name="connsiteX20" fmla="*/ 4046001 w 4049004"/>
              <a:gd name="connsiteY20" fmla="*/ 28949 h 477644"/>
              <a:gd name="connsiteX21" fmla="*/ 4028748 w 4049004"/>
              <a:gd name="connsiteY21" fmla="*/ 54829 h 477644"/>
              <a:gd name="connsiteX22" fmla="*/ 3994242 w 4049004"/>
              <a:gd name="connsiteY22" fmla="*/ 63455 h 477644"/>
              <a:gd name="connsiteX23" fmla="*/ 3942484 w 4049004"/>
              <a:gd name="connsiteY23" fmla="*/ 89334 h 477644"/>
              <a:gd name="connsiteX24" fmla="*/ 3916604 w 4049004"/>
              <a:gd name="connsiteY24" fmla="*/ 106587 h 477644"/>
              <a:gd name="connsiteX25" fmla="*/ 3864846 w 4049004"/>
              <a:gd name="connsiteY25" fmla="*/ 115213 h 477644"/>
              <a:gd name="connsiteX26" fmla="*/ 3744076 w 4049004"/>
              <a:gd name="connsiteY26" fmla="*/ 132466 h 477644"/>
              <a:gd name="connsiteX27" fmla="*/ 3657812 w 4049004"/>
              <a:gd name="connsiteY27" fmla="*/ 141093 h 477644"/>
              <a:gd name="connsiteX28" fmla="*/ 3631933 w 4049004"/>
              <a:gd name="connsiteY28" fmla="*/ 149719 h 477644"/>
              <a:gd name="connsiteX29" fmla="*/ 3502536 w 4049004"/>
              <a:gd name="connsiteY29" fmla="*/ 166972 h 477644"/>
              <a:gd name="connsiteX30" fmla="*/ 3166106 w 4049004"/>
              <a:gd name="connsiteY30" fmla="*/ 192851 h 477644"/>
              <a:gd name="connsiteX31" fmla="*/ 3140227 w 4049004"/>
              <a:gd name="connsiteY31" fmla="*/ 201478 h 477644"/>
              <a:gd name="connsiteX32" fmla="*/ 3088468 w 4049004"/>
              <a:gd name="connsiteY32" fmla="*/ 210104 h 477644"/>
              <a:gd name="connsiteX33" fmla="*/ 3053963 w 4049004"/>
              <a:gd name="connsiteY33" fmla="*/ 235983 h 477644"/>
              <a:gd name="connsiteX34" fmla="*/ 3028084 w 4049004"/>
              <a:gd name="connsiteY34" fmla="*/ 244610 h 477644"/>
              <a:gd name="connsiteX35" fmla="*/ 2959072 w 4049004"/>
              <a:gd name="connsiteY35" fmla="*/ 270489 h 477644"/>
              <a:gd name="connsiteX36" fmla="*/ 1734121 w 4049004"/>
              <a:gd name="connsiteY36" fmla="*/ 279115 h 477644"/>
              <a:gd name="connsiteX37" fmla="*/ 1682363 w 4049004"/>
              <a:gd name="connsiteY37" fmla="*/ 287742 h 477644"/>
              <a:gd name="connsiteX38" fmla="*/ 1596099 w 4049004"/>
              <a:gd name="connsiteY38" fmla="*/ 296368 h 477644"/>
              <a:gd name="connsiteX39" fmla="*/ 1544340 w 4049004"/>
              <a:gd name="connsiteY39" fmla="*/ 313621 h 477644"/>
              <a:gd name="connsiteX40" fmla="*/ 1518461 w 4049004"/>
              <a:gd name="connsiteY40" fmla="*/ 322247 h 477644"/>
              <a:gd name="connsiteX41" fmla="*/ 1492582 w 4049004"/>
              <a:gd name="connsiteY41" fmla="*/ 339500 h 477644"/>
              <a:gd name="connsiteX42" fmla="*/ 1406318 w 4049004"/>
              <a:gd name="connsiteY42" fmla="*/ 365379 h 477644"/>
              <a:gd name="connsiteX43" fmla="*/ 1311427 w 4049004"/>
              <a:gd name="connsiteY43" fmla="*/ 374006 h 477644"/>
              <a:gd name="connsiteX44" fmla="*/ 1138899 w 4049004"/>
              <a:gd name="connsiteY44" fmla="*/ 399885 h 477644"/>
              <a:gd name="connsiteX45" fmla="*/ 1052635 w 4049004"/>
              <a:gd name="connsiteY45" fmla="*/ 417138 h 477644"/>
              <a:gd name="connsiteX46" fmla="*/ 914612 w 4049004"/>
              <a:gd name="connsiteY46" fmla="*/ 425764 h 477644"/>
              <a:gd name="connsiteX47" fmla="*/ 836974 w 4049004"/>
              <a:gd name="connsiteY47" fmla="*/ 443017 h 477644"/>
              <a:gd name="connsiteX48" fmla="*/ 802468 w 4049004"/>
              <a:gd name="connsiteY48" fmla="*/ 451644 h 477644"/>
              <a:gd name="connsiteX49" fmla="*/ 586808 w 4049004"/>
              <a:gd name="connsiteY49" fmla="*/ 468896 h 477644"/>
              <a:gd name="connsiteX50" fmla="*/ 198619 w 4049004"/>
              <a:gd name="connsiteY50" fmla="*/ 460270 h 477644"/>
              <a:gd name="connsiteX51" fmla="*/ 43344 w 4049004"/>
              <a:gd name="connsiteY51" fmla="*/ 468896 h 477644"/>
              <a:gd name="connsiteX52" fmla="*/ 212 w 4049004"/>
              <a:gd name="connsiteY52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71216 w 4049004"/>
              <a:gd name="connsiteY16" fmla="*/ 2894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7447 h 477644"/>
              <a:gd name="connsiteX1" fmla="*/ 217669 w 4049004"/>
              <a:gd name="connsiteY1" fmla="*/ 170566 h 477644"/>
              <a:gd name="connsiteX2" fmla="*/ 543676 w 4049004"/>
              <a:gd name="connsiteY2" fmla="*/ 141093 h 477644"/>
              <a:gd name="connsiteX3" fmla="*/ 1294174 w 4049004"/>
              <a:gd name="connsiteY3" fmla="*/ 149719 h 477644"/>
              <a:gd name="connsiteX4" fmla="*/ 1337306 w 4049004"/>
              <a:gd name="connsiteY4" fmla="*/ 158346 h 477644"/>
              <a:gd name="connsiteX5" fmla="*/ 1621978 w 4049004"/>
              <a:gd name="connsiteY5" fmla="*/ 175598 h 477644"/>
              <a:gd name="connsiteX6" fmla="*/ 1803133 w 4049004"/>
              <a:gd name="connsiteY6" fmla="*/ 192851 h 477644"/>
              <a:gd name="connsiteX7" fmla="*/ 2087804 w 4049004"/>
              <a:gd name="connsiteY7" fmla="*/ 184225 h 477644"/>
              <a:gd name="connsiteX8" fmla="*/ 2148189 w 4049004"/>
              <a:gd name="connsiteY8" fmla="*/ 166972 h 477644"/>
              <a:gd name="connsiteX9" fmla="*/ 2208574 w 4049004"/>
              <a:gd name="connsiteY9" fmla="*/ 149719 h 477644"/>
              <a:gd name="connsiteX10" fmla="*/ 2234453 w 4049004"/>
              <a:gd name="connsiteY10" fmla="*/ 132466 h 477644"/>
              <a:gd name="connsiteX11" fmla="*/ 2268959 w 4049004"/>
              <a:gd name="connsiteY11" fmla="*/ 123840 h 477644"/>
              <a:gd name="connsiteX12" fmla="*/ 2320718 w 4049004"/>
              <a:gd name="connsiteY12" fmla="*/ 106587 h 477644"/>
              <a:gd name="connsiteX13" fmla="*/ 2519125 w 4049004"/>
              <a:gd name="connsiteY13" fmla="*/ 89334 h 477644"/>
              <a:gd name="connsiteX14" fmla="*/ 2700280 w 4049004"/>
              <a:gd name="connsiteY14" fmla="*/ 72081 h 477644"/>
              <a:gd name="connsiteX15" fmla="*/ 2984952 w 4049004"/>
              <a:gd name="connsiteY15" fmla="*/ 46202 h 477644"/>
              <a:gd name="connsiteX16" fmla="*/ 3083916 w 4049004"/>
              <a:gd name="connsiteY16" fmla="*/ 47999 h 477644"/>
              <a:gd name="connsiteX17" fmla="*/ 3278250 w 4049004"/>
              <a:gd name="connsiteY17" fmla="*/ 3070 h 477644"/>
              <a:gd name="connsiteX18" fmla="*/ 3554295 w 4049004"/>
              <a:gd name="connsiteY18" fmla="*/ 11696 h 477644"/>
              <a:gd name="connsiteX19" fmla="*/ 4046001 w 4049004"/>
              <a:gd name="connsiteY19" fmla="*/ 28949 h 477644"/>
              <a:gd name="connsiteX20" fmla="*/ 4028748 w 4049004"/>
              <a:gd name="connsiteY20" fmla="*/ 54829 h 477644"/>
              <a:gd name="connsiteX21" fmla="*/ 3994242 w 4049004"/>
              <a:gd name="connsiteY21" fmla="*/ 63455 h 477644"/>
              <a:gd name="connsiteX22" fmla="*/ 3942484 w 4049004"/>
              <a:gd name="connsiteY22" fmla="*/ 89334 h 477644"/>
              <a:gd name="connsiteX23" fmla="*/ 3916604 w 4049004"/>
              <a:gd name="connsiteY23" fmla="*/ 106587 h 477644"/>
              <a:gd name="connsiteX24" fmla="*/ 3864846 w 4049004"/>
              <a:gd name="connsiteY24" fmla="*/ 115213 h 477644"/>
              <a:gd name="connsiteX25" fmla="*/ 3744076 w 4049004"/>
              <a:gd name="connsiteY25" fmla="*/ 132466 h 477644"/>
              <a:gd name="connsiteX26" fmla="*/ 3657812 w 4049004"/>
              <a:gd name="connsiteY26" fmla="*/ 141093 h 477644"/>
              <a:gd name="connsiteX27" fmla="*/ 3631933 w 4049004"/>
              <a:gd name="connsiteY27" fmla="*/ 149719 h 477644"/>
              <a:gd name="connsiteX28" fmla="*/ 3502536 w 4049004"/>
              <a:gd name="connsiteY28" fmla="*/ 166972 h 477644"/>
              <a:gd name="connsiteX29" fmla="*/ 3166106 w 4049004"/>
              <a:gd name="connsiteY29" fmla="*/ 192851 h 477644"/>
              <a:gd name="connsiteX30" fmla="*/ 3140227 w 4049004"/>
              <a:gd name="connsiteY30" fmla="*/ 201478 h 477644"/>
              <a:gd name="connsiteX31" fmla="*/ 3088468 w 4049004"/>
              <a:gd name="connsiteY31" fmla="*/ 210104 h 477644"/>
              <a:gd name="connsiteX32" fmla="*/ 3053963 w 4049004"/>
              <a:gd name="connsiteY32" fmla="*/ 235983 h 477644"/>
              <a:gd name="connsiteX33" fmla="*/ 3028084 w 4049004"/>
              <a:gd name="connsiteY33" fmla="*/ 244610 h 477644"/>
              <a:gd name="connsiteX34" fmla="*/ 2959072 w 4049004"/>
              <a:gd name="connsiteY34" fmla="*/ 270489 h 477644"/>
              <a:gd name="connsiteX35" fmla="*/ 1734121 w 4049004"/>
              <a:gd name="connsiteY35" fmla="*/ 279115 h 477644"/>
              <a:gd name="connsiteX36" fmla="*/ 1682363 w 4049004"/>
              <a:gd name="connsiteY36" fmla="*/ 287742 h 477644"/>
              <a:gd name="connsiteX37" fmla="*/ 1596099 w 4049004"/>
              <a:gd name="connsiteY37" fmla="*/ 296368 h 477644"/>
              <a:gd name="connsiteX38" fmla="*/ 1544340 w 4049004"/>
              <a:gd name="connsiteY38" fmla="*/ 313621 h 477644"/>
              <a:gd name="connsiteX39" fmla="*/ 1518461 w 4049004"/>
              <a:gd name="connsiteY39" fmla="*/ 322247 h 477644"/>
              <a:gd name="connsiteX40" fmla="*/ 1492582 w 4049004"/>
              <a:gd name="connsiteY40" fmla="*/ 339500 h 477644"/>
              <a:gd name="connsiteX41" fmla="*/ 1406318 w 4049004"/>
              <a:gd name="connsiteY41" fmla="*/ 365379 h 477644"/>
              <a:gd name="connsiteX42" fmla="*/ 1311427 w 4049004"/>
              <a:gd name="connsiteY42" fmla="*/ 374006 h 477644"/>
              <a:gd name="connsiteX43" fmla="*/ 1138899 w 4049004"/>
              <a:gd name="connsiteY43" fmla="*/ 399885 h 477644"/>
              <a:gd name="connsiteX44" fmla="*/ 1052635 w 4049004"/>
              <a:gd name="connsiteY44" fmla="*/ 417138 h 477644"/>
              <a:gd name="connsiteX45" fmla="*/ 914612 w 4049004"/>
              <a:gd name="connsiteY45" fmla="*/ 425764 h 477644"/>
              <a:gd name="connsiteX46" fmla="*/ 836974 w 4049004"/>
              <a:gd name="connsiteY46" fmla="*/ 443017 h 477644"/>
              <a:gd name="connsiteX47" fmla="*/ 802468 w 4049004"/>
              <a:gd name="connsiteY47" fmla="*/ 451644 h 477644"/>
              <a:gd name="connsiteX48" fmla="*/ 586808 w 4049004"/>
              <a:gd name="connsiteY48" fmla="*/ 468896 h 477644"/>
              <a:gd name="connsiteX49" fmla="*/ 198619 w 4049004"/>
              <a:gd name="connsiteY49" fmla="*/ 460270 h 477644"/>
              <a:gd name="connsiteX50" fmla="*/ 43344 w 4049004"/>
              <a:gd name="connsiteY50" fmla="*/ 468896 h 477644"/>
              <a:gd name="connsiteX51" fmla="*/ 212 w 4049004"/>
              <a:gd name="connsiteY51" fmla="*/ 477523 h 477644"/>
              <a:gd name="connsiteX0" fmla="*/ 15668 w 4049004"/>
              <a:gd name="connsiteY0" fmla="*/ 159701 h 479898"/>
              <a:gd name="connsiteX1" fmla="*/ 217669 w 4049004"/>
              <a:gd name="connsiteY1" fmla="*/ 172820 h 479898"/>
              <a:gd name="connsiteX2" fmla="*/ 543676 w 4049004"/>
              <a:gd name="connsiteY2" fmla="*/ 143347 h 479898"/>
              <a:gd name="connsiteX3" fmla="*/ 1294174 w 4049004"/>
              <a:gd name="connsiteY3" fmla="*/ 151973 h 479898"/>
              <a:gd name="connsiteX4" fmla="*/ 1337306 w 4049004"/>
              <a:gd name="connsiteY4" fmla="*/ 160600 h 479898"/>
              <a:gd name="connsiteX5" fmla="*/ 1621978 w 4049004"/>
              <a:gd name="connsiteY5" fmla="*/ 177852 h 479898"/>
              <a:gd name="connsiteX6" fmla="*/ 1803133 w 4049004"/>
              <a:gd name="connsiteY6" fmla="*/ 195105 h 479898"/>
              <a:gd name="connsiteX7" fmla="*/ 2087804 w 4049004"/>
              <a:gd name="connsiteY7" fmla="*/ 186479 h 479898"/>
              <a:gd name="connsiteX8" fmla="*/ 2148189 w 4049004"/>
              <a:gd name="connsiteY8" fmla="*/ 169226 h 479898"/>
              <a:gd name="connsiteX9" fmla="*/ 2208574 w 4049004"/>
              <a:gd name="connsiteY9" fmla="*/ 151973 h 479898"/>
              <a:gd name="connsiteX10" fmla="*/ 2234453 w 4049004"/>
              <a:gd name="connsiteY10" fmla="*/ 134720 h 479898"/>
              <a:gd name="connsiteX11" fmla="*/ 2268959 w 4049004"/>
              <a:gd name="connsiteY11" fmla="*/ 126094 h 479898"/>
              <a:gd name="connsiteX12" fmla="*/ 2320718 w 4049004"/>
              <a:gd name="connsiteY12" fmla="*/ 108841 h 479898"/>
              <a:gd name="connsiteX13" fmla="*/ 2519125 w 4049004"/>
              <a:gd name="connsiteY13" fmla="*/ 91588 h 479898"/>
              <a:gd name="connsiteX14" fmla="*/ 2700280 w 4049004"/>
              <a:gd name="connsiteY14" fmla="*/ 74335 h 479898"/>
              <a:gd name="connsiteX15" fmla="*/ 2984952 w 4049004"/>
              <a:gd name="connsiteY15" fmla="*/ 48456 h 479898"/>
              <a:gd name="connsiteX16" fmla="*/ 3083916 w 4049004"/>
              <a:gd name="connsiteY16" fmla="*/ 50253 h 479898"/>
              <a:gd name="connsiteX17" fmla="*/ 3284600 w 4049004"/>
              <a:gd name="connsiteY17" fmla="*/ 49774 h 479898"/>
              <a:gd name="connsiteX18" fmla="*/ 3554295 w 4049004"/>
              <a:gd name="connsiteY18" fmla="*/ 13950 h 479898"/>
              <a:gd name="connsiteX19" fmla="*/ 4046001 w 4049004"/>
              <a:gd name="connsiteY19" fmla="*/ 31203 h 479898"/>
              <a:gd name="connsiteX20" fmla="*/ 4028748 w 4049004"/>
              <a:gd name="connsiteY20" fmla="*/ 57083 h 479898"/>
              <a:gd name="connsiteX21" fmla="*/ 3994242 w 4049004"/>
              <a:gd name="connsiteY21" fmla="*/ 65709 h 479898"/>
              <a:gd name="connsiteX22" fmla="*/ 3942484 w 4049004"/>
              <a:gd name="connsiteY22" fmla="*/ 91588 h 479898"/>
              <a:gd name="connsiteX23" fmla="*/ 3916604 w 4049004"/>
              <a:gd name="connsiteY23" fmla="*/ 108841 h 479898"/>
              <a:gd name="connsiteX24" fmla="*/ 3864846 w 4049004"/>
              <a:gd name="connsiteY24" fmla="*/ 117467 h 479898"/>
              <a:gd name="connsiteX25" fmla="*/ 3744076 w 4049004"/>
              <a:gd name="connsiteY25" fmla="*/ 134720 h 479898"/>
              <a:gd name="connsiteX26" fmla="*/ 3657812 w 4049004"/>
              <a:gd name="connsiteY26" fmla="*/ 143347 h 479898"/>
              <a:gd name="connsiteX27" fmla="*/ 3631933 w 4049004"/>
              <a:gd name="connsiteY27" fmla="*/ 151973 h 479898"/>
              <a:gd name="connsiteX28" fmla="*/ 3502536 w 4049004"/>
              <a:gd name="connsiteY28" fmla="*/ 169226 h 479898"/>
              <a:gd name="connsiteX29" fmla="*/ 3166106 w 4049004"/>
              <a:gd name="connsiteY29" fmla="*/ 195105 h 479898"/>
              <a:gd name="connsiteX30" fmla="*/ 3140227 w 4049004"/>
              <a:gd name="connsiteY30" fmla="*/ 203732 h 479898"/>
              <a:gd name="connsiteX31" fmla="*/ 3088468 w 4049004"/>
              <a:gd name="connsiteY31" fmla="*/ 212358 h 479898"/>
              <a:gd name="connsiteX32" fmla="*/ 3053963 w 4049004"/>
              <a:gd name="connsiteY32" fmla="*/ 238237 h 479898"/>
              <a:gd name="connsiteX33" fmla="*/ 3028084 w 4049004"/>
              <a:gd name="connsiteY33" fmla="*/ 246864 h 479898"/>
              <a:gd name="connsiteX34" fmla="*/ 2959072 w 4049004"/>
              <a:gd name="connsiteY34" fmla="*/ 272743 h 479898"/>
              <a:gd name="connsiteX35" fmla="*/ 1734121 w 4049004"/>
              <a:gd name="connsiteY35" fmla="*/ 281369 h 479898"/>
              <a:gd name="connsiteX36" fmla="*/ 1682363 w 4049004"/>
              <a:gd name="connsiteY36" fmla="*/ 289996 h 479898"/>
              <a:gd name="connsiteX37" fmla="*/ 1596099 w 4049004"/>
              <a:gd name="connsiteY37" fmla="*/ 298622 h 479898"/>
              <a:gd name="connsiteX38" fmla="*/ 1544340 w 4049004"/>
              <a:gd name="connsiteY38" fmla="*/ 315875 h 479898"/>
              <a:gd name="connsiteX39" fmla="*/ 1518461 w 4049004"/>
              <a:gd name="connsiteY39" fmla="*/ 324501 h 479898"/>
              <a:gd name="connsiteX40" fmla="*/ 1492582 w 4049004"/>
              <a:gd name="connsiteY40" fmla="*/ 341754 h 479898"/>
              <a:gd name="connsiteX41" fmla="*/ 1406318 w 4049004"/>
              <a:gd name="connsiteY41" fmla="*/ 367633 h 479898"/>
              <a:gd name="connsiteX42" fmla="*/ 1311427 w 4049004"/>
              <a:gd name="connsiteY42" fmla="*/ 376260 h 479898"/>
              <a:gd name="connsiteX43" fmla="*/ 1138899 w 4049004"/>
              <a:gd name="connsiteY43" fmla="*/ 402139 h 479898"/>
              <a:gd name="connsiteX44" fmla="*/ 1052635 w 4049004"/>
              <a:gd name="connsiteY44" fmla="*/ 419392 h 479898"/>
              <a:gd name="connsiteX45" fmla="*/ 914612 w 4049004"/>
              <a:gd name="connsiteY45" fmla="*/ 428018 h 479898"/>
              <a:gd name="connsiteX46" fmla="*/ 836974 w 4049004"/>
              <a:gd name="connsiteY46" fmla="*/ 445271 h 479898"/>
              <a:gd name="connsiteX47" fmla="*/ 802468 w 4049004"/>
              <a:gd name="connsiteY47" fmla="*/ 453898 h 479898"/>
              <a:gd name="connsiteX48" fmla="*/ 586808 w 4049004"/>
              <a:gd name="connsiteY48" fmla="*/ 471150 h 479898"/>
              <a:gd name="connsiteX49" fmla="*/ 198619 w 4049004"/>
              <a:gd name="connsiteY49" fmla="*/ 462524 h 479898"/>
              <a:gd name="connsiteX50" fmla="*/ 43344 w 4049004"/>
              <a:gd name="connsiteY50" fmla="*/ 471150 h 479898"/>
              <a:gd name="connsiteX51" fmla="*/ 212 w 4049004"/>
              <a:gd name="connsiteY51" fmla="*/ 479777 h 479898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66106 w 4079489"/>
              <a:gd name="connsiteY29" fmla="*/ 165917 h 450710"/>
              <a:gd name="connsiteX30" fmla="*/ 3140227 w 4079489"/>
              <a:gd name="connsiteY30" fmla="*/ 174544 h 450710"/>
              <a:gd name="connsiteX31" fmla="*/ 3088468 w 4079489"/>
              <a:gd name="connsiteY31" fmla="*/ 183170 h 450710"/>
              <a:gd name="connsiteX32" fmla="*/ 3053963 w 4079489"/>
              <a:gd name="connsiteY32" fmla="*/ 209049 h 450710"/>
              <a:gd name="connsiteX33" fmla="*/ 3028084 w 4079489"/>
              <a:gd name="connsiteY33" fmla="*/ 217676 h 450710"/>
              <a:gd name="connsiteX34" fmla="*/ 2959072 w 4079489"/>
              <a:gd name="connsiteY34" fmla="*/ 243555 h 450710"/>
              <a:gd name="connsiteX35" fmla="*/ 1734121 w 4079489"/>
              <a:gd name="connsiteY35" fmla="*/ 252181 h 450710"/>
              <a:gd name="connsiteX36" fmla="*/ 1682363 w 4079489"/>
              <a:gd name="connsiteY36" fmla="*/ 260808 h 450710"/>
              <a:gd name="connsiteX37" fmla="*/ 1596099 w 4079489"/>
              <a:gd name="connsiteY37" fmla="*/ 269434 h 450710"/>
              <a:gd name="connsiteX38" fmla="*/ 1544340 w 4079489"/>
              <a:gd name="connsiteY38" fmla="*/ 286687 h 450710"/>
              <a:gd name="connsiteX39" fmla="*/ 1518461 w 4079489"/>
              <a:gd name="connsiteY39" fmla="*/ 295313 h 450710"/>
              <a:gd name="connsiteX40" fmla="*/ 1492582 w 4079489"/>
              <a:gd name="connsiteY40" fmla="*/ 312566 h 450710"/>
              <a:gd name="connsiteX41" fmla="*/ 1406318 w 4079489"/>
              <a:gd name="connsiteY41" fmla="*/ 338445 h 450710"/>
              <a:gd name="connsiteX42" fmla="*/ 1311427 w 4079489"/>
              <a:gd name="connsiteY42" fmla="*/ 347072 h 450710"/>
              <a:gd name="connsiteX43" fmla="*/ 1138899 w 4079489"/>
              <a:gd name="connsiteY43" fmla="*/ 372951 h 450710"/>
              <a:gd name="connsiteX44" fmla="*/ 1052635 w 4079489"/>
              <a:gd name="connsiteY44" fmla="*/ 390204 h 450710"/>
              <a:gd name="connsiteX45" fmla="*/ 914612 w 4079489"/>
              <a:gd name="connsiteY45" fmla="*/ 398830 h 450710"/>
              <a:gd name="connsiteX46" fmla="*/ 836974 w 4079489"/>
              <a:gd name="connsiteY46" fmla="*/ 416083 h 450710"/>
              <a:gd name="connsiteX47" fmla="*/ 802468 w 4079489"/>
              <a:gd name="connsiteY47" fmla="*/ 424710 h 450710"/>
              <a:gd name="connsiteX48" fmla="*/ 586808 w 4079489"/>
              <a:gd name="connsiteY48" fmla="*/ 441962 h 450710"/>
              <a:gd name="connsiteX49" fmla="*/ 198619 w 4079489"/>
              <a:gd name="connsiteY49" fmla="*/ 433336 h 450710"/>
              <a:gd name="connsiteX50" fmla="*/ 43344 w 4079489"/>
              <a:gd name="connsiteY50" fmla="*/ 441962 h 450710"/>
              <a:gd name="connsiteX51" fmla="*/ 212 w 4079489"/>
              <a:gd name="connsiteY51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53963 w 4079489"/>
              <a:gd name="connsiteY31" fmla="*/ 209049 h 450710"/>
              <a:gd name="connsiteX32" fmla="*/ 3028084 w 4079489"/>
              <a:gd name="connsiteY32" fmla="*/ 217676 h 450710"/>
              <a:gd name="connsiteX33" fmla="*/ 2959072 w 4079489"/>
              <a:gd name="connsiteY33" fmla="*/ 243555 h 450710"/>
              <a:gd name="connsiteX34" fmla="*/ 1734121 w 4079489"/>
              <a:gd name="connsiteY34" fmla="*/ 252181 h 450710"/>
              <a:gd name="connsiteX35" fmla="*/ 1682363 w 4079489"/>
              <a:gd name="connsiteY35" fmla="*/ 260808 h 450710"/>
              <a:gd name="connsiteX36" fmla="*/ 1596099 w 4079489"/>
              <a:gd name="connsiteY36" fmla="*/ 269434 h 450710"/>
              <a:gd name="connsiteX37" fmla="*/ 1544340 w 4079489"/>
              <a:gd name="connsiteY37" fmla="*/ 286687 h 450710"/>
              <a:gd name="connsiteX38" fmla="*/ 1518461 w 4079489"/>
              <a:gd name="connsiteY38" fmla="*/ 295313 h 450710"/>
              <a:gd name="connsiteX39" fmla="*/ 1492582 w 4079489"/>
              <a:gd name="connsiteY39" fmla="*/ 312566 h 450710"/>
              <a:gd name="connsiteX40" fmla="*/ 1406318 w 4079489"/>
              <a:gd name="connsiteY40" fmla="*/ 338445 h 450710"/>
              <a:gd name="connsiteX41" fmla="*/ 1311427 w 4079489"/>
              <a:gd name="connsiteY41" fmla="*/ 347072 h 450710"/>
              <a:gd name="connsiteX42" fmla="*/ 1138899 w 4079489"/>
              <a:gd name="connsiteY42" fmla="*/ 372951 h 450710"/>
              <a:gd name="connsiteX43" fmla="*/ 1052635 w 4079489"/>
              <a:gd name="connsiteY43" fmla="*/ 390204 h 450710"/>
              <a:gd name="connsiteX44" fmla="*/ 914612 w 4079489"/>
              <a:gd name="connsiteY44" fmla="*/ 398830 h 450710"/>
              <a:gd name="connsiteX45" fmla="*/ 836974 w 4079489"/>
              <a:gd name="connsiteY45" fmla="*/ 416083 h 450710"/>
              <a:gd name="connsiteX46" fmla="*/ 802468 w 4079489"/>
              <a:gd name="connsiteY46" fmla="*/ 424710 h 450710"/>
              <a:gd name="connsiteX47" fmla="*/ 586808 w 4079489"/>
              <a:gd name="connsiteY47" fmla="*/ 441962 h 450710"/>
              <a:gd name="connsiteX48" fmla="*/ 198619 w 4079489"/>
              <a:gd name="connsiteY48" fmla="*/ 433336 h 450710"/>
              <a:gd name="connsiteX49" fmla="*/ 43344 w 4079489"/>
              <a:gd name="connsiteY49" fmla="*/ 441962 h 450710"/>
              <a:gd name="connsiteX50" fmla="*/ 212 w 4079489"/>
              <a:gd name="connsiteY50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40227 w 4079489"/>
              <a:gd name="connsiteY29" fmla="*/ 174544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831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682363 w 4079489"/>
              <a:gd name="connsiteY34" fmla="*/ 260808 h 450710"/>
              <a:gd name="connsiteX35" fmla="*/ 1596099 w 4079489"/>
              <a:gd name="connsiteY35" fmla="*/ 269434 h 450710"/>
              <a:gd name="connsiteX36" fmla="*/ 1544340 w 4079489"/>
              <a:gd name="connsiteY36" fmla="*/ 286687 h 450710"/>
              <a:gd name="connsiteX37" fmla="*/ 1518461 w 4079489"/>
              <a:gd name="connsiteY37" fmla="*/ 295313 h 450710"/>
              <a:gd name="connsiteX38" fmla="*/ 1492582 w 4079489"/>
              <a:gd name="connsiteY38" fmla="*/ 312566 h 450710"/>
              <a:gd name="connsiteX39" fmla="*/ 1406318 w 4079489"/>
              <a:gd name="connsiteY39" fmla="*/ 338445 h 450710"/>
              <a:gd name="connsiteX40" fmla="*/ 1311427 w 4079489"/>
              <a:gd name="connsiteY40" fmla="*/ 347072 h 450710"/>
              <a:gd name="connsiteX41" fmla="*/ 1138899 w 4079489"/>
              <a:gd name="connsiteY41" fmla="*/ 372951 h 450710"/>
              <a:gd name="connsiteX42" fmla="*/ 1052635 w 4079489"/>
              <a:gd name="connsiteY42" fmla="*/ 390204 h 450710"/>
              <a:gd name="connsiteX43" fmla="*/ 914612 w 4079489"/>
              <a:gd name="connsiteY43" fmla="*/ 398830 h 450710"/>
              <a:gd name="connsiteX44" fmla="*/ 836974 w 4079489"/>
              <a:gd name="connsiteY44" fmla="*/ 416083 h 450710"/>
              <a:gd name="connsiteX45" fmla="*/ 802468 w 4079489"/>
              <a:gd name="connsiteY45" fmla="*/ 424710 h 450710"/>
              <a:gd name="connsiteX46" fmla="*/ 586808 w 4079489"/>
              <a:gd name="connsiteY46" fmla="*/ 441962 h 450710"/>
              <a:gd name="connsiteX47" fmla="*/ 198619 w 4079489"/>
              <a:gd name="connsiteY47" fmla="*/ 433336 h 450710"/>
              <a:gd name="connsiteX48" fmla="*/ 43344 w 4079489"/>
              <a:gd name="connsiteY48" fmla="*/ 441962 h 450710"/>
              <a:gd name="connsiteX49" fmla="*/ 212 w 4079489"/>
              <a:gd name="connsiteY49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518461 w 4079489"/>
              <a:gd name="connsiteY36" fmla="*/ 295313 h 450710"/>
              <a:gd name="connsiteX37" fmla="*/ 1492582 w 4079489"/>
              <a:gd name="connsiteY37" fmla="*/ 312566 h 450710"/>
              <a:gd name="connsiteX38" fmla="*/ 1406318 w 4079489"/>
              <a:gd name="connsiteY38" fmla="*/ 338445 h 450710"/>
              <a:gd name="connsiteX39" fmla="*/ 1311427 w 4079489"/>
              <a:gd name="connsiteY39" fmla="*/ 347072 h 450710"/>
              <a:gd name="connsiteX40" fmla="*/ 1138899 w 4079489"/>
              <a:gd name="connsiteY40" fmla="*/ 372951 h 450710"/>
              <a:gd name="connsiteX41" fmla="*/ 1052635 w 4079489"/>
              <a:gd name="connsiteY41" fmla="*/ 390204 h 450710"/>
              <a:gd name="connsiteX42" fmla="*/ 914612 w 4079489"/>
              <a:gd name="connsiteY42" fmla="*/ 398830 h 450710"/>
              <a:gd name="connsiteX43" fmla="*/ 836974 w 4079489"/>
              <a:gd name="connsiteY43" fmla="*/ 416083 h 450710"/>
              <a:gd name="connsiteX44" fmla="*/ 802468 w 4079489"/>
              <a:gd name="connsiteY44" fmla="*/ 424710 h 450710"/>
              <a:gd name="connsiteX45" fmla="*/ 586808 w 4079489"/>
              <a:gd name="connsiteY45" fmla="*/ 441962 h 450710"/>
              <a:gd name="connsiteX46" fmla="*/ 198619 w 4079489"/>
              <a:gd name="connsiteY46" fmla="*/ 433336 h 450710"/>
              <a:gd name="connsiteX47" fmla="*/ 43344 w 4079489"/>
              <a:gd name="connsiteY47" fmla="*/ 441962 h 450710"/>
              <a:gd name="connsiteX48" fmla="*/ 212 w 4079489"/>
              <a:gd name="connsiteY48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544340 w 4079489"/>
              <a:gd name="connsiteY35" fmla="*/ 286687 h 450710"/>
              <a:gd name="connsiteX36" fmla="*/ 1492582 w 4079489"/>
              <a:gd name="connsiteY36" fmla="*/ 312566 h 450710"/>
              <a:gd name="connsiteX37" fmla="*/ 1406318 w 4079489"/>
              <a:gd name="connsiteY37" fmla="*/ 338445 h 450710"/>
              <a:gd name="connsiteX38" fmla="*/ 1311427 w 4079489"/>
              <a:gd name="connsiteY38" fmla="*/ 347072 h 450710"/>
              <a:gd name="connsiteX39" fmla="*/ 1138899 w 4079489"/>
              <a:gd name="connsiteY39" fmla="*/ 372951 h 450710"/>
              <a:gd name="connsiteX40" fmla="*/ 1052635 w 4079489"/>
              <a:gd name="connsiteY40" fmla="*/ 390204 h 450710"/>
              <a:gd name="connsiteX41" fmla="*/ 914612 w 4079489"/>
              <a:gd name="connsiteY41" fmla="*/ 398830 h 450710"/>
              <a:gd name="connsiteX42" fmla="*/ 836974 w 4079489"/>
              <a:gd name="connsiteY42" fmla="*/ 416083 h 450710"/>
              <a:gd name="connsiteX43" fmla="*/ 802468 w 4079489"/>
              <a:gd name="connsiteY43" fmla="*/ 424710 h 450710"/>
              <a:gd name="connsiteX44" fmla="*/ 586808 w 4079489"/>
              <a:gd name="connsiteY44" fmla="*/ 441962 h 450710"/>
              <a:gd name="connsiteX45" fmla="*/ 198619 w 4079489"/>
              <a:gd name="connsiteY45" fmla="*/ 433336 h 450710"/>
              <a:gd name="connsiteX46" fmla="*/ 43344 w 4079489"/>
              <a:gd name="connsiteY46" fmla="*/ 441962 h 450710"/>
              <a:gd name="connsiteX47" fmla="*/ 212 w 4079489"/>
              <a:gd name="connsiteY47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406318 w 4079489"/>
              <a:gd name="connsiteY36" fmla="*/ 338445 h 450710"/>
              <a:gd name="connsiteX37" fmla="*/ 1311427 w 4079489"/>
              <a:gd name="connsiteY37" fmla="*/ 347072 h 450710"/>
              <a:gd name="connsiteX38" fmla="*/ 1138899 w 4079489"/>
              <a:gd name="connsiteY38" fmla="*/ 372951 h 450710"/>
              <a:gd name="connsiteX39" fmla="*/ 1052635 w 4079489"/>
              <a:gd name="connsiteY39" fmla="*/ 390204 h 450710"/>
              <a:gd name="connsiteX40" fmla="*/ 914612 w 4079489"/>
              <a:gd name="connsiteY40" fmla="*/ 398830 h 450710"/>
              <a:gd name="connsiteX41" fmla="*/ 836974 w 4079489"/>
              <a:gd name="connsiteY41" fmla="*/ 416083 h 450710"/>
              <a:gd name="connsiteX42" fmla="*/ 802468 w 4079489"/>
              <a:gd name="connsiteY42" fmla="*/ 424710 h 450710"/>
              <a:gd name="connsiteX43" fmla="*/ 586808 w 4079489"/>
              <a:gd name="connsiteY43" fmla="*/ 441962 h 450710"/>
              <a:gd name="connsiteX44" fmla="*/ 198619 w 4079489"/>
              <a:gd name="connsiteY44" fmla="*/ 433336 h 450710"/>
              <a:gd name="connsiteX45" fmla="*/ 43344 w 4079489"/>
              <a:gd name="connsiteY45" fmla="*/ 441962 h 450710"/>
              <a:gd name="connsiteX46" fmla="*/ 212 w 4079489"/>
              <a:gd name="connsiteY46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34121 w 4079489"/>
              <a:gd name="connsiteY33" fmla="*/ 2521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6943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3028084 w 4079489"/>
              <a:gd name="connsiteY31" fmla="*/ 217676 h 450710"/>
              <a:gd name="connsiteX32" fmla="*/ 2959072 w 4079489"/>
              <a:gd name="connsiteY32" fmla="*/ 243555 h 450710"/>
              <a:gd name="connsiteX33" fmla="*/ 1762696 w 4079489"/>
              <a:gd name="connsiteY33" fmla="*/ 277581 h 450710"/>
              <a:gd name="connsiteX34" fmla="*/ 1596099 w 4079489"/>
              <a:gd name="connsiteY34" fmla="*/ 288484 h 450710"/>
              <a:gd name="connsiteX35" fmla="*/ 1492582 w 4079489"/>
              <a:gd name="connsiteY35" fmla="*/ 312566 h 450710"/>
              <a:gd name="connsiteX36" fmla="*/ 1311427 w 4079489"/>
              <a:gd name="connsiteY36" fmla="*/ 347072 h 450710"/>
              <a:gd name="connsiteX37" fmla="*/ 1138899 w 4079489"/>
              <a:gd name="connsiteY37" fmla="*/ 372951 h 450710"/>
              <a:gd name="connsiteX38" fmla="*/ 1052635 w 4079489"/>
              <a:gd name="connsiteY38" fmla="*/ 390204 h 450710"/>
              <a:gd name="connsiteX39" fmla="*/ 914612 w 4079489"/>
              <a:gd name="connsiteY39" fmla="*/ 398830 h 450710"/>
              <a:gd name="connsiteX40" fmla="*/ 836974 w 4079489"/>
              <a:gd name="connsiteY40" fmla="*/ 416083 h 450710"/>
              <a:gd name="connsiteX41" fmla="*/ 802468 w 4079489"/>
              <a:gd name="connsiteY41" fmla="*/ 424710 h 450710"/>
              <a:gd name="connsiteX42" fmla="*/ 586808 w 4079489"/>
              <a:gd name="connsiteY42" fmla="*/ 441962 h 450710"/>
              <a:gd name="connsiteX43" fmla="*/ 198619 w 4079489"/>
              <a:gd name="connsiteY43" fmla="*/ 433336 h 450710"/>
              <a:gd name="connsiteX44" fmla="*/ 43344 w 4079489"/>
              <a:gd name="connsiteY44" fmla="*/ 441962 h 450710"/>
              <a:gd name="connsiteX45" fmla="*/ 212 w 4079489"/>
              <a:gd name="connsiteY45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3088468 w 4079489"/>
              <a:gd name="connsiteY30" fmla="*/ 195870 h 450710"/>
              <a:gd name="connsiteX31" fmla="*/ 2959072 w 4079489"/>
              <a:gd name="connsiteY31" fmla="*/ 243555 h 450710"/>
              <a:gd name="connsiteX32" fmla="*/ 1762696 w 4079489"/>
              <a:gd name="connsiteY32" fmla="*/ 277581 h 450710"/>
              <a:gd name="connsiteX33" fmla="*/ 1596099 w 4079489"/>
              <a:gd name="connsiteY33" fmla="*/ 288484 h 450710"/>
              <a:gd name="connsiteX34" fmla="*/ 1492582 w 4079489"/>
              <a:gd name="connsiteY34" fmla="*/ 312566 h 450710"/>
              <a:gd name="connsiteX35" fmla="*/ 1311427 w 4079489"/>
              <a:gd name="connsiteY35" fmla="*/ 347072 h 450710"/>
              <a:gd name="connsiteX36" fmla="*/ 1138899 w 4079489"/>
              <a:gd name="connsiteY36" fmla="*/ 372951 h 450710"/>
              <a:gd name="connsiteX37" fmla="*/ 1052635 w 4079489"/>
              <a:gd name="connsiteY37" fmla="*/ 390204 h 450710"/>
              <a:gd name="connsiteX38" fmla="*/ 914612 w 4079489"/>
              <a:gd name="connsiteY38" fmla="*/ 398830 h 450710"/>
              <a:gd name="connsiteX39" fmla="*/ 836974 w 4079489"/>
              <a:gd name="connsiteY39" fmla="*/ 416083 h 450710"/>
              <a:gd name="connsiteX40" fmla="*/ 802468 w 4079489"/>
              <a:gd name="connsiteY40" fmla="*/ 424710 h 450710"/>
              <a:gd name="connsiteX41" fmla="*/ 586808 w 4079489"/>
              <a:gd name="connsiteY41" fmla="*/ 441962 h 450710"/>
              <a:gd name="connsiteX42" fmla="*/ 198619 w 4079489"/>
              <a:gd name="connsiteY42" fmla="*/ 433336 h 450710"/>
              <a:gd name="connsiteX43" fmla="*/ 43344 w 4079489"/>
              <a:gd name="connsiteY43" fmla="*/ 441962 h 450710"/>
              <a:gd name="connsiteX44" fmla="*/ 212 w 4079489"/>
              <a:gd name="connsiteY44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959072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15668 w 4079489"/>
              <a:gd name="connsiteY0" fmla="*/ 130513 h 450710"/>
              <a:gd name="connsiteX1" fmla="*/ 217669 w 4079489"/>
              <a:gd name="connsiteY1" fmla="*/ 143632 h 450710"/>
              <a:gd name="connsiteX2" fmla="*/ 543676 w 4079489"/>
              <a:gd name="connsiteY2" fmla="*/ 114159 h 450710"/>
              <a:gd name="connsiteX3" fmla="*/ 1294174 w 4079489"/>
              <a:gd name="connsiteY3" fmla="*/ 122785 h 450710"/>
              <a:gd name="connsiteX4" fmla="*/ 1337306 w 4079489"/>
              <a:gd name="connsiteY4" fmla="*/ 131412 h 450710"/>
              <a:gd name="connsiteX5" fmla="*/ 1621978 w 4079489"/>
              <a:gd name="connsiteY5" fmla="*/ 148664 h 450710"/>
              <a:gd name="connsiteX6" fmla="*/ 1803133 w 4079489"/>
              <a:gd name="connsiteY6" fmla="*/ 165917 h 450710"/>
              <a:gd name="connsiteX7" fmla="*/ 2087804 w 4079489"/>
              <a:gd name="connsiteY7" fmla="*/ 157291 h 450710"/>
              <a:gd name="connsiteX8" fmla="*/ 2148189 w 4079489"/>
              <a:gd name="connsiteY8" fmla="*/ 140038 h 450710"/>
              <a:gd name="connsiteX9" fmla="*/ 2208574 w 4079489"/>
              <a:gd name="connsiteY9" fmla="*/ 122785 h 450710"/>
              <a:gd name="connsiteX10" fmla="*/ 2234453 w 4079489"/>
              <a:gd name="connsiteY10" fmla="*/ 105532 h 450710"/>
              <a:gd name="connsiteX11" fmla="*/ 2268959 w 4079489"/>
              <a:gd name="connsiteY11" fmla="*/ 96906 h 450710"/>
              <a:gd name="connsiteX12" fmla="*/ 2320718 w 4079489"/>
              <a:gd name="connsiteY12" fmla="*/ 79653 h 450710"/>
              <a:gd name="connsiteX13" fmla="*/ 2519125 w 4079489"/>
              <a:gd name="connsiteY13" fmla="*/ 62400 h 450710"/>
              <a:gd name="connsiteX14" fmla="*/ 2700280 w 4079489"/>
              <a:gd name="connsiteY14" fmla="*/ 45147 h 450710"/>
              <a:gd name="connsiteX15" fmla="*/ 2984952 w 4079489"/>
              <a:gd name="connsiteY15" fmla="*/ 19268 h 450710"/>
              <a:gd name="connsiteX16" fmla="*/ 3083916 w 4079489"/>
              <a:gd name="connsiteY16" fmla="*/ 21065 h 450710"/>
              <a:gd name="connsiteX17" fmla="*/ 3284600 w 4079489"/>
              <a:gd name="connsiteY17" fmla="*/ 20586 h 450710"/>
              <a:gd name="connsiteX18" fmla="*/ 3544770 w 4079489"/>
              <a:gd name="connsiteY18" fmla="*/ 3812 h 450710"/>
              <a:gd name="connsiteX19" fmla="*/ 4046001 w 4079489"/>
              <a:gd name="connsiteY19" fmla="*/ 2015 h 450710"/>
              <a:gd name="connsiteX20" fmla="*/ 4028748 w 4079489"/>
              <a:gd name="connsiteY20" fmla="*/ 27895 h 450710"/>
              <a:gd name="connsiteX21" fmla="*/ 3994242 w 4079489"/>
              <a:gd name="connsiteY21" fmla="*/ 36521 h 450710"/>
              <a:gd name="connsiteX22" fmla="*/ 3942484 w 4079489"/>
              <a:gd name="connsiteY22" fmla="*/ 62400 h 450710"/>
              <a:gd name="connsiteX23" fmla="*/ 3916604 w 4079489"/>
              <a:gd name="connsiteY23" fmla="*/ 79653 h 450710"/>
              <a:gd name="connsiteX24" fmla="*/ 3864846 w 4079489"/>
              <a:gd name="connsiteY24" fmla="*/ 88279 h 450710"/>
              <a:gd name="connsiteX25" fmla="*/ 3744076 w 4079489"/>
              <a:gd name="connsiteY25" fmla="*/ 105532 h 450710"/>
              <a:gd name="connsiteX26" fmla="*/ 3657812 w 4079489"/>
              <a:gd name="connsiteY26" fmla="*/ 114159 h 450710"/>
              <a:gd name="connsiteX27" fmla="*/ 3631933 w 4079489"/>
              <a:gd name="connsiteY27" fmla="*/ 122785 h 450710"/>
              <a:gd name="connsiteX28" fmla="*/ 3502536 w 4079489"/>
              <a:gd name="connsiteY28" fmla="*/ 140038 h 450710"/>
              <a:gd name="connsiteX29" fmla="*/ 3159277 w 4079489"/>
              <a:gd name="connsiteY29" fmla="*/ 184069 h 450710"/>
              <a:gd name="connsiteX30" fmla="*/ 2898747 w 4079489"/>
              <a:gd name="connsiteY30" fmla="*/ 243555 h 450710"/>
              <a:gd name="connsiteX31" fmla="*/ 1762696 w 4079489"/>
              <a:gd name="connsiteY31" fmla="*/ 277581 h 450710"/>
              <a:gd name="connsiteX32" fmla="*/ 1596099 w 4079489"/>
              <a:gd name="connsiteY32" fmla="*/ 288484 h 450710"/>
              <a:gd name="connsiteX33" fmla="*/ 1492582 w 4079489"/>
              <a:gd name="connsiteY33" fmla="*/ 312566 h 450710"/>
              <a:gd name="connsiteX34" fmla="*/ 1311427 w 4079489"/>
              <a:gd name="connsiteY34" fmla="*/ 347072 h 450710"/>
              <a:gd name="connsiteX35" fmla="*/ 1138899 w 4079489"/>
              <a:gd name="connsiteY35" fmla="*/ 372951 h 450710"/>
              <a:gd name="connsiteX36" fmla="*/ 1052635 w 4079489"/>
              <a:gd name="connsiteY36" fmla="*/ 390204 h 450710"/>
              <a:gd name="connsiteX37" fmla="*/ 914612 w 4079489"/>
              <a:gd name="connsiteY37" fmla="*/ 398830 h 450710"/>
              <a:gd name="connsiteX38" fmla="*/ 836974 w 4079489"/>
              <a:gd name="connsiteY38" fmla="*/ 416083 h 450710"/>
              <a:gd name="connsiteX39" fmla="*/ 802468 w 4079489"/>
              <a:gd name="connsiteY39" fmla="*/ 424710 h 450710"/>
              <a:gd name="connsiteX40" fmla="*/ 586808 w 4079489"/>
              <a:gd name="connsiteY40" fmla="*/ 441962 h 450710"/>
              <a:gd name="connsiteX41" fmla="*/ 198619 w 4079489"/>
              <a:gd name="connsiteY41" fmla="*/ 433336 h 450710"/>
              <a:gd name="connsiteX42" fmla="*/ 43344 w 4079489"/>
              <a:gd name="connsiteY42" fmla="*/ 441962 h 450710"/>
              <a:gd name="connsiteX43" fmla="*/ 212 w 4079489"/>
              <a:gd name="connsiteY43" fmla="*/ 450589 h 450710"/>
              <a:gd name="connsiteX0" fmla="*/ 0 w 4063821"/>
              <a:gd name="connsiteY0" fmla="*/ 130513 h 441962"/>
              <a:gd name="connsiteX1" fmla="*/ 202001 w 4063821"/>
              <a:gd name="connsiteY1" fmla="*/ 143632 h 441962"/>
              <a:gd name="connsiteX2" fmla="*/ 528008 w 4063821"/>
              <a:gd name="connsiteY2" fmla="*/ 114159 h 441962"/>
              <a:gd name="connsiteX3" fmla="*/ 1278506 w 4063821"/>
              <a:gd name="connsiteY3" fmla="*/ 122785 h 441962"/>
              <a:gd name="connsiteX4" fmla="*/ 1321638 w 4063821"/>
              <a:gd name="connsiteY4" fmla="*/ 131412 h 441962"/>
              <a:gd name="connsiteX5" fmla="*/ 1606310 w 4063821"/>
              <a:gd name="connsiteY5" fmla="*/ 148664 h 441962"/>
              <a:gd name="connsiteX6" fmla="*/ 1787465 w 4063821"/>
              <a:gd name="connsiteY6" fmla="*/ 165917 h 441962"/>
              <a:gd name="connsiteX7" fmla="*/ 2072136 w 4063821"/>
              <a:gd name="connsiteY7" fmla="*/ 157291 h 441962"/>
              <a:gd name="connsiteX8" fmla="*/ 2132521 w 4063821"/>
              <a:gd name="connsiteY8" fmla="*/ 140038 h 441962"/>
              <a:gd name="connsiteX9" fmla="*/ 2192906 w 4063821"/>
              <a:gd name="connsiteY9" fmla="*/ 122785 h 441962"/>
              <a:gd name="connsiteX10" fmla="*/ 2218785 w 4063821"/>
              <a:gd name="connsiteY10" fmla="*/ 105532 h 441962"/>
              <a:gd name="connsiteX11" fmla="*/ 2253291 w 4063821"/>
              <a:gd name="connsiteY11" fmla="*/ 96906 h 441962"/>
              <a:gd name="connsiteX12" fmla="*/ 2305050 w 4063821"/>
              <a:gd name="connsiteY12" fmla="*/ 79653 h 441962"/>
              <a:gd name="connsiteX13" fmla="*/ 2503457 w 4063821"/>
              <a:gd name="connsiteY13" fmla="*/ 62400 h 441962"/>
              <a:gd name="connsiteX14" fmla="*/ 2684612 w 4063821"/>
              <a:gd name="connsiteY14" fmla="*/ 45147 h 441962"/>
              <a:gd name="connsiteX15" fmla="*/ 2969284 w 4063821"/>
              <a:gd name="connsiteY15" fmla="*/ 19268 h 441962"/>
              <a:gd name="connsiteX16" fmla="*/ 3068248 w 4063821"/>
              <a:gd name="connsiteY16" fmla="*/ 21065 h 441962"/>
              <a:gd name="connsiteX17" fmla="*/ 3268932 w 4063821"/>
              <a:gd name="connsiteY17" fmla="*/ 20586 h 441962"/>
              <a:gd name="connsiteX18" fmla="*/ 3529102 w 4063821"/>
              <a:gd name="connsiteY18" fmla="*/ 3812 h 441962"/>
              <a:gd name="connsiteX19" fmla="*/ 4030333 w 4063821"/>
              <a:gd name="connsiteY19" fmla="*/ 2015 h 441962"/>
              <a:gd name="connsiteX20" fmla="*/ 4013080 w 4063821"/>
              <a:gd name="connsiteY20" fmla="*/ 27895 h 441962"/>
              <a:gd name="connsiteX21" fmla="*/ 3978574 w 4063821"/>
              <a:gd name="connsiteY21" fmla="*/ 36521 h 441962"/>
              <a:gd name="connsiteX22" fmla="*/ 3926816 w 4063821"/>
              <a:gd name="connsiteY22" fmla="*/ 62400 h 441962"/>
              <a:gd name="connsiteX23" fmla="*/ 3900936 w 4063821"/>
              <a:gd name="connsiteY23" fmla="*/ 79653 h 441962"/>
              <a:gd name="connsiteX24" fmla="*/ 3849178 w 4063821"/>
              <a:gd name="connsiteY24" fmla="*/ 88279 h 441962"/>
              <a:gd name="connsiteX25" fmla="*/ 3728408 w 4063821"/>
              <a:gd name="connsiteY25" fmla="*/ 105532 h 441962"/>
              <a:gd name="connsiteX26" fmla="*/ 3642144 w 4063821"/>
              <a:gd name="connsiteY26" fmla="*/ 114159 h 441962"/>
              <a:gd name="connsiteX27" fmla="*/ 3616265 w 4063821"/>
              <a:gd name="connsiteY27" fmla="*/ 122785 h 441962"/>
              <a:gd name="connsiteX28" fmla="*/ 3486868 w 4063821"/>
              <a:gd name="connsiteY28" fmla="*/ 140038 h 441962"/>
              <a:gd name="connsiteX29" fmla="*/ 3143609 w 4063821"/>
              <a:gd name="connsiteY29" fmla="*/ 184069 h 441962"/>
              <a:gd name="connsiteX30" fmla="*/ 2883079 w 4063821"/>
              <a:gd name="connsiteY30" fmla="*/ 243555 h 441962"/>
              <a:gd name="connsiteX31" fmla="*/ 1747028 w 4063821"/>
              <a:gd name="connsiteY31" fmla="*/ 277581 h 441962"/>
              <a:gd name="connsiteX32" fmla="*/ 1580431 w 4063821"/>
              <a:gd name="connsiteY32" fmla="*/ 288484 h 441962"/>
              <a:gd name="connsiteX33" fmla="*/ 1476914 w 4063821"/>
              <a:gd name="connsiteY33" fmla="*/ 312566 h 441962"/>
              <a:gd name="connsiteX34" fmla="*/ 1295759 w 4063821"/>
              <a:gd name="connsiteY34" fmla="*/ 347072 h 441962"/>
              <a:gd name="connsiteX35" fmla="*/ 1123231 w 4063821"/>
              <a:gd name="connsiteY35" fmla="*/ 372951 h 441962"/>
              <a:gd name="connsiteX36" fmla="*/ 1036967 w 4063821"/>
              <a:gd name="connsiteY36" fmla="*/ 390204 h 441962"/>
              <a:gd name="connsiteX37" fmla="*/ 898944 w 4063821"/>
              <a:gd name="connsiteY37" fmla="*/ 398830 h 441962"/>
              <a:gd name="connsiteX38" fmla="*/ 821306 w 4063821"/>
              <a:gd name="connsiteY38" fmla="*/ 416083 h 441962"/>
              <a:gd name="connsiteX39" fmla="*/ 786800 w 4063821"/>
              <a:gd name="connsiteY39" fmla="*/ 424710 h 441962"/>
              <a:gd name="connsiteX40" fmla="*/ 571140 w 4063821"/>
              <a:gd name="connsiteY40" fmla="*/ 441962 h 441962"/>
              <a:gd name="connsiteX41" fmla="*/ 182951 w 4063821"/>
              <a:gd name="connsiteY41" fmla="*/ 433336 h 441962"/>
              <a:gd name="connsiteX42" fmla="*/ 27676 w 4063821"/>
              <a:gd name="connsiteY42" fmla="*/ 441962 h 441962"/>
              <a:gd name="connsiteX0" fmla="*/ 7249 w 4071070"/>
              <a:gd name="connsiteY0" fmla="*/ 130513 h 451487"/>
              <a:gd name="connsiteX1" fmla="*/ 209250 w 4071070"/>
              <a:gd name="connsiteY1" fmla="*/ 143632 h 451487"/>
              <a:gd name="connsiteX2" fmla="*/ 535257 w 4071070"/>
              <a:gd name="connsiteY2" fmla="*/ 114159 h 451487"/>
              <a:gd name="connsiteX3" fmla="*/ 1285755 w 4071070"/>
              <a:gd name="connsiteY3" fmla="*/ 122785 h 451487"/>
              <a:gd name="connsiteX4" fmla="*/ 1328887 w 4071070"/>
              <a:gd name="connsiteY4" fmla="*/ 131412 h 451487"/>
              <a:gd name="connsiteX5" fmla="*/ 1613559 w 4071070"/>
              <a:gd name="connsiteY5" fmla="*/ 148664 h 451487"/>
              <a:gd name="connsiteX6" fmla="*/ 1794714 w 4071070"/>
              <a:gd name="connsiteY6" fmla="*/ 165917 h 451487"/>
              <a:gd name="connsiteX7" fmla="*/ 2079385 w 4071070"/>
              <a:gd name="connsiteY7" fmla="*/ 157291 h 451487"/>
              <a:gd name="connsiteX8" fmla="*/ 2139770 w 4071070"/>
              <a:gd name="connsiteY8" fmla="*/ 140038 h 451487"/>
              <a:gd name="connsiteX9" fmla="*/ 2200155 w 4071070"/>
              <a:gd name="connsiteY9" fmla="*/ 122785 h 451487"/>
              <a:gd name="connsiteX10" fmla="*/ 2226034 w 4071070"/>
              <a:gd name="connsiteY10" fmla="*/ 105532 h 451487"/>
              <a:gd name="connsiteX11" fmla="*/ 2260540 w 4071070"/>
              <a:gd name="connsiteY11" fmla="*/ 96906 h 451487"/>
              <a:gd name="connsiteX12" fmla="*/ 2312299 w 4071070"/>
              <a:gd name="connsiteY12" fmla="*/ 79653 h 451487"/>
              <a:gd name="connsiteX13" fmla="*/ 2510706 w 4071070"/>
              <a:gd name="connsiteY13" fmla="*/ 62400 h 451487"/>
              <a:gd name="connsiteX14" fmla="*/ 2691861 w 4071070"/>
              <a:gd name="connsiteY14" fmla="*/ 45147 h 451487"/>
              <a:gd name="connsiteX15" fmla="*/ 2976533 w 4071070"/>
              <a:gd name="connsiteY15" fmla="*/ 19268 h 451487"/>
              <a:gd name="connsiteX16" fmla="*/ 3075497 w 4071070"/>
              <a:gd name="connsiteY16" fmla="*/ 21065 h 451487"/>
              <a:gd name="connsiteX17" fmla="*/ 3276181 w 4071070"/>
              <a:gd name="connsiteY17" fmla="*/ 20586 h 451487"/>
              <a:gd name="connsiteX18" fmla="*/ 3536351 w 4071070"/>
              <a:gd name="connsiteY18" fmla="*/ 3812 h 451487"/>
              <a:gd name="connsiteX19" fmla="*/ 4037582 w 4071070"/>
              <a:gd name="connsiteY19" fmla="*/ 2015 h 451487"/>
              <a:gd name="connsiteX20" fmla="*/ 4020329 w 4071070"/>
              <a:gd name="connsiteY20" fmla="*/ 27895 h 451487"/>
              <a:gd name="connsiteX21" fmla="*/ 3985823 w 4071070"/>
              <a:gd name="connsiteY21" fmla="*/ 36521 h 451487"/>
              <a:gd name="connsiteX22" fmla="*/ 3934065 w 4071070"/>
              <a:gd name="connsiteY22" fmla="*/ 62400 h 451487"/>
              <a:gd name="connsiteX23" fmla="*/ 3908185 w 4071070"/>
              <a:gd name="connsiteY23" fmla="*/ 79653 h 451487"/>
              <a:gd name="connsiteX24" fmla="*/ 3856427 w 4071070"/>
              <a:gd name="connsiteY24" fmla="*/ 88279 h 451487"/>
              <a:gd name="connsiteX25" fmla="*/ 3735657 w 4071070"/>
              <a:gd name="connsiteY25" fmla="*/ 105532 h 451487"/>
              <a:gd name="connsiteX26" fmla="*/ 3649393 w 4071070"/>
              <a:gd name="connsiteY26" fmla="*/ 114159 h 451487"/>
              <a:gd name="connsiteX27" fmla="*/ 3623514 w 4071070"/>
              <a:gd name="connsiteY27" fmla="*/ 122785 h 451487"/>
              <a:gd name="connsiteX28" fmla="*/ 3494117 w 4071070"/>
              <a:gd name="connsiteY28" fmla="*/ 140038 h 451487"/>
              <a:gd name="connsiteX29" fmla="*/ 3150858 w 4071070"/>
              <a:gd name="connsiteY29" fmla="*/ 184069 h 451487"/>
              <a:gd name="connsiteX30" fmla="*/ 2890328 w 4071070"/>
              <a:gd name="connsiteY30" fmla="*/ 243555 h 451487"/>
              <a:gd name="connsiteX31" fmla="*/ 1754277 w 4071070"/>
              <a:gd name="connsiteY31" fmla="*/ 277581 h 451487"/>
              <a:gd name="connsiteX32" fmla="*/ 1587680 w 4071070"/>
              <a:gd name="connsiteY32" fmla="*/ 288484 h 451487"/>
              <a:gd name="connsiteX33" fmla="*/ 1484163 w 4071070"/>
              <a:gd name="connsiteY33" fmla="*/ 312566 h 451487"/>
              <a:gd name="connsiteX34" fmla="*/ 1303008 w 4071070"/>
              <a:gd name="connsiteY34" fmla="*/ 347072 h 451487"/>
              <a:gd name="connsiteX35" fmla="*/ 1130480 w 4071070"/>
              <a:gd name="connsiteY35" fmla="*/ 372951 h 451487"/>
              <a:gd name="connsiteX36" fmla="*/ 1044216 w 4071070"/>
              <a:gd name="connsiteY36" fmla="*/ 390204 h 451487"/>
              <a:gd name="connsiteX37" fmla="*/ 906193 w 4071070"/>
              <a:gd name="connsiteY37" fmla="*/ 398830 h 451487"/>
              <a:gd name="connsiteX38" fmla="*/ 828555 w 4071070"/>
              <a:gd name="connsiteY38" fmla="*/ 416083 h 451487"/>
              <a:gd name="connsiteX39" fmla="*/ 794049 w 4071070"/>
              <a:gd name="connsiteY39" fmla="*/ 424710 h 451487"/>
              <a:gd name="connsiteX40" fmla="*/ 578389 w 4071070"/>
              <a:gd name="connsiteY40" fmla="*/ 441962 h 451487"/>
              <a:gd name="connsiteX41" fmla="*/ 190200 w 4071070"/>
              <a:gd name="connsiteY41" fmla="*/ 433336 h 451487"/>
              <a:gd name="connsiteX42" fmla="*/ 0 w 4071070"/>
              <a:gd name="connsiteY42" fmla="*/ 451487 h 45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71070" h="451487">
                <a:moveTo>
                  <a:pt x="7249" y="130513"/>
                </a:moveTo>
                <a:cubicBezTo>
                  <a:pt x="49333" y="133246"/>
                  <a:pt x="121249" y="146358"/>
                  <a:pt x="209250" y="143632"/>
                </a:cubicBezTo>
                <a:cubicBezTo>
                  <a:pt x="297251" y="140906"/>
                  <a:pt x="355840" y="117634"/>
                  <a:pt x="535257" y="114159"/>
                </a:cubicBezTo>
                <a:lnTo>
                  <a:pt x="1285755" y="122785"/>
                </a:lnTo>
                <a:cubicBezTo>
                  <a:pt x="1300132" y="125661"/>
                  <a:pt x="1314372" y="129338"/>
                  <a:pt x="1328887" y="131412"/>
                </a:cubicBezTo>
                <a:cubicBezTo>
                  <a:pt x="1429271" y="145753"/>
                  <a:pt x="1502272" y="144027"/>
                  <a:pt x="1613559" y="148664"/>
                </a:cubicBezTo>
                <a:cubicBezTo>
                  <a:pt x="1684193" y="160437"/>
                  <a:pt x="1706597" y="165917"/>
                  <a:pt x="1794714" y="165917"/>
                </a:cubicBezTo>
                <a:cubicBezTo>
                  <a:pt x="1889648" y="165917"/>
                  <a:pt x="1984495" y="160166"/>
                  <a:pt x="2079385" y="157291"/>
                </a:cubicBezTo>
                <a:cubicBezTo>
                  <a:pt x="2187311" y="130308"/>
                  <a:pt x="2053100" y="164800"/>
                  <a:pt x="2139770" y="140038"/>
                </a:cubicBezTo>
                <a:cubicBezTo>
                  <a:pt x="2152675" y="136351"/>
                  <a:pt x="2186361" y="129682"/>
                  <a:pt x="2200155" y="122785"/>
                </a:cubicBezTo>
                <a:cubicBezTo>
                  <a:pt x="2209428" y="118148"/>
                  <a:pt x="2216505" y="109616"/>
                  <a:pt x="2226034" y="105532"/>
                </a:cubicBezTo>
                <a:cubicBezTo>
                  <a:pt x="2236931" y="100862"/>
                  <a:pt x="2249184" y="100313"/>
                  <a:pt x="2260540" y="96906"/>
                </a:cubicBezTo>
                <a:cubicBezTo>
                  <a:pt x="2277959" y="91680"/>
                  <a:pt x="2294203" y="81463"/>
                  <a:pt x="2312299" y="79653"/>
                </a:cubicBezTo>
                <a:cubicBezTo>
                  <a:pt x="2435868" y="67297"/>
                  <a:pt x="2369750" y="73244"/>
                  <a:pt x="2510706" y="62400"/>
                </a:cubicBezTo>
                <a:cubicBezTo>
                  <a:pt x="2589607" y="36101"/>
                  <a:pt x="2505594" y="61582"/>
                  <a:pt x="2691861" y="45147"/>
                </a:cubicBezTo>
                <a:cubicBezTo>
                  <a:pt x="3111743" y="8099"/>
                  <a:pt x="2537234" y="45111"/>
                  <a:pt x="2976533" y="19268"/>
                </a:cubicBezTo>
                <a:cubicBezTo>
                  <a:pt x="3035000" y="-220"/>
                  <a:pt x="3025556" y="20845"/>
                  <a:pt x="3075497" y="21065"/>
                </a:cubicBezTo>
                <a:cubicBezTo>
                  <a:pt x="3125438" y="21285"/>
                  <a:pt x="3199372" y="23461"/>
                  <a:pt x="3276181" y="20586"/>
                </a:cubicBezTo>
                <a:cubicBezTo>
                  <a:pt x="3352990" y="17711"/>
                  <a:pt x="3409451" y="6907"/>
                  <a:pt x="3536351" y="3812"/>
                </a:cubicBezTo>
                <a:cubicBezTo>
                  <a:pt x="3663251" y="717"/>
                  <a:pt x="3956919" y="-1999"/>
                  <a:pt x="4037582" y="2015"/>
                </a:cubicBezTo>
                <a:cubicBezTo>
                  <a:pt x="4118245" y="6029"/>
                  <a:pt x="4028956" y="22144"/>
                  <a:pt x="4020329" y="27895"/>
                </a:cubicBezTo>
                <a:cubicBezTo>
                  <a:pt x="4010464" y="34471"/>
                  <a:pt x="3997325" y="33646"/>
                  <a:pt x="3985823" y="36521"/>
                </a:cubicBezTo>
                <a:cubicBezTo>
                  <a:pt x="3911662" y="85963"/>
                  <a:pt x="4005490" y="26688"/>
                  <a:pt x="3934065" y="62400"/>
                </a:cubicBezTo>
                <a:cubicBezTo>
                  <a:pt x="3924792" y="67037"/>
                  <a:pt x="3918021" y="76374"/>
                  <a:pt x="3908185" y="79653"/>
                </a:cubicBezTo>
                <a:cubicBezTo>
                  <a:pt x="3891592" y="85184"/>
                  <a:pt x="3873680" y="85404"/>
                  <a:pt x="3856427" y="88279"/>
                </a:cubicBezTo>
                <a:cubicBezTo>
                  <a:pt x="3799876" y="107131"/>
                  <a:pt x="3841496" y="95452"/>
                  <a:pt x="3735657" y="105532"/>
                </a:cubicBezTo>
                <a:lnTo>
                  <a:pt x="3649393" y="114159"/>
                </a:lnTo>
                <a:cubicBezTo>
                  <a:pt x="3640767" y="117034"/>
                  <a:pt x="3632390" y="120812"/>
                  <a:pt x="3623514" y="122785"/>
                </a:cubicBezTo>
                <a:cubicBezTo>
                  <a:pt x="3566517" y="135451"/>
                  <a:pt x="3572893" y="129824"/>
                  <a:pt x="3494117" y="140038"/>
                </a:cubicBezTo>
                <a:cubicBezTo>
                  <a:pt x="3379697" y="154715"/>
                  <a:pt x="3251490" y="166816"/>
                  <a:pt x="3150858" y="184069"/>
                </a:cubicBezTo>
                <a:cubicBezTo>
                  <a:pt x="3050227" y="201322"/>
                  <a:pt x="3021491" y="227970"/>
                  <a:pt x="2890328" y="243555"/>
                </a:cubicBezTo>
                <a:cubicBezTo>
                  <a:pt x="2658673" y="271081"/>
                  <a:pt x="2153069" y="266239"/>
                  <a:pt x="1754277" y="277581"/>
                </a:cubicBezTo>
                <a:cubicBezTo>
                  <a:pt x="1527115" y="281894"/>
                  <a:pt x="1632699" y="282653"/>
                  <a:pt x="1587680" y="288484"/>
                </a:cubicBezTo>
                <a:cubicBezTo>
                  <a:pt x="1542661" y="294315"/>
                  <a:pt x="1531608" y="302801"/>
                  <a:pt x="1484163" y="312566"/>
                </a:cubicBezTo>
                <a:cubicBezTo>
                  <a:pt x="1436718" y="322331"/>
                  <a:pt x="1361955" y="337008"/>
                  <a:pt x="1303008" y="347072"/>
                </a:cubicBezTo>
                <a:cubicBezTo>
                  <a:pt x="1146039" y="381954"/>
                  <a:pt x="1309668" y="349059"/>
                  <a:pt x="1130480" y="372951"/>
                </a:cubicBezTo>
                <a:cubicBezTo>
                  <a:pt x="1014248" y="388449"/>
                  <a:pt x="1203202" y="375751"/>
                  <a:pt x="1044216" y="390204"/>
                </a:cubicBezTo>
                <a:cubicBezTo>
                  <a:pt x="998308" y="394377"/>
                  <a:pt x="952201" y="395955"/>
                  <a:pt x="906193" y="398830"/>
                </a:cubicBezTo>
                <a:cubicBezTo>
                  <a:pt x="822040" y="419870"/>
                  <a:pt x="927120" y="394180"/>
                  <a:pt x="828555" y="416083"/>
                </a:cubicBezTo>
                <a:cubicBezTo>
                  <a:pt x="816981" y="418655"/>
                  <a:pt x="805842" y="423490"/>
                  <a:pt x="794049" y="424710"/>
                </a:cubicBezTo>
                <a:cubicBezTo>
                  <a:pt x="722315" y="432131"/>
                  <a:pt x="578389" y="441962"/>
                  <a:pt x="578389" y="441962"/>
                </a:cubicBezTo>
                <a:cubicBezTo>
                  <a:pt x="448993" y="439087"/>
                  <a:pt x="286598" y="431749"/>
                  <a:pt x="190200" y="433336"/>
                </a:cubicBezTo>
                <a:cubicBezTo>
                  <a:pt x="93802" y="434923"/>
                  <a:pt x="51605" y="446572"/>
                  <a:pt x="0" y="451487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986" name="Picture 2" descr="data:image/png;base64,iVBORw0KGgoAAAANSUhEUgAAAQ4AAAC0CAMAAABSSTIwAAAADFBMVEXYIBD4+PhgYGDokIgHae98AAABcUlEQVR4nO3dsQ3DMBAEQVrsv2c7ErghZYBKZiq43wZ+XCzGNbjJEXKEHCFHyBFyhBwhR8gRcoQcIUfIEXKEHCFHyBFyhBwhR8gRcoQcIUfIEXKEHCFHyBFyhBwhR5zO8dl2dJ4cIUfIEXKEHCFHyBFyhBwhR8gRcoQcIUfIEXKEHCFHyBFyhBwhR8gRcoQcIUfIEXKEHCFHyBFyhBwhR8gRcoQcIUc8yjH3j3rDlGMlR8gRcoQcIUfIEXKEHCFHyBFyhBwhR8gRcoQcIUfIEXKEHCFHyBFyhBwhR8gRcoQcIUfIEXKEHHEqxx/2jzo6T46QI+QIOUKOkCPkCDlCjpAj5Ag5Qo6QI+QIOUKOkCPkCDlCjpAj5Ag5Qo6QI+QIOUKOkCPkCDlCjpAj5Ag5Qo6QI7znDTlCjpAj5Ag5Qo6QI+QIOUKOkCPkCDlCjpAj5Ag5Qo6QI+QIOUKOkCPkCDlCjpAj5Ag5Qo6QI+SIXw4WX3m8LRVszDZjAAAAAElFTkSuQmCC">
            <a:extLst>
              <a:ext uri="{FF2B5EF4-FFF2-40B4-BE49-F238E27FC236}">
                <a16:creationId xmlns:a16="http://schemas.microsoft.com/office/drawing/2014/main" id="{6E9BE942-A1D3-499C-91C5-387C8193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508" y="3501008"/>
            <a:ext cx="512946" cy="3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FF8836AD-4348-4BB4-AABB-8FA56A3E2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774" y="3917369"/>
            <a:ext cx="512946" cy="342648"/>
          </a:xfrm>
          <a:prstGeom prst="rect">
            <a:avLst/>
          </a:prstGeom>
        </p:spPr>
      </p:pic>
      <p:cxnSp>
        <p:nvCxnSpPr>
          <p:cNvPr id="27" name="Összekötő: szögletes 26">
            <a:extLst>
              <a:ext uri="{FF2B5EF4-FFF2-40B4-BE49-F238E27FC236}">
                <a16:creationId xmlns:a16="http://schemas.microsoft.com/office/drawing/2014/main" id="{2ABD53A2-50EF-41A3-980C-5A91F97A298B}"/>
              </a:ext>
            </a:extLst>
          </p:cNvPr>
          <p:cNvCxnSpPr>
            <a:cxnSpLocks/>
          </p:cNvCxnSpPr>
          <p:nvPr/>
        </p:nvCxnSpPr>
        <p:spPr>
          <a:xfrm>
            <a:off x="1538774" y="2209001"/>
            <a:ext cx="4440257" cy="576064"/>
          </a:xfrm>
          <a:prstGeom prst="bentConnector3">
            <a:avLst>
              <a:gd name="adj1" fmla="val 9976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Összekötő: szögletes 32">
            <a:extLst>
              <a:ext uri="{FF2B5EF4-FFF2-40B4-BE49-F238E27FC236}">
                <a16:creationId xmlns:a16="http://schemas.microsoft.com/office/drawing/2014/main" id="{B79BC5F6-E416-4B71-9031-4D0A24179969}"/>
              </a:ext>
            </a:extLst>
          </p:cNvPr>
          <p:cNvCxnSpPr>
            <a:cxnSpLocks/>
          </p:cNvCxnSpPr>
          <p:nvPr/>
        </p:nvCxnSpPr>
        <p:spPr>
          <a:xfrm flipV="1">
            <a:off x="1538773" y="3961241"/>
            <a:ext cx="6201579" cy="1109758"/>
          </a:xfrm>
          <a:prstGeom prst="bentConnector3">
            <a:avLst>
              <a:gd name="adj1" fmla="val 99937"/>
            </a:avLst>
          </a:prstGeom>
          <a:ln w="57150">
            <a:solidFill>
              <a:srgbClr val="C00000"/>
            </a:solidFill>
            <a:tailEnd type="triangle"/>
          </a:ln>
          <a:effectLst>
            <a:outerShdw blurRad="25400" dist="254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D3A93C1-D023-4DAD-B988-8BE7D542C6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Az LHC számokban</a:t>
            </a:r>
            <a:endParaRPr lang="en-US" sz="44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5"/>
            <a:ext cx="4788024" cy="5256584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hu-HU" sz="2000" dirty="0"/>
              <a:t>2x27</a:t>
            </a:r>
            <a:r>
              <a:rPr lang="en-US" sz="2000" dirty="0"/>
              <a:t> km</a:t>
            </a:r>
            <a:r>
              <a:rPr lang="hu-HU" sz="2000" dirty="0"/>
              <a:t>, 150-200 m mélyen</a:t>
            </a:r>
            <a:endParaRPr lang="en-US" sz="2000" dirty="0"/>
          </a:p>
          <a:p>
            <a:pPr>
              <a:lnSpc>
                <a:spcPts val="2700"/>
              </a:lnSpc>
            </a:pPr>
            <a:r>
              <a:rPr lang="hu-HU" sz="2000" dirty="0"/>
              <a:t>Ólom, proton, … gyorsítása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99,9999991%</a:t>
            </a:r>
            <a:r>
              <a:rPr lang="en-US" sz="1800" dirty="0"/>
              <a:t> </a:t>
            </a:r>
            <a:r>
              <a:rPr lang="hu-HU" sz="1800" dirty="0"/>
              <a:t>fénysebesség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10000-szer körbeér / mp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~3000 atommagcsomag</a:t>
            </a:r>
          </a:p>
          <a:p>
            <a:pPr>
              <a:lnSpc>
                <a:spcPts val="2700"/>
              </a:lnSpc>
            </a:pPr>
            <a:r>
              <a:rPr lang="hu-HU" sz="2000" dirty="0"/>
              <a:t>Ütközések: 4 metszéspont</a:t>
            </a:r>
            <a:endParaRPr lang="en-US" sz="2000" dirty="0"/>
          </a:p>
          <a:p>
            <a:pPr lvl="1">
              <a:lnSpc>
                <a:spcPts val="2700"/>
              </a:lnSpc>
            </a:pPr>
            <a:r>
              <a:rPr lang="hu-HU" sz="1800" dirty="0"/>
              <a:t>600 millió ütközés / mp</a:t>
            </a:r>
          </a:p>
          <a:p>
            <a:pPr>
              <a:lnSpc>
                <a:spcPts val="2700"/>
              </a:lnSpc>
            </a:pPr>
            <a:r>
              <a:rPr lang="hu-HU" sz="2000" dirty="0"/>
              <a:t>10000 szupravezető mágnes</a:t>
            </a:r>
            <a:endParaRPr lang="en-US" sz="2000" dirty="0"/>
          </a:p>
          <a:p>
            <a:pPr lvl="1">
              <a:lnSpc>
                <a:spcPts val="2700"/>
              </a:lnSpc>
            </a:pPr>
            <a:r>
              <a:rPr lang="hu-HU" sz="1800" dirty="0"/>
              <a:t>10000 tonna folyékony N: 80 K</a:t>
            </a:r>
          </a:p>
          <a:p>
            <a:pPr lvl="1">
              <a:lnSpc>
                <a:spcPts val="2700"/>
              </a:lnSpc>
            </a:pPr>
            <a:r>
              <a:rPr lang="hu-HU" sz="1800" dirty="0"/>
              <a:t>120 tonna folyékony He: 2 K</a:t>
            </a:r>
            <a:endParaRPr lang="en-US" sz="1800" dirty="0"/>
          </a:p>
          <a:p>
            <a:pPr lvl="1">
              <a:lnSpc>
                <a:spcPts val="2700"/>
              </a:lnSpc>
            </a:pPr>
            <a:r>
              <a:rPr lang="en-US" sz="1800" dirty="0"/>
              <a:t>1</a:t>
            </a:r>
            <a:r>
              <a:rPr lang="hu-HU" sz="1800" dirty="0"/>
              <a:t>20</a:t>
            </a:r>
            <a:r>
              <a:rPr lang="en-US" sz="1800" dirty="0"/>
              <a:t> MW </a:t>
            </a:r>
            <a:r>
              <a:rPr lang="hu-HU" sz="1800" dirty="0"/>
              <a:t>fogyasztás: nagyváros</a:t>
            </a:r>
          </a:p>
          <a:p>
            <a:pPr>
              <a:lnSpc>
                <a:spcPts val="2700"/>
              </a:lnSpc>
            </a:pPr>
            <a:r>
              <a:rPr lang="hu-HU" sz="2000" dirty="0">
                <a:sym typeface="Symbol" pitchFamily="18" charset="2"/>
              </a:rPr>
              <a:t>10 év alatt hat </a:t>
            </a:r>
            <a:r>
              <a:rPr lang="hu-HU" sz="2300" dirty="0">
                <a:latin typeface="Symbol" pitchFamily="18" charset="2"/>
                <a:sym typeface="Symbol" pitchFamily="18" charset="2"/>
              </a:rPr>
              <a:t>m</a:t>
            </a:r>
            <a:r>
              <a:rPr lang="hu-HU" sz="2000" dirty="0">
                <a:sym typeface="Symbol" pitchFamily="18" charset="2"/>
              </a:rPr>
              <a:t>g H</a:t>
            </a:r>
            <a:r>
              <a:rPr lang="hu-HU" sz="2000" baseline="30000" dirty="0">
                <a:sym typeface="Symbol" pitchFamily="18" charset="2"/>
              </a:rPr>
              <a:t>+</a:t>
            </a:r>
            <a:endParaRPr lang="hu-HU" sz="2000" dirty="0">
              <a:sym typeface="Symbol" pitchFamily="18" charset="2"/>
            </a:endParaRPr>
          </a:p>
          <a:p>
            <a:pPr>
              <a:lnSpc>
                <a:spcPts val="2700"/>
              </a:lnSpc>
            </a:pPr>
            <a:r>
              <a:rPr lang="hu-HU" sz="2000" dirty="0">
                <a:sym typeface="Symbol" pitchFamily="18" charset="2"/>
              </a:rPr>
              <a:t>Évente 15000 </a:t>
            </a:r>
            <a:r>
              <a:rPr lang="hu-HU" sz="2000" dirty="0" err="1">
                <a:sym typeface="Symbol" pitchFamily="18" charset="2"/>
              </a:rPr>
              <a:t>terabyte</a:t>
            </a:r>
            <a:r>
              <a:rPr lang="hu-HU" sz="2000" dirty="0">
                <a:sym typeface="Symbol" pitchFamily="18" charset="2"/>
              </a:rPr>
              <a:t> adat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0" y="4216717"/>
            <a:ext cx="2627784" cy="26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http://4.bp.blogspot.com/-Utt_m8JRRSc/T5XxbJyombI/AAAAAAAAFR0/bQ9yTKPnmPE/s1600/Cross-Section-of-an-LHC-Dipole-in-the-CERN-Tunn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572000" cy="2952328"/>
          </a:xfrm>
          <a:prstGeom prst="rect">
            <a:avLst/>
          </a:prstGeom>
          <a:noFill/>
        </p:spPr>
      </p:pic>
      <p:pic>
        <p:nvPicPr>
          <p:cNvPr id="96265" name="Picture 9" descr="http://www.cosmosmagazine.com/files/imagecache/news/files/news/20080922_LH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221088"/>
            <a:ext cx="1964499" cy="2636912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9A95CF7-B235-4582-9F92-3E90FAA3BB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19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1818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272819"/>
            <a:ext cx="4099716" cy="3077865"/>
          </a:xfrm>
          <a:prstGeom prst="rect">
            <a:avLst/>
          </a:prstGeom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hu-HU" sz="3600" dirty="0"/>
              <a:t>„Új természeti törvények felfedezéséről”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238490"/>
            <a:ext cx="4320604" cy="3312715"/>
          </a:xfrm>
        </p:spPr>
        <p:txBody>
          <a:bodyPr/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„Általában az alábbi módon keressük az új természeti törvényeket.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Első lépésben felteszünk egy elméletet. 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Aztán megvizsgáljuk a feltételezésünk következményeit, hogy lássuk, mit jelentene, ha az elméletünk igaz lenne.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/>
              <a:t>Majd a számítások eredményeit összehasonlítjuk a Természettel, közvetlenül a megfigyelésekkel, kísérlet vagy tapasztalat által, hogy lássuk, működik-e.</a:t>
            </a:r>
          </a:p>
        </p:txBody>
      </p:sp>
      <p:pic>
        <p:nvPicPr>
          <p:cNvPr id="6" name="Kép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4688824"/>
            <a:ext cx="1047750" cy="4667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5496" y="4673212"/>
            <a:ext cx="885698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Ha ellentmond a kísérleteknek, akkor az elméletünk hibás.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endParaRPr lang="hu-HU" sz="1600" dirty="0">
              <a:solidFill>
                <a:srgbClr val="546366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b="1" dirty="0">
                <a:solidFill>
                  <a:srgbClr val="546366"/>
                </a:solidFill>
                <a:latin typeface="+mn-lt"/>
              </a:rPr>
              <a:t>Ebben az egyszerű állításban van a tudomány kulcsa.</a:t>
            </a:r>
          </a:p>
          <a:p>
            <a:pPr marL="0" indent="0">
              <a:lnSpc>
                <a:spcPct val="110000"/>
              </a:lnSpc>
              <a:buFontTx/>
              <a:buNone/>
            </a:pPr>
            <a:r>
              <a:rPr lang="hu-HU" sz="1600" dirty="0">
                <a:solidFill>
                  <a:srgbClr val="546366"/>
                </a:solidFill>
                <a:latin typeface="+mn-lt"/>
              </a:rPr>
              <a:t>Nem számít, milyen szép az elméletünk, nem számít, milyen okosak vagyunk, hogy ki találta ki az elméletet, hogy őt hogy hívják —  ha ellentmond a kísérleteknek, akkor hibás.” 				/Richard P. </a:t>
            </a:r>
            <a:r>
              <a:rPr lang="hu-HU" sz="1600" dirty="0" err="1">
                <a:solidFill>
                  <a:srgbClr val="546366"/>
                </a:solidFill>
                <a:latin typeface="+mn-lt"/>
              </a:rPr>
              <a:t>Feynman</a:t>
            </a:r>
            <a:r>
              <a:rPr lang="hu-HU" sz="1600" dirty="0">
                <a:solidFill>
                  <a:srgbClr val="546366"/>
                </a:solidFill>
                <a:latin typeface="+mn-lt"/>
              </a:rPr>
              <a:t>/ </a:t>
            </a:r>
            <a:endParaRPr lang="en-US" sz="1600" dirty="0">
              <a:solidFill>
                <a:srgbClr val="546366"/>
              </a:solidFill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092280" y="4149080"/>
            <a:ext cx="20161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400" dirty="0"/>
              <a:t>R. P. </a:t>
            </a:r>
            <a:r>
              <a:rPr lang="hu-HU" sz="1400" dirty="0" err="1"/>
              <a:t>Feynman</a:t>
            </a:r>
            <a:r>
              <a:rPr lang="hu-HU" sz="1400" dirty="0"/>
              <a:t>, 1964</a:t>
            </a:r>
            <a:endParaRPr lang="en-US" sz="1400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A1E526A-6DB6-4672-9C82-91CF06EA9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66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gyorsítástól az ütközésig</a:t>
            </a:r>
            <a:endParaRPr lang="en-US" sz="4400" dirty="0"/>
          </a:p>
        </p:txBody>
      </p:sp>
      <p:pic>
        <p:nvPicPr>
          <p:cNvPr id="3" name="LHC_movie_ATLA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3006"/>
            <a:ext cx="9144000" cy="5143500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85AF78-88A2-4227-8C02-9F2D862BCE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CMS detektor 3D rajza</a:t>
            </a:r>
            <a:endParaRPr lang="en-US" sz="440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3789040"/>
            <a:ext cx="4572000" cy="273558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hu-HU" dirty="0"/>
              <a:t>Ütközések</a:t>
            </a:r>
            <a:br>
              <a:rPr lang="hu-HU" dirty="0"/>
            </a:br>
            <a:r>
              <a:rPr lang="hu-HU" dirty="0"/>
              <a:t>a középpontban</a:t>
            </a:r>
          </a:p>
          <a:p>
            <a:pPr>
              <a:lnSpc>
                <a:spcPct val="140000"/>
              </a:lnSpc>
            </a:pPr>
            <a:r>
              <a:rPr lang="hu-HU" dirty="0"/>
              <a:t>Sokféle detektor</a:t>
            </a:r>
          </a:p>
          <a:p>
            <a:pPr>
              <a:lnSpc>
                <a:spcPct val="140000"/>
              </a:lnSpc>
            </a:pPr>
            <a:r>
              <a:rPr lang="hu-HU" dirty="0"/>
              <a:t>Hagymahéj szerkezet</a:t>
            </a:r>
          </a:p>
          <a:p>
            <a:pPr>
              <a:lnSpc>
                <a:spcPct val="140000"/>
              </a:lnSpc>
            </a:pPr>
            <a:r>
              <a:rPr lang="hu-HU" dirty="0"/>
              <a:t>Többemeletes ház mérete</a:t>
            </a:r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E367FC-90CB-483B-9DBB-E0C66D90E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47" y="1196752"/>
            <a:ext cx="7826103" cy="506804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9AF343CB-2252-41DE-B935-43CAF0772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8" y="1340767"/>
            <a:ext cx="8713319" cy="4483729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CC111C5-7564-42DD-BF57-4331E44BC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2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Au+Au</a:t>
            </a:r>
            <a:r>
              <a:rPr lang="hu-HU" dirty="0"/>
              <a:t> ütközések a RHIC-</a:t>
            </a:r>
            <a:r>
              <a:rPr lang="hu-HU" dirty="0" err="1"/>
              <a:t>nél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ELTE-s részvétel mindkét nagy kísérletben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8" y="1844824"/>
            <a:ext cx="4429993" cy="44299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"/>
          <a:stretch/>
        </p:blipFill>
        <p:spPr>
          <a:xfrm>
            <a:off x="4710568" y="1844824"/>
            <a:ext cx="4464656" cy="4429993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17F53FC0-61DA-4DB2-A8D3-A7DE7C452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647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1006475"/>
          </a:xfrm>
        </p:spPr>
        <p:txBody>
          <a:bodyPr/>
          <a:lstStyle/>
          <a:p>
            <a:r>
              <a:rPr lang="hu-HU" dirty="0"/>
              <a:t>Mi történik a Kis Bumm során?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84037"/>
            <a:ext cx="8856662" cy="4767316"/>
          </a:xfrm>
        </p:spPr>
        <p:txBody>
          <a:bodyPr/>
          <a:lstStyle/>
          <a:p>
            <a:r>
              <a:rPr lang="hu-HU" dirty="0"/>
              <a:t>Kezdetben extrém magas hőmérséklet</a:t>
            </a:r>
          </a:p>
          <a:p>
            <a:r>
              <a:rPr lang="hu-HU" dirty="0"/>
              <a:t>Protonok, neutronok megolvadnak</a:t>
            </a:r>
          </a:p>
          <a:p>
            <a:r>
              <a:rPr lang="hu-HU" dirty="0"/>
              <a:t>Ősrobbanás utáni állapot jöhet újra létre</a:t>
            </a:r>
          </a:p>
          <a:p>
            <a:r>
              <a:rPr lang="hu-HU" dirty="0"/>
              <a:t>Kvarkanyag kiszabadul, </a:t>
            </a:r>
            <a:r>
              <a:rPr lang="hu-HU" dirty="0" err="1"/>
              <a:t>kvark-gluon-plazma</a:t>
            </a:r>
            <a:r>
              <a:rPr lang="hu-HU" dirty="0"/>
              <a:t> formájában</a:t>
            </a:r>
          </a:p>
          <a:p>
            <a:r>
              <a:rPr lang="hu-HU" dirty="0"/>
              <a:t>Ahogy lehűl, „</a:t>
            </a:r>
            <a:r>
              <a:rPr lang="hu-HU" dirty="0" err="1"/>
              <a:t>hadronokká</a:t>
            </a:r>
            <a:r>
              <a:rPr lang="hu-HU" dirty="0"/>
              <a:t> fagy” igen rövid idő alatt</a:t>
            </a:r>
          </a:p>
          <a:p>
            <a:r>
              <a:rPr lang="hu-HU" dirty="0"/>
              <a:t>A „kifagyott” részecskéket észleljük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0" y="3811836"/>
            <a:ext cx="6752608" cy="2525503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D60220A8-FD2F-450A-B5BC-48D42550B4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33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Hogy képzeljünk el egy ütközést?</a:t>
            </a:r>
            <a:endParaRPr lang="en-US" sz="4400" dirty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496" y="1268413"/>
            <a:ext cx="3456384" cy="5040907"/>
          </a:xfrm>
        </p:spPr>
        <p:txBody>
          <a:bodyPr/>
          <a:lstStyle/>
          <a:p>
            <a:r>
              <a:rPr lang="hu-HU" dirty="0"/>
              <a:t>Ütközés előtt: </a:t>
            </a:r>
            <a:r>
              <a:rPr lang="hu-HU" dirty="0">
                <a:solidFill>
                  <a:srgbClr val="013EEB"/>
                </a:solidFill>
              </a:rPr>
              <a:t>atommagok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Ütközés után: </a:t>
            </a:r>
            <a:r>
              <a:rPr lang="hu-HU" dirty="0">
                <a:solidFill>
                  <a:srgbClr val="FF0707"/>
                </a:solidFill>
              </a:rPr>
              <a:t>kvarkanyag</a:t>
            </a:r>
            <a:br>
              <a:rPr lang="hu-HU" dirty="0"/>
            </a:br>
            <a:r>
              <a:rPr lang="hu-HU" dirty="0"/>
              <a:t>(10</a:t>
            </a:r>
            <a:r>
              <a:rPr lang="hu-HU" baseline="30000" dirty="0"/>
              <a:t>-22</a:t>
            </a:r>
            <a:r>
              <a:rPr lang="hu-HU" dirty="0"/>
              <a:t> mp-ig)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majd észlelhető részecskék</a:t>
            </a:r>
            <a:br>
              <a:rPr lang="hu-HU" dirty="0"/>
            </a:br>
            <a:r>
              <a:rPr lang="hu-HU" dirty="0"/>
              <a:t>„felhője”</a:t>
            </a:r>
          </a:p>
        </p:txBody>
      </p:sp>
      <p:pic>
        <p:nvPicPr>
          <p:cNvPr id="2" name="heavy_ion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1196752"/>
            <a:ext cx="5451698" cy="5258146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2B0593E-E452-4C01-853E-64DE25131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2B79076-DCE6-4EAE-8040-B9307A3EE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667" y1="21311" x2="23333" y2="76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5434" y="1252573"/>
            <a:ext cx="571580" cy="11622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155AE8-92CD-40F8-9218-79BEABE94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487" y="2791219"/>
            <a:ext cx="552527" cy="12574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3BE312E-39E2-4938-8050-AD853378CC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800" y="4928666"/>
            <a:ext cx="1429084" cy="1499419"/>
          </a:xfrm>
          <a:prstGeom prst="rect">
            <a:avLst/>
          </a:prstGeom>
        </p:spPr>
      </p:pic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3BDFF7CD-AFBE-4692-B2BE-6171EBEF4076}"/>
              </a:ext>
            </a:extLst>
          </p:cNvPr>
          <p:cNvCxnSpPr/>
          <p:nvPr/>
        </p:nvCxnSpPr>
        <p:spPr>
          <a:xfrm>
            <a:off x="2339752" y="1833679"/>
            <a:ext cx="288032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5A30072B-8309-48EC-B6D2-ED7C584B4E0F}"/>
              </a:ext>
            </a:extLst>
          </p:cNvPr>
          <p:cNvCxnSpPr>
            <a:cxnSpLocks/>
          </p:cNvCxnSpPr>
          <p:nvPr/>
        </p:nvCxnSpPr>
        <p:spPr>
          <a:xfrm flipH="1">
            <a:off x="3059832" y="1792800"/>
            <a:ext cx="275873" cy="0"/>
          </a:xfrm>
          <a:prstGeom prst="straightConnector1">
            <a:avLst/>
          </a:prstGeom>
          <a:ln w="38100">
            <a:solidFill>
              <a:srgbClr val="013E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EB8D13A9-7122-4E4F-BBE8-35A5741C3751}"/>
              </a:ext>
            </a:extLst>
          </p:cNvPr>
          <p:cNvCxnSpPr>
            <a:cxnSpLocks/>
          </p:cNvCxnSpPr>
          <p:nvPr/>
        </p:nvCxnSpPr>
        <p:spPr>
          <a:xfrm>
            <a:off x="2951664" y="3429000"/>
            <a:ext cx="381851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8973D0D6-582D-4314-8F27-F2108D4989CE}"/>
              </a:ext>
            </a:extLst>
          </p:cNvPr>
          <p:cNvCxnSpPr>
            <a:cxnSpLocks/>
          </p:cNvCxnSpPr>
          <p:nvPr/>
        </p:nvCxnSpPr>
        <p:spPr>
          <a:xfrm flipH="1">
            <a:off x="2408925" y="3429000"/>
            <a:ext cx="311814" cy="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36233EEF-D109-4FD6-BAB2-ECBB6965E9B1}"/>
              </a:ext>
            </a:extLst>
          </p:cNvPr>
          <p:cNvCxnSpPr>
            <a:cxnSpLocks/>
          </p:cNvCxnSpPr>
          <p:nvPr/>
        </p:nvCxnSpPr>
        <p:spPr>
          <a:xfrm flipV="1">
            <a:off x="2935639" y="2886526"/>
            <a:ext cx="309625" cy="204976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>
            <a:extLst>
              <a:ext uri="{FF2B5EF4-FFF2-40B4-BE49-F238E27FC236}">
                <a16:creationId xmlns:a16="http://schemas.microsoft.com/office/drawing/2014/main" id="{31D862BF-09C7-4FED-A7D1-0F1AC1A22C1D}"/>
              </a:ext>
            </a:extLst>
          </p:cNvPr>
          <p:cNvCxnSpPr>
            <a:cxnSpLocks/>
          </p:cNvCxnSpPr>
          <p:nvPr/>
        </p:nvCxnSpPr>
        <p:spPr>
          <a:xfrm>
            <a:off x="2958182" y="3797619"/>
            <a:ext cx="264537" cy="185098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563DA841-B631-4996-81F0-BCA04130F002}"/>
              </a:ext>
            </a:extLst>
          </p:cNvPr>
          <p:cNvCxnSpPr>
            <a:cxnSpLocks/>
          </p:cNvCxnSpPr>
          <p:nvPr/>
        </p:nvCxnSpPr>
        <p:spPr>
          <a:xfrm flipH="1" flipV="1">
            <a:off x="2492670" y="2886526"/>
            <a:ext cx="320672" cy="233680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8BCAF295-8EB2-43DA-8773-A6C087C46D30}"/>
              </a:ext>
            </a:extLst>
          </p:cNvPr>
          <p:cNvCxnSpPr>
            <a:cxnSpLocks/>
          </p:cNvCxnSpPr>
          <p:nvPr/>
        </p:nvCxnSpPr>
        <p:spPr>
          <a:xfrm flipH="1">
            <a:off x="2484237" y="3767720"/>
            <a:ext cx="327290" cy="244895"/>
          </a:xfrm>
          <a:prstGeom prst="straightConnector1">
            <a:avLst/>
          </a:prstGeom>
          <a:ln w="38100">
            <a:solidFill>
              <a:srgbClr val="FF05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dirty="0"/>
              <a:t>Mit észlelünk egy ütközésben?</a:t>
            </a:r>
            <a:endParaRPr lang="en-US" sz="4400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404" name="Picture 4" descr="ev2_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3657600"/>
            <a:ext cx="8991600" cy="0"/>
            <a:chOff x="96" y="2304"/>
            <a:chExt cx="5664" cy="0"/>
          </a:xfrm>
        </p:grpSpPr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02407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2408" name="Oval 8"/>
          <p:cNvSpPr>
            <a:spLocks noChangeArrowheads="1"/>
          </p:cNvSpPr>
          <p:nvPr/>
        </p:nvSpPr>
        <p:spPr bwMode="auto">
          <a:xfrm>
            <a:off x="8893175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2409" name="Oval 9"/>
          <p:cNvSpPr>
            <a:spLocks noChangeArrowheads="1"/>
          </p:cNvSpPr>
          <p:nvPr/>
        </p:nvSpPr>
        <p:spPr bwMode="auto">
          <a:xfrm>
            <a:off x="0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40200" y="3429000"/>
            <a:ext cx="719138" cy="504825"/>
            <a:chOff x="2608" y="2160"/>
            <a:chExt cx="453" cy="318"/>
          </a:xfrm>
        </p:grpSpPr>
        <p:sp>
          <p:nvSpPr>
            <p:cNvPr id="102411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2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3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4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5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6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7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8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19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0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1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2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3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4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5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6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7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8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29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0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1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2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433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61784FB-E999-48EC-83EE-44DA9F87EB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25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5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4784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48819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08" grpId="1" animBg="1"/>
      <p:bldP spid="102409" grpId="0" animBg="1"/>
      <p:bldP spid="10240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006475"/>
          </a:xfrm>
        </p:spPr>
        <p:txBody>
          <a:bodyPr/>
          <a:lstStyle/>
          <a:p>
            <a:r>
              <a:rPr lang="hu-HU" dirty="0"/>
              <a:t>Mit és hogyan mérünk?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38274"/>
            <a:ext cx="8964488" cy="4871046"/>
          </a:xfrm>
        </p:spPr>
        <p:txBody>
          <a:bodyPr/>
          <a:lstStyle/>
          <a:p>
            <a:r>
              <a:rPr lang="hu-HU" dirty="0"/>
              <a:t>A kirepülő részecskéket észleljük</a:t>
            </a:r>
          </a:p>
          <a:p>
            <a:r>
              <a:rPr lang="hu-HU" dirty="0"/>
              <a:t>Eloszlásaikat tudjuk mérni</a:t>
            </a:r>
          </a:p>
          <a:p>
            <a:r>
              <a:rPr lang="hu-HU" dirty="0"/>
              <a:t>Feltehető kérdések például: </a:t>
            </a:r>
          </a:p>
          <a:p>
            <a:pPr lvl="1"/>
            <a:r>
              <a:rPr lang="hu-HU" dirty="0"/>
              <a:t>Milyen a részecskék szögeloszlása?</a:t>
            </a:r>
          </a:p>
          <a:p>
            <a:pPr lvl="1"/>
            <a:r>
              <a:rPr lang="hu-HU" dirty="0"/>
              <a:t>Mennyire hasonlít egy mag-mag</a:t>
            </a:r>
            <a:br>
              <a:rPr lang="hu-HU" dirty="0"/>
            </a:br>
            <a:r>
              <a:rPr lang="hu-HU" dirty="0"/>
              <a:t>és egy proton-proton ütközés?</a:t>
            </a:r>
          </a:p>
          <a:p>
            <a:pPr lvl="1"/>
            <a:r>
              <a:rPr lang="hu-HU" dirty="0"/>
              <a:t>Hány nagyimpulzusú proton keletkezik?</a:t>
            </a:r>
          </a:p>
          <a:p>
            <a:r>
              <a:rPr lang="hu-HU" dirty="0"/>
              <a:t>Fontos mennyiségek például:</a:t>
            </a:r>
          </a:p>
          <a:p>
            <a:pPr lvl="1"/>
            <a:r>
              <a:rPr lang="hu-HU" dirty="0"/>
              <a:t>Impulzuseloszlások meredeksége: hőmérséklet!</a:t>
            </a:r>
          </a:p>
          <a:p>
            <a:pPr lvl="1"/>
            <a:r>
              <a:rPr lang="hu-HU" dirty="0"/>
              <a:t>A szögeloszlás „</a:t>
            </a:r>
            <a:r>
              <a:rPr lang="hu-HU" dirty="0" err="1"/>
              <a:t>elliptikussága</a:t>
            </a:r>
            <a:r>
              <a:rPr lang="hu-HU" dirty="0"/>
              <a:t>”, azaz hogy mennyire anizotrop a részecskék kirepülése</a:t>
            </a:r>
          </a:p>
          <a:p>
            <a:r>
              <a:rPr lang="hu-HU" dirty="0"/>
              <a:t>Ezek alapján ismerhettük meg a létrejövő anyagot!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Picture 4" descr="ev2_side"/>
          <p:cNvPicPr>
            <a:picLocks noChangeAspect="1" noChangeArrowheads="1"/>
          </p:cNvPicPr>
          <p:nvPr/>
        </p:nvPicPr>
        <p:blipFill rotWithShape="1">
          <a:blip r:embed="rId2" cstate="print"/>
          <a:srcRect l="7475" t="3009" r="7475" b="12020"/>
          <a:stretch/>
        </p:blipFill>
        <p:spPr bwMode="auto">
          <a:xfrm>
            <a:off x="5677535" y="1268760"/>
            <a:ext cx="3430969" cy="2160240"/>
          </a:xfrm>
          <a:prstGeom prst="octagon">
            <a:avLst>
              <a:gd name="adj" fmla="val 0"/>
            </a:avLst>
          </a:prstGeom>
          <a:noFill/>
        </p:spPr>
      </p:pic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26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8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E816F3-ED84-4526-8F5B-92066E3F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Erősen kölcsönható közeg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4E30E-F04C-4BB1-8D46-B0FD12D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8274"/>
            <a:ext cx="9036050" cy="4943104"/>
          </a:xfrm>
        </p:spPr>
        <p:txBody>
          <a:bodyPr/>
          <a:lstStyle/>
          <a:p>
            <a:r>
              <a:rPr lang="hu-HU" dirty="0"/>
              <a:t>Ütközés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dirty="0"/>
              <a:t> extrém energiás színes részecskék: jetek</a:t>
            </a:r>
          </a:p>
          <a:p>
            <a:r>
              <a:rPr lang="hu-HU" dirty="0"/>
              <a:t>Atommag méretű közeg: lelassítja </a:t>
            </a:r>
            <a:r>
              <a:rPr lang="hu-HU" dirty="0" err="1"/>
              <a:t>jeteket</a:t>
            </a:r>
            <a:r>
              <a:rPr lang="hu-HU" dirty="0"/>
              <a:t> is</a:t>
            </a:r>
          </a:p>
          <a:p>
            <a:r>
              <a:rPr lang="hu-HU" dirty="0"/>
              <a:t>Fotonokat nem lassítja: erősen kölcsönható anyag!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Elnyelő képesség összehasonlítása:</a:t>
            </a:r>
          </a:p>
          <a:p>
            <a:pPr lvl="1"/>
            <a:r>
              <a:rPr lang="hu-HU" dirty="0"/>
              <a:t>Gamma sugárzás ólomban: néhány cm-t tesz meg</a:t>
            </a:r>
          </a:p>
          <a:p>
            <a:pPr lvl="1"/>
            <a:r>
              <a:rPr lang="hu-HU" dirty="0"/>
              <a:t>Alfa sugárzás vízben: 0.001 cm-t tesz meg</a:t>
            </a:r>
          </a:p>
          <a:p>
            <a:pPr lvl="1"/>
            <a:r>
              <a:rPr lang="hu-HU" dirty="0"/>
              <a:t>Jetek kvarkanyagban: 0.0000000000001 cm-t tesznek meg</a:t>
            </a:r>
            <a:endParaRPr lang="en-US" dirty="0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CDC9A3FC-BA00-4D42-B94E-D97576A9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" y="2780928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grpSp>
        <p:nvGrpSpPr>
          <p:cNvPr id="193" name="Csoportba foglalás 192">
            <a:extLst>
              <a:ext uri="{FF2B5EF4-FFF2-40B4-BE49-F238E27FC236}">
                <a16:creationId xmlns:a16="http://schemas.microsoft.com/office/drawing/2014/main" id="{C8F72803-3383-4507-A582-EDC583C2390D}"/>
              </a:ext>
            </a:extLst>
          </p:cNvPr>
          <p:cNvGrpSpPr/>
          <p:nvPr/>
        </p:nvGrpSpPr>
        <p:grpSpPr>
          <a:xfrm>
            <a:off x="3755833" y="2636912"/>
            <a:ext cx="4802135" cy="2018732"/>
            <a:chOff x="3755833" y="2636912"/>
            <a:chExt cx="4802135" cy="2018732"/>
          </a:xfrm>
        </p:grpSpPr>
        <p:sp>
          <p:nvSpPr>
            <p:cNvPr id="134" name="Téglalap 133">
              <a:extLst>
                <a:ext uri="{FF2B5EF4-FFF2-40B4-BE49-F238E27FC236}">
                  <a16:creationId xmlns:a16="http://schemas.microsoft.com/office/drawing/2014/main" id="{E5C29000-99AB-4707-AC9C-26C4987AC6CB}"/>
                </a:ext>
              </a:extLst>
            </p:cNvPr>
            <p:cNvSpPr/>
            <p:nvPr/>
          </p:nvSpPr>
          <p:spPr>
            <a:xfrm>
              <a:off x="3755833" y="2674078"/>
              <a:ext cx="4802135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3CA2D763-BEAD-4970-ABF8-F03CBB48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8928" y="3856621"/>
              <a:ext cx="376237" cy="1587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8E8446DF-F978-43ED-BFDF-543E43C43C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>
              <a:off x="5893283" y="3694932"/>
              <a:ext cx="46800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27188DAA-EE78-458D-951E-B8B61F61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881" y="3239924"/>
              <a:ext cx="1111507" cy="106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hu-HU"/>
            </a:p>
          </p:txBody>
        </p:sp>
        <p:pic>
          <p:nvPicPr>
            <p:cNvPr id="65" name="Kép 64">
              <a:extLst>
                <a:ext uri="{FF2B5EF4-FFF2-40B4-BE49-F238E27FC236}">
                  <a16:creationId xmlns:a16="http://schemas.microsoft.com/office/drawing/2014/main" id="{96E85A7D-5FC4-431F-8762-2971A12E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799" y="3167916"/>
              <a:ext cx="432403" cy="1365659"/>
            </a:xfrm>
            <a:prstGeom prst="rect">
              <a:avLst/>
            </a:prstGeom>
          </p:spPr>
        </p:pic>
        <p:pic>
          <p:nvPicPr>
            <p:cNvPr id="66" name="Kép 65">
              <a:extLst>
                <a:ext uri="{FF2B5EF4-FFF2-40B4-BE49-F238E27FC236}">
                  <a16:creationId xmlns:a16="http://schemas.microsoft.com/office/drawing/2014/main" id="{DFEB53CE-5D5C-4C6E-AAC4-6145A9C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402" y="3004993"/>
              <a:ext cx="432403" cy="1365659"/>
            </a:xfrm>
            <a:prstGeom prst="rect">
              <a:avLst/>
            </a:prstGeom>
          </p:spPr>
        </p:pic>
        <p:sp>
          <p:nvSpPr>
            <p:cNvPr id="67" name="Ellipszis 66">
              <a:extLst>
                <a:ext uri="{FF2B5EF4-FFF2-40B4-BE49-F238E27FC236}">
                  <a16:creationId xmlns:a16="http://schemas.microsoft.com/office/drawing/2014/main" id="{0930F55F-F21F-4DB7-8E00-2A514BEFE15C}"/>
                </a:ext>
              </a:extLst>
            </p:cNvPr>
            <p:cNvSpPr/>
            <p:nvPr/>
          </p:nvSpPr>
          <p:spPr>
            <a:xfrm>
              <a:off x="7416390" y="3167916"/>
              <a:ext cx="882367" cy="1148922"/>
            </a:xfrm>
            <a:prstGeom prst="ellipse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28" name="Csoportba foglalás 127">
              <a:extLst>
                <a:ext uri="{FF2B5EF4-FFF2-40B4-BE49-F238E27FC236}">
                  <a16:creationId xmlns:a16="http://schemas.microsoft.com/office/drawing/2014/main" id="{C2BE2321-7182-440D-A1EA-266F63A831A2}"/>
                </a:ext>
              </a:extLst>
            </p:cNvPr>
            <p:cNvGrpSpPr/>
            <p:nvPr/>
          </p:nvGrpSpPr>
          <p:grpSpPr>
            <a:xfrm>
              <a:off x="4920263" y="3357055"/>
              <a:ext cx="481979" cy="868727"/>
              <a:chOff x="1265513" y="5017189"/>
              <a:chExt cx="481979" cy="868727"/>
            </a:xfrm>
          </p:grpSpPr>
          <p:cxnSp>
            <p:nvCxnSpPr>
              <p:cNvPr id="69" name="Egyenes összekötő nyíllal 68">
                <a:extLst>
                  <a:ext uri="{FF2B5EF4-FFF2-40B4-BE49-F238E27FC236}">
                    <a16:creationId xmlns:a16="http://schemas.microsoft.com/office/drawing/2014/main" id="{17E0FD61-88CA-4ACE-965C-E2FF796F2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926" y="5225364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obbanás: 14 ágú 71">
                <a:extLst>
                  <a:ext uri="{FF2B5EF4-FFF2-40B4-BE49-F238E27FC236}">
                    <a16:creationId xmlns:a16="http://schemas.microsoft.com/office/drawing/2014/main" id="{E73D27F9-2954-4050-82FE-474CAF3238E8}"/>
                  </a:ext>
                </a:extLst>
              </p:cNvPr>
              <p:cNvSpPr/>
              <p:nvPr/>
            </p:nvSpPr>
            <p:spPr>
              <a:xfrm rot="1679775">
                <a:off x="1427551" y="5385099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>
                <a:extLst>
                  <a:ext uri="{FF2B5EF4-FFF2-40B4-BE49-F238E27FC236}">
                    <a16:creationId xmlns:a16="http://schemas.microsoft.com/office/drawing/2014/main" id="{3C167067-23D8-4939-B87F-F554F92F4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2773" y="5146473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zis 93">
                <a:extLst>
                  <a:ext uri="{FF2B5EF4-FFF2-40B4-BE49-F238E27FC236}">
                    <a16:creationId xmlns:a16="http://schemas.microsoft.com/office/drawing/2014/main" id="{E3C65C3E-020B-4DFC-B58F-3569FB6C1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4557" y="5679532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Egyenes összekötő nyíllal 95">
                <a:extLst>
                  <a:ext uri="{FF2B5EF4-FFF2-40B4-BE49-F238E27FC236}">
                    <a16:creationId xmlns:a16="http://schemas.microsoft.com/office/drawing/2014/main" id="{66021062-E716-40C7-9DDC-D836362C52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323" y="5017189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nyíllal 99">
                <a:extLst>
                  <a:ext uri="{FF2B5EF4-FFF2-40B4-BE49-F238E27FC236}">
                    <a16:creationId xmlns:a16="http://schemas.microsoft.com/office/drawing/2014/main" id="{3BF6F40E-A724-49C7-A710-5E0981657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391" y="5017446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1830D5D1-DF56-4923-9CF3-4954283B6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1122" y="5080193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Csoportba foglalás 107">
                <a:extLst>
                  <a:ext uri="{FF2B5EF4-FFF2-40B4-BE49-F238E27FC236}">
                    <a16:creationId xmlns:a16="http://schemas.microsoft.com/office/drawing/2014/main" id="{0DFAE54D-B2CE-4DC8-851F-E7BC7E13CC3E}"/>
                  </a:ext>
                </a:extLst>
              </p:cNvPr>
              <p:cNvGrpSpPr/>
              <p:nvPr/>
            </p:nvGrpSpPr>
            <p:grpSpPr>
              <a:xfrm rot="10800000">
                <a:off x="1265513" y="5747636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05" name="Egyenes összekötő nyíllal 104">
                  <a:extLst>
                    <a:ext uri="{FF2B5EF4-FFF2-40B4-BE49-F238E27FC236}">
                      <a16:creationId xmlns:a16="http://schemas.microsoft.com/office/drawing/2014/main" id="{9675F9E6-8D6D-4BF7-B5CA-0797CB81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gyenes összekötő nyíllal 105">
                  <a:extLst>
                    <a:ext uri="{FF2B5EF4-FFF2-40B4-BE49-F238E27FC236}">
                      <a16:creationId xmlns:a16="http://schemas.microsoft.com/office/drawing/2014/main" id="{9ABD82B4-3E11-4839-B8DA-E544FB3F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Egyenes összekötő nyíllal 106">
                  <a:extLst>
                    <a:ext uri="{FF2B5EF4-FFF2-40B4-BE49-F238E27FC236}">
                      <a16:creationId xmlns:a16="http://schemas.microsoft.com/office/drawing/2014/main" id="{8AA756F7-9BA0-4EF6-A14D-7329942E9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Csoportba foglalás 122">
              <a:extLst>
                <a:ext uri="{FF2B5EF4-FFF2-40B4-BE49-F238E27FC236}">
                  <a16:creationId xmlns:a16="http://schemas.microsoft.com/office/drawing/2014/main" id="{489CE5C1-3AB6-4299-8806-F0967A84AA11}"/>
                </a:ext>
              </a:extLst>
            </p:cNvPr>
            <p:cNvGrpSpPr/>
            <p:nvPr/>
          </p:nvGrpSpPr>
          <p:grpSpPr>
            <a:xfrm rot="20947983">
              <a:off x="7613228" y="3308013"/>
              <a:ext cx="481979" cy="868727"/>
              <a:chOff x="3958219" y="4987533"/>
              <a:chExt cx="481979" cy="868727"/>
            </a:xfrm>
          </p:grpSpPr>
          <p:cxnSp>
            <p:nvCxnSpPr>
              <p:cNvPr id="112" name="Egyenes összekötő nyíllal 111">
                <a:extLst>
                  <a:ext uri="{FF2B5EF4-FFF2-40B4-BE49-F238E27FC236}">
                    <a16:creationId xmlns:a16="http://schemas.microsoft.com/office/drawing/2014/main" id="{3E029AD4-0C39-4F85-9B30-D7EE5D80A2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0632" y="5195708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Robbanás: 14 ágú 112">
                <a:extLst>
                  <a:ext uri="{FF2B5EF4-FFF2-40B4-BE49-F238E27FC236}">
                    <a16:creationId xmlns:a16="http://schemas.microsoft.com/office/drawing/2014/main" id="{0152F914-7B7D-40A1-914D-F400CE0B592A}"/>
                  </a:ext>
                </a:extLst>
              </p:cNvPr>
              <p:cNvSpPr/>
              <p:nvPr/>
            </p:nvSpPr>
            <p:spPr>
              <a:xfrm rot="1679775">
                <a:off x="4120257" y="5355443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Ellipszis 113">
                <a:extLst>
                  <a:ext uri="{FF2B5EF4-FFF2-40B4-BE49-F238E27FC236}">
                    <a16:creationId xmlns:a16="http://schemas.microsoft.com/office/drawing/2014/main" id="{EE0CF7C1-E2F1-4BE4-A593-21CBE29F00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85479" y="5116817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Ellipszis 114">
                <a:extLst>
                  <a:ext uri="{FF2B5EF4-FFF2-40B4-BE49-F238E27FC236}">
                    <a16:creationId xmlns:a16="http://schemas.microsoft.com/office/drawing/2014/main" id="{A8D2CCB6-A24A-4EEA-AA09-3125CBF957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27263" y="5649876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6" name="Egyenes összekötő nyíllal 115">
                <a:extLst>
                  <a:ext uri="{FF2B5EF4-FFF2-40B4-BE49-F238E27FC236}">
                    <a16:creationId xmlns:a16="http://schemas.microsoft.com/office/drawing/2014/main" id="{0C74783F-A48E-4300-9409-9E9500796A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8029" y="4987533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Egyenes összekötő nyíllal 116">
                <a:extLst>
                  <a:ext uri="{FF2B5EF4-FFF2-40B4-BE49-F238E27FC236}">
                    <a16:creationId xmlns:a16="http://schemas.microsoft.com/office/drawing/2014/main" id="{94A4BB8F-1531-47C1-84C9-B716928802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7097" y="4987790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Egyenes összekötő nyíllal 117">
                <a:extLst>
                  <a:ext uri="{FF2B5EF4-FFF2-40B4-BE49-F238E27FC236}">
                    <a16:creationId xmlns:a16="http://schemas.microsoft.com/office/drawing/2014/main" id="{229D7A3C-A2C4-4072-806B-2FA1692EA5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63828" y="5050537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Csoportba foglalás 118">
                <a:extLst>
                  <a:ext uri="{FF2B5EF4-FFF2-40B4-BE49-F238E27FC236}">
                    <a16:creationId xmlns:a16="http://schemas.microsoft.com/office/drawing/2014/main" id="{F4C7652D-8CC3-4284-95DB-597C89D92B1F}"/>
                  </a:ext>
                </a:extLst>
              </p:cNvPr>
              <p:cNvGrpSpPr/>
              <p:nvPr/>
            </p:nvGrpSpPr>
            <p:grpSpPr>
              <a:xfrm rot="10800000">
                <a:off x="3958219" y="5717980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20" name="Egyenes összekötő nyíllal 119">
                  <a:extLst>
                    <a:ext uri="{FF2B5EF4-FFF2-40B4-BE49-F238E27FC236}">
                      <a16:creationId xmlns:a16="http://schemas.microsoft.com/office/drawing/2014/main" id="{20887FB5-77F4-45D7-A8B8-EDAFCCFC8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gyenes összekötő nyíllal 120">
                  <a:extLst>
                    <a:ext uri="{FF2B5EF4-FFF2-40B4-BE49-F238E27FC236}">
                      <a16:creationId xmlns:a16="http://schemas.microsoft.com/office/drawing/2014/main" id="{D6751529-37D3-4989-91FA-A8EF7CC671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Egyenes összekötő nyíllal 121">
                  <a:extLst>
                    <a:ext uri="{FF2B5EF4-FFF2-40B4-BE49-F238E27FC236}">
                      <a16:creationId xmlns:a16="http://schemas.microsoft.com/office/drawing/2014/main" id="{66545A23-41A2-4CEC-8DE1-42FF8D99E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Szövegdoboz 123">
              <a:extLst>
                <a:ext uri="{FF2B5EF4-FFF2-40B4-BE49-F238E27FC236}">
                  <a16:creationId xmlns:a16="http://schemas.microsoft.com/office/drawing/2014/main" id="{B10FC856-35EC-4E0A-AC44-4C1265E97CBC}"/>
                </a:ext>
              </a:extLst>
            </p:cNvPr>
            <p:cNvSpPr txBox="1"/>
            <p:nvPr/>
          </p:nvSpPr>
          <p:spPr>
            <a:xfrm>
              <a:off x="3755833" y="3344064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AAD05AE6-9F4A-432C-97C8-2D51BB465605}"/>
                </a:ext>
              </a:extLst>
            </p:cNvPr>
            <p:cNvSpPr txBox="1"/>
            <p:nvPr/>
          </p:nvSpPr>
          <p:spPr>
            <a:xfrm>
              <a:off x="5780291" y="322333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6" name="Szövegdoboz 125">
              <a:extLst>
                <a:ext uri="{FF2B5EF4-FFF2-40B4-BE49-F238E27FC236}">
                  <a16:creationId xmlns:a16="http://schemas.microsoft.com/office/drawing/2014/main" id="{12A05D15-9AD7-4EB3-8D2C-2B628F2ABC9F}"/>
                </a:ext>
              </a:extLst>
            </p:cNvPr>
            <p:cNvSpPr txBox="1"/>
            <p:nvPr/>
          </p:nvSpPr>
          <p:spPr>
            <a:xfrm>
              <a:off x="4713680" y="4255534"/>
              <a:ext cx="30748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FF5050"/>
                  </a:solidFill>
                </a:rPr>
                <a:t>kvarkanyag: lassító hatás</a:t>
              </a:r>
              <a:endParaRPr lang="en-US" sz="2000" dirty="0">
                <a:solidFill>
                  <a:srgbClr val="FF5050"/>
                </a:solidFill>
              </a:endParaRPr>
            </a:p>
          </p:txBody>
        </p:sp>
        <p:sp>
          <p:nvSpPr>
            <p:cNvPr id="129" name="Szövegdoboz 128">
              <a:extLst>
                <a:ext uri="{FF2B5EF4-FFF2-40B4-BE49-F238E27FC236}">
                  <a16:creationId xmlns:a16="http://schemas.microsoft.com/office/drawing/2014/main" id="{8447F3DD-E56A-40E1-A6EE-B39323B03991}"/>
                </a:ext>
              </a:extLst>
            </p:cNvPr>
            <p:cNvSpPr txBox="1"/>
            <p:nvPr/>
          </p:nvSpPr>
          <p:spPr>
            <a:xfrm>
              <a:off x="4185831" y="2636912"/>
              <a:ext cx="4288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                   szemből</a:t>
              </a:r>
              <a:endParaRPr lang="en-US" sz="2000" dirty="0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85DFD764-B8DC-4296-B9C9-833B4011C696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4720918" y="3439197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0" name="Freeform 21">
              <a:extLst>
                <a:ext uri="{FF2B5EF4-FFF2-40B4-BE49-F238E27FC236}">
                  <a16:creationId xmlns:a16="http://schemas.microsoft.com/office/drawing/2014/main" id="{7DC1922B-1530-4AEA-B2B7-82AD66C56E27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5035428" y="4094185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1" name="Freeform 21">
              <a:extLst>
                <a:ext uri="{FF2B5EF4-FFF2-40B4-BE49-F238E27FC236}">
                  <a16:creationId xmlns:a16="http://schemas.microsoft.com/office/drawing/2014/main" id="{F803C527-F8BF-4125-B97F-81788431467A}"/>
                </a:ext>
              </a:extLst>
            </p:cNvPr>
            <p:cNvSpPr>
              <a:spLocks noChangeAspect="1"/>
            </p:cNvSpPr>
            <p:nvPr/>
          </p:nvSpPr>
          <p:spPr bwMode="auto">
            <a:xfrm rot="14800082" flipH="1">
              <a:off x="7423931" y="3393465"/>
              <a:ext cx="543973" cy="52031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2" name="Freeform 21">
              <a:extLst>
                <a:ext uri="{FF2B5EF4-FFF2-40B4-BE49-F238E27FC236}">
                  <a16:creationId xmlns:a16="http://schemas.microsoft.com/office/drawing/2014/main" id="{475406DC-C995-4B22-8714-C36CED582F68}"/>
                </a:ext>
              </a:extLst>
            </p:cNvPr>
            <p:cNvSpPr>
              <a:spLocks noChangeAspect="1"/>
            </p:cNvSpPr>
            <p:nvPr/>
          </p:nvSpPr>
          <p:spPr bwMode="auto">
            <a:xfrm rot="4000082" flipH="1">
              <a:off x="7738441" y="4048453"/>
              <a:ext cx="516219" cy="4937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C95C692E-C56E-4F42-BAE8-2343D2BDB9D7}"/>
              </a:ext>
            </a:extLst>
          </p:cNvPr>
          <p:cNvGrpSpPr/>
          <p:nvPr/>
        </p:nvGrpSpPr>
        <p:grpSpPr>
          <a:xfrm>
            <a:off x="366144" y="2636912"/>
            <a:ext cx="3139059" cy="2002226"/>
            <a:chOff x="366144" y="2636912"/>
            <a:chExt cx="3139059" cy="2002226"/>
          </a:xfrm>
        </p:grpSpPr>
        <p:sp>
          <p:nvSpPr>
            <p:cNvPr id="137" name="Téglalap 136">
              <a:extLst>
                <a:ext uri="{FF2B5EF4-FFF2-40B4-BE49-F238E27FC236}">
                  <a16:creationId xmlns:a16="http://schemas.microsoft.com/office/drawing/2014/main" id="{1072342D-365D-4190-B465-2A430EFA3805}"/>
                </a:ext>
              </a:extLst>
            </p:cNvPr>
            <p:cNvSpPr/>
            <p:nvPr/>
          </p:nvSpPr>
          <p:spPr>
            <a:xfrm>
              <a:off x="366144" y="2673444"/>
              <a:ext cx="3139059" cy="19656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Line 6">
              <a:extLst>
                <a:ext uri="{FF2B5EF4-FFF2-40B4-BE49-F238E27FC236}">
                  <a16:creationId xmlns:a16="http://schemas.microsoft.com/office/drawing/2014/main" id="{29709021-797B-4A88-9775-3F6F0B5B25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6351" y="3722095"/>
              <a:ext cx="900000" cy="2002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cxnSp>
          <p:nvCxnSpPr>
            <p:cNvPr id="163" name="Egyenes összekötő nyíllal 162">
              <a:extLst>
                <a:ext uri="{FF2B5EF4-FFF2-40B4-BE49-F238E27FC236}">
                  <a16:creationId xmlns:a16="http://schemas.microsoft.com/office/drawing/2014/main" id="{AF4589AC-33BF-4ECF-930B-C88225CC6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0955" y="3381336"/>
              <a:ext cx="309197" cy="67885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obbanás: 14 ágú 163">
              <a:extLst>
                <a:ext uri="{FF2B5EF4-FFF2-40B4-BE49-F238E27FC236}">
                  <a16:creationId xmlns:a16="http://schemas.microsoft.com/office/drawing/2014/main" id="{A530F3E1-CCF7-452E-B98F-5D13B11F5B7A}"/>
                </a:ext>
              </a:extLst>
            </p:cNvPr>
            <p:cNvSpPr/>
            <p:nvPr/>
          </p:nvSpPr>
          <p:spPr>
            <a:xfrm rot="1679775">
              <a:off x="1787193" y="3668304"/>
              <a:ext cx="155744" cy="144480"/>
            </a:xfrm>
            <a:prstGeom prst="irregularSeal2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Ellipszis 164">
              <a:extLst>
                <a:ext uri="{FF2B5EF4-FFF2-40B4-BE49-F238E27FC236}">
                  <a16:creationId xmlns:a16="http://schemas.microsoft.com/office/drawing/2014/main" id="{D4198BDD-D96D-41CA-9E64-4C28C6EA80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0225" y="3309336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66" name="Ellipszis 165">
              <a:extLst>
                <a:ext uri="{FF2B5EF4-FFF2-40B4-BE49-F238E27FC236}">
                  <a16:creationId xmlns:a16="http://schemas.microsoft.com/office/drawing/2014/main" id="{5ECDA161-9BD2-447B-BC57-637E15A14C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166" y="4066563"/>
              <a:ext cx="72000" cy="7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38100">
              <a:bevelT w="38100" h="38100"/>
              <a:bevelB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sz="8800" dirty="0">
                <a:solidFill>
                  <a:schemeClr val="tx1"/>
                </a:solidFill>
              </a:endParaRPr>
            </a:p>
          </p:txBody>
        </p:sp>
        <p:sp>
          <p:nvSpPr>
            <p:cNvPr id="146" name="Szövegdoboz 145">
              <a:extLst>
                <a:ext uri="{FF2B5EF4-FFF2-40B4-BE49-F238E27FC236}">
                  <a16:creationId xmlns:a16="http://schemas.microsoft.com/office/drawing/2014/main" id="{1200847F-42B2-4BD0-B767-FD7B3250BFA6}"/>
                </a:ext>
              </a:extLst>
            </p:cNvPr>
            <p:cNvSpPr txBox="1"/>
            <p:nvPr/>
          </p:nvSpPr>
          <p:spPr>
            <a:xfrm>
              <a:off x="2489449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49" name="Szövegdoboz 148">
              <a:extLst>
                <a:ext uri="{FF2B5EF4-FFF2-40B4-BE49-F238E27FC236}">
                  <a16:creationId xmlns:a16="http://schemas.microsoft.com/office/drawing/2014/main" id="{9A5CFC84-4F22-4A27-A968-219A439A8EAF}"/>
                </a:ext>
              </a:extLst>
            </p:cNvPr>
            <p:cNvSpPr txBox="1"/>
            <p:nvPr/>
          </p:nvSpPr>
          <p:spPr>
            <a:xfrm>
              <a:off x="505891" y="41605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C00000"/>
                  </a:solidFill>
                </a:rPr>
                <a:t>jet-pár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50" name="Szövegdoboz 149">
              <a:extLst>
                <a:ext uri="{FF2B5EF4-FFF2-40B4-BE49-F238E27FC236}">
                  <a16:creationId xmlns:a16="http://schemas.microsoft.com/office/drawing/2014/main" id="{C5BE26DD-2D43-432B-B1E3-2F86F6BFB1F3}"/>
                </a:ext>
              </a:extLst>
            </p:cNvPr>
            <p:cNvSpPr txBox="1"/>
            <p:nvPr/>
          </p:nvSpPr>
          <p:spPr>
            <a:xfrm>
              <a:off x="855585" y="2636912"/>
              <a:ext cx="21440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ütközés oldalról</a:t>
              </a:r>
              <a:endParaRPr lang="en-US" sz="2000" dirty="0"/>
            </a:p>
          </p:txBody>
        </p:sp>
        <p:pic>
          <p:nvPicPr>
            <p:cNvPr id="174" name="Kép 173">
              <a:extLst>
                <a:ext uri="{FF2B5EF4-FFF2-40B4-BE49-F238E27FC236}">
                  <a16:creationId xmlns:a16="http://schemas.microsoft.com/office/drawing/2014/main" id="{69ACE088-BC18-429B-8D79-BFC67405E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2943851" y="3547866"/>
              <a:ext cx="371981" cy="373737"/>
            </a:xfrm>
            <a:prstGeom prst="ellipse">
              <a:avLst/>
            </a:prstGeom>
          </p:spPr>
        </p:pic>
        <p:sp>
          <p:nvSpPr>
            <p:cNvPr id="175" name="Line 7">
              <a:extLst>
                <a:ext uri="{FF2B5EF4-FFF2-40B4-BE49-F238E27FC236}">
                  <a16:creationId xmlns:a16="http://schemas.microsoft.com/office/drawing/2014/main" id="{1EAA4618-631F-44ED-B5F6-74CA5BDCD8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 flipV="1">
              <a:off x="855586" y="3726799"/>
              <a:ext cx="900000" cy="179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pic>
          <p:nvPicPr>
            <p:cNvPr id="176" name="Kép 175">
              <a:extLst>
                <a:ext uri="{FF2B5EF4-FFF2-40B4-BE49-F238E27FC236}">
                  <a16:creationId xmlns:a16="http://schemas.microsoft.com/office/drawing/2014/main" id="{782582AC-5458-4848-A7EE-3EC967837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3" t="23607" r="38534" b="49111"/>
            <a:stretch/>
          </p:blipFill>
          <p:spPr>
            <a:xfrm>
              <a:off x="437426" y="3553674"/>
              <a:ext cx="371981" cy="373737"/>
            </a:xfrm>
            <a:prstGeom prst="ellipse">
              <a:avLst/>
            </a:prstGeom>
          </p:spPr>
        </p:pic>
        <p:sp>
          <p:nvSpPr>
            <p:cNvPr id="177" name="Szövegdoboz 176">
              <a:extLst>
                <a:ext uri="{FF2B5EF4-FFF2-40B4-BE49-F238E27FC236}">
                  <a16:creationId xmlns:a16="http://schemas.microsoft.com/office/drawing/2014/main" id="{7B9E8B96-CCDF-4FCA-BBCD-9CD2CF2B8A60}"/>
                </a:ext>
              </a:extLst>
            </p:cNvPr>
            <p:cNvSpPr txBox="1"/>
            <p:nvPr/>
          </p:nvSpPr>
          <p:spPr>
            <a:xfrm>
              <a:off x="386931" y="3159319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proton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999FF4FD-9A2D-492D-ACD5-BC7D85E190F7}"/>
                </a:ext>
              </a:extLst>
            </p:cNvPr>
            <p:cNvSpPr>
              <a:spLocks/>
            </p:cNvSpPr>
            <p:nvPr/>
          </p:nvSpPr>
          <p:spPr bwMode="auto">
            <a:xfrm rot="14800082" flipH="1">
              <a:off x="1509541" y="3445022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6" name="Freeform 21">
              <a:extLst>
                <a:ext uri="{FF2B5EF4-FFF2-40B4-BE49-F238E27FC236}">
                  <a16:creationId xmlns:a16="http://schemas.microsoft.com/office/drawing/2014/main" id="{E824A0AF-ACB4-4A1B-AD7F-A63F33D793B4}"/>
                </a:ext>
              </a:extLst>
            </p:cNvPr>
            <p:cNvSpPr>
              <a:spLocks/>
            </p:cNvSpPr>
            <p:nvPr/>
          </p:nvSpPr>
          <p:spPr bwMode="auto">
            <a:xfrm rot="4000082" flipH="1">
              <a:off x="1749060" y="4004105"/>
              <a:ext cx="477981" cy="45719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92" y="0"/>
                </a:cxn>
                <a:cxn ang="0">
                  <a:pos x="384" y="192"/>
                </a:cxn>
                <a:cxn ang="0">
                  <a:pos x="576" y="0"/>
                </a:cxn>
                <a:cxn ang="0">
                  <a:pos x="768" y="192"/>
                </a:cxn>
                <a:cxn ang="0">
                  <a:pos x="960" y="0"/>
                </a:cxn>
                <a:cxn ang="0">
                  <a:pos x="1152" y="192"/>
                </a:cxn>
                <a:cxn ang="0">
                  <a:pos x="1344" y="0"/>
                </a:cxn>
                <a:cxn ang="0">
                  <a:pos x="1536" y="192"/>
                </a:cxn>
                <a:cxn ang="0">
                  <a:pos x="1728" y="0"/>
                </a:cxn>
                <a:cxn ang="0">
                  <a:pos x="1920" y="192"/>
                </a:cxn>
                <a:cxn ang="0">
                  <a:pos x="2112" y="0"/>
                </a:cxn>
                <a:cxn ang="0">
                  <a:pos x="2304" y="192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2700" cmpd="sng">
              <a:solidFill>
                <a:srgbClr val="0070C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7" name="Szövegdoboz 186">
              <a:extLst>
                <a:ext uri="{FF2B5EF4-FFF2-40B4-BE49-F238E27FC236}">
                  <a16:creationId xmlns:a16="http://schemas.microsoft.com/office/drawing/2014/main" id="{777C1970-AF5D-4AA7-B485-5DF67148105F}"/>
                </a:ext>
              </a:extLst>
            </p:cNvPr>
            <p:cNvSpPr txBox="1"/>
            <p:nvPr/>
          </p:nvSpPr>
          <p:spPr>
            <a:xfrm>
              <a:off x="2051720" y="4196894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0070C0"/>
                  </a:solidFill>
                </a:rPr>
                <a:t>fotonok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68" name="Egyenes összekötő nyíllal 67">
              <a:extLst>
                <a:ext uri="{FF2B5EF4-FFF2-40B4-BE49-F238E27FC236}">
                  <a16:creationId xmlns:a16="http://schemas.microsoft.com/office/drawing/2014/main" id="{9E7B8D81-4F89-4BB8-A500-C4558754F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3308" y="2993517"/>
              <a:ext cx="56824" cy="29806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nyíllal 69">
              <a:extLst>
                <a:ext uri="{FF2B5EF4-FFF2-40B4-BE49-F238E27FC236}">
                  <a16:creationId xmlns:a16="http://schemas.microsoft.com/office/drawing/2014/main" id="{CD4801DF-7BBF-44CC-9B11-A30070DFE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7545" y="3033909"/>
              <a:ext cx="146604" cy="268758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nyíllal 70">
              <a:extLst>
                <a:ext uri="{FF2B5EF4-FFF2-40B4-BE49-F238E27FC236}">
                  <a16:creationId xmlns:a16="http://schemas.microsoft.com/office/drawing/2014/main" id="{DAA829A8-3263-40DB-B217-8D9B943D7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432" y="3076043"/>
              <a:ext cx="225618" cy="24329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nyíllal 76">
              <a:extLst>
                <a:ext uri="{FF2B5EF4-FFF2-40B4-BE49-F238E27FC236}">
                  <a16:creationId xmlns:a16="http://schemas.microsoft.com/office/drawing/2014/main" id="{93089B59-146F-40D1-ABE2-1D6E12005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6741" y="4144572"/>
              <a:ext cx="88884" cy="306082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nyíllal 77">
              <a:extLst>
                <a:ext uri="{FF2B5EF4-FFF2-40B4-BE49-F238E27FC236}">
                  <a16:creationId xmlns:a16="http://schemas.microsoft.com/office/drawing/2014/main" id="{C15EDE0A-6680-44A0-98A3-6C32B0C877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7383" y="4143368"/>
              <a:ext cx="116646" cy="249389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gyenes összekötő nyíllal 78">
              <a:extLst>
                <a:ext uri="{FF2B5EF4-FFF2-40B4-BE49-F238E27FC236}">
                  <a16:creationId xmlns:a16="http://schemas.microsoft.com/office/drawing/2014/main" id="{EE3F6CAB-D494-431C-9111-3713C5D4D7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0533" y="4118874"/>
              <a:ext cx="197029" cy="248185"/>
            </a:xfrm>
            <a:prstGeom prst="straightConnector1">
              <a:avLst/>
            </a:prstGeom>
            <a:ln w="9525">
              <a:solidFill>
                <a:srgbClr val="C00000"/>
              </a:solidFill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027BAB58-FA20-42E6-A4DB-29E04ACFA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96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3A3241-E8A0-452A-BFE0-E53B2F71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Folyadék viselkedés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10E2AB-4621-4877-A9FB-E119FD38B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070298" cy="2099537"/>
          </a:xfrm>
        </p:spPr>
        <p:txBody>
          <a:bodyPr/>
          <a:lstStyle/>
          <a:p>
            <a:r>
              <a:rPr lang="hu-HU" sz="2100" dirty="0">
                <a:solidFill>
                  <a:srgbClr val="C00000"/>
                </a:solidFill>
              </a:rPr>
              <a:t>Ütközési zóna</a:t>
            </a:r>
            <a:r>
              <a:rPr lang="hu-HU" sz="2100" dirty="0"/>
              <a:t>: mandula (ellipszoid) alakú térrész</a:t>
            </a:r>
          </a:p>
          <a:p>
            <a:r>
              <a:rPr lang="hu-HU" sz="2100" dirty="0">
                <a:solidFill>
                  <a:srgbClr val="0000FF"/>
                </a:solidFill>
              </a:rPr>
              <a:t>Maradék (</a:t>
            </a:r>
            <a:r>
              <a:rPr lang="hu-HU" sz="2100" dirty="0" err="1">
                <a:solidFill>
                  <a:srgbClr val="0000FF"/>
                </a:solidFill>
              </a:rPr>
              <a:t>spektátor</a:t>
            </a:r>
            <a:r>
              <a:rPr lang="hu-HU" sz="2100" dirty="0">
                <a:solidFill>
                  <a:srgbClr val="0000FF"/>
                </a:solidFill>
              </a:rPr>
              <a:t>) atommagok </a:t>
            </a:r>
            <a:r>
              <a:rPr lang="hu-HU" sz="2100" dirty="0" err="1"/>
              <a:t>továbbrepülnek</a:t>
            </a:r>
            <a:endParaRPr lang="hu-HU" sz="2100" dirty="0"/>
          </a:p>
          <a:p>
            <a:r>
              <a:rPr lang="hu-HU" sz="2100" dirty="0"/>
              <a:t>Létrejövő anyag </a:t>
            </a:r>
            <a:r>
              <a:rPr lang="hu-HU" sz="2100" dirty="0" err="1"/>
              <a:t>robbanásszerűen</a:t>
            </a:r>
            <a:r>
              <a:rPr lang="hu-HU" sz="2100" dirty="0"/>
              <a:t> tágul</a:t>
            </a:r>
          </a:p>
          <a:p>
            <a:r>
              <a:rPr lang="hu-HU" sz="2100" dirty="0"/>
              <a:t>Ha folyadék: nyomás-aszimmetria </a:t>
            </a:r>
            <a:r>
              <a:rPr lang="hu-HU" sz="21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sz="2100" dirty="0"/>
              <a:t> tágulási aszimmetria</a:t>
            </a:r>
          </a:p>
          <a:p>
            <a:r>
              <a:rPr lang="hu-HU" sz="2100" dirty="0"/>
              <a:t>Mérések igazolják a folyadék-viselkedést!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0A4E36B-46F4-469C-833B-97D6661F9EB5}"/>
              </a:ext>
            </a:extLst>
          </p:cNvPr>
          <p:cNvGrpSpPr/>
          <p:nvPr/>
        </p:nvGrpSpPr>
        <p:grpSpPr>
          <a:xfrm>
            <a:off x="107950" y="3212976"/>
            <a:ext cx="6590977" cy="3096344"/>
            <a:chOff x="2699792" y="2924945"/>
            <a:chExt cx="6590977" cy="309634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2AF50F3D-7EDF-4F74-9548-8C34DA138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30"/>
            <a:stretch/>
          </p:blipFill>
          <p:spPr>
            <a:xfrm>
              <a:off x="2699792" y="2924945"/>
              <a:ext cx="6369936" cy="3096344"/>
            </a:xfrm>
            <a:prstGeom prst="rect">
              <a:avLst/>
            </a:prstGeom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E6AD5D8-DBD8-469D-A499-7E13DC865BF0}"/>
                </a:ext>
              </a:extLst>
            </p:cNvPr>
            <p:cNvSpPr txBox="1"/>
            <p:nvPr/>
          </p:nvSpPr>
          <p:spPr>
            <a:xfrm>
              <a:off x="6695187" y="4100880"/>
              <a:ext cx="2595582" cy="1200329"/>
            </a:xfrm>
            <a:prstGeom prst="rect">
              <a:avLst/>
            </a:prstGeom>
            <a:noFill/>
            <a:scene3d>
              <a:camera prst="isometricOffAxis1Left">
                <a:rot lat="888000" lon="3239395" rev="166173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0000FF"/>
                  </a:solidFill>
                </a:rPr>
                <a:t>maradék</a:t>
              </a:r>
              <a:br>
                <a:rPr lang="hu-HU" sz="3600" dirty="0">
                  <a:solidFill>
                    <a:srgbClr val="0000FF"/>
                  </a:solidFill>
                </a:rPr>
              </a:br>
              <a:r>
                <a:rPr lang="hu-HU" sz="3600" dirty="0">
                  <a:solidFill>
                    <a:srgbClr val="0000FF"/>
                  </a:solidFill>
                </a:rPr>
                <a:t>atommagok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7103EE5-3777-4682-95B1-BDD68CE88D53}"/>
                </a:ext>
              </a:extLst>
            </p:cNvPr>
            <p:cNvSpPr txBox="1"/>
            <p:nvPr/>
          </p:nvSpPr>
          <p:spPr>
            <a:xfrm>
              <a:off x="5337150" y="3081506"/>
              <a:ext cx="2544286" cy="646331"/>
            </a:xfrm>
            <a:prstGeom prst="rect">
              <a:avLst/>
            </a:prstGeom>
            <a:noFill/>
            <a:scene3d>
              <a:camera prst="isometricRightUp">
                <a:rot lat="900001" lon="18899998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hu-HU" sz="3600" dirty="0">
                  <a:solidFill>
                    <a:srgbClr val="C00000"/>
                  </a:solidFill>
                </a:rPr>
                <a:t>kvarkanyag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4B01F717-ABF0-4EED-AFEE-E320BF7E7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5" y="3212976"/>
            <a:ext cx="2523733" cy="3096344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7694B512-A4E9-46C5-AFC8-3C40F42B5309}"/>
              </a:ext>
            </a:extLst>
          </p:cNvPr>
          <p:cNvSpPr/>
          <p:nvPr/>
        </p:nvSpPr>
        <p:spPr>
          <a:xfrm>
            <a:off x="7308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46963961-9EE3-4EEF-82A2-2D9B0E88A4A4}"/>
              </a:ext>
            </a:extLst>
          </p:cNvPr>
          <p:cNvSpPr/>
          <p:nvPr/>
        </p:nvSpPr>
        <p:spPr>
          <a:xfrm>
            <a:off x="7812304" y="1340768"/>
            <a:ext cx="1008000" cy="1008112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01FF7A21-0CA7-48EF-AA34-47AB51B40AA5}"/>
              </a:ext>
            </a:extLst>
          </p:cNvPr>
          <p:cNvSpPr/>
          <p:nvPr/>
        </p:nvSpPr>
        <p:spPr>
          <a:xfrm>
            <a:off x="7808431" y="1412776"/>
            <a:ext cx="507873" cy="86409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42BBF653-1754-4364-8596-69FD2AFBB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4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BD8447-BBC1-490A-B91A-33EE930D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Mit jelent az, hogy folyadék?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E5560B-DE55-4122-89FE-8CC2E4CF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9786"/>
            <a:ext cx="5076056" cy="2626911"/>
          </a:xfrm>
        </p:spPr>
        <p:txBody>
          <a:bodyPr/>
          <a:lstStyle/>
          <a:p>
            <a:r>
              <a:rPr lang="hu-HU" sz="2000" dirty="0"/>
              <a:t>Egyedi részecskék helyett:</a:t>
            </a:r>
            <a:br>
              <a:rPr lang="hu-HU" sz="2000" dirty="0"/>
            </a:br>
            <a:r>
              <a:rPr lang="hu-HU" sz="2000" dirty="0"/>
              <a:t>együtt mozgó anyag</a:t>
            </a:r>
          </a:p>
          <a:p>
            <a:r>
              <a:rPr lang="hu-HU" sz="2000" dirty="0"/>
              <a:t>Energia és lendület áramlásának egyenleteivel számolható</a:t>
            </a:r>
          </a:p>
          <a:p>
            <a:r>
              <a:rPr lang="hu-HU" sz="2000" dirty="0"/>
              <a:t>Kis cseppektől az Univerzumig minden skálán működik</a:t>
            </a:r>
          </a:p>
          <a:p>
            <a:r>
              <a:rPr lang="hu-HU" sz="2000" dirty="0"/>
              <a:t>Még az atommagok skáláján is?</a:t>
            </a:r>
          </a:p>
          <a:p>
            <a:endParaRPr lang="en-US" sz="20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0D6A937-C4A2-4617-8F54-12CC179EF7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05F7811-BA5B-42BE-AA92-6F6171638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29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88D77EF-30A2-4030-A60F-3792E0B8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86" y="3830352"/>
            <a:ext cx="3794521" cy="2482289"/>
          </a:xfrm>
          <a:prstGeom prst="rect">
            <a:avLst/>
          </a:prstGeom>
        </p:spPr>
      </p:pic>
      <p:pic>
        <p:nvPicPr>
          <p:cNvPr id="10" name="Kép 9" descr="A képen víz, természet, hullám látható&#10;&#10;Automatikusan generált leírás">
            <a:extLst>
              <a:ext uri="{FF2B5EF4-FFF2-40B4-BE49-F238E27FC236}">
                <a16:creationId xmlns:a16="http://schemas.microsoft.com/office/drawing/2014/main" id="{FBFB9D82-963D-40E5-9AF3-D7C33697A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7" y="3916697"/>
            <a:ext cx="4282423" cy="2248272"/>
          </a:xfrm>
          <a:prstGeom prst="rect">
            <a:avLst/>
          </a:prstGeom>
        </p:spPr>
      </p:pic>
      <p:pic>
        <p:nvPicPr>
          <p:cNvPr id="12" name="Kép 11" descr="A képen világos látható&#10;&#10;Automatikusan generált leírás">
            <a:extLst>
              <a:ext uri="{FF2B5EF4-FFF2-40B4-BE49-F238E27FC236}">
                <a16:creationId xmlns:a16="http://schemas.microsoft.com/office/drawing/2014/main" id="{20E8C269-9F5F-4657-88A0-577783992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86" y="1289786"/>
            <a:ext cx="3747716" cy="242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Miből van, hogy működik a világ?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" y="1269056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sz="2000" dirty="0"/>
              <a:t>Ókor: négy elem, majd </a:t>
            </a:r>
            <a:r>
              <a:rPr lang="hu-HU" sz="2000" dirty="0">
                <a:sym typeface="Symbol" panose="05050102010706020507" pitchFamily="18" charset="2"/>
              </a:rPr>
              <a:t>rengeteg különböző anyag</a:t>
            </a:r>
            <a:endParaRPr lang="hu-HU" sz="2000" dirty="0"/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1789: Dalton elemei	33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1869: atomok, periódusos rendszer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1930: proton, neutron, elektron	3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1930-1960: „</a:t>
            </a:r>
            <a:r>
              <a:rPr lang="hu-HU" sz="2000" dirty="0" err="1"/>
              <a:t>hadronok</a:t>
            </a:r>
            <a:r>
              <a:rPr lang="hu-HU" sz="2000" dirty="0"/>
              <a:t>”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1975: standard modell	4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~2000: elemi részek sok altípusa	~100</a:t>
            </a:r>
          </a:p>
          <a:p>
            <a:pPr>
              <a:spcBef>
                <a:spcPts val="0"/>
              </a:spcBef>
              <a:tabLst>
                <a:tab pos="5114925" algn="l"/>
                <a:tab pos="5656263" algn="l"/>
              </a:tabLst>
            </a:pPr>
            <a:r>
              <a:rPr lang="hu-HU" sz="2000" dirty="0"/>
              <a:t>Még elemibb részecskék?	??</a:t>
            </a:r>
            <a:endParaRPr lang="en-US" sz="20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pic>
        <p:nvPicPr>
          <p:cNvPr id="13" name="Picture 5" descr="anyagszerkez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908346"/>
            <a:ext cx="2843808" cy="2047629"/>
          </a:xfrm>
          <a:prstGeom prst="rect">
            <a:avLst/>
          </a:prstGeom>
          <a:noFill/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E35680-B332-4E7F-B910-326B56CF5C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0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Folyadékviselkedés</a:t>
            </a:r>
            <a:endParaRPr lang="en-US" sz="4400" dirty="0"/>
          </a:p>
        </p:txBody>
      </p:sp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0" y="1340768"/>
            <a:ext cx="8421688" cy="5040561"/>
          </a:xfrm>
        </p:spPr>
        <p:txBody>
          <a:bodyPr/>
          <a:lstStyle/>
          <a:p>
            <a:r>
              <a:rPr lang="hu-HU" dirty="0"/>
              <a:t>Kirepülő részecskék mozgása: folyadékviselkedés!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Időskála: 1 </a:t>
            </a:r>
            <a:r>
              <a:rPr lang="hu-HU" dirty="0" err="1"/>
              <a:t>fm</a:t>
            </a:r>
            <a:r>
              <a:rPr lang="hu-HU" dirty="0"/>
              <a:t>/c, amíg a fény áthalad egy protonon</a:t>
            </a:r>
          </a:p>
          <a:p>
            <a:r>
              <a:rPr lang="hu-HU" dirty="0"/>
              <a:t>Gáz: szabad áramlás; folyadék: erős csatolás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EBB3B21-B01A-49ED-A60A-EDBF5709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83617"/>
            <a:ext cx="6762328" cy="338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0FF527A-F1CC-4B2D-B04D-8FAB864B2DD1}"/>
              </a:ext>
            </a:extLst>
          </p:cNvPr>
          <p:cNvSpPr txBox="1"/>
          <p:nvPr/>
        </p:nvSpPr>
        <p:spPr>
          <a:xfrm>
            <a:off x="1187624" y="1769083"/>
            <a:ext cx="25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gáz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F09E4D9-04A4-4D27-883B-13225D6F3004}"/>
              </a:ext>
            </a:extLst>
          </p:cNvPr>
          <p:cNvSpPr txBox="1"/>
          <p:nvPr/>
        </p:nvSpPr>
        <p:spPr>
          <a:xfrm>
            <a:off x="4748932" y="1772816"/>
            <a:ext cx="25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1"/>
                </a:solidFill>
              </a:rPr>
              <a:t>folyadék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1748363-1C8B-4B68-940E-2DD82C799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086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215900" y="1228204"/>
            <a:ext cx="8748588" cy="4528071"/>
          </a:xfrm>
        </p:spPr>
        <p:txBody>
          <a:bodyPr/>
          <a:lstStyle/>
          <a:p>
            <a:r>
              <a:rPr lang="hu-HU" dirty="0"/>
              <a:t>Még kis skálájú (magas rendű) anizotrópiák is mérhetők</a:t>
            </a:r>
          </a:p>
          <a:p>
            <a:r>
              <a:rPr lang="hu-HU" dirty="0"/>
              <a:t>Viszkozitás (súrlódás) kimosná a kis egyenetlenségeket</a:t>
            </a:r>
          </a:p>
          <a:p>
            <a:r>
              <a:rPr lang="hu-HU" dirty="0"/>
              <a:t>Kvarkanyag viszkozitása szinte nulla: tökéletes folyadék</a:t>
            </a:r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B750922-B26F-47F3-B98D-3BD7E6F41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7312"/>
            <a:ext cx="762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291D4F-1FDC-4880-9D18-95248098C262}"/>
              </a:ext>
            </a:extLst>
          </p:cNvPr>
          <p:cNvSpPr txBox="1"/>
          <p:nvPr/>
        </p:nvSpPr>
        <p:spPr>
          <a:xfrm>
            <a:off x="1185516" y="2498616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tökéletes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929F96-91B8-42FB-B7FA-AB77DE2F61D8}"/>
              </a:ext>
            </a:extLst>
          </p:cNvPr>
          <p:cNvSpPr txBox="1"/>
          <p:nvPr/>
        </p:nvSpPr>
        <p:spPr>
          <a:xfrm>
            <a:off x="4641900" y="2498616"/>
            <a:ext cx="3563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súrlódó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0A64D0F-5045-430F-8A8C-863B98F946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18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35BDC0-EEAF-4032-8427-87376FE1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legörvényesebb folyadék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D10FC87-7487-4AA5-8F6C-20129D405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84392"/>
                <a:ext cx="4754760" cy="4471883"/>
              </a:xfrm>
            </p:spPr>
            <p:txBody>
              <a:bodyPr/>
              <a:lstStyle/>
              <a:p>
                <a:r>
                  <a:rPr lang="hu-HU" sz="2000" dirty="0"/>
                  <a:t>Kísérlet: kirepülő részecskék</a:t>
                </a:r>
                <a:br>
                  <a:rPr lang="hu-HU" sz="2000" dirty="0"/>
                </a:br>
                <a:r>
                  <a:rPr lang="hu-HU" sz="2000" dirty="0"/>
                  <a:t>forgása rendezett, polarizáltak</a:t>
                </a:r>
              </a:p>
              <a:p>
                <a:pPr lvl="1"/>
                <a:r>
                  <a:rPr lang="hu-HU" sz="1800" dirty="0"/>
                  <a:t>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sz="1800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hu-HU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sz="18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hu-HU" sz="1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hu-HU" sz="1800" dirty="0"/>
                  <a:t> bomlásból tudjuk</a:t>
                </a:r>
              </a:p>
              <a:p>
                <a:r>
                  <a:rPr lang="hu-HU" sz="2000" dirty="0"/>
                  <a:t>A kvarkanyag örvénylik, forog</a:t>
                </a:r>
              </a:p>
              <a:p>
                <a:r>
                  <a:rPr lang="hu-HU" sz="2000" dirty="0"/>
                  <a:t>A leggyorsabb tornádónál is</a:t>
                </a:r>
                <a:br>
                  <a:rPr lang="hu-HU" sz="2000" dirty="0"/>
                </a:br>
                <a:r>
                  <a:rPr lang="hu-HU" sz="2000" dirty="0" err="1"/>
                  <a:t>sokmilliárdszor</a:t>
                </a:r>
                <a:r>
                  <a:rPr lang="hu-HU" sz="2000" dirty="0"/>
                  <a:t> gyorsabban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D10FC87-7487-4AA5-8F6C-20129D405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84392"/>
                <a:ext cx="4754760" cy="4471883"/>
              </a:xfrm>
              <a:blipFill>
                <a:blip r:embed="rId2"/>
                <a:stretch>
                  <a:fillRect l="-1410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4A1DA31C-AFA6-4318-9114-B6BFA63D7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751"/>
          <a:stretch/>
        </p:blipFill>
        <p:spPr>
          <a:xfrm>
            <a:off x="1189248" y="3538608"/>
            <a:ext cx="2376264" cy="2626361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58CF68EB-9F46-4919-AAA8-25746A13D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5"/>
          <a:stretch/>
        </p:blipFill>
        <p:spPr>
          <a:xfrm>
            <a:off x="4754760" y="1284392"/>
            <a:ext cx="4353744" cy="4802193"/>
          </a:xfrm>
          <a:prstGeom prst="rect">
            <a:avLst/>
          </a:prstGeom>
        </p:spPr>
      </p:pic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36533FFB-BB6E-4187-B2BA-7DDA56E237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6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9037066" cy="2160588"/>
          </a:xfrm>
        </p:spPr>
        <p:txBody>
          <a:bodyPr/>
          <a:lstStyle/>
          <a:p>
            <a:r>
              <a:rPr lang="hu-HU" dirty="0"/>
              <a:t>Összetett részecskék (hadronok) keletkezése:</a:t>
            </a:r>
            <a:br>
              <a:rPr lang="hu-HU" dirty="0"/>
            </a:br>
            <a:r>
              <a:rPr lang="hu-HU" dirty="0"/>
              <a:t>kvarkanyag megszűnése, kvantumszín kifagyása</a:t>
            </a:r>
          </a:p>
          <a:p>
            <a:pPr lvl="1"/>
            <a:r>
              <a:rPr lang="hu-HU" dirty="0"/>
              <a:t>Hőmérsékleti eloszlás, T</a:t>
            </a:r>
            <a:r>
              <a:rPr lang="hu-HU" baseline="-25000" dirty="0"/>
              <a:t>kifagyás</a:t>
            </a:r>
            <a:r>
              <a:rPr lang="hu-HU" dirty="0"/>
              <a:t>≈170 </a:t>
            </a:r>
            <a:r>
              <a:rPr lang="hu-HU" dirty="0" err="1"/>
              <a:t>MeV</a:t>
            </a:r>
            <a:r>
              <a:rPr lang="hu-HU" dirty="0"/>
              <a:t> (~2∙10</a:t>
            </a:r>
            <a:r>
              <a:rPr lang="hu-HU" baseline="30000" dirty="0"/>
              <a:t>12</a:t>
            </a:r>
            <a:r>
              <a:rPr lang="hu-HU" dirty="0"/>
              <a:t> K)!</a:t>
            </a:r>
          </a:p>
          <a:p>
            <a:r>
              <a:rPr lang="hu-HU" dirty="0"/>
              <a:t>Fotonok áthatolnak az anyagon, részben termikus eloszlás</a:t>
            </a:r>
          </a:p>
          <a:p>
            <a:r>
              <a:rPr lang="hu-HU" dirty="0"/>
              <a:t>Kezdeti hőmérséklet 3-600 </a:t>
            </a:r>
            <a:r>
              <a:rPr lang="hu-HU" dirty="0" err="1"/>
              <a:t>MeV</a:t>
            </a:r>
            <a:r>
              <a:rPr lang="hu-HU" dirty="0"/>
              <a:t> (~6∙10</a:t>
            </a:r>
            <a:r>
              <a:rPr lang="hu-HU" baseline="30000" dirty="0"/>
              <a:t>12</a:t>
            </a:r>
            <a:r>
              <a:rPr lang="hu-HU" dirty="0"/>
              <a:t> K)!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62" y="3266009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236296" y="3344156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összetett 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5F1EE9-6798-4D5D-A310-E5EB3A3241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35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fázistérkép letapogatása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340768"/>
                <a:ext cx="9108504" cy="4968551"/>
              </a:xfrm>
            </p:spPr>
            <p:txBody>
              <a:bodyPr/>
              <a:lstStyle/>
              <a:p>
                <a:pPr>
                  <a:lnSpc>
                    <a:spcPct val="124000"/>
                  </a:lnSpc>
                </a:pPr>
                <a:r>
                  <a:rPr lang="hu-HU" sz="1800" dirty="0"/>
                  <a:t>Korai univerzum, LHC energia, </a:t>
                </a:r>
                <a:br>
                  <a:rPr lang="hu-HU" sz="1800" dirty="0"/>
                </a:br>
                <a:r>
                  <a:rPr lang="hu-HU" sz="1800" dirty="0"/>
                  <a:t>maximum RHIC energia:</a:t>
                </a:r>
                <a:br>
                  <a:rPr lang="hu-HU" sz="1800" dirty="0"/>
                </a:br>
                <a:r>
                  <a:rPr lang="hu-HU" sz="1800" dirty="0"/>
                  <a:t>folytonos fázisátmenet</a:t>
                </a:r>
              </a:p>
              <a:p>
                <a:pPr lvl="1">
                  <a:lnSpc>
                    <a:spcPct val="124000"/>
                  </a:lnSpc>
                </a:pPr>
                <a:r>
                  <a:rPr lang="hu-HU" sz="1600" dirty="0"/>
                  <a:t>Kis barionsűrűség, </a:t>
                </a:r>
                <a:r>
                  <a:rPr lang="en-US" sz="1600" dirty="0"/>
                  <a:t>T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1600" dirty="0"/>
                  <a:t>1</a:t>
                </a:r>
                <a:r>
                  <a:rPr lang="hu-HU" sz="1600" dirty="0"/>
                  <a:t>6</a:t>
                </a:r>
                <a:r>
                  <a:rPr lang="en-US" sz="1600" dirty="0"/>
                  <a:t>0 MeV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Nagy barionűrűség:</a:t>
                </a:r>
                <a:br>
                  <a:rPr lang="hu-HU" sz="1800" dirty="0"/>
                </a:br>
                <a:r>
                  <a:rPr lang="hu-HU" sz="1800" dirty="0"/>
                  <a:t>elsőrendű fázisátalakulás?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Barionsűrűség: „nettó” érték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Csökkenő ütközési energia:</a:t>
                </a:r>
                <a:br>
                  <a:rPr lang="hu-HU" sz="1800" dirty="0"/>
                </a:br>
                <a:r>
                  <a:rPr lang="hu-HU" sz="1800" dirty="0"/>
                  <a:t>növekvő </a:t>
                </a:r>
                <a:r>
                  <a:rPr lang="hu-HU" sz="1800" dirty="0" err="1"/>
                  <a:t>bariokémiai</a:t>
                </a:r>
                <a:r>
                  <a:rPr lang="hu-HU" sz="1800" dirty="0"/>
                  <a:t> potenciál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Kisebb ütközési energiákon </a:t>
                </a:r>
                <a:br>
                  <a:rPr lang="hu-HU" sz="1800" dirty="0"/>
                </a:br>
                <a:r>
                  <a:rPr lang="hu-HU" sz="1800" dirty="0"/>
                  <a:t>észlelhető a fázisátalakulás?</a:t>
                </a:r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Kritikus pont megtalálható valahol?</a:t>
                </a:r>
                <a:endParaRPr lang="en-US" sz="1800" dirty="0"/>
              </a:p>
              <a:p>
                <a:pPr>
                  <a:lnSpc>
                    <a:spcPct val="124000"/>
                  </a:lnSpc>
                </a:pPr>
                <a:r>
                  <a:rPr lang="hu-HU" sz="1800" dirty="0"/>
                  <a:t>Jelentősége: szupernóvák, neutroncsillagok, </a:t>
                </a:r>
                <a:r>
                  <a:rPr lang="hu-HU" sz="1800" dirty="0" err="1"/>
                  <a:t>grav</a:t>
                </a:r>
                <a:r>
                  <a:rPr lang="hu-HU" sz="1800" dirty="0"/>
                  <a:t>. hullámok, kozmológia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40768"/>
                <a:ext cx="9108504" cy="4968551"/>
              </a:xfrm>
              <a:blipFill>
                <a:blip r:embed="rId2"/>
                <a:stretch>
                  <a:fillRect l="-535" t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8701" y="1235724"/>
            <a:ext cx="5157507" cy="4105647"/>
          </a:xfrm>
          <a:prstGeom prst="rect">
            <a:avLst/>
          </a:prstGeom>
        </p:spPr>
      </p:pic>
      <p:cxnSp>
        <p:nvCxnSpPr>
          <p:cNvPr id="10" name="Egyenes összekötő nyíllal 9"/>
          <p:cNvCxnSpPr/>
          <p:nvPr/>
        </p:nvCxnSpPr>
        <p:spPr>
          <a:xfrm>
            <a:off x="3968701" y="2636912"/>
            <a:ext cx="387275" cy="7200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 számának hely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4420942" y="334664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solidFill>
                  <a:srgbClr val="FF0000"/>
                </a:solidFill>
              </a:rPr>
              <a:t>Kritikus pont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5076056" y="2875036"/>
            <a:ext cx="144016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633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200" dirty="0"/>
              <a:t>A laborban létrehozott ősrobbanás</a:t>
            </a:r>
            <a:endParaRPr lang="en-US" sz="4200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438274"/>
            <a:ext cx="8421688" cy="45830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2600" dirty="0"/>
              <a:t>… erősen kölcsönható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Atommagnyi méretben is alig áthatolható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tökéletes folyadék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Extrém kis súrlódás, extrém örvénylés</a:t>
            </a:r>
          </a:p>
          <a:p>
            <a:pPr>
              <a:lnSpc>
                <a:spcPct val="150000"/>
              </a:lnSpc>
            </a:pPr>
            <a:r>
              <a:rPr lang="hu-HU" sz="2600" dirty="0"/>
              <a:t>… kvarkokból áll</a:t>
            </a:r>
          </a:p>
          <a:p>
            <a:pPr lvl="1">
              <a:lnSpc>
                <a:spcPct val="150000"/>
              </a:lnSpc>
            </a:pPr>
            <a:r>
              <a:rPr lang="hu-HU" sz="2400" dirty="0"/>
              <a:t>A legforróbb ismert anyag (~10</a:t>
            </a:r>
            <a:r>
              <a:rPr lang="hu-HU" sz="2400" baseline="30000" dirty="0"/>
              <a:t>13</a:t>
            </a:r>
            <a:r>
              <a:rPr lang="hu-HU" sz="2400" dirty="0"/>
              <a:t> K)</a:t>
            </a:r>
          </a:p>
          <a:p>
            <a:pPr>
              <a:lnSpc>
                <a:spcPct val="150000"/>
              </a:lnSpc>
            </a:pPr>
            <a:r>
              <a:rPr lang="hu-HU" sz="2600" b="1" dirty="0">
                <a:solidFill>
                  <a:srgbClr val="FF0000"/>
                </a:solidFill>
              </a:rPr>
              <a:t>A TÖKÉLETES KVARKFOLYADÉK!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09ED5AA-F582-4441-BF1A-6145AF94A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35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E264D2-5EFC-4E6B-BD31-78323509C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08" y="4365104"/>
            <a:ext cx="1872208" cy="1872208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3C26E27B-ED0B-440D-A1B4-AEB0483E6CF2}"/>
              </a:ext>
            </a:extLst>
          </p:cNvPr>
          <p:cNvGrpSpPr/>
          <p:nvPr/>
        </p:nvGrpSpPr>
        <p:grpSpPr>
          <a:xfrm>
            <a:off x="7854047" y="1235421"/>
            <a:ext cx="924590" cy="1257475"/>
            <a:chOff x="2408925" y="2791219"/>
            <a:chExt cx="924590" cy="1257475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33A16B3C-05B3-4F4C-A0B3-51877CE8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04487" y="2791219"/>
              <a:ext cx="552527" cy="1257475"/>
            </a:xfrm>
            <a:prstGeom prst="rect">
              <a:avLst/>
            </a:prstGeom>
          </p:spPr>
        </p:pic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BE4758A1-03EF-4D0B-88DF-5A6DC53CFE22}"/>
                </a:ext>
              </a:extLst>
            </p:cNvPr>
            <p:cNvCxnSpPr>
              <a:cxnSpLocks/>
            </p:cNvCxnSpPr>
            <p:nvPr/>
          </p:nvCxnSpPr>
          <p:spPr>
            <a:xfrm>
              <a:off x="2951664" y="3429000"/>
              <a:ext cx="381851" cy="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BFA48F57-85BA-46A2-BF49-9C9FD8A1B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8925" y="3429000"/>
              <a:ext cx="311814" cy="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>
              <a:extLst>
                <a:ext uri="{FF2B5EF4-FFF2-40B4-BE49-F238E27FC236}">
                  <a16:creationId xmlns:a16="http://schemas.microsoft.com/office/drawing/2014/main" id="{55AAD0D0-4774-4152-B751-5FAAFD5E3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5639" y="2886526"/>
              <a:ext cx="309625" cy="204976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82D0004D-71BE-4877-A96C-CAABD2398F5D}"/>
                </a:ext>
              </a:extLst>
            </p:cNvPr>
            <p:cNvCxnSpPr>
              <a:cxnSpLocks/>
            </p:cNvCxnSpPr>
            <p:nvPr/>
          </p:nvCxnSpPr>
          <p:spPr>
            <a:xfrm>
              <a:off x="2958182" y="3797619"/>
              <a:ext cx="264537" cy="185098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7D64BC9-6A19-4202-BEE5-1BFFE8444C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2670" y="2886526"/>
              <a:ext cx="320672" cy="233680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7E61BF52-0FC4-4B94-BDA0-F46255E3D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4237" y="3767720"/>
              <a:ext cx="327290" cy="244895"/>
            </a:xfrm>
            <a:prstGeom prst="straightConnector1">
              <a:avLst/>
            </a:prstGeom>
            <a:ln w="38100">
              <a:solidFill>
                <a:srgbClr val="FF0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6429E3E3-2017-45C8-B5CA-B853C4D8F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1" b="95949" l="9620" r="89933">
                        <a14:foregroundMark x1="23266" y1="13859" x2="23266" y2="13859"/>
                        <a14:foregroundMark x1="51454" y1="7036" x2="51454" y2="7036"/>
                        <a14:foregroundMark x1="63758" y1="5330" x2="63758" y2="5330"/>
                        <a14:foregroundMark x1="51454" y1="90832" x2="51454" y2="90832"/>
                        <a14:foregroundMark x1="58389" y1="91471" x2="58389" y2="91471"/>
                        <a14:foregroundMark x1="37136" y1="95949" x2="37136" y2="95949"/>
                        <a14:foregroundMark x1="19016" y1="83582" x2="19016" y2="83582"/>
                        <a14:foregroundMark x1="12304" y1="78678" x2="12304" y2="78678"/>
                        <a14:foregroundMark x1="61745" y1="90832" x2="61745" y2="90832"/>
                        <a14:backgroundMark x1="29306" y1="60981" x2="29306" y2="60981"/>
                        <a14:backgroundMark x1="36018" y1="67591" x2="36018" y2="675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800" y="2722985"/>
            <a:ext cx="1429084" cy="149941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36236071-B723-4F3F-A67C-808F7921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24" y="1323612"/>
            <a:ext cx="6659048" cy="332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41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Köszönöm a figyelmet</a:t>
            </a:r>
            <a:endParaRPr lang="en-US" sz="440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E6B75A7D-663F-4AD6-A794-B61638A9F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31890"/>
            <a:ext cx="9144000" cy="383059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részletek: </a:t>
            </a:r>
            <a:r>
              <a:rPr lang="hu-HU" dirty="0">
                <a:hlinkClick r:id="rId3"/>
              </a:rPr>
              <a:t>cms.elte.hu</a:t>
            </a:r>
            <a:r>
              <a:rPr lang="hu-HU" dirty="0"/>
              <a:t> , </a:t>
            </a:r>
            <a:r>
              <a:rPr lang="hu-HU" dirty="0">
                <a:hlinkClick r:id="rId4"/>
              </a:rPr>
              <a:t>phenix.elte.hu</a:t>
            </a:r>
            <a:r>
              <a:rPr lang="hu-HU" dirty="0"/>
              <a:t> , </a:t>
            </a:r>
            <a:r>
              <a:rPr lang="hu-HU" dirty="0">
                <a:hlinkClick r:id="rId5"/>
              </a:rPr>
              <a:t>star.elte.hu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F9AA45E4-258F-41B8-AE4C-4EF91FE8E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4" y="1340285"/>
            <a:ext cx="1440284" cy="144028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582DABE-2228-48DB-BD20-CD44F1E9CD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5" y="2924944"/>
            <a:ext cx="302433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9F307261-3078-4B4B-9969-66D9668A2E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dirty="0"/>
              <a:t>Tartalék diák</a:t>
            </a:r>
          </a:p>
        </p:txBody>
      </p:sp>
      <p:sp>
        <p:nvSpPr>
          <p:cNvPr id="11" name="Tartalom hely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507E2-DBFE-406C-A3FF-0C30951412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84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532134"/>
            <a:ext cx="4033267" cy="1981773"/>
          </a:xfrm>
          <a:prstGeom prst="rect">
            <a:avLst/>
          </a:prstGeom>
          <a:noFill/>
        </p:spPr>
      </p:pic>
      <p:pic>
        <p:nvPicPr>
          <p:cNvPr id="52268" name="Picture 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1802" y="4857643"/>
            <a:ext cx="4865995" cy="1598354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kvarkbezárás</a:t>
            </a:r>
            <a:endParaRPr lang="en-US" sz="4400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2"/>
            <a:ext cx="8713788" cy="4680867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hu-HU" sz="2400" dirty="0"/>
              <a:t>Szabad kvarkok nem figyelhetőek meg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Összetett, színsemleges részecskék              vagy   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Kvarkok között kölcsönhatás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Távolodás: energia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Újabb kvarkok!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Újra bezáródnak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Ellentéte: aszimptotikus szabadság</a:t>
            </a:r>
          </a:p>
          <a:p>
            <a:pPr>
              <a:lnSpc>
                <a:spcPts val="3600"/>
              </a:lnSpc>
            </a:pPr>
            <a:r>
              <a:rPr lang="hu-HU" sz="2400" dirty="0"/>
              <a:t>Óriási hőmérsékleten</a:t>
            </a:r>
          </a:p>
          <a:p>
            <a:pPr>
              <a:lnSpc>
                <a:spcPts val="2600"/>
              </a:lnSpc>
              <a:spcBef>
                <a:spcPts val="0"/>
              </a:spcBef>
              <a:buNone/>
            </a:pPr>
            <a:r>
              <a:rPr lang="hu-HU" sz="2400" dirty="0"/>
              <a:t>	kiszabadulhatnak?</a:t>
            </a:r>
            <a:endParaRPr lang="en-US" sz="2400" dirty="0"/>
          </a:p>
        </p:txBody>
      </p:sp>
      <p:grpSp>
        <p:nvGrpSpPr>
          <p:cNvPr id="52282" name="Group 58"/>
          <p:cNvGrpSpPr>
            <a:grpSpLocks/>
          </p:cNvGrpSpPr>
          <p:nvPr/>
        </p:nvGrpSpPr>
        <p:grpSpPr bwMode="auto">
          <a:xfrm>
            <a:off x="6444208" y="1739972"/>
            <a:ext cx="865188" cy="792162"/>
            <a:chOff x="4377" y="935"/>
            <a:chExt cx="545" cy="499"/>
          </a:xfrm>
        </p:grpSpPr>
        <p:sp>
          <p:nvSpPr>
            <p:cNvPr id="52272" name="Oval 48"/>
            <p:cNvSpPr>
              <a:spLocks noChangeArrowheads="1"/>
            </p:cNvSpPr>
            <p:nvPr/>
          </p:nvSpPr>
          <p:spPr bwMode="auto">
            <a:xfrm>
              <a:off x="4559" y="981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u</a:t>
              </a:r>
              <a:endParaRPr lang="en-US" sz="1800"/>
            </a:p>
          </p:txBody>
        </p: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4695" y="1162"/>
              <a:ext cx="181" cy="18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u</a:t>
              </a:r>
              <a:endParaRPr lang="en-US" sz="1800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423" y="1162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/>
                <a:t>d</a:t>
              </a:r>
              <a:endParaRPr lang="en-US" sz="1800"/>
            </a:p>
          </p:txBody>
        </p:sp>
        <p:sp>
          <p:nvSpPr>
            <p:cNvPr id="52278" name="Oval 54"/>
            <p:cNvSpPr>
              <a:spLocks noChangeArrowheads="1"/>
            </p:cNvSpPr>
            <p:nvPr/>
          </p:nvSpPr>
          <p:spPr bwMode="auto">
            <a:xfrm>
              <a:off x="4377" y="935"/>
              <a:ext cx="545" cy="4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2283" name="Group 59"/>
          <p:cNvGrpSpPr>
            <a:grpSpLocks/>
          </p:cNvGrpSpPr>
          <p:nvPr/>
        </p:nvGrpSpPr>
        <p:grpSpPr bwMode="auto">
          <a:xfrm>
            <a:off x="8497888" y="1635746"/>
            <a:ext cx="503237" cy="862012"/>
            <a:chOff x="5193" y="840"/>
            <a:chExt cx="317" cy="543"/>
          </a:xfrm>
        </p:grpSpPr>
        <p:sp>
          <p:nvSpPr>
            <p:cNvPr id="52276" name="Oval 52"/>
            <p:cNvSpPr>
              <a:spLocks noChangeArrowheads="1"/>
            </p:cNvSpPr>
            <p:nvPr/>
          </p:nvSpPr>
          <p:spPr bwMode="auto">
            <a:xfrm>
              <a:off x="5193" y="936"/>
              <a:ext cx="181" cy="18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7" name="Oval 53"/>
            <p:cNvSpPr>
              <a:spLocks noChangeArrowheads="1"/>
            </p:cNvSpPr>
            <p:nvPr/>
          </p:nvSpPr>
          <p:spPr bwMode="auto">
            <a:xfrm>
              <a:off x="5329" y="1117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bIns="18000" anchor="ctr"/>
            <a:lstStyle/>
            <a:p>
              <a:pPr algn="ctr"/>
              <a:r>
                <a:rPr lang="hu-HU" sz="1800" dirty="0"/>
                <a:t>c</a:t>
              </a:r>
              <a:endParaRPr lang="en-US" sz="1800" dirty="0"/>
            </a:p>
          </p:txBody>
        </p:sp>
        <p:sp>
          <p:nvSpPr>
            <p:cNvPr id="52279" name="Oval 55"/>
            <p:cNvSpPr>
              <a:spLocks noChangeArrowheads="1"/>
            </p:cNvSpPr>
            <p:nvPr/>
          </p:nvSpPr>
          <p:spPr bwMode="auto">
            <a:xfrm rot="-2093581">
              <a:off x="5206" y="840"/>
              <a:ext cx="295" cy="5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>
              <a:off x="5375" y="1162"/>
              <a:ext cx="9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2B99B4-3ED4-454C-AE30-C9096A410C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426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ólom atommagok?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Nem minden atommag gömb!</a:t>
            </a:r>
          </a:p>
          <a:p>
            <a:r>
              <a:rPr lang="hu-HU" dirty="0"/>
              <a:t>Ütközés mérete is számít: </a:t>
            </a:r>
            <a:br>
              <a:rPr lang="hu-HU" dirty="0"/>
            </a:br>
            <a:r>
              <a:rPr lang="hu-HU" dirty="0"/>
              <a:t>sok részecskét szeretnénk kelteni</a:t>
            </a:r>
          </a:p>
          <a:p>
            <a:r>
              <a:rPr lang="hu-HU" dirty="0"/>
              <a:t>Ideális például: ólom atommag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39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72" y="4519012"/>
            <a:ext cx="2880320" cy="17589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0606"/>
            <a:ext cx="3877276" cy="283573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4975" r="3488" b="11321"/>
          <a:stretch/>
        </p:blipFill>
        <p:spPr>
          <a:xfrm>
            <a:off x="5148064" y="1412776"/>
            <a:ext cx="38164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részecskefizika módszere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hu-HU" sz="2400" dirty="0"/>
                  <a:t>Nagyenergiás ütközésekben keletkeznek új részecskék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Hasonlat:</a:t>
                </a:r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endParaRPr lang="hu-HU" sz="2400" dirty="0"/>
              </a:p>
              <a:p>
                <a:pPr marL="0" indent="0">
                  <a:lnSpc>
                    <a:spcPct val="80000"/>
                  </a:lnSpc>
                  <a:buNone/>
                </a:pPr>
                <a:endParaRPr lang="hu-HU" sz="2400" dirty="0"/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Szétrepülő alkatrészek, ritkán új</a:t>
                </a:r>
                <a:br>
                  <a:rPr lang="hu-HU" sz="2400" dirty="0"/>
                </a:br>
                <a:r>
                  <a:rPr lang="hu-HU" sz="2400" dirty="0"/>
                  <a:t>modellek állnak össze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Így vizsgálták a proton szerkezetét is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/>
                  <a:t>Felbontás: </a:t>
                </a:r>
                <a14:m>
                  <m:oMath xmlns:m="http://schemas.openxmlformats.org/officeDocument/2006/math">
                    <m:r>
                      <a:rPr lang="hu-H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h𝑐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hu-HU" sz="2400" dirty="0"/>
                  <a:t>, protonméret: 1 GeV</a:t>
                </a:r>
              </a:p>
              <a:p>
                <a:pPr>
                  <a:lnSpc>
                    <a:spcPct val="80000"/>
                  </a:lnSpc>
                </a:pPr>
                <a:r>
                  <a:rPr lang="hu-HU" sz="2400" dirty="0" err="1"/>
                  <a:t>Részecsegyorsítók</a:t>
                </a:r>
                <a:r>
                  <a:rPr lang="hu-HU" sz="2400" dirty="0"/>
                  <a:t>!</a:t>
                </a:r>
              </a:p>
            </p:txBody>
          </p:sp>
        </mc:Choice>
        <mc:Fallback xmlns="">
          <p:sp>
            <p:nvSpPr>
              <p:cNvPr id="49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1196405"/>
                <a:ext cx="8991600" cy="5112915"/>
              </a:xfrm>
              <a:blipFill>
                <a:blip r:embed="rId2"/>
                <a:stretch>
                  <a:fillRect l="-1017" t="-2384" r="-542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Csoportba foglalás 6"/>
          <p:cNvGrpSpPr/>
          <p:nvPr/>
        </p:nvGrpSpPr>
        <p:grpSpPr>
          <a:xfrm>
            <a:off x="683568" y="1645136"/>
            <a:ext cx="7379192" cy="2782869"/>
            <a:chOff x="179388" y="1862009"/>
            <a:chExt cx="7379192" cy="2782869"/>
          </a:xfrm>
        </p:grpSpPr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305" y="2372637"/>
              <a:ext cx="1871275" cy="898398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8" y="2924944"/>
              <a:ext cx="2997041" cy="1211633"/>
            </a:xfrm>
            <a:prstGeom prst="rect">
              <a:avLst/>
            </a:prstGeom>
          </p:spPr>
        </p:pic>
        <p:sp>
          <p:nvSpPr>
            <p:cNvPr id="4" name="Jobbra nyíl 3"/>
            <p:cNvSpPr/>
            <p:nvPr/>
          </p:nvSpPr>
          <p:spPr>
            <a:xfrm rot="21145610">
              <a:off x="3300843" y="3126441"/>
              <a:ext cx="1008112" cy="36004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Jobbra nyíl 10"/>
            <p:cNvSpPr/>
            <p:nvPr/>
          </p:nvSpPr>
          <p:spPr>
            <a:xfrm rot="10298583">
              <a:off x="4555363" y="2942755"/>
              <a:ext cx="1008112" cy="3600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3733935"/>
              <a:ext cx="408205" cy="648942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797" y="3789889"/>
              <a:ext cx="935528" cy="854989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946" y="1957293"/>
              <a:ext cx="694137" cy="78775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8288">
              <a:off x="4431286" y="1862009"/>
              <a:ext cx="1345566" cy="828771"/>
            </a:xfrm>
            <a:prstGeom prst="rect">
              <a:avLst/>
            </a:prstGeom>
          </p:spPr>
        </p:pic>
        <p:cxnSp>
          <p:nvCxnSpPr>
            <p:cNvPr id="18" name="Egyenes összekötő nyíllal 17"/>
            <p:cNvCxnSpPr>
              <a:endCxn id="16" idx="2"/>
            </p:cNvCxnSpPr>
            <p:nvPr/>
          </p:nvCxnSpPr>
          <p:spPr>
            <a:xfrm flipV="1">
              <a:off x="4597448" y="2656972"/>
              <a:ext cx="342681" cy="4509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 flipV="1">
              <a:off x="3936061" y="2745049"/>
              <a:ext cx="392223" cy="292647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4172294" y="3457945"/>
              <a:ext cx="191802" cy="33194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/>
            <p:nvPr/>
          </p:nvCxnSpPr>
          <p:spPr>
            <a:xfrm>
              <a:off x="4601258" y="3420256"/>
              <a:ext cx="502810" cy="4908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bbanás 1 27"/>
            <p:cNvSpPr/>
            <p:nvPr/>
          </p:nvSpPr>
          <p:spPr>
            <a:xfrm>
              <a:off x="4234547" y="2985185"/>
              <a:ext cx="440557" cy="488438"/>
            </a:xfrm>
            <a:prstGeom prst="irregularSeal1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67" y="4450845"/>
            <a:ext cx="2472629" cy="1244179"/>
          </a:xfrm>
          <a:prstGeom prst="rect">
            <a:avLst/>
          </a:prstGeom>
        </p:spPr>
      </p:pic>
      <p:sp>
        <p:nvSpPr>
          <p:cNvPr id="9" name="Élőláb helye 8">
            <a:extLst>
              <a:ext uri="{FF2B5EF4-FFF2-40B4-BE49-F238E27FC236}">
                <a16:creationId xmlns:a16="http://schemas.microsoft.com/office/drawing/2014/main" id="{91BB006D-9567-43F0-937C-4E60EFE7B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633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4E30E-F04C-4BB1-8D46-B0FD12D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9036050" cy="4968602"/>
          </a:xfrm>
        </p:spPr>
        <p:txBody>
          <a:bodyPr/>
          <a:lstStyle/>
          <a:p>
            <a:r>
              <a:rPr lang="hu-HU" dirty="0"/>
              <a:t>Ütközés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u-HU" dirty="0"/>
              <a:t> extrém energiás színes részecskék zápora: „jet”</a:t>
            </a:r>
          </a:p>
          <a:p>
            <a:r>
              <a:rPr lang="hu-HU" dirty="0"/>
              <a:t>Kvarkanyag: lelassítja extrém energiájú részecskéket is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Elnyelő képesség összehasonlítása:</a:t>
            </a:r>
          </a:p>
          <a:p>
            <a:pPr lvl="1"/>
            <a:r>
              <a:rPr lang="hu-HU" dirty="0"/>
              <a:t>Gamma sugárzás ólomban: néhány cm-t tesz meg</a:t>
            </a:r>
          </a:p>
          <a:p>
            <a:pPr lvl="1"/>
            <a:r>
              <a:rPr lang="hu-HU" dirty="0"/>
              <a:t>Alfa sugárzás vízben: 0.001 cm-t tesz meg</a:t>
            </a:r>
          </a:p>
          <a:p>
            <a:pPr lvl="1"/>
            <a:r>
              <a:rPr lang="hu-HU" dirty="0"/>
              <a:t>Jetek kvarkanyagban: 0.0000000000001 cm-t tesznek meg</a:t>
            </a:r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5E816F3-ED84-4526-8F5B-92066E3F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Erősen kölcsönható közeg</a:t>
            </a:r>
            <a:endParaRPr lang="en-US" dirty="0"/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id="{CDC9A3FC-BA00-4D42-B94E-D97576A9B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" y="2780928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09C1D8E-8726-4CD5-A120-769DC12D9094}"/>
              </a:ext>
            </a:extLst>
          </p:cNvPr>
          <p:cNvGrpSpPr/>
          <p:nvPr/>
        </p:nvGrpSpPr>
        <p:grpSpPr>
          <a:xfrm>
            <a:off x="2162083" y="2467635"/>
            <a:ext cx="3879398" cy="1922730"/>
            <a:chOff x="2231615" y="2420888"/>
            <a:chExt cx="3879398" cy="1922730"/>
          </a:xfrm>
        </p:grpSpPr>
        <p:sp>
          <p:nvSpPr>
            <p:cNvPr id="134" name="Téglalap 133">
              <a:extLst>
                <a:ext uri="{FF2B5EF4-FFF2-40B4-BE49-F238E27FC236}">
                  <a16:creationId xmlns:a16="http://schemas.microsoft.com/office/drawing/2014/main" id="{E5C29000-99AB-4707-AC9C-26C4987AC6CB}"/>
                </a:ext>
              </a:extLst>
            </p:cNvPr>
            <p:cNvSpPr/>
            <p:nvPr/>
          </p:nvSpPr>
          <p:spPr>
            <a:xfrm>
              <a:off x="2231616" y="2420888"/>
              <a:ext cx="3879397" cy="19227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3CA2D763-BEAD-4970-ABF8-F03CBB48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74710" y="3496581"/>
              <a:ext cx="376237" cy="1587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39" name="Line 7">
              <a:extLst>
                <a:ext uri="{FF2B5EF4-FFF2-40B4-BE49-F238E27FC236}">
                  <a16:creationId xmlns:a16="http://schemas.microsoft.com/office/drawing/2014/main" id="{8E8446DF-F978-43ED-BFDF-543E43C43C8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965" flipH="1">
              <a:off x="5540805" y="3334892"/>
              <a:ext cx="46800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hu-HU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27188DAA-EE78-458D-951E-B8B61F61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5" y="2879884"/>
              <a:ext cx="2352152" cy="10620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1587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 anchor="ctr">
              <a:spAutoFit/>
            </a:bodyPr>
            <a:lstStyle/>
            <a:p>
              <a:endParaRPr lang="hu-HU"/>
            </a:p>
          </p:txBody>
        </p:sp>
        <p:pic>
          <p:nvPicPr>
            <p:cNvPr id="65" name="Kép 64">
              <a:extLst>
                <a:ext uri="{FF2B5EF4-FFF2-40B4-BE49-F238E27FC236}">
                  <a16:creationId xmlns:a16="http://schemas.microsoft.com/office/drawing/2014/main" id="{96E85A7D-5FC4-431F-8762-2971A12E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445" y="2780928"/>
              <a:ext cx="432403" cy="1365659"/>
            </a:xfrm>
            <a:prstGeom prst="rect">
              <a:avLst/>
            </a:prstGeom>
          </p:spPr>
        </p:pic>
        <p:pic>
          <p:nvPicPr>
            <p:cNvPr id="66" name="Kép 65">
              <a:extLst>
                <a:ext uri="{FF2B5EF4-FFF2-40B4-BE49-F238E27FC236}">
                  <a16:creationId xmlns:a16="http://schemas.microsoft.com/office/drawing/2014/main" id="{DFEB53CE-5D5C-4C6E-AAC4-6145A9CC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924" y="2644953"/>
              <a:ext cx="432403" cy="1365659"/>
            </a:xfrm>
            <a:prstGeom prst="rect">
              <a:avLst/>
            </a:prstGeom>
          </p:spPr>
        </p:pic>
        <p:grpSp>
          <p:nvGrpSpPr>
            <p:cNvPr id="128" name="Csoportba foglalás 127">
              <a:extLst>
                <a:ext uri="{FF2B5EF4-FFF2-40B4-BE49-F238E27FC236}">
                  <a16:creationId xmlns:a16="http://schemas.microsoft.com/office/drawing/2014/main" id="{C2BE2321-7182-440D-A1EA-266F63A831A2}"/>
                </a:ext>
              </a:extLst>
            </p:cNvPr>
            <p:cNvGrpSpPr/>
            <p:nvPr/>
          </p:nvGrpSpPr>
          <p:grpSpPr>
            <a:xfrm>
              <a:off x="3609829" y="2958591"/>
              <a:ext cx="481979" cy="868727"/>
              <a:chOff x="1265513" y="5017189"/>
              <a:chExt cx="481979" cy="868727"/>
            </a:xfrm>
          </p:grpSpPr>
          <p:cxnSp>
            <p:nvCxnSpPr>
              <p:cNvPr id="69" name="Egyenes összekötő nyíllal 68">
                <a:extLst>
                  <a:ext uri="{FF2B5EF4-FFF2-40B4-BE49-F238E27FC236}">
                    <a16:creationId xmlns:a16="http://schemas.microsoft.com/office/drawing/2014/main" id="{17E0FD61-88CA-4ACE-965C-E2FF796F25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7926" y="5225364"/>
                <a:ext cx="210167" cy="43636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obbanás: 14 ágú 71">
                <a:extLst>
                  <a:ext uri="{FF2B5EF4-FFF2-40B4-BE49-F238E27FC236}">
                    <a16:creationId xmlns:a16="http://schemas.microsoft.com/office/drawing/2014/main" id="{E73D27F9-2954-4050-82FE-474CAF3238E8}"/>
                  </a:ext>
                </a:extLst>
              </p:cNvPr>
              <p:cNvSpPr/>
              <p:nvPr/>
            </p:nvSpPr>
            <p:spPr>
              <a:xfrm rot="1679775">
                <a:off x="1427551" y="5385099"/>
                <a:ext cx="155744" cy="144480"/>
              </a:xfrm>
              <a:prstGeom prst="irregularSeal2">
                <a:avLst/>
              </a:prstGeom>
              <a:solidFill>
                <a:srgbClr val="FF0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zis 74">
                <a:extLst>
                  <a:ext uri="{FF2B5EF4-FFF2-40B4-BE49-F238E27FC236}">
                    <a16:creationId xmlns:a16="http://schemas.microsoft.com/office/drawing/2014/main" id="{3C167067-23D8-4939-B87F-F554F92F4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92773" y="5146473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Ellipszis 93">
                <a:extLst>
                  <a:ext uri="{FF2B5EF4-FFF2-40B4-BE49-F238E27FC236}">
                    <a16:creationId xmlns:a16="http://schemas.microsoft.com/office/drawing/2014/main" id="{E3C65C3E-020B-4DFC-B58F-3569FB6C1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4557" y="5679532"/>
                <a:ext cx="72000" cy="7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38100">
                <a:bevelT w="38100" h="38100"/>
                <a:bevelB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sz="8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6" name="Egyenes összekötő nyíllal 95">
                <a:extLst>
                  <a:ext uri="{FF2B5EF4-FFF2-40B4-BE49-F238E27FC236}">
                    <a16:creationId xmlns:a16="http://schemas.microsoft.com/office/drawing/2014/main" id="{66021062-E716-40C7-9DDC-D836362C52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5323" y="5017189"/>
                <a:ext cx="20195" cy="117960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nyíllal 99">
                <a:extLst>
                  <a:ext uri="{FF2B5EF4-FFF2-40B4-BE49-F238E27FC236}">
                    <a16:creationId xmlns:a16="http://schemas.microsoft.com/office/drawing/2014/main" id="{3BF6F40E-A724-49C7-A710-5E09816576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391" y="5017446"/>
                <a:ext cx="59138" cy="12135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1830D5D1-DF56-4923-9CF3-4954283B6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1122" y="5080193"/>
                <a:ext cx="76370" cy="75276"/>
              </a:xfrm>
              <a:prstGeom prst="straightConnector1">
                <a:avLst/>
              </a:prstGeom>
              <a:ln w="9525">
                <a:solidFill>
                  <a:srgbClr val="C00000"/>
                </a:solidFill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Csoportba foglalás 107">
                <a:extLst>
                  <a:ext uri="{FF2B5EF4-FFF2-40B4-BE49-F238E27FC236}">
                    <a16:creationId xmlns:a16="http://schemas.microsoft.com/office/drawing/2014/main" id="{0DFAE54D-B2CE-4DC8-851F-E7BC7E13CC3E}"/>
                  </a:ext>
                </a:extLst>
              </p:cNvPr>
              <p:cNvGrpSpPr/>
              <p:nvPr/>
            </p:nvGrpSpPr>
            <p:grpSpPr>
              <a:xfrm rot="10800000">
                <a:off x="1265513" y="5747636"/>
                <a:ext cx="112169" cy="138280"/>
                <a:chOff x="1740031" y="5087268"/>
                <a:chExt cx="112169" cy="138280"/>
              </a:xfrm>
            </p:grpSpPr>
            <p:cxnSp>
              <p:nvCxnSpPr>
                <p:cNvPr id="105" name="Egyenes összekötő nyíllal 104">
                  <a:extLst>
                    <a:ext uri="{FF2B5EF4-FFF2-40B4-BE49-F238E27FC236}">
                      <a16:creationId xmlns:a16="http://schemas.microsoft.com/office/drawing/2014/main" id="{9675F9E6-8D6D-4BF7-B5CA-0797CB819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40031" y="5087268"/>
                  <a:ext cx="20195" cy="117960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gyenes összekötő nyíllal 105">
                  <a:extLst>
                    <a:ext uri="{FF2B5EF4-FFF2-40B4-BE49-F238E27FC236}">
                      <a16:creationId xmlns:a16="http://schemas.microsoft.com/office/drawing/2014/main" id="{9ABD82B4-3E11-4839-B8DA-E544FB3F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59099" y="5087525"/>
                  <a:ext cx="59138" cy="12135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Egyenes összekötő nyíllal 106">
                  <a:extLst>
                    <a:ext uri="{FF2B5EF4-FFF2-40B4-BE49-F238E27FC236}">
                      <a16:creationId xmlns:a16="http://schemas.microsoft.com/office/drawing/2014/main" id="{8AA756F7-9BA0-4EF6-A14D-7329942E93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5830" y="5150272"/>
                  <a:ext cx="76370" cy="75276"/>
                </a:xfrm>
                <a:prstGeom prst="straightConnector1">
                  <a:avLst/>
                </a:prstGeom>
                <a:ln w="9525">
                  <a:solidFill>
                    <a:srgbClr val="C00000"/>
                  </a:solidFill>
                  <a:tailEnd type="stealth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4" name="Szövegdoboz 123">
              <a:extLst>
                <a:ext uri="{FF2B5EF4-FFF2-40B4-BE49-F238E27FC236}">
                  <a16:creationId xmlns:a16="http://schemas.microsoft.com/office/drawing/2014/main" id="{B10FC856-35EC-4E0A-AC44-4C1265E97CBC}"/>
                </a:ext>
              </a:extLst>
            </p:cNvPr>
            <p:cNvSpPr txBox="1"/>
            <p:nvPr/>
          </p:nvSpPr>
          <p:spPr>
            <a:xfrm>
              <a:off x="2231615" y="2984024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AAD05AE6-9F4A-432C-97C8-2D51BB465605}"/>
                </a:ext>
              </a:extLst>
            </p:cNvPr>
            <p:cNvSpPr txBox="1"/>
            <p:nvPr/>
          </p:nvSpPr>
          <p:spPr>
            <a:xfrm>
              <a:off x="5427813" y="2863290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chemeClr val="bg2"/>
                  </a:solidFill>
                </a:rPr>
                <a:t>mag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126" name="Szövegdoboz 125">
              <a:extLst>
                <a:ext uri="{FF2B5EF4-FFF2-40B4-BE49-F238E27FC236}">
                  <a16:creationId xmlns:a16="http://schemas.microsoft.com/office/drawing/2014/main" id="{12A05D15-9AD7-4EB3-8D2C-2B628F2ABC9F}"/>
                </a:ext>
              </a:extLst>
            </p:cNvPr>
            <p:cNvSpPr txBox="1"/>
            <p:nvPr/>
          </p:nvSpPr>
          <p:spPr>
            <a:xfrm>
              <a:off x="2231615" y="4005064"/>
              <a:ext cx="3879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>
                  <a:solidFill>
                    <a:srgbClr val="FF5050"/>
                  </a:solidFill>
                </a:rPr>
                <a:t>kvarkanyag: lassító hatás</a:t>
              </a:r>
              <a:endParaRPr lang="en-US" sz="1600" dirty="0">
                <a:solidFill>
                  <a:srgbClr val="FF5050"/>
                </a:solidFill>
              </a:endParaRPr>
            </a:p>
          </p:txBody>
        </p:sp>
        <p:sp>
          <p:nvSpPr>
            <p:cNvPr id="149" name="Szövegdoboz 148">
              <a:extLst>
                <a:ext uri="{FF2B5EF4-FFF2-40B4-BE49-F238E27FC236}">
                  <a16:creationId xmlns:a16="http://schemas.microsoft.com/office/drawing/2014/main" id="{9A5CFC84-4F22-4A27-A968-219A439A8EAF}"/>
                </a:ext>
              </a:extLst>
            </p:cNvPr>
            <p:cNvSpPr txBox="1"/>
            <p:nvPr/>
          </p:nvSpPr>
          <p:spPr>
            <a:xfrm rot="17661374">
              <a:off x="3659524" y="3226644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>
                  <a:solidFill>
                    <a:srgbClr val="C00000"/>
                  </a:solidFill>
                </a:rPr>
                <a:t>jetek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73" name="Szövegdoboz 72">
              <a:extLst>
                <a:ext uri="{FF2B5EF4-FFF2-40B4-BE49-F238E27FC236}">
                  <a16:creationId xmlns:a16="http://schemas.microsoft.com/office/drawing/2014/main" id="{F6E3143E-6EF0-4FDF-82CB-ABC3EF22D09E}"/>
                </a:ext>
              </a:extLst>
            </p:cNvPr>
            <p:cNvSpPr txBox="1"/>
            <p:nvPr/>
          </p:nvSpPr>
          <p:spPr>
            <a:xfrm>
              <a:off x="2231615" y="2420888"/>
              <a:ext cx="38793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/>
                <a:t>Atommagok ütközése</a:t>
              </a:r>
              <a:endParaRPr lang="en-US" sz="2000" dirty="0"/>
            </a:p>
          </p:txBody>
        </p:sp>
      </p:grp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32C228CC-2EDB-4F75-AB0B-A970BF6226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27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6C35EE76-EC3E-4EB8-B144-519E0F77291B}"/>
                  </a:ext>
                </a:extLst>
              </p:cNvPr>
              <p:cNvSpPr txBox="1"/>
              <p:nvPr/>
            </p:nvSpPr>
            <p:spPr>
              <a:xfrm>
                <a:off x="6376087" y="3551432"/>
                <a:ext cx="2503699" cy="839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~1+2</m:t>
                      </m:r>
                      <m:nary>
                        <m:naryPr>
                          <m:chr m:val="∑"/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hu-H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hu-HU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20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hu-HU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6C35EE76-EC3E-4EB8-B144-519E0F772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87" y="3551432"/>
                <a:ext cx="2503699" cy="8392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594" name="Line 2"/>
          <p:cNvSpPr>
            <a:spLocks noChangeShapeType="1"/>
          </p:cNvSpPr>
          <p:nvPr/>
        </p:nvSpPr>
        <p:spPr bwMode="auto">
          <a:xfrm rot="-16220226" flipH="1" flipV="1">
            <a:off x="4743450" y="4291013"/>
            <a:ext cx="185738" cy="51911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 rot="-16220226" flipH="1" flipV="1">
            <a:off x="4416426" y="4164012"/>
            <a:ext cx="277812" cy="2587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6" name="Line 4"/>
          <p:cNvSpPr>
            <a:spLocks noChangeShapeType="1"/>
          </p:cNvSpPr>
          <p:nvPr/>
        </p:nvSpPr>
        <p:spPr bwMode="auto">
          <a:xfrm rot="-16220226" flipH="1" flipV="1">
            <a:off x="4418013" y="4160838"/>
            <a:ext cx="277812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19075" y="4941888"/>
            <a:ext cx="388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0" rIns="91080"/>
          <a:lstStyle/>
          <a:p>
            <a:pPr defTabSz="449263">
              <a:spcBef>
                <a:spcPct val="20000"/>
              </a:spcBef>
              <a:buClr>
                <a:srgbClr val="DD137B"/>
              </a:buCl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2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/>
              <a:t>Kollektív dinamika</a:t>
            </a:r>
            <a:endParaRPr lang="en-US" sz="4400"/>
          </a:p>
        </p:txBody>
      </p:sp>
      <p:sp>
        <p:nvSpPr>
          <p:cNvPr id="21" name="Tartalom helye 20"/>
          <p:cNvSpPr>
            <a:spLocks noGrp="1"/>
          </p:cNvSpPr>
          <p:nvPr>
            <p:ph idx="1"/>
          </p:nvPr>
        </p:nvSpPr>
        <p:spPr>
          <a:xfrm>
            <a:off x="3663225" y="1381125"/>
            <a:ext cx="5480775" cy="2502728"/>
          </a:xfrm>
        </p:spPr>
        <p:txBody>
          <a:bodyPr/>
          <a:lstStyle/>
          <a:p>
            <a:r>
              <a:rPr lang="hu-HU" dirty="0"/>
              <a:t>Tágulás: nyomásgradiens</a:t>
            </a:r>
          </a:p>
          <a:p>
            <a:r>
              <a:rPr lang="hu-HU" dirty="0"/>
              <a:t>Egyes irányokban </a:t>
            </a:r>
            <a:r>
              <a:rPr lang="hu-HU" dirty="0" err="1"/>
              <a:t>lapultabb</a:t>
            </a:r>
            <a:r>
              <a:rPr lang="hu-HU" dirty="0"/>
              <a:t> alak!</a:t>
            </a:r>
          </a:p>
          <a:p>
            <a:r>
              <a:rPr lang="hu-HU" dirty="0"/>
              <a:t>Elliptikus folyás, v</a:t>
            </a:r>
            <a:r>
              <a:rPr lang="hu-HU" baseline="-25000" dirty="0"/>
              <a:t>2</a:t>
            </a:r>
            <a:r>
              <a:rPr lang="hu-HU" dirty="0"/>
              <a:t>: aszimmetria</a:t>
            </a:r>
          </a:p>
          <a:p>
            <a:r>
              <a:rPr lang="hu-HU" dirty="0"/>
              <a:t>Ritka gáz: v</a:t>
            </a:r>
            <a:r>
              <a:rPr lang="hu-HU" baseline="-25000" dirty="0"/>
              <a:t>2</a:t>
            </a:r>
            <a:r>
              <a:rPr lang="hu-HU" dirty="0"/>
              <a:t> = 0</a:t>
            </a:r>
          </a:p>
          <a:p>
            <a:r>
              <a:rPr lang="hu-HU" dirty="0"/>
              <a:t>Hidrodinamika: v</a:t>
            </a:r>
            <a:r>
              <a:rPr lang="hu-HU" baseline="-25000" dirty="0"/>
              <a:t>2</a:t>
            </a:r>
            <a:r>
              <a:rPr lang="hu-HU" dirty="0"/>
              <a:t> &gt; 0</a:t>
            </a:r>
          </a:p>
          <a:p>
            <a:endParaRPr lang="hu-HU" dirty="0"/>
          </a:p>
        </p:txBody>
      </p:sp>
      <p:sp>
        <p:nvSpPr>
          <p:cNvPr id="110603" name="Oval 11"/>
          <p:cNvSpPr>
            <a:spLocks noChangeArrowheads="1"/>
          </p:cNvSpPr>
          <p:nvPr/>
        </p:nvSpPr>
        <p:spPr bwMode="auto">
          <a:xfrm rot="9395838">
            <a:off x="252413" y="4446588"/>
            <a:ext cx="1558925" cy="1625600"/>
          </a:xfrm>
          <a:prstGeom prst="ellipse">
            <a:avLst/>
          </a:prstGeom>
          <a:solidFill>
            <a:schemeClr val="tx1">
              <a:alpha val="2999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04" name="Oval 12"/>
          <p:cNvSpPr>
            <a:spLocks noChangeArrowheads="1"/>
          </p:cNvSpPr>
          <p:nvPr/>
        </p:nvSpPr>
        <p:spPr bwMode="auto">
          <a:xfrm rot="9395838">
            <a:off x="1012825" y="4060825"/>
            <a:ext cx="1646238" cy="1625600"/>
          </a:xfrm>
          <a:prstGeom prst="ellipse">
            <a:avLst/>
          </a:prstGeom>
          <a:solidFill>
            <a:schemeClr val="tx1">
              <a:alpha val="29999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 rot="3995838" flipV="1">
            <a:off x="2108994" y="438705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06" name="AutoShape 14"/>
          <p:cNvSpPr>
            <a:spLocks noChangeArrowheads="1"/>
          </p:cNvSpPr>
          <p:nvPr/>
        </p:nvSpPr>
        <p:spPr bwMode="auto">
          <a:xfrm>
            <a:off x="5480050" y="4699000"/>
            <a:ext cx="463550" cy="414338"/>
          </a:xfrm>
          <a:prstGeom prst="rightArrow">
            <a:avLst>
              <a:gd name="adj1" fmla="val 50000"/>
              <a:gd name="adj2" fmla="val 27969"/>
            </a:avLst>
          </a:prstGeom>
          <a:solidFill>
            <a:schemeClr val="tx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425284" y="4365972"/>
            <a:ext cx="2441575" cy="1012825"/>
            <a:chOff x="3984" y="742"/>
            <a:chExt cx="1538" cy="638"/>
          </a:xfrm>
        </p:grpSpPr>
        <p:sp>
          <p:nvSpPr>
            <p:cNvPr id="110609" name="Line 17"/>
            <p:cNvSpPr>
              <a:spLocks noChangeShapeType="1"/>
            </p:cNvSpPr>
            <p:nvPr/>
          </p:nvSpPr>
          <p:spPr bwMode="auto">
            <a:xfrm flipH="1" flipV="1">
              <a:off x="3989" y="887"/>
              <a:ext cx="1" cy="491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 rot="-20452196" flipH="1" flipV="1">
              <a:off x="4052" y="1041"/>
              <a:ext cx="117" cy="327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1" name="Line 19"/>
            <p:cNvSpPr>
              <a:spLocks noChangeShapeType="1"/>
            </p:cNvSpPr>
            <p:nvPr/>
          </p:nvSpPr>
          <p:spPr bwMode="auto">
            <a:xfrm rot="5400000" flipH="1" flipV="1">
              <a:off x="4244" y="1290"/>
              <a:ext cx="175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12" name="Line 20"/>
            <p:cNvSpPr>
              <a:spLocks noChangeShapeType="1"/>
            </p:cNvSpPr>
            <p:nvPr/>
          </p:nvSpPr>
          <p:spPr bwMode="auto">
            <a:xfrm rot="-18750952" flipH="1" flipV="1">
              <a:off x="4129" y="1179"/>
              <a:ext cx="175" cy="1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 flipH="1">
              <a:off x="4333" y="887"/>
              <a:ext cx="343" cy="491"/>
              <a:chOff x="4473" y="805"/>
              <a:chExt cx="343" cy="491"/>
            </a:xfrm>
          </p:grpSpPr>
          <p:sp>
            <p:nvSpPr>
              <p:cNvPr id="110614" name="Line 22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5" name="Line 23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6" name="Line 24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17" name="Line 25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675" y="889"/>
              <a:ext cx="343" cy="491"/>
              <a:chOff x="4473" y="805"/>
              <a:chExt cx="343" cy="491"/>
            </a:xfrm>
          </p:grpSpPr>
          <p:sp>
            <p:nvSpPr>
              <p:cNvPr id="110619" name="Line 27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0" name="Line 28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1" name="Line 29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2" name="Line 30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31"/>
            <p:cNvGrpSpPr>
              <a:grpSpLocks/>
            </p:cNvGrpSpPr>
            <p:nvPr/>
          </p:nvGrpSpPr>
          <p:grpSpPr bwMode="auto">
            <a:xfrm flipH="1">
              <a:off x="5017" y="889"/>
              <a:ext cx="343" cy="491"/>
              <a:chOff x="4473" y="805"/>
              <a:chExt cx="343" cy="491"/>
            </a:xfrm>
          </p:grpSpPr>
          <p:sp>
            <p:nvSpPr>
              <p:cNvPr id="110624" name="Line 32"/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5" name="Line 33"/>
              <p:cNvSpPr>
                <a:spLocks noChangeShapeType="1"/>
              </p:cNvSpPr>
              <p:nvPr/>
            </p:nvSpPr>
            <p:spPr bwMode="auto">
              <a:xfrm rot="-20452196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6" name="Line 34"/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27" name="Line 35"/>
              <p:cNvSpPr>
                <a:spLocks noChangeShapeType="1"/>
              </p:cNvSpPr>
              <p:nvPr/>
            </p:nvSpPr>
            <p:spPr bwMode="auto">
              <a:xfrm rot="-18750952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10628" name="Freeform 36"/>
            <p:cNvSpPr>
              <a:spLocks/>
            </p:cNvSpPr>
            <p:nvPr/>
          </p:nvSpPr>
          <p:spPr bwMode="auto">
            <a:xfrm>
              <a:off x="3984" y="886"/>
              <a:ext cx="1538" cy="32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4" y="172"/>
                </a:cxn>
                <a:cxn ang="0">
                  <a:pos x="352" y="320"/>
                </a:cxn>
                <a:cxn ang="0">
                  <a:pos x="540" y="162"/>
                </a:cxn>
                <a:cxn ang="0">
                  <a:pos x="694" y="0"/>
                </a:cxn>
                <a:cxn ang="0">
                  <a:pos x="828" y="162"/>
                </a:cxn>
                <a:cxn ang="0">
                  <a:pos x="1032" y="320"/>
                </a:cxn>
                <a:cxn ang="0">
                  <a:pos x="1234" y="170"/>
                </a:cxn>
                <a:cxn ang="0">
                  <a:pos x="1378" y="6"/>
                </a:cxn>
                <a:cxn ang="0">
                  <a:pos x="1538" y="190"/>
                </a:cxn>
              </a:cxnLst>
              <a:rect l="0" t="0" r="r" b="b"/>
              <a:pathLst>
                <a:path w="1538" h="322">
                  <a:moveTo>
                    <a:pt x="0" y="4"/>
                  </a:moveTo>
                  <a:cubicBezTo>
                    <a:pt x="57" y="61"/>
                    <a:pt x="115" y="119"/>
                    <a:pt x="174" y="172"/>
                  </a:cubicBezTo>
                  <a:cubicBezTo>
                    <a:pt x="233" y="225"/>
                    <a:pt x="291" y="322"/>
                    <a:pt x="352" y="320"/>
                  </a:cubicBezTo>
                  <a:cubicBezTo>
                    <a:pt x="413" y="318"/>
                    <a:pt x="483" y="215"/>
                    <a:pt x="540" y="162"/>
                  </a:cubicBezTo>
                  <a:cubicBezTo>
                    <a:pt x="597" y="109"/>
                    <a:pt x="646" y="0"/>
                    <a:pt x="694" y="0"/>
                  </a:cubicBezTo>
                  <a:cubicBezTo>
                    <a:pt x="742" y="0"/>
                    <a:pt x="772" y="109"/>
                    <a:pt x="828" y="162"/>
                  </a:cubicBezTo>
                  <a:cubicBezTo>
                    <a:pt x="884" y="215"/>
                    <a:pt x="964" y="319"/>
                    <a:pt x="1032" y="320"/>
                  </a:cubicBezTo>
                  <a:cubicBezTo>
                    <a:pt x="1100" y="321"/>
                    <a:pt x="1176" y="222"/>
                    <a:pt x="1234" y="170"/>
                  </a:cubicBezTo>
                  <a:cubicBezTo>
                    <a:pt x="1292" y="118"/>
                    <a:pt x="1327" y="3"/>
                    <a:pt x="1378" y="6"/>
                  </a:cubicBezTo>
                  <a:cubicBezTo>
                    <a:pt x="1429" y="9"/>
                    <a:pt x="1504" y="156"/>
                    <a:pt x="153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29" name="Rectangle 37"/>
            <p:cNvSpPr>
              <a:spLocks noChangeArrowheads="1"/>
            </p:cNvSpPr>
            <p:nvPr/>
          </p:nvSpPr>
          <p:spPr bwMode="auto">
            <a:xfrm>
              <a:off x="4819" y="742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6111875" y="4092922"/>
            <a:ext cx="3068637" cy="1784350"/>
            <a:chOff x="3785" y="568"/>
            <a:chExt cx="1933" cy="1124"/>
          </a:xfrm>
        </p:grpSpPr>
        <p:sp>
          <p:nvSpPr>
            <p:cNvPr id="110631" name="Line 39"/>
            <p:cNvSpPr>
              <a:spLocks noChangeShapeType="1"/>
            </p:cNvSpPr>
            <p:nvPr/>
          </p:nvSpPr>
          <p:spPr bwMode="auto">
            <a:xfrm flipV="1">
              <a:off x="3877" y="568"/>
              <a:ext cx="0" cy="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2" name="Line 40"/>
            <p:cNvSpPr>
              <a:spLocks noChangeShapeType="1"/>
            </p:cNvSpPr>
            <p:nvPr/>
          </p:nvSpPr>
          <p:spPr bwMode="auto">
            <a:xfrm>
              <a:off x="3785" y="1382"/>
              <a:ext cx="191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3" name="Rectangle 41"/>
            <p:cNvSpPr>
              <a:spLocks noChangeArrowheads="1"/>
            </p:cNvSpPr>
            <p:nvPr/>
          </p:nvSpPr>
          <p:spPr bwMode="auto">
            <a:xfrm>
              <a:off x="3944" y="1404"/>
              <a:ext cx="15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r>
                <a:rPr lang="hu-HU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0            p           2p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0634" name="Rectangle 42"/>
            <p:cNvSpPr>
              <a:spLocks noChangeArrowheads="1"/>
            </p:cNvSpPr>
            <p:nvPr/>
          </p:nvSpPr>
          <p:spPr bwMode="auto">
            <a:xfrm>
              <a:off x="5486" y="1096"/>
              <a:ext cx="2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j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110635" name="Line 43"/>
            <p:cNvSpPr>
              <a:spLocks noChangeShapeType="1"/>
            </p:cNvSpPr>
            <p:nvPr/>
          </p:nvSpPr>
          <p:spPr bwMode="auto">
            <a:xfrm>
              <a:off x="3990" y="1343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6" name="Line 44"/>
            <p:cNvSpPr>
              <a:spLocks noChangeShapeType="1"/>
            </p:cNvSpPr>
            <p:nvPr/>
          </p:nvSpPr>
          <p:spPr bwMode="auto">
            <a:xfrm>
              <a:off x="4676" y="1345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7" name="Line 45"/>
            <p:cNvSpPr>
              <a:spLocks noChangeShapeType="1"/>
            </p:cNvSpPr>
            <p:nvPr/>
          </p:nvSpPr>
          <p:spPr bwMode="auto">
            <a:xfrm>
              <a:off x="5360" y="1339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8" name="Line 46"/>
            <p:cNvSpPr>
              <a:spLocks noChangeShapeType="1"/>
            </p:cNvSpPr>
            <p:nvPr/>
          </p:nvSpPr>
          <p:spPr bwMode="auto">
            <a:xfrm>
              <a:off x="4332" y="1357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10639" name="Line 47"/>
            <p:cNvSpPr>
              <a:spLocks noChangeShapeType="1"/>
            </p:cNvSpPr>
            <p:nvPr/>
          </p:nvSpPr>
          <p:spPr bwMode="auto">
            <a:xfrm>
              <a:off x="5018" y="135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96838" y="3948113"/>
            <a:ext cx="2630487" cy="2255837"/>
            <a:chOff x="19" y="479"/>
            <a:chExt cx="1657" cy="1421"/>
          </a:xfrm>
        </p:grpSpPr>
        <p:sp>
          <p:nvSpPr>
            <p:cNvPr id="110641" name="Oval 49"/>
            <p:cNvSpPr>
              <a:spLocks noChangeArrowheads="1"/>
            </p:cNvSpPr>
            <p:nvPr/>
          </p:nvSpPr>
          <p:spPr bwMode="auto">
            <a:xfrm rot="9336061">
              <a:off x="640" y="793"/>
              <a:ext cx="417" cy="788"/>
            </a:xfrm>
            <a:prstGeom prst="ellipse">
              <a:avLst/>
            </a:prstGeom>
            <a:solidFill>
              <a:srgbClr val="FF0000">
                <a:alpha val="2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8" name="Group 50"/>
            <p:cNvGrpSpPr>
              <a:grpSpLocks/>
            </p:cNvGrpSpPr>
            <p:nvPr/>
          </p:nvGrpSpPr>
          <p:grpSpPr bwMode="auto">
            <a:xfrm rot="-1445217">
              <a:off x="939" y="1014"/>
              <a:ext cx="737" cy="587"/>
              <a:chOff x="2982" y="1139"/>
              <a:chExt cx="737" cy="587"/>
            </a:xfrm>
          </p:grpSpPr>
          <p:sp>
            <p:nvSpPr>
              <p:cNvPr id="110643" name="Line 51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4" name="Line 52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5" name="Line 53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6" name="Line 54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9" name="Group 55"/>
            <p:cNvGrpSpPr>
              <a:grpSpLocks/>
            </p:cNvGrpSpPr>
            <p:nvPr/>
          </p:nvGrpSpPr>
          <p:grpSpPr bwMode="auto">
            <a:xfrm rot="9354783">
              <a:off x="19" y="784"/>
              <a:ext cx="737" cy="587"/>
              <a:chOff x="2982" y="1139"/>
              <a:chExt cx="737" cy="587"/>
            </a:xfrm>
          </p:grpSpPr>
          <p:sp>
            <p:nvSpPr>
              <p:cNvPr id="110648" name="Line 56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49" name="Line 57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0" name="Line 58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1" name="Line 59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 rot="20154783" flipH="1">
              <a:off x="263" y="1313"/>
              <a:ext cx="737" cy="587"/>
              <a:chOff x="2982" y="1139"/>
              <a:chExt cx="737" cy="587"/>
            </a:xfrm>
          </p:grpSpPr>
          <p:sp>
            <p:nvSpPr>
              <p:cNvPr id="110653" name="Line 61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4" name="Line 62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5" name="Line 63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6" name="Line 64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11" name="Group 65"/>
            <p:cNvGrpSpPr>
              <a:grpSpLocks/>
            </p:cNvGrpSpPr>
            <p:nvPr/>
          </p:nvGrpSpPr>
          <p:grpSpPr bwMode="auto">
            <a:xfrm rot="9354783" flipH="1">
              <a:off x="697" y="479"/>
              <a:ext cx="737" cy="587"/>
              <a:chOff x="2982" y="1139"/>
              <a:chExt cx="737" cy="587"/>
            </a:xfrm>
          </p:grpSpPr>
          <p:sp>
            <p:nvSpPr>
              <p:cNvPr id="110658" name="Line 66"/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59" name="Line 67"/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60" name="Line 68"/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0661" name="Line 69"/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110662" name="Line 70"/>
          <p:cNvSpPr>
            <a:spLocks noChangeAspect="1" noChangeShapeType="1"/>
          </p:cNvSpPr>
          <p:nvPr/>
        </p:nvSpPr>
        <p:spPr bwMode="auto">
          <a:xfrm rot="20195838" flipV="1">
            <a:off x="-9525" y="5053013"/>
            <a:ext cx="2927350" cy="31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276225" y="4525963"/>
            <a:ext cx="1125538" cy="804862"/>
            <a:chOff x="132" y="843"/>
            <a:chExt cx="709" cy="507"/>
          </a:xfrm>
        </p:grpSpPr>
        <p:sp>
          <p:nvSpPr>
            <p:cNvPr id="110664" name="Arc 72"/>
            <p:cNvSpPr>
              <a:spLocks/>
            </p:cNvSpPr>
            <p:nvPr/>
          </p:nvSpPr>
          <p:spPr bwMode="auto">
            <a:xfrm rot="20195838" flipH="1">
              <a:off x="190" y="879"/>
              <a:ext cx="555" cy="461"/>
            </a:xfrm>
            <a:custGeom>
              <a:avLst/>
              <a:gdLst>
                <a:gd name="G0" fmla="+- 0 0 0"/>
                <a:gd name="G1" fmla="+- 16676 0 0"/>
                <a:gd name="G2" fmla="+- 21600 0 0"/>
                <a:gd name="T0" fmla="*/ 13728 w 21600"/>
                <a:gd name="T1" fmla="*/ 0 h 16676"/>
                <a:gd name="T2" fmla="*/ 21600 w 21600"/>
                <a:gd name="T3" fmla="*/ 16676 h 16676"/>
                <a:gd name="T4" fmla="*/ 0 w 21600"/>
                <a:gd name="T5" fmla="*/ 16676 h 16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676" fill="none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</a:path>
                <a:path w="21600" h="16676" stroke="0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  <a:lnTo>
                    <a:pt x="0" y="16676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0665" name="Line 73"/>
            <p:cNvSpPr>
              <a:spLocks noChangeShapeType="1"/>
            </p:cNvSpPr>
            <p:nvPr/>
          </p:nvSpPr>
          <p:spPr bwMode="auto">
            <a:xfrm rot="-1404162">
              <a:off x="394" y="843"/>
              <a:ext cx="344" cy="4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66" name="Line 74"/>
            <p:cNvSpPr>
              <a:spLocks noChangeShapeType="1"/>
            </p:cNvSpPr>
            <p:nvPr/>
          </p:nvSpPr>
          <p:spPr bwMode="auto">
            <a:xfrm rot="-1404162">
              <a:off x="132" y="1350"/>
              <a:ext cx="70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0667" name="Rectangle 75"/>
            <p:cNvSpPr>
              <a:spLocks noChangeArrowheads="1"/>
            </p:cNvSpPr>
            <p:nvPr/>
          </p:nvSpPr>
          <p:spPr bwMode="auto">
            <a:xfrm rot="-1404162">
              <a:off x="404" y="1073"/>
              <a:ext cx="328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2400" b="1">
                  <a:latin typeface="Book Antiqua" pitchFamily="18" charset="0"/>
                </a:rPr>
                <a:t>φ</a:t>
              </a:r>
            </a:p>
          </p:txBody>
        </p:sp>
      </p:grpSp>
      <p:sp>
        <p:nvSpPr>
          <p:cNvPr id="110668" name="Oval 76"/>
          <p:cNvSpPr>
            <a:spLocks noChangeArrowheads="1"/>
          </p:cNvSpPr>
          <p:nvPr/>
        </p:nvSpPr>
        <p:spPr bwMode="auto">
          <a:xfrm rot="10742330">
            <a:off x="3860800" y="4297363"/>
            <a:ext cx="661988" cy="1250950"/>
          </a:xfrm>
          <a:prstGeom prst="ellipse">
            <a:avLst/>
          </a:prstGeom>
          <a:solidFill>
            <a:srgbClr val="FF0000">
              <a:alpha val="29999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0669" name="Line 77"/>
          <p:cNvSpPr>
            <a:spLocks noChangeShapeType="1"/>
          </p:cNvSpPr>
          <p:nvPr/>
        </p:nvSpPr>
        <p:spPr bwMode="auto">
          <a:xfrm rot="5342330" flipV="1">
            <a:off x="4972844" y="452993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0" name="Line 78"/>
          <p:cNvSpPr>
            <a:spLocks noChangeShapeType="1"/>
          </p:cNvSpPr>
          <p:nvPr/>
        </p:nvSpPr>
        <p:spPr bwMode="auto">
          <a:xfrm rot="5342330" flipV="1">
            <a:off x="4757738" y="503237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1" name="Line 79"/>
          <p:cNvSpPr>
            <a:spLocks noChangeShapeType="1"/>
          </p:cNvSpPr>
          <p:nvPr/>
        </p:nvSpPr>
        <p:spPr bwMode="auto">
          <a:xfrm rot="5342330" flipV="1">
            <a:off x="4063207" y="572214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2" name="Line 80"/>
          <p:cNvSpPr>
            <a:spLocks noChangeShapeType="1"/>
          </p:cNvSpPr>
          <p:nvPr/>
        </p:nvSpPr>
        <p:spPr bwMode="auto">
          <a:xfrm rot="5342330" flipV="1">
            <a:off x="4437062" y="542607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3" name="Line 81"/>
          <p:cNvSpPr>
            <a:spLocks noChangeShapeType="1"/>
          </p:cNvSpPr>
          <p:nvPr/>
        </p:nvSpPr>
        <p:spPr bwMode="auto">
          <a:xfrm rot="16142329" flipV="1">
            <a:off x="3398044" y="455215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4" name="Line 82"/>
          <p:cNvSpPr>
            <a:spLocks noChangeShapeType="1"/>
          </p:cNvSpPr>
          <p:nvPr/>
        </p:nvSpPr>
        <p:spPr bwMode="auto">
          <a:xfrm rot="16142329" flipV="1">
            <a:off x="3427413" y="430847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5" name="Line 83"/>
          <p:cNvSpPr>
            <a:spLocks noChangeShapeType="1"/>
          </p:cNvSpPr>
          <p:nvPr/>
        </p:nvSpPr>
        <p:spPr bwMode="auto">
          <a:xfrm rot="16142329" flipV="1">
            <a:off x="4031457" y="4137819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6" name="Line 84"/>
          <p:cNvSpPr>
            <a:spLocks noChangeShapeType="1"/>
          </p:cNvSpPr>
          <p:nvPr/>
        </p:nvSpPr>
        <p:spPr bwMode="auto">
          <a:xfrm rot="16142329" flipV="1">
            <a:off x="3656012" y="417512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7" name="Line 85"/>
          <p:cNvSpPr>
            <a:spLocks noChangeShapeType="1"/>
          </p:cNvSpPr>
          <p:nvPr/>
        </p:nvSpPr>
        <p:spPr bwMode="auto">
          <a:xfrm rot="-5420225" flipH="1" flipV="1">
            <a:off x="3407569" y="454263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8" name="Line 86"/>
          <p:cNvSpPr>
            <a:spLocks noChangeShapeType="1"/>
          </p:cNvSpPr>
          <p:nvPr/>
        </p:nvSpPr>
        <p:spPr bwMode="auto">
          <a:xfrm rot="-5420225" flipH="1" flipV="1">
            <a:off x="3446463" y="5041900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79" name="Line 87"/>
          <p:cNvSpPr>
            <a:spLocks noChangeShapeType="1"/>
          </p:cNvSpPr>
          <p:nvPr/>
        </p:nvSpPr>
        <p:spPr bwMode="auto">
          <a:xfrm rot="-5420225" flipH="1" flipV="1">
            <a:off x="4058444" y="571579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0" name="Line 88"/>
          <p:cNvSpPr>
            <a:spLocks noChangeShapeType="1"/>
          </p:cNvSpPr>
          <p:nvPr/>
        </p:nvSpPr>
        <p:spPr bwMode="auto">
          <a:xfrm rot="-5420225" flipH="1" flipV="1">
            <a:off x="3681412" y="5429251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1" name="Line 89"/>
          <p:cNvSpPr>
            <a:spLocks noChangeShapeType="1"/>
          </p:cNvSpPr>
          <p:nvPr/>
        </p:nvSpPr>
        <p:spPr bwMode="auto">
          <a:xfrm rot="-16220226" flipH="1" flipV="1">
            <a:off x="4968082" y="4531518"/>
            <a:ext cx="0" cy="7794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2" name="Line 90"/>
          <p:cNvSpPr>
            <a:spLocks noChangeShapeType="1"/>
          </p:cNvSpPr>
          <p:nvPr/>
        </p:nvSpPr>
        <p:spPr bwMode="auto">
          <a:xfrm rot="-16220226" flipH="1" flipV="1">
            <a:off x="4031456" y="4136232"/>
            <a:ext cx="27781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0683" name="Line 91"/>
          <p:cNvSpPr>
            <a:spLocks noChangeShapeType="1"/>
          </p:cNvSpPr>
          <p:nvPr/>
        </p:nvSpPr>
        <p:spPr bwMode="auto">
          <a:xfrm rot="-16220226" flipH="1" flipV="1">
            <a:off x="4745038" y="4291012"/>
            <a:ext cx="185738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pic>
        <p:nvPicPr>
          <p:cNvPr id="110686" name="Picture 9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96975"/>
            <a:ext cx="37084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Élőláb helye 14">
            <a:extLst>
              <a:ext uri="{FF2B5EF4-FFF2-40B4-BE49-F238E27FC236}">
                <a16:creationId xmlns:a16="http://schemas.microsoft.com/office/drawing/2014/main" id="{F78CD1F6-92A3-4BB6-8D85-85E42430D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B57EE0A9-180F-4104-9668-010013C07814}"/>
                  </a:ext>
                </a:extLst>
              </p:cNvPr>
              <p:cNvSpPr txBox="1"/>
              <p:nvPr/>
            </p:nvSpPr>
            <p:spPr>
              <a:xfrm>
                <a:off x="3507841" y="5884460"/>
                <a:ext cx="548077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hu-H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u-HU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hu-H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hu-HU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hu-HU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hu-HU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hu-HU" sz="2400" dirty="0"/>
                  <a:t>: „mennyire </a:t>
                </a:r>
                <a:r>
                  <a:rPr lang="hu-HU" sz="2400" dirty="0" err="1"/>
                  <a:t>koszinuszus</a:t>
                </a:r>
                <a:r>
                  <a:rPr lang="hu-HU" sz="2400" dirty="0"/>
                  <a:t>”</a:t>
                </a:r>
                <a:endParaRPr lang="en-US" sz="2400" dirty="0"/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B57EE0A9-180F-4104-9668-010013C0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841" y="5884460"/>
                <a:ext cx="5480775" cy="369332"/>
              </a:xfrm>
              <a:prstGeom prst="rect">
                <a:avLst/>
              </a:prstGeom>
              <a:blipFill>
                <a:blip r:embed="rId5"/>
                <a:stretch>
                  <a:fillRect l="-1444" t="-22951" r="-1222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078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-0.00023 L 0.15625 0.0122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500" fill="hold"/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1 0.01389 L 0.18975 0.0842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9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2014 L 0.23802 0.1333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5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2014 L 0.30365 0.163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0" y="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0594" grpId="0" animBg="1"/>
      <p:bldP spid="110594" grpId="1" animBg="1"/>
      <p:bldP spid="110594" grpId="2" animBg="1"/>
      <p:bldP spid="110596" grpId="0" animBg="1"/>
      <p:bldP spid="110596" grpId="1" animBg="1"/>
      <p:bldP spid="110596" grpId="2" animBg="1"/>
      <p:bldP spid="110597" grpId="0"/>
      <p:bldP spid="110681" grpId="0" animBg="1"/>
      <p:bldP spid="110681" grpId="1" animBg="1"/>
      <p:bldP spid="110681" grpId="2" animBg="1"/>
      <p:bldP spid="110682" grpId="0" animBg="1"/>
      <p:bldP spid="110682" grpId="1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FC6156-66F1-44D4-9C6C-69FF341E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006475"/>
          </a:xfrm>
        </p:spPr>
        <p:txBody>
          <a:bodyPr/>
          <a:lstStyle/>
          <a:p>
            <a:r>
              <a:rPr lang="hu-HU" dirty="0"/>
              <a:t>A kvarkanyag legkisebb cseppjei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81F829-B411-4B28-9E6D-BA28FD6F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2304255"/>
          </a:xfrm>
        </p:spPr>
        <p:txBody>
          <a:bodyPr/>
          <a:lstStyle/>
          <a:p>
            <a:r>
              <a:rPr lang="hu-HU" sz="2000" dirty="0"/>
              <a:t>Mekkora méretben lehet létrehozni ezt az anyagot?</a:t>
            </a:r>
          </a:p>
          <a:p>
            <a:r>
              <a:rPr lang="hu-HU" sz="2000" dirty="0"/>
              <a:t>Geometriai próba: kis atommagok ütköztetése nagy atommaggal</a:t>
            </a:r>
          </a:p>
          <a:p>
            <a:pPr lvl="1"/>
            <a:r>
              <a:rPr lang="hu-HU" sz="1800" dirty="0"/>
              <a:t>proton, deuteron (</a:t>
            </a:r>
            <a:r>
              <a:rPr lang="hu-HU" sz="1800" dirty="0" err="1"/>
              <a:t>proton+neutron</a:t>
            </a:r>
            <a:r>
              <a:rPr lang="hu-HU" sz="1800" dirty="0"/>
              <a:t>), hélium-3 (2</a:t>
            </a:r>
            <a:r>
              <a:rPr lang="en-US" sz="1800" dirty="0"/>
              <a:t>×</a:t>
            </a:r>
            <a:r>
              <a:rPr lang="hu-HU" sz="1800" dirty="0"/>
              <a:t>proton+1</a:t>
            </a:r>
            <a:r>
              <a:rPr lang="en-US" sz="1800" dirty="0"/>
              <a:t>×</a:t>
            </a:r>
            <a:r>
              <a:rPr lang="hu-HU" sz="1800" dirty="0"/>
              <a:t>neutron)</a:t>
            </a:r>
          </a:p>
          <a:p>
            <a:pPr>
              <a:spcBef>
                <a:spcPts val="1800"/>
              </a:spcBef>
            </a:pPr>
            <a:endParaRPr lang="hu-HU" sz="2000" dirty="0"/>
          </a:p>
          <a:p>
            <a:r>
              <a:rPr lang="hu-HU" sz="2000" dirty="0"/>
              <a:t>Eredmények: hidrodinamika működik!</a:t>
            </a:r>
            <a:endParaRPr lang="en-US" sz="200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CF098CE-F39C-4DB5-8ADD-77C3FD760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F0EB863-F5CD-49A0-99FF-EFD0F0136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  <p:pic>
        <p:nvPicPr>
          <p:cNvPr id="6" name="Kép 5" descr="Nature Physics">
            <a:extLst>
              <a:ext uri="{FF2B5EF4-FFF2-40B4-BE49-F238E27FC236}">
                <a16:creationId xmlns:a16="http://schemas.microsoft.com/office/drawing/2014/main" id="{51CF1DE7-1DAE-4A8D-B937-B7BA651815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74603"/>
            <a:ext cx="2520280" cy="343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FF2B3A2-A456-4443-BF8A-2D4DF8BD0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0" y="3203428"/>
            <a:ext cx="4951575" cy="3074441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A4CCAF2E-9B58-43C1-89D7-94B91B17D34B}"/>
              </a:ext>
            </a:extLst>
          </p:cNvPr>
          <p:cNvSpPr/>
          <p:nvPr/>
        </p:nvSpPr>
        <p:spPr>
          <a:xfrm>
            <a:off x="2032688" y="2310012"/>
            <a:ext cx="468000" cy="468000"/>
          </a:xfrm>
          <a:prstGeom prst="ellipse">
            <a:avLst/>
          </a:prstGeom>
          <a:solidFill>
            <a:srgbClr val="FF66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3D967D41-AD1F-4A2E-BE98-01FA037B763F}"/>
              </a:ext>
            </a:extLst>
          </p:cNvPr>
          <p:cNvSpPr/>
          <p:nvPr/>
        </p:nvSpPr>
        <p:spPr>
          <a:xfrm>
            <a:off x="2248627" y="2527456"/>
            <a:ext cx="108000" cy="108000"/>
          </a:xfrm>
          <a:prstGeom prst="ellipse">
            <a:avLst/>
          </a:prstGeom>
          <a:solidFill>
            <a:srgbClr val="0000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3AF1BB9A-FCC2-4BE1-8F36-EAE8F53679EA}"/>
              </a:ext>
            </a:extLst>
          </p:cNvPr>
          <p:cNvSpPr/>
          <p:nvPr/>
        </p:nvSpPr>
        <p:spPr>
          <a:xfrm>
            <a:off x="3725597" y="2312928"/>
            <a:ext cx="468000" cy="468000"/>
          </a:xfrm>
          <a:prstGeom prst="ellipse">
            <a:avLst/>
          </a:prstGeom>
          <a:solidFill>
            <a:srgbClr val="FF66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10E9088-D03C-4937-BF6F-92A492B1FD1F}"/>
              </a:ext>
            </a:extLst>
          </p:cNvPr>
          <p:cNvSpPr/>
          <p:nvPr/>
        </p:nvSpPr>
        <p:spPr>
          <a:xfrm>
            <a:off x="3941536" y="2538998"/>
            <a:ext cx="108000" cy="108000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4C93DAC1-DB46-48A2-BE11-77E4C7BBA566}"/>
              </a:ext>
            </a:extLst>
          </p:cNvPr>
          <p:cNvSpPr/>
          <p:nvPr/>
        </p:nvSpPr>
        <p:spPr>
          <a:xfrm>
            <a:off x="3869652" y="2536130"/>
            <a:ext cx="108000" cy="108000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95B4A981-F06C-4400-B273-C75454747527}"/>
              </a:ext>
            </a:extLst>
          </p:cNvPr>
          <p:cNvSpPr/>
          <p:nvPr/>
        </p:nvSpPr>
        <p:spPr>
          <a:xfrm>
            <a:off x="5544284" y="2293456"/>
            <a:ext cx="468000" cy="468000"/>
          </a:xfrm>
          <a:prstGeom prst="ellipse">
            <a:avLst/>
          </a:prstGeom>
          <a:solidFill>
            <a:srgbClr val="FF66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93B56C1E-1593-45E7-8955-87B653DCC4A2}"/>
              </a:ext>
            </a:extLst>
          </p:cNvPr>
          <p:cNvSpPr/>
          <p:nvPr/>
        </p:nvSpPr>
        <p:spPr>
          <a:xfrm>
            <a:off x="5760223" y="2519526"/>
            <a:ext cx="108000" cy="108000"/>
          </a:xfrm>
          <a:prstGeom prst="ellipse">
            <a:avLst/>
          </a:prstGeom>
          <a:solidFill>
            <a:srgbClr val="FF00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A91D3D99-1949-45B2-A578-B2669EBAB328}"/>
              </a:ext>
            </a:extLst>
          </p:cNvPr>
          <p:cNvSpPr/>
          <p:nvPr/>
        </p:nvSpPr>
        <p:spPr>
          <a:xfrm>
            <a:off x="5688339" y="2516658"/>
            <a:ext cx="108000" cy="108000"/>
          </a:xfrm>
          <a:prstGeom prst="ellipse">
            <a:avLst/>
          </a:prstGeom>
          <a:solidFill>
            <a:srgbClr val="FF00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8E656FF3-8FF9-4561-845F-84466AF483A9}"/>
              </a:ext>
            </a:extLst>
          </p:cNvPr>
          <p:cNvSpPr/>
          <p:nvPr/>
        </p:nvSpPr>
        <p:spPr>
          <a:xfrm>
            <a:off x="5731468" y="2447645"/>
            <a:ext cx="108000" cy="108000"/>
          </a:xfrm>
          <a:prstGeom prst="ellipse">
            <a:avLst/>
          </a:prstGeom>
          <a:solidFill>
            <a:srgbClr val="FF00FF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47BEFD29-7405-44DF-B925-5C2496F24FB4}"/>
              </a:ext>
            </a:extLst>
          </p:cNvPr>
          <p:cNvSpPr txBox="1"/>
          <p:nvPr/>
        </p:nvSpPr>
        <p:spPr>
          <a:xfrm>
            <a:off x="1177983" y="2342788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rgbClr val="013EEB"/>
                </a:solidFill>
              </a:rPr>
              <a:t>p</a:t>
            </a:r>
            <a:r>
              <a:rPr lang="hu-HU" sz="2000" dirty="0" err="1"/>
              <a:t>+</a:t>
            </a:r>
            <a:r>
              <a:rPr lang="hu-HU" sz="2000" dirty="0" err="1">
                <a:solidFill>
                  <a:srgbClr val="FF6600"/>
                </a:solidFill>
              </a:rPr>
              <a:t>Au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867FFA6-4A47-49EE-8ADF-EA63ABDF7DE5}"/>
              </a:ext>
            </a:extLst>
          </p:cNvPr>
          <p:cNvSpPr txBox="1"/>
          <p:nvPr/>
        </p:nvSpPr>
        <p:spPr>
          <a:xfrm>
            <a:off x="2898075" y="2357572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solidFill>
                  <a:srgbClr val="FF0000"/>
                </a:solidFill>
              </a:rPr>
              <a:t>d</a:t>
            </a:r>
            <a:r>
              <a:rPr lang="hu-HU" sz="2000" dirty="0" err="1"/>
              <a:t>+</a:t>
            </a:r>
            <a:r>
              <a:rPr lang="hu-HU" sz="2000" dirty="0" err="1">
                <a:solidFill>
                  <a:srgbClr val="FF6600"/>
                </a:solidFill>
              </a:rPr>
              <a:t>Au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B71D6FC-A4B1-402D-AAAF-6BE2B9B912E0}"/>
              </a:ext>
            </a:extLst>
          </p:cNvPr>
          <p:cNvSpPr txBox="1"/>
          <p:nvPr/>
        </p:nvSpPr>
        <p:spPr>
          <a:xfrm>
            <a:off x="4465630" y="2342788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aseline="30000" dirty="0">
                <a:solidFill>
                  <a:srgbClr val="FF00FF"/>
                </a:solidFill>
              </a:rPr>
              <a:t>3</a:t>
            </a:r>
            <a:r>
              <a:rPr lang="hu-HU" sz="2000" dirty="0">
                <a:solidFill>
                  <a:srgbClr val="FF00FF"/>
                </a:solidFill>
              </a:rPr>
              <a:t>He</a:t>
            </a:r>
            <a:r>
              <a:rPr lang="hu-HU" sz="2000" dirty="0"/>
              <a:t>+</a:t>
            </a:r>
            <a:r>
              <a:rPr lang="hu-HU" sz="2000" dirty="0">
                <a:solidFill>
                  <a:srgbClr val="FF6600"/>
                </a:solidFill>
              </a:rPr>
              <a:t>Au</a:t>
            </a:r>
            <a:endParaRPr lang="en-US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92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Nyitott alapkérdések a fizikában</a:t>
            </a:r>
            <a:endParaRPr lang="en-US" sz="4400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6732240" cy="5112345"/>
          </a:xfrm>
        </p:spPr>
        <p:txBody>
          <a:bodyPr/>
          <a:lstStyle/>
          <a:p>
            <a:r>
              <a:rPr lang="hu-HU" sz="2000" dirty="0"/>
              <a:t>Az Univerzum gyorsuló tágulása</a:t>
            </a:r>
          </a:p>
          <a:p>
            <a:pPr lvl="1"/>
            <a:r>
              <a:rPr lang="hu-HU" sz="1800" dirty="0"/>
              <a:t>Sötét energia?</a:t>
            </a:r>
          </a:p>
          <a:p>
            <a:r>
              <a:rPr lang="hu-HU" sz="2000" dirty="0"/>
              <a:t>Az antianyag hiánya</a:t>
            </a:r>
          </a:p>
          <a:p>
            <a:pPr lvl="1"/>
            <a:r>
              <a:rPr lang="hu-HU" sz="1800" dirty="0"/>
              <a:t>Honnan az aszimmetria?</a:t>
            </a:r>
          </a:p>
          <a:p>
            <a:r>
              <a:rPr lang="hu-HU" sz="2000" dirty="0"/>
              <a:t>A galaxisok gyors forgása</a:t>
            </a:r>
          </a:p>
          <a:p>
            <a:pPr lvl="1"/>
            <a:r>
              <a:rPr lang="hu-HU" sz="1800" dirty="0"/>
              <a:t>Sötét anyag?</a:t>
            </a:r>
            <a:endParaRPr lang="hu-HU" sz="1800" dirty="0">
              <a:solidFill>
                <a:srgbClr val="FF0000"/>
              </a:solidFill>
            </a:endParaRPr>
          </a:p>
          <a:p>
            <a:r>
              <a:rPr lang="hu-HU" sz="2000" dirty="0"/>
              <a:t>Kvantummechanika és gravitáció</a:t>
            </a:r>
          </a:p>
          <a:p>
            <a:pPr lvl="1"/>
            <a:r>
              <a:rPr lang="hu-HU" sz="1800" dirty="0"/>
              <a:t>Hogyan egyesíthetőek ezen elméletek?</a:t>
            </a:r>
          </a:p>
          <a:p>
            <a:r>
              <a:rPr lang="hu-HU" sz="2000" dirty="0"/>
              <a:t>A tömeg eredete, a Higgs részecske</a:t>
            </a:r>
          </a:p>
          <a:p>
            <a:pPr lvl="1"/>
            <a:r>
              <a:rPr lang="hu-HU" sz="1800" dirty="0"/>
              <a:t>Van-e más, Higgs jellegű részecske?</a:t>
            </a:r>
          </a:p>
          <a:p>
            <a:r>
              <a:rPr lang="hu-HU" sz="2000" dirty="0"/>
              <a:t>A kvantummechanika alapjai</a:t>
            </a:r>
          </a:p>
          <a:p>
            <a:pPr lvl="1"/>
            <a:r>
              <a:rPr lang="hu-HU" sz="1800" dirty="0"/>
              <a:t>Mi történik a kvantumos összeomláskor?</a:t>
            </a:r>
          </a:p>
          <a:p>
            <a:r>
              <a:rPr lang="hu-HU" sz="2000" dirty="0"/>
              <a:t>Az első </a:t>
            </a:r>
            <a:r>
              <a:rPr lang="hu-HU" sz="2000" dirty="0" err="1"/>
              <a:t>mikromásodperc</a:t>
            </a:r>
            <a:endParaRPr lang="hu-HU" sz="2000" dirty="0"/>
          </a:p>
          <a:p>
            <a:pPr lvl="1"/>
            <a:r>
              <a:rPr lang="hu-HU" sz="1800" dirty="0"/>
              <a:t>Mik a „kvantumszínes” anyag tulajdonságai?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488" y="1268413"/>
            <a:ext cx="2195512" cy="1728787"/>
          </a:xfrm>
          <a:prstGeom prst="rect">
            <a:avLst/>
          </a:prstGeom>
          <a:noFill/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068638"/>
            <a:ext cx="2195512" cy="1989137"/>
          </a:xfrm>
          <a:prstGeom prst="rect">
            <a:avLst/>
          </a:prstGeo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5130800"/>
            <a:ext cx="21955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E1B8A0D-0ACF-4A1A-9E24-3DB6EC8A6F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00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anyagszerkez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4105275" cy="2955925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Hogy működik a világ?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380413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Atomok → proton, neutronok, elektronok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Proton, neutron nem elemi </a:t>
            </a:r>
            <a:r>
              <a:rPr lang="hu-HU" sz="2400" dirty="0">
                <a:sym typeface="Symbol" pitchFamily="18" charset="2"/>
              </a:rPr>
              <a:t></a:t>
            </a:r>
            <a:r>
              <a:rPr lang="hu-HU" sz="2400" dirty="0"/>
              <a:t> kvarkok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Összetartó erő: erős kölcsönhatás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r>
              <a:rPr lang="hu-HU" sz="2400" dirty="0"/>
              <a:t>Hogy működik az anyag?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Megértés módszere: részecskefizika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rgbClr val="C00000"/>
                </a:solidFill>
              </a:rPr>
              <a:t>Ha kíváncsi vagy: </a:t>
            </a:r>
            <a:r>
              <a:rPr lang="hu-HU" sz="2400" dirty="0" err="1">
                <a:solidFill>
                  <a:srgbClr val="C00000"/>
                </a:solidFill>
              </a:rPr>
              <a:t>gyere</a:t>
            </a:r>
            <a:r>
              <a:rPr lang="hu-HU" sz="2400" dirty="0">
                <a:solidFill>
                  <a:srgbClr val="C00000"/>
                </a:solidFill>
              </a:rPr>
              <a:t> fizikusnak </a:t>
            </a:r>
            <a:r>
              <a:rPr lang="hu-HU" sz="2400" dirty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hu-HU" sz="2400" dirty="0">
              <a:solidFill>
                <a:srgbClr val="C00000"/>
              </a:solidFill>
            </a:endParaRPr>
          </a:p>
        </p:txBody>
      </p:sp>
      <p:pic>
        <p:nvPicPr>
          <p:cNvPr id="49156" name="Picture 4" descr="sm_matter"/>
          <p:cNvPicPr>
            <a:picLocks noChangeAspect="1" noChangeArrowheads="1"/>
          </p:cNvPicPr>
          <p:nvPr/>
        </p:nvPicPr>
        <p:blipFill rotWithShape="1">
          <a:blip r:embed="rId4" cstate="print"/>
          <a:srcRect t="2864"/>
          <a:stretch/>
        </p:blipFill>
        <p:spPr bwMode="auto">
          <a:xfrm>
            <a:off x="8107363" y="1340768"/>
            <a:ext cx="1036637" cy="4968552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EE9DE65-E1E7-42BA-987B-E3FE77ED0E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06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/>
              <a:t>Az elemi részek száma</a:t>
            </a:r>
            <a:endParaRPr lang="en-US" sz="440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4"/>
            <a:ext cx="7488237" cy="273685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5656263" algn="l"/>
              </a:tabLst>
            </a:pPr>
            <a:r>
              <a:rPr lang="hu-HU" dirty="0"/>
              <a:t>Sokasodás </a:t>
            </a:r>
            <a:r>
              <a:rPr lang="hu-HU" dirty="0">
                <a:sym typeface="Symbol" panose="05050102010706020507" pitchFamily="18" charset="2"/>
              </a:rPr>
              <a:t> rendszereződés  egyszerűsödés</a:t>
            </a:r>
            <a:endParaRPr lang="hu-HU" dirty="0"/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Ókor: négy elem, majd </a:t>
            </a:r>
            <a:r>
              <a:rPr lang="hu-HU" sz="1800" dirty="0">
                <a:sym typeface="Symbol" panose="05050102010706020507" pitchFamily="18" charset="2"/>
              </a:rPr>
              <a:t>rengeteg különböző anyag</a:t>
            </a:r>
            <a:endParaRPr lang="hu-HU" sz="1800" dirty="0"/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1789: Dalton elemei	33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1869: atomok, periódusos rendszer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1930: proton, neutron, elektron	3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1930-1960: „</a:t>
            </a:r>
            <a:r>
              <a:rPr lang="hu-HU" sz="1800" dirty="0" err="1"/>
              <a:t>hadronok</a:t>
            </a:r>
            <a:r>
              <a:rPr lang="hu-HU" sz="1800" dirty="0"/>
              <a:t>”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1975: standard modell	4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~2000: elemi részek sok altípusa	~100</a:t>
            </a:r>
          </a:p>
          <a:p>
            <a:pPr lvl="1">
              <a:spcBef>
                <a:spcPts val="0"/>
              </a:spcBef>
              <a:tabLst>
                <a:tab pos="5656263" algn="l"/>
              </a:tabLst>
            </a:pPr>
            <a:r>
              <a:rPr lang="hu-HU" sz="1800" dirty="0"/>
              <a:t>Még elemibb részecskék?	??</a:t>
            </a:r>
            <a:endParaRPr lang="en-US" sz="1800" dirty="0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844"/>
            <a:ext cx="9144000" cy="2476500"/>
          </a:xfrm>
          <a:prstGeom prst="rect">
            <a:avLst/>
          </a:prstGeom>
          <a:noFill/>
        </p:spPr>
      </p:pic>
      <p:pic>
        <p:nvPicPr>
          <p:cNvPr id="128005" name="Picture 5" descr="http://www.owningpink.com/wp-content/uploads/2009/08/fire-water-earth-air-do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9252"/>
            <a:ext cx="936625" cy="936625"/>
          </a:xfrm>
          <a:prstGeom prst="rect">
            <a:avLst/>
          </a:prstGeom>
          <a:noFill/>
        </p:spPr>
      </p:pic>
      <p:pic>
        <p:nvPicPr>
          <p:cNvPr id="128006" name="Picture 6" descr="Periodic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769172"/>
            <a:ext cx="1512887" cy="992187"/>
          </a:xfrm>
          <a:prstGeom prst="rect">
            <a:avLst/>
          </a:prstGeom>
          <a:noFill/>
        </p:spPr>
      </p:pic>
      <p:pic>
        <p:nvPicPr>
          <p:cNvPr id="128007" name="Picture 7" descr="http://upload.wikimedia.org/wikipedia/commons/thumb/e/e1/Stylised_Lithium_Atom.svg/270px-Stylised_Lithium_Atom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201220"/>
            <a:ext cx="792088" cy="894367"/>
          </a:xfrm>
          <a:prstGeom prst="rect">
            <a:avLst/>
          </a:prstGeom>
          <a:noFill/>
        </p:spPr>
      </p:pic>
      <p:pic>
        <p:nvPicPr>
          <p:cNvPr id="128008" name="Picture 8" descr="File:Meson-octet-small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985196"/>
            <a:ext cx="1368425" cy="1111250"/>
          </a:xfrm>
          <a:prstGeom prst="rect">
            <a:avLst/>
          </a:prstGeom>
          <a:noFill/>
        </p:spPr>
      </p:pic>
      <p:pic>
        <p:nvPicPr>
          <p:cNvPr id="128009" name="Picture 9" descr="http://www.symmetrymagazine.org/images/200502/standard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4769172"/>
            <a:ext cx="1030287" cy="942975"/>
          </a:xfrm>
          <a:prstGeom prst="rect">
            <a:avLst/>
          </a:prstGeom>
          <a:noFill/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/>
        </p:blipFill>
        <p:spPr>
          <a:xfrm>
            <a:off x="1403648" y="4337124"/>
            <a:ext cx="983658" cy="1731104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642756-0439-4417-A5C7-12D312B95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45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3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576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Mezonok és barionok táblázatai</a:t>
            </a:r>
            <a:endParaRPr lang="en-US" sz="4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7773988" cy="4318000"/>
          </a:xfrm>
        </p:spPr>
        <p:txBody>
          <a:bodyPr/>
          <a:lstStyle/>
          <a:p>
            <a:r>
              <a:rPr lang="hu-HU" dirty="0"/>
              <a:t>Ezek szabályosságai vezettek a kvarkokhoz</a:t>
            </a:r>
            <a:endParaRPr lang="en-US" dirty="0"/>
          </a:p>
        </p:txBody>
      </p:sp>
      <p:pic>
        <p:nvPicPr>
          <p:cNvPr id="131075" name="Picture 3" descr="barion_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916832"/>
            <a:ext cx="2880320" cy="2092851"/>
          </a:xfrm>
          <a:prstGeom prst="rect">
            <a:avLst/>
          </a:prstGeom>
          <a:noFill/>
        </p:spPr>
      </p:pic>
      <p:pic>
        <p:nvPicPr>
          <p:cNvPr id="131076" name="Picture 4" descr="barion_12"/>
          <p:cNvPicPr>
            <a:picLocks noChangeAspect="1" noChangeArrowheads="1"/>
          </p:cNvPicPr>
          <p:nvPr/>
        </p:nvPicPr>
        <p:blipFill rotWithShape="1">
          <a:blip r:embed="rId3" cstate="print"/>
          <a:srcRect b="6664"/>
          <a:stretch/>
        </p:blipFill>
        <p:spPr bwMode="auto">
          <a:xfrm>
            <a:off x="5652120" y="4077072"/>
            <a:ext cx="3096344" cy="2363728"/>
          </a:xfrm>
          <a:prstGeom prst="rect">
            <a:avLst/>
          </a:prstGeom>
          <a:noFill/>
        </p:spPr>
      </p:pic>
      <p:pic>
        <p:nvPicPr>
          <p:cNvPr id="131077" name="Picture 5" descr="meson_s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2880320" cy="2075960"/>
          </a:xfrm>
          <a:prstGeom prst="rect">
            <a:avLst/>
          </a:prstGeom>
          <a:noFill/>
        </p:spPr>
      </p:pic>
      <p:pic>
        <p:nvPicPr>
          <p:cNvPr id="131078" name="Picture 6" descr="meson_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772816"/>
            <a:ext cx="2893565" cy="2088232"/>
          </a:xfrm>
          <a:prstGeom prst="rect">
            <a:avLst/>
          </a:prstGeom>
          <a:noFill/>
        </p:spPr>
      </p:pic>
      <p:sp>
        <p:nvSpPr>
          <p:cNvPr id="10" name="Ellipszis 9"/>
          <p:cNvSpPr/>
          <p:nvPr/>
        </p:nvSpPr>
        <p:spPr>
          <a:xfrm>
            <a:off x="754931" y="1700039"/>
            <a:ext cx="2376264" cy="1080120"/>
          </a:xfrm>
          <a:prstGeom prst="ellipse">
            <a:avLst/>
          </a:prstGeom>
          <a:solidFill>
            <a:srgbClr val="FFFF00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CE42F6D-B4A1-4D48-A858-E7A80632C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2017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noProof="1"/>
              <a:t>A maganyag megolvasztása</a:t>
            </a:r>
            <a:endParaRPr lang="hu-HU" sz="4400" noProof="1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872" y="1556792"/>
            <a:ext cx="56515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Nukleon-</a:t>
            </a:r>
            <a:r>
              <a:rPr lang="hu-HU" noProof="1"/>
              <a:t>olvasztás</a:t>
            </a:r>
          </a:p>
          <a:p>
            <a:pPr>
              <a:lnSpc>
                <a:spcPct val="90000"/>
              </a:lnSpc>
            </a:pPr>
            <a:r>
              <a:rPr lang="hu-HU" noProof="1"/>
              <a:t>Kvarkok bezárása</a:t>
            </a:r>
            <a:r>
              <a:rPr lang="hu-HU" dirty="0"/>
              <a:t>, </a:t>
            </a:r>
            <a:r>
              <a:rPr lang="hu-HU" noProof="1"/>
              <a:t>kiszabadítása</a:t>
            </a:r>
          </a:p>
          <a:p>
            <a:pPr>
              <a:lnSpc>
                <a:spcPct val="90000"/>
              </a:lnSpc>
            </a:pPr>
            <a:r>
              <a:rPr lang="hu-HU" noProof="1"/>
              <a:t>Hasonlat: jégből víz </a:t>
            </a:r>
            <a:r>
              <a:rPr lang="hu-HU" dirty="0"/>
              <a:t>vagy</a:t>
            </a:r>
            <a:r>
              <a:rPr lang="hu-HU" noProof="1"/>
              <a:t> gőz</a:t>
            </a:r>
            <a:endParaRPr lang="hu-HU" dirty="0"/>
          </a:p>
          <a:p>
            <a:pPr lvl="1">
              <a:lnSpc>
                <a:spcPct val="90000"/>
              </a:lnSpc>
            </a:pPr>
            <a:r>
              <a:rPr lang="hu-HU" sz="1800" dirty="0"/>
              <a:t>Szárazjég? Vízjég?</a:t>
            </a:r>
            <a:endParaRPr lang="hu-HU" sz="1800" noProof="1"/>
          </a:p>
          <a:p>
            <a:pPr>
              <a:lnSpc>
                <a:spcPct val="90000"/>
              </a:lnSpc>
            </a:pPr>
            <a:r>
              <a:rPr lang="hu-HU" noProof="1"/>
              <a:t>Nagy energiájú ütközéssel elérhető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3388"/>
            <a:ext cx="3994150" cy="982092"/>
          </a:xfrm>
          <a:prstGeom prst="rect">
            <a:avLst/>
          </a:prstGeom>
          <a:noFill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838" y="4580880"/>
            <a:ext cx="4856162" cy="1656804"/>
          </a:xfrm>
          <a:prstGeom prst="rect">
            <a:avLst/>
          </a:prstGeom>
          <a:noFill/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250825" y="4135339"/>
            <a:ext cx="3995738" cy="224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10</a:t>
            </a:r>
            <a:r>
              <a:rPr lang="hu-HU" sz="2200" baseline="30000" dirty="0">
                <a:solidFill>
                  <a:srgbClr val="546366"/>
                </a:solidFill>
                <a:latin typeface="Verdana" pitchFamily="34" charset="0"/>
              </a:rPr>
              <a:t>-22</a:t>
            </a: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 másodpercre létrejöhet az ősi anyag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DD137B"/>
              </a:buClr>
              <a:buFontTx/>
              <a:buChar char="•"/>
            </a:pPr>
            <a:r>
              <a:rPr lang="hu-HU" sz="2200" dirty="0">
                <a:solidFill>
                  <a:srgbClr val="546366"/>
                </a:solidFill>
                <a:latin typeface="Verdana" pitchFamily="34" charset="0"/>
              </a:rPr>
              <a:t>Várakozás: gáz vagy folyadék?</a:t>
            </a:r>
            <a:endParaRPr lang="hu-HU" sz="2200" noProof="1">
              <a:solidFill>
                <a:srgbClr val="546366"/>
              </a:solidFill>
              <a:latin typeface="Verdana" pitchFamily="34" charset="0"/>
            </a:endParaRPr>
          </a:p>
        </p:txBody>
      </p:sp>
      <p:pic>
        <p:nvPicPr>
          <p:cNvPr id="11" name="Picture 5" descr="fazis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12776"/>
            <a:ext cx="2969014" cy="2461666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9F769B5-88D9-4F41-9CFE-01FDAC7F7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59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hu-HU" sz="4400" noProof="1"/>
              <a:t>Kutatási helyszínek: BNL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96752"/>
            <a:ext cx="8763000" cy="2090738"/>
          </a:xfrm>
        </p:spPr>
        <p:txBody>
          <a:bodyPr/>
          <a:lstStyle/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AGS (</a:t>
            </a:r>
            <a:r>
              <a:rPr lang="hu-HU" dirty="0" err="1"/>
              <a:t>Alternating</a:t>
            </a:r>
            <a:r>
              <a:rPr lang="hu-HU" dirty="0"/>
              <a:t> </a:t>
            </a:r>
            <a:r>
              <a:rPr lang="hu-HU" dirty="0" err="1"/>
              <a:t>Gradient</a:t>
            </a:r>
            <a:r>
              <a:rPr lang="hu-HU" dirty="0"/>
              <a:t> </a:t>
            </a:r>
            <a:r>
              <a:rPr lang="hu-HU" dirty="0" err="1"/>
              <a:t>Synchrotron</a:t>
            </a:r>
            <a:r>
              <a:rPr lang="hu-HU" dirty="0"/>
              <a:t>), 1960 óta</a:t>
            </a:r>
          </a:p>
          <a:p>
            <a:pPr marL="282575" indent="-282575" defTabSz="901700">
              <a:spcAft>
                <a:spcPct val="10000"/>
              </a:spcAft>
            </a:pPr>
            <a:r>
              <a:rPr lang="hu-HU" dirty="0"/>
              <a:t>RHIC (</a:t>
            </a:r>
            <a:r>
              <a:rPr lang="hu-HU" dirty="0" err="1"/>
              <a:t>Relativistic</a:t>
            </a:r>
            <a:r>
              <a:rPr lang="hu-HU" dirty="0"/>
              <a:t> </a:t>
            </a:r>
            <a:r>
              <a:rPr lang="hu-HU" dirty="0" err="1"/>
              <a:t>Heavy</a:t>
            </a:r>
            <a:r>
              <a:rPr lang="hu-HU" dirty="0"/>
              <a:t> Ion </a:t>
            </a:r>
            <a:r>
              <a:rPr lang="hu-HU" dirty="0" err="1"/>
              <a:t>Collider</a:t>
            </a:r>
            <a:r>
              <a:rPr lang="hu-HU" dirty="0"/>
              <a:t>)</a:t>
            </a:r>
            <a:endParaRPr lang="hu-HU" noProof="1"/>
          </a:p>
          <a:p>
            <a:pPr marL="677863" lvl="1" indent="-225425" defTabSz="901700">
              <a:spcBef>
                <a:spcPct val="0"/>
              </a:spcBef>
            </a:pPr>
            <a:r>
              <a:rPr lang="hu-HU" dirty="0"/>
              <a:t>2000 óta arany-arany, réz-réz, proton-proton ütközések</a:t>
            </a:r>
          </a:p>
          <a:p>
            <a:pPr marL="677863" lvl="1" indent="-225425" defTabSz="901700">
              <a:spcBef>
                <a:spcPct val="0"/>
              </a:spcBef>
            </a:pPr>
            <a:r>
              <a:rPr lang="hu-HU" noProof="1"/>
              <a:t>4 k</a:t>
            </a:r>
            <a:r>
              <a:rPr lang="hu-HU" dirty="0"/>
              <a:t>í</a:t>
            </a:r>
            <a:r>
              <a:rPr lang="hu-HU" noProof="1"/>
              <a:t>sérleti együttműködés</a:t>
            </a:r>
            <a:r>
              <a:rPr lang="hu-HU" dirty="0"/>
              <a:t>, egyben magyarok is</a:t>
            </a:r>
          </a:p>
        </p:txBody>
      </p:sp>
      <p:pic>
        <p:nvPicPr>
          <p:cNvPr id="58372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191000"/>
            <a:ext cx="6172200" cy="2422525"/>
          </a:xfrm>
          <a:prstGeom prst="rect">
            <a:avLst/>
          </a:prstGeom>
          <a:noFill/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275388" y="5257800"/>
            <a:ext cx="168275" cy="187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2852738"/>
            <a:ext cx="6367463" cy="3852862"/>
            <a:chOff x="48" y="1797"/>
            <a:chExt cx="4011" cy="2427"/>
          </a:xfrm>
        </p:grpSpPr>
        <p:graphicFrame>
          <p:nvGraphicFramePr>
            <p:cNvPr id="58373" name="Object 5"/>
            <p:cNvGraphicFramePr>
              <a:graphicFrameLocks noChangeAspect="1"/>
            </p:cNvGraphicFramePr>
            <p:nvPr/>
          </p:nvGraphicFramePr>
          <p:xfrm>
            <a:off x="48" y="1803"/>
            <a:ext cx="2832" cy="2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95" name="Bitkép" r:id="rId4" imgW="4686954" imgH="4123810" progId="PBrush">
                    <p:embed/>
                  </p:oleObj>
                </mc:Choice>
                <mc:Fallback>
                  <p:oleObj name="Bitkép" r:id="rId4" imgW="4686954" imgH="4123810" progId="PBrush">
                    <p:embed/>
                    <p:pic>
                      <p:nvPicPr>
                        <p:cNvPr id="5837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" y="1803"/>
                          <a:ext cx="2832" cy="242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75" name="Line 7"/>
            <p:cNvSpPr>
              <a:spLocks noChangeShapeType="1"/>
            </p:cNvSpPr>
            <p:nvPr/>
          </p:nvSpPr>
          <p:spPr bwMode="auto">
            <a:xfrm>
              <a:off x="2880" y="1797"/>
              <a:ext cx="1179" cy="149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58376" name="Line 8"/>
            <p:cNvSpPr>
              <a:spLocks noChangeShapeType="1"/>
            </p:cNvSpPr>
            <p:nvPr/>
          </p:nvSpPr>
          <p:spPr bwMode="auto">
            <a:xfrm flipV="1">
              <a:off x="2880" y="3430"/>
              <a:ext cx="1179" cy="7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2736453"/>
            <a:ext cx="2879725" cy="1844675"/>
          </a:xfrm>
          <a:prstGeom prst="rect">
            <a:avLst/>
          </a:prstGeom>
          <a:noFill/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D290E9-DC27-465B-A7A4-3074FBB1F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1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A RHIC gyorsító-együttes</a:t>
            </a:r>
            <a:endParaRPr lang="en-US" sz="440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4067175" cy="3671887"/>
          </a:xfrm>
        </p:spPr>
        <p:txBody>
          <a:bodyPr/>
          <a:lstStyle/>
          <a:p>
            <a:pPr marL="250825" indent="-250825">
              <a:lnSpc>
                <a:spcPct val="120000"/>
              </a:lnSpc>
            </a:pPr>
            <a:r>
              <a:rPr lang="hu-HU" sz="2100" dirty="0"/>
              <a:t>Sok előgyorsító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AGS: Nobel-díjak…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Elektronok leválasztása</a:t>
            </a:r>
          </a:p>
          <a:p>
            <a:pPr marL="250825" indent="-250825">
              <a:lnSpc>
                <a:spcPct val="120000"/>
              </a:lnSpc>
              <a:buFontTx/>
              <a:buNone/>
            </a:pPr>
            <a:r>
              <a:rPr lang="hu-HU" sz="2100" dirty="0"/>
              <a:t>	folyamatosan történik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Ionok a RHIC gyűrűbe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Két gyűrű valójában</a:t>
            </a:r>
          </a:p>
          <a:p>
            <a:pPr marL="250825" indent="-250825">
              <a:lnSpc>
                <a:spcPct val="120000"/>
              </a:lnSpc>
            </a:pPr>
            <a:r>
              <a:rPr lang="hu-HU" sz="2100" dirty="0"/>
              <a:t>Metszéspontok: kísérletek</a:t>
            </a:r>
            <a:endParaRPr lang="en-US" sz="2100" dirty="0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0963" y="908050"/>
            <a:ext cx="5253037" cy="5949950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E510643-FEB6-4817-8521-2E85AC9101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49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492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Részecskegyorsítók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6405"/>
            <a:ext cx="8991600" cy="51129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dirty="0"/>
              <a:t>Gyorsítás: elektromos tér (feszültség)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Pályán tartás: mágneses tér (fókuszálás is!)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Ciklotron: félkörök között gyorsítás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Szinkrotron: fix körpálya</a:t>
            </a:r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400" dirty="0"/>
          </a:p>
          <a:p>
            <a:pPr>
              <a:lnSpc>
                <a:spcPct val="80000"/>
              </a:lnSpc>
            </a:pPr>
            <a:endParaRPr lang="hu-HU" sz="2000" dirty="0"/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6612245" y="1192767"/>
            <a:ext cx="2116360" cy="1876458"/>
            <a:chOff x="6612245" y="1192767"/>
            <a:chExt cx="2116360" cy="1876458"/>
          </a:xfrm>
        </p:grpSpPr>
        <p:sp>
          <p:nvSpPr>
            <p:cNvPr id="10" name="Szabadkézi sokszög 9"/>
            <p:cNvSpPr/>
            <p:nvPr/>
          </p:nvSpPr>
          <p:spPr>
            <a:xfrm>
              <a:off x="6612245" y="1996518"/>
              <a:ext cx="2060768" cy="856418"/>
            </a:xfrm>
            <a:custGeom>
              <a:avLst/>
              <a:gdLst>
                <a:gd name="connsiteX0" fmla="*/ 0 w 4480560"/>
                <a:gd name="connsiteY0" fmla="*/ 1932526 h 1932526"/>
                <a:gd name="connsiteX1" fmla="*/ 502920 w 4480560"/>
                <a:gd name="connsiteY1" fmla="*/ 1201006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  <a:gd name="connsiteX0" fmla="*/ 0 w 4480560"/>
                <a:gd name="connsiteY0" fmla="*/ 1932526 h 1932526"/>
                <a:gd name="connsiteX1" fmla="*/ 552623 w 4480560"/>
                <a:gd name="connsiteY1" fmla="*/ 1201007 h 1932526"/>
                <a:gd name="connsiteX2" fmla="*/ 1280160 w 4480560"/>
                <a:gd name="connsiteY2" fmla="*/ 560926 h 1932526"/>
                <a:gd name="connsiteX3" fmla="*/ 2000250 w 4480560"/>
                <a:gd name="connsiteY3" fmla="*/ 183736 h 1932526"/>
                <a:gd name="connsiteX4" fmla="*/ 2914650 w 4480560"/>
                <a:gd name="connsiteY4" fmla="*/ 12286 h 1932526"/>
                <a:gd name="connsiteX5" fmla="*/ 3863340 w 4480560"/>
                <a:gd name="connsiteY5" fmla="*/ 35146 h 1932526"/>
                <a:gd name="connsiteX6" fmla="*/ 4480560 w 4480560"/>
                <a:gd name="connsiteY6" fmla="*/ 206596 h 193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0560" h="1932526">
                  <a:moveTo>
                    <a:pt x="0" y="1932526"/>
                  </a:moveTo>
                  <a:cubicBezTo>
                    <a:pt x="144780" y="1681066"/>
                    <a:pt x="339263" y="1429607"/>
                    <a:pt x="552623" y="1201007"/>
                  </a:cubicBezTo>
                  <a:cubicBezTo>
                    <a:pt x="765983" y="972407"/>
                    <a:pt x="1038889" y="730471"/>
                    <a:pt x="1280160" y="560926"/>
                  </a:cubicBezTo>
                  <a:cubicBezTo>
                    <a:pt x="1521431" y="391381"/>
                    <a:pt x="1727835" y="275176"/>
                    <a:pt x="2000250" y="183736"/>
                  </a:cubicBezTo>
                  <a:cubicBezTo>
                    <a:pt x="2272665" y="92296"/>
                    <a:pt x="2604135" y="37051"/>
                    <a:pt x="2914650" y="12286"/>
                  </a:cubicBezTo>
                  <a:cubicBezTo>
                    <a:pt x="3225165" y="-12479"/>
                    <a:pt x="3602355" y="2761"/>
                    <a:pt x="3863340" y="35146"/>
                  </a:cubicBezTo>
                  <a:cubicBezTo>
                    <a:pt x="4124325" y="67531"/>
                    <a:pt x="4302442" y="137063"/>
                    <a:pt x="4480560" y="206596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7183995" y="1983996"/>
              <a:ext cx="288032" cy="26176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V="1">
              <a:off x="7328011" y="1684069"/>
              <a:ext cx="1400594" cy="430810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7328011" y="2114879"/>
              <a:ext cx="314618" cy="954346"/>
            </a:xfrm>
            <a:prstGeom prst="straightConnector1">
              <a:avLst/>
            </a:prstGeom>
            <a:ln w="38100">
              <a:solidFill>
                <a:srgbClr val="5463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zövegdoboz 18"/>
                <p:cNvSpPr txBox="1"/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Szövegdoboz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444029">
                  <a:off x="7609485" y="1192767"/>
                  <a:ext cx="531812" cy="7593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/>
                <p:cNvSpPr txBox="1"/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rgbClr val="546366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5463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296013">
                  <a:off x="7436101" y="2132722"/>
                  <a:ext cx="542521" cy="7593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24" y="3207313"/>
            <a:ext cx="3273806" cy="306896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775"/>
            <a:ext cx="5732291" cy="3070320"/>
          </a:xfrm>
          <a:prstGeom prst="rect">
            <a:avLst/>
          </a:prstGeom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21F78B-247D-4791-BF38-AC0A01086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6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 dirty="0"/>
              <a:t>A PHENIX együttműködés</a:t>
            </a:r>
            <a:endParaRPr lang="en-US" sz="4400" dirty="0"/>
          </a:p>
        </p:txBody>
      </p:sp>
      <p:sp>
        <p:nvSpPr>
          <p:cNvPr id="65539" name="AutoShape 3" descr="https://www.phenix.bnl.gov/WWW/run/drawing/D2290703.1024x667.jpg"/>
          <p:cNvSpPr>
            <a:spLocks noChangeAspect="1" noChangeArrowheads="1"/>
          </p:cNvSpPr>
          <p:nvPr/>
        </p:nvSpPr>
        <p:spPr bwMode="auto">
          <a:xfrm>
            <a:off x="195263" y="576263"/>
            <a:ext cx="8753475" cy="5705475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94210" name="Picture 2" descr="http://www.symmetrymagazine.org/sites/default/files/breaking/wp-content/uploads/2010/01/phenix_2008may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109"/>
            <a:ext cx="9144000" cy="5999891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B4AD033-043E-4BFC-AB48-BC5C8D287F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50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9144000" cy="5183187"/>
          </a:xfrm>
        </p:spPr>
        <p:txBody>
          <a:bodyPr/>
          <a:lstStyle/>
          <a:p>
            <a:r>
              <a:rPr lang="hu-HU" sz="2000"/>
              <a:t>Nagyimpulzusú részecskék elnyelődése, </a:t>
            </a:r>
            <a:r>
              <a:rPr lang="hu-HU" sz="2000" u="sng">
                <a:solidFill>
                  <a:srgbClr val="FF33CC"/>
                </a:solidFill>
              </a:rPr>
              <a:t>új jelenség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88, 022301 (2002)</a:t>
            </a:r>
            <a:r>
              <a:rPr lang="hu-HU" sz="1800"/>
              <a:t> (címlap, &gt;500 hiv.)</a:t>
            </a:r>
          </a:p>
          <a:p>
            <a:pPr lvl="1"/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Rev.</a:t>
            </a:r>
            <a:r>
              <a:rPr lang="hu-HU" sz="1800"/>
              <a:t> </a:t>
            </a:r>
            <a:r>
              <a:rPr lang="en-US" sz="1800"/>
              <a:t>Lett.</a:t>
            </a:r>
            <a:r>
              <a:rPr lang="hu-HU" sz="1800"/>
              <a:t> </a:t>
            </a:r>
            <a:r>
              <a:rPr lang="en-US" sz="1800"/>
              <a:t>91</a:t>
            </a:r>
            <a:r>
              <a:rPr lang="hu-HU" sz="1800"/>
              <a:t>, </a:t>
            </a:r>
            <a:r>
              <a:rPr lang="en-US" sz="1800"/>
              <a:t>072301</a:t>
            </a:r>
            <a:r>
              <a:rPr lang="hu-HU" sz="1800"/>
              <a:t> (</a:t>
            </a:r>
            <a:r>
              <a:rPr lang="en-US" sz="1800"/>
              <a:t>2003</a:t>
            </a:r>
            <a:r>
              <a:rPr lang="hu-HU" sz="1800"/>
              <a:t>) (&gt;400 hiv.)</a:t>
            </a:r>
            <a:endParaRPr lang="en-US" sz="1800"/>
          </a:p>
          <a:p>
            <a:r>
              <a:rPr lang="hu-HU" sz="2000"/>
              <a:t>Elnyelődés hiánya d+Au ütközésekben: </a:t>
            </a:r>
            <a:r>
              <a:rPr lang="hu-HU" sz="2000" u="sng">
                <a:solidFill>
                  <a:srgbClr val="FF33CC"/>
                </a:solidFill>
              </a:rPr>
              <a:t>új anyag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Phys. Rev. Lett. 91, 072303 (2003)</a:t>
            </a:r>
            <a:r>
              <a:rPr lang="hu-HU" sz="1800"/>
              <a:t> (címlap, &gt;300 hiv.)</a:t>
            </a:r>
            <a:endParaRPr lang="en-US" sz="1800"/>
          </a:p>
          <a:p>
            <a:r>
              <a:rPr lang="hu-HU" sz="2000"/>
              <a:t>Kollektív viselkedés: az anyag </a:t>
            </a:r>
            <a:r>
              <a:rPr lang="hu-HU" sz="2000" u="sng">
                <a:solidFill>
                  <a:srgbClr val="FF33CC"/>
                </a:solidFill>
              </a:rPr>
              <a:t>folyadék</a:t>
            </a:r>
            <a:endParaRPr lang="en-US" sz="2000" u="sng">
              <a:solidFill>
                <a:srgbClr val="FF33CC"/>
              </a:solidFill>
            </a:endParaRPr>
          </a:p>
          <a:p>
            <a:pPr lvl="1"/>
            <a:r>
              <a:rPr lang="en-US" sz="1800"/>
              <a:t>Nucl.</a:t>
            </a:r>
            <a:r>
              <a:rPr lang="hu-HU" sz="1800"/>
              <a:t> </a:t>
            </a:r>
            <a:r>
              <a:rPr lang="en-US" sz="1800"/>
              <a:t>Phys.</a:t>
            </a:r>
            <a:r>
              <a:rPr lang="hu-HU" sz="1800"/>
              <a:t> </a:t>
            </a:r>
            <a:r>
              <a:rPr lang="en-US" sz="1800"/>
              <a:t>A</a:t>
            </a:r>
            <a:r>
              <a:rPr lang="hu-HU" sz="1800"/>
              <a:t> </a:t>
            </a:r>
            <a:r>
              <a:rPr lang="en-US" sz="1800"/>
              <a:t>757, 184-283 (2005)</a:t>
            </a:r>
            <a:r>
              <a:rPr lang="hu-HU" sz="1800"/>
              <a:t> (&gt;900 hiv.)</a:t>
            </a:r>
            <a:endParaRPr lang="en-US" sz="1800"/>
          </a:p>
          <a:p>
            <a:r>
              <a:rPr lang="hu-HU" sz="2000"/>
              <a:t>Skálaviselkedés: </a:t>
            </a:r>
            <a:r>
              <a:rPr lang="hu-HU" sz="2000" u="sng">
                <a:solidFill>
                  <a:srgbClr val="FF33CC"/>
                </a:solidFill>
              </a:rPr>
              <a:t>kvark szabadsági fokok</a:t>
            </a:r>
            <a:r>
              <a:rPr lang="hu-HU" sz="2000"/>
              <a:t>!</a:t>
            </a:r>
            <a:endParaRPr lang="en-US" sz="2000"/>
          </a:p>
          <a:p>
            <a:pPr lvl="1"/>
            <a:r>
              <a:rPr lang="en-US" sz="1800"/>
              <a:t>Phys. Rev. Lett. 98, 162301 (2007) </a:t>
            </a:r>
            <a:r>
              <a:rPr lang="hu-HU" sz="1800"/>
              <a:t>(140 hiv.)</a:t>
            </a:r>
            <a:endParaRPr lang="en-US" sz="1800"/>
          </a:p>
          <a:p>
            <a:r>
              <a:rPr lang="hu-HU" sz="2000"/>
              <a:t>A </a:t>
            </a:r>
            <a:r>
              <a:rPr lang="hu-HU" sz="2000" u="sng">
                <a:solidFill>
                  <a:srgbClr val="FF33CC"/>
                </a:solidFill>
              </a:rPr>
              <a:t>viszkozitás</a:t>
            </a:r>
            <a:r>
              <a:rPr lang="hu-HU" sz="2000"/>
              <a:t> az elméleti alsó határ közelében</a:t>
            </a:r>
            <a:endParaRPr lang="en-US" sz="2000" u="sng">
              <a:solidFill>
                <a:srgbClr val="FF4D15"/>
              </a:solidFill>
            </a:endParaRPr>
          </a:p>
          <a:p>
            <a:pPr lvl="1"/>
            <a:r>
              <a:rPr lang="en-US" sz="1800"/>
              <a:t>Phys. Rev. Lett. 98, 172301 (2007) </a:t>
            </a:r>
            <a:r>
              <a:rPr lang="hu-HU" sz="1800"/>
              <a:t>(254 hiv.)</a:t>
            </a:r>
            <a:endParaRPr lang="en-US" sz="1800"/>
          </a:p>
          <a:p>
            <a:r>
              <a:rPr lang="hu-HU" sz="2000" u="sng">
                <a:solidFill>
                  <a:srgbClr val="FF33CC"/>
                </a:solidFill>
              </a:rPr>
              <a:t>Kezdeti hőmérséklet</a:t>
            </a:r>
            <a:r>
              <a:rPr lang="hu-HU" sz="2000"/>
              <a:t> messze a kritikus felett</a:t>
            </a:r>
          </a:p>
          <a:p>
            <a:pPr lvl="1"/>
            <a:r>
              <a:rPr lang="nb-NO" sz="1800"/>
              <a:t>Phys. Rev. Lett. 104, 132301 (2010) </a:t>
            </a:r>
            <a:r>
              <a:rPr lang="hu-HU" sz="1800"/>
              <a:t>(72 hiv.)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hu-HU" sz="4400"/>
              <a:t>RHIC mérföldkövek</a:t>
            </a:r>
            <a:endParaRPr lang="en-US" sz="440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A146A12-EB1F-454E-BD0F-B3E5DEB84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9800"/>
          </a:xfrm>
          <a:noFill/>
          <a:ln/>
        </p:spPr>
        <p:txBody>
          <a:bodyPr lIns="0" rIns="0"/>
          <a:lstStyle/>
          <a:p>
            <a:r>
              <a:rPr lang="hu-HU" sz="4200" dirty="0"/>
              <a:t>Különféle ütközések vizsgálata</a:t>
            </a:r>
            <a:endParaRPr lang="en-US" sz="42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68413"/>
            <a:ext cx="8812213" cy="2227262"/>
          </a:xfrm>
        </p:spPr>
        <p:txBody>
          <a:bodyPr/>
          <a:lstStyle/>
          <a:p>
            <a:r>
              <a:rPr lang="hu-HU" sz="2400" dirty="0"/>
              <a:t>Tényleg a méret miatt jelenik meg az elnyelés?</a:t>
            </a:r>
          </a:p>
          <a:p>
            <a:r>
              <a:rPr lang="hu-HU" sz="2400" dirty="0"/>
              <a:t>Ellenőrzés: d+Au ütközésekkel</a:t>
            </a:r>
          </a:p>
          <a:p>
            <a:r>
              <a:rPr lang="hu-HU" sz="2400" dirty="0"/>
              <a:t>Itt nincs elnyelés, mint periférikus Au+</a:t>
            </a:r>
            <a:r>
              <a:rPr lang="hu-HU" sz="2400" dirty="0" err="1"/>
              <a:t>Au</a:t>
            </a:r>
            <a:r>
              <a:rPr lang="hu-HU" sz="2400" dirty="0"/>
              <a:t> esetén!</a:t>
            </a:r>
            <a:endParaRPr lang="en-US" sz="2400" dirty="0"/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331640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Centrális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H="1">
            <a:off x="722313" y="4306888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rot="10800965" flipH="1">
            <a:off x="4175125" y="4230688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1331913" y="4032250"/>
            <a:ext cx="2530475" cy="87471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69" name="AutoShape 9"/>
          <p:cNvSpPr>
            <a:spLocks noChangeArrowheads="1"/>
          </p:cNvSpPr>
          <p:nvPr/>
        </p:nvSpPr>
        <p:spPr bwMode="auto">
          <a:xfrm>
            <a:off x="2484438" y="4162425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70" name="Line 10"/>
          <p:cNvSpPr>
            <a:spLocks noChangeShapeType="1"/>
          </p:cNvSpPr>
          <p:nvPr/>
        </p:nvSpPr>
        <p:spPr bwMode="auto">
          <a:xfrm rot="6114803" flipV="1">
            <a:off x="2358231" y="4483894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1" name="Line 11"/>
          <p:cNvSpPr>
            <a:spLocks noChangeShapeType="1"/>
          </p:cNvSpPr>
          <p:nvPr/>
        </p:nvSpPr>
        <p:spPr bwMode="auto">
          <a:xfrm rot="-26629929" flipH="1" flipV="1">
            <a:off x="2436812" y="3979863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2628900" y="4525963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3" name="Freeform 13"/>
          <p:cNvSpPr>
            <a:spLocks/>
          </p:cNvSpPr>
          <p:nvPr/>
        </p:nvSpPr>
        <p:spPr bwMode="auto">
          <a:xfrm rot="2179176" flipH="1">
            <a:off x="2341563" y="4445000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4" name="Freeform 14"/>
          <p:cNvSpPr>
            <a:spLocks/>
          </p:cNvSpPr>
          <p:nvPr/>
        </p:nvSpPr>
        <p:spPr bwMode="auto">
          <a:xfrm rot="10121092">
            <a:off x="2613025" y="4600575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5" name="Freeform 15"/>
          <p:cNvSpPr>
            <a:spLocks/>
          </p:cNvSpPr>
          <p:nvPr/>
        </p:nvSpPr>
        <p:spPr bwMode="auto">
          <a:xfrm rot="10121092">
            <a:off x="2346325" y="4086225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6" name="Freeform 16"/>
          <p:cNvSpPr>
            <a:spLocks/>
          </p:cNvSpPr>
          <p:nvPr/>
        </p:nvSpPr>
        <p:spPr bwMode="auto">
          <a:xfrm rot="14203381" flipV="1">
            <a:off x="2694781" y="4072732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77" name="Oval 17"/>
          <p:cNvSpPr>
            <a:spLocks noChangeArrowheads="1"/>
          </p:cNvSpPr>
          <p:nvPr/>
        </p:nvSpPr>
        <p:spPr bwMode="auto">
          <a:xfrm rot="-10751627">
            <a:off x="1179513" y="4032250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8" name="Oval 18"/>
          <p:cNvSpPr>
            <a:spLocks noChangeArrowheads="1"/>
          </p:cNvSpPr>
          <p:nvPr/>
        </p:nvSpPr>
        <p:spPr bwMode="auto">
          <a:xfrm>
            <a:off x="3679825" y="3697288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539750" y="3232150"/>
            <a:ext cx="4032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 b="1">
              <a:latin typeface="Times New Roman" pitchFamily="18" charset="0"/>
            </a:endParaRP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684213" y="5873750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 rot="10800965" flipH="1">
            <a:off x="4137025" y="5810250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2" name="Rectangle 22"/>
          <p:cNvSpPr>
            <a:spLocks noChangeArrowheads="1"/>
          </p:cNvSpPr>
          <p:nvPr/>
        </p:nvSpPr>
        <p:spPr bwMode="auto">
          <a:xfrm>
            <a:off x="1293813" y="5741988"/>
            <a:ext cx="2530475" cy="217487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2446338" y="5729288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rot="6114803" flipV="1">
            <a:off x="2320132" y="6050756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rot="16570071" flipV="1">
            <a:off x="2421732" y="5587206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6" name="Freeform 26"/>
          <p:cNvSpPr>
            <a:spLocks/>
          </p:cNvSpPr>
          <p:nvPr/>
        </p:nvSpPr>
        <p:spPr bwMode="auto">
          <a:xfrm rot="10121092">
            <a:off x="2582863" y="5815013"/>
            <a:ext cx="215900" cy="144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7" name="Freeform 27"/>
          <p:cNvSpPr>
            <a:spLocks/>
          </p:cNvSpPr>
          <p:nvPr/>
        </p:nvSpPr>
        <p:spPr bwMode="auto">
          <a:xfrm rot="10121092">
            <a:off x="2309813" y="5740400"/>
            <a:ext cx="295275" cy="1190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88" name="Oval 28"/>
          <p:cNvSpPr>
            <a:spLocks noChangeArrowheads="1"/>
          </p:cNvSpPr>
          <p:nvPr/>
        </p:nvSpPr>
        <p:spPr bwMode="auto">
          <a:xfrm rot="-10751627">
            <a:off x="1222375" y="5740400"/>
            <a:ext cx="149225" cy="215900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3641725" y="5264150"/>
            <a:ext cx="322263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0" name="Text Box 30"/>
          <p:cNvSpPr txBox="1">
            <a:spLocks noChangeArrowheads="1"/>
          </p:cNvSpPr>
          <p:nvPr/>
        </p:nvSpPr>
        <p:spPr bwMode="auto">
          <a:xfrm>
            <a:off x="611188" y="5229225"/>
            <a:ext cx="2592387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d+Au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793" name="Line 33"/>
          <p:cNvSpPr>
            <a:spLocks noChangeShapeType="1"/>
          </p:cNvSpPr>
          <p:nvPr/>
        </p:nvSpPr>
        <p:spPr bwMode="auto">
          <a:xfrm flipH="1">
            <a:off x="4970463" y="5807075"/>
            <a:ext cx="3762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4" name="Line 34"/>
          <p:cNvSpPr>
            <a:spLocks noChangeShapeType="1"/>
          </p:cNvSpPr>
          <p:nvPr/>
        </p:nvSpPr>
        <p:spPr bwMode="auto">
          <a:xfrm rot="10800965" flipH="1">
            <a:off x="8423275" y="5807075"/>
            <a:ext cx="376238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5" name="Rectangle 35"/>
          <p:cNvSpPr>
            <a:spLocks noChangeArrowheads="1"/>
          </p:cNvSpPr>
          <p:nvPr/>
        </p:nvSpPr>
        <p:spPr bwMode="auto">
          <a:xfrm>
            <a:off x="5580063" y="5734050"/>
            <a:ext cx="2530475" cy="146050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796" name="AutoShape 36"/>
          <p:cNvSpPr>
            <a:spLocks noChangeArrowheads="1"/>
          </p:cNvSpPr>
          <p:nvPr/>
        </p:nvSpPr>
        <p:spPr bwMode="auto">
          <a:xfrm>
            <a:off x="6732588" y="562451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7797" name="Line 37"/>
          <p:cNvSpPr>
            <a:spLocks noChangeShapeType="1"/>
          </p:cNvSpPr>
          <p:nvPr/>
        </p:nvSpPr>
        <p:spPr bwMode="auto">
          <a:xfrm rot="6114803" flipV="1">
            <a:off x="6606382" y="5945981"/>
            <a:ext cx="51911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8" name="Line 38"/>
          <p:cNvSpPr>
            <a:spLocks noChangeShapeType="1"/>
          </p:cNvSpPr>
          <p:nvPr/>
        </p:nvSpPr>
        <p:spPr bwMode="auto">
          <a:xfrm rot="16570071" flipV="1">
            <a:off x="6707982" y="5482431"/>
            <a:ext cx="417512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799" name="Freeform 39"/>
          <p:cNvSpPr>
            <a:spLocks/>
          </p:cNvSpPr>
          <p:nvPr/>
        </p:nvSpPr>
        <p:spPr bwMode="auto">
          <a:xfrm rot="10121092">
            <a:off x="6864350" y="5781675"/>
            <a:ext cx="215900" cy="96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0" name="Freeform 40"/>
          <p:cNvSpPr>
            <a:spLocks/>
          </p:cNvSpPr>
          <p:nvPr/>
        </p:nvSpPr>
        <p:spPr bwMode="auto">
          <a:xfrm rot="10121092">
            <a:off x="6591300" y="5707063"/>
            <a:ext cx="295275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7801" name="Oval 41"/>
          <p:cNvSpPr>
            <a:spLocks noChangeArrowheads="1"/>
          </p:cNvSpPr>
          <p:nvPr/>
        </p:nvSpPr>
        <p:spPr bwMode="auto">
          <a:xfrm rot="-10751627">
            <a:off x="5508625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117803" name="Text Box 43"/>
          <p:cNvSpPr txBox="1">
            <a:spLocks noChangeArrowheads="1"/>
          </p:cNvSpPr>
          <p:nvPr/>
        </p:nvSpPr>
        <p:spPr bwMode="auto">
          <a:xfrm>
            <a:off x="6915150" y="5160963"/>
            <a:ext cx="187325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p+p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117804" name="Oval 44"/>
          <p:cNvSpPr>
            <a:spLocks noChangeArrowheads="1"/>
          </p:cNvSpPr>
          <p:nvPr/>
        </p:nvSpPr>
        <p:spPr bwMode="auto">
          <a:xfrm rot="-10751627">
            <a:off x="8001000" y="5735638"/>
            <a:ext cx="149225" cy="144462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580112" y="3068960"/>
            <a:ext cx="2160587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Periférikus Au+</a:t>
            </a:r>
            <a:r>
              <a:rPr lang="hu-H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Au</a:t>
            </a:r>
            <a:endParaRPr lang="hu-HU" sz="2400" b="1" noProof="1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H="1">
            <a:off x="4854848" y="4254624"/>
            <a:ext cx="376237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rot="10800965" flipH="1">
            <a:off x="8307660" y="4178424"/>
            <a:ext cx="376238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464448" y="4293096"/>
            <a:ext cx="2530475" cy="353943"/>
          </a:xfrm>
          <a:prstGeom prst="rect">
            <a:avLst/>
          </a:prstGeom>
          <a:solidFill>
            <a:schemeClr val="tx1">
              <a:alpha val="3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hu-HU" sz="1700" dirty="0"/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6616973" y="4340043"/>
            <a:ext cx="331787" cy="333375"/>
          </a:xfrm>
          <a:prstGeom prst="irregularSeal1">
            <a:avLst/>
          </a:prstGeom>
          <a:solidFill>
            <a:srgbClr val="FF66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 rot="6114803" flipV="1">
            <a:off x="6490766" y="4661512"/>
            <a:ext cx="5191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 rot="-26629929" flipH="1" flipV="1">
            <a:off x="6569347" y="4157481"/>
            <a:ext cx="498475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3" name="Freeform 12"/>
          <p:cNvSpPr>
            <a:spLocks/>
          </p:cNvSpPr>
          <p:nvPr/>
        </p:nvSpPr>
        <p:spPr bwMode="auto">
          <a:xfrm>
            <a:off x="6761435" y="4703581"/>
            <a:ext cx="215900" cy="2174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4" name="Freeform 13"/>
          <p:cNvSpPr>
            <a:spLocks/>
          </p:cNvSpPr>
          <p:nvPr/>
        </p:nvSpPr>
        <p:spPr bwMode="auto">
          <a:xfrm rot="2179176" flipH="1">
            <a:off x="6474098" y="4622618"/>
            <a:ext cx="215900" cy="288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5" y="39"/>
              </a:cxn>
              <a:cxn ang="0">
                <a:pos x="20" y="78"/>
              </a:cxn>
              <a:cxn ang="0">
                <a:pos x="2" y="105"/>
              </a:cxn>
              <a:cxn ang="0">
                <a:pos x="29" y="117"/>
              </a:cxn>
              <a:cxn ang="0">
                <a:pos x="35" y="144"/>
              </a:cxn>
              <a:cxn ang="0">
                <a:pos x="29" y="171"/>
              </a:cxn>
              <a:cxn ang="0">
                <a:pos x="35" y="198"/>
              </a:cxn>
            </a:cxnLst>
            <a:rect l="0" t="0" r="r" b="b"/>
            <a:pathLst>
              <a:path w="46" h="198">
                <a:moveTo>
                  <a:pt x="11" y="0"/>
                </a:moveTo>
                <a:cubicBezTo>
                  <a:pt x="24" y="4"/>
                  <a:pt x="0" y="25"/>
                  <a:pt x="5" y="39"/>
                </a:cubicBezTo>
                <a:cubicBezTo>
                  <a:pt x="0" y="69"/>
                  <a:pt x="11" y="52"/>
                  <a:pt x="20" y="78"/>
                </a:cubicBezTo>
                <a:cubicBezTo>
                  <a:pt x="16" y="89"/>
                  <a:pt x="9" y="95"/>
                  <a:pt x="2" y="105"/>
                </a:cubicBezTo>
                <a:cubicBezTo>
                  <a:pt x="12" y="108"/>
                  <a:pt x="19" y="114"/>
                  <a:pt x="29" y="117"/>
                </a:cubicBezTo>
                <a:cubicBezTo>
                  <a:pt x="25" y="134"/>
                  <a:pt x="18" y="135"/>
                  <a:pt x="35" y="144"/>
                </a:cubicBezTo>
                <a:cubicBezTo>
                  <a:pt x="39" y="156"/>
                  <a:pt x="36" y="160"/>
                  <a:pt x="29" y="171"/>
                </a:cubicBezTo>
                <a:cubicBezTo>
                  <a:pt x="46" y="177"/>
                  <a:pt x="35" y="181"/>
                  <a:pt x="35" y="19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5" name="Freeform 14"/>
          <p:cNvSpPr>
            <a:spLocks/>
          </p:cNvSpPr>
          <p:nvPr/>
        </p:nvSpPr>
        <p:spPr bwMode="auto">
          <a:xfrm rot="10121092">
            <a:off x="6745560" y="4778193"/>
            <a:ext cx="215900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6" name="Freeform 15"/>
          <p:cNvSpPr>
            <a:spLocks/>
          </p:cNvSpPr>
          <p:nvPr/>
        </p:nvSpPr>
        <p:spPr bwMode="auto">
          <a:xfrm rot="10121092">
            <a:off x="6478860" y="4263843"/>
            <a:ext cx="288925" cy="20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7" name="Freeform 16"/>
          <p:cNvSpPr>
            <a:spLocks/>
          </p:cNvSpPr>
          <p:nvPr/>
        </p:nvSpPr>
        <p:spPr bwMode="auto">
          <a:xfrm rot="14203381" flipV="1">
            <a:off x="6827316" y="4250350"/>
            <a:ext cx="144463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5"/>
              </a:cxn>
              <a:cxn ang="0">
                <a:pos x="42" y="54"/>
              </a:cxn>
              <a:cxn ang="0">
                <a:pos x="24" y="81"/>
              </a:cxn>
              <a:cxn ang="0">
                <a:pos x="51" y="93"/>
              </a:cxn>
              <a:cxn ang="0">
                <a:pos x="57" y="120"/>
              </a:cxn>
              <a:cxn ang="0">
                <a:pos x="51" y="147"/>
              </a:cxn>
              <a:cxn ang="0">
                <a:pos x="57" y="174"/>
              </a:cxn>
            </a:cxnLst>
            <a:rect l="0" t="0" r="r" b="b"/>
            <a:pathLst>
              <a:path w="68" h="174">
                <a:moveTo>
                  <a:pt x="0" y="0"/>
                </a:moveTo>
                <a:cubicBezTo>
                  <a:pt x="13" y="4"/>
                  <a:pt x="22" y="1"/>
                  <a:pt x="27" y="15"/>
                </a:cubicBezTo>
                <a:cubicBezTo>
                  <a:pt x="22" y="45"/>
                  <a:pt x="33" y="28"/>
                  <a:pt x="42" y="54"/>
                </a:cubicBezTo>
                <a:cubicBezTo>
                  <a:pt x="38" y="65"/>
                  <a:pt x="31" y="71"/>
                  <a:pt x="24" y="81"/>
                </a:cubicBezTo>
                <a:cubicBezTo>
                  <a:pt x="34" y="84"/>
                  <a:pt x="41" y="90"/>
                  <a:pt x="51" y="93"/>
                </a:cubicBezTo>
                <a:cubicBezTo>
                  <a:pt x="47" y="110"/>
                  <a:pt x="40" y="111"/>
                  <a:pt x="57" y="120"/>
                </a:cubicBezTo>
                <a:cubicBezTo>
                  <a:pt x="61" y="132"/>
                  <a:pt x="58" y="136"/>
                  <a:pt x="51" y="147"/>
                </a:cubicBezTo>
                <a:cubicBezTo>
                  <a:pt x="68" y="153"/>
                  <a:pt x="57" y="157"/>
                  <a:pt x="57" y="17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8" name="Oval 17"/>
          <p:cNvSpPr>
            <a:spLocks noChangeArrowheads="1"/>
          </p:cNvSpPr>
          <p:nvPr/>
        </p:nvSpPr>
        <p:spPr bwMode="auto">
          <a:xfrm rot="-10751627">
            <a:off x="5312048" y="4300586"/>
            <a:ext cx="322262" cy="1214438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7812360" y="3429000"/>
            <a:ext cx="322263" cy="1214437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E48B6BD-3069-4F9B-A9DE-2C09A7DE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2662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noFill/>
          <a:ln/>
        </p:spPr>
        <p:txBody>
          <a:bodyPr lIns="92160" tIns="46080" rIns="92160" bIns="46080" anchor="b"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400"/>
              <a:t>Szisztematikus vizsgálat</a:t>
            </a:r>
            <a:endParaRPr lang="en-US" sz="4400" i="1" baseline="-25000"/>
          </a:p>
        </p:txBody>
      </p:sp>
      <p:pic>
        <p:nvPicPr>
          <p:cNvPr id="87044" name="Picture 4"/>
          <p:cNvPicPr>
            <a:picLocks noChangeArrowheads="1"/>
          </p:cNvPicPr>
          <p:nvPr/>
        </p:nvPicPr>
        <p:blipFill>
          <a:blip r:embed="rId3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rrowheads="1"/>
          </p:cNvPicPr>
          <p:nvPr/>
        </p:nvPicPr>
        <p:blipFill>
          <a:blip r:embed="rId4" cstate="print"/>
          <a:srcRect t="5666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5666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rrowheads="1"/>
          </p:cNvPicPr>
          <p:nvPr/>
        </p:nvPicPr>
        <p:blipFill>
          <a:blip r:embed="rId5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rrowheads="1"/>
          </p:cNvPicPr>
          <p:nvPr/>
        </p:nvPicPr>
        <p:blipFill>
          <a:blip r:embed="rId6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8" name="Picture 8"/>
          <p:cNvPicPr>
            <a:picLocks noChangeArrowheads="1"/>
          </p:cNvPicPr>
          <p:nvPr/>
        </p:nvPicPr>
        <p:blipFill>
          <a:blip r:embed="rId7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49" name="Picture 9"/>
          <p:cNvPicPr>
            <a:picLocks noChangeArrowheads="1"/>
          </p:cNvPicPr>
          <p:nvPr/>
        </p:nvPicPr>
        <p:blipFill>
          <a:blip r:embed="rId8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0" name="Picture 10"/>
          <p:cNvPicPr>
            <a:picLocks noChangeArrowheads="1"/>
          </p:cNvPicPr>
          <p:nvPr/>
        </p:nvPicPr>
        <p:blipFill>
          <a:blip r:embed="rId9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1" name="Picture 11"/>
          <p:cNvPicPr>
            <a:picLocks noChangeArrowheads="1"/>
          </p:cNvPicPr>
          <p:nvPr/>
        </p:nvPicPr>
        <p:blipFill>
          <a:blip r:embed="rId10" cstate="print"/>
          <a:srcRect t="6108" r="8168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2" name="Picture 12"/>
          <p:cNvPicPr>
            <a:picLocks noChangeArrowheads="1"/>
          </p:cNvPicPr>
          <p:nvPr/>
        </p:nvPicPr>
        <p:blipFill>
          <a:blip r:embed="rId11" cstate="print"/>
          <a:srcRect t="6108" r="7285"/>
          <a:stretch>
            <a:fillRect/>
          </a:stretch>
        </p:blipFill>
        <p:spPr bwMode="auto">
          <a:xfrm>
            <a:off x="1514475" y="2087563"/>
            <a:ext cx="675005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87053" name="Picture 13"/>
          <p:cNvPicPr>
            <a:picLocks noChangeArrowheads="1"/>
          </p:cNvPicPr>
          <p:nvPr/>
        </p:nvPicPr>
        <p:blipFill>
          <a:blip r:embed="rId12" cstate="print"/>
          <a:srcRect t="6108" r="7285"/>
          <a:stretch>
            <a:fillRect/>
          </a:stretch>
        </p:blipFill>
        <p:spPr bwMode="auto">
          <a:xfrm>
            <a:off x="1514475" y="2087563"/>
            <a:ext cx="676910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87077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7632700" cy="936625"/>
          </a:xfrm>
        </p:spPr>
        <p:txBody>
          <a:bodyPr/>
          <a:lstStyle/>
          <a:p>
            <a:r>
              <a:rPr lang="hu-HU" sz="2000"/>
              <a:t>Periférikus (&gt;80%) Au+Au és d+Au: nincs elnyelődés</a:t>
            </a:r>
          </a:p>
          <a:p>
            <a:r>
              <a:rPr lang="hu-HU" sz="2000"/>
              <a:t>Centrális (&lt;10%) Au+Au: nagy elnyelődés!</a:t>
            </a:r>
          </a:p>
        </p:txBody>
      </p:sp>
      <p:pic>
        <p:nvPicPr>
          <p:cNvPr id="87083" name="Picture 4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0338" y="2349500"/>
            <a:ext cx="4003675" cy="2762250"/>
          </a:xfrm>
          <a:prstGeom prst="rect">
            <a:avLst/>
          </a:prstGeom>
          <a:noFill/>
        </p:spPr>
      </p:pic>
      <p:sp>
        <p:nvSpPr>
          <p:cNvPr id="87070" name="Rectangle 30"/>
          <p:cNvSpPr>
            <a:spLocks noChangeArrowheads="1"/>
          </p:cNvSpPr>
          <p:nvPr/>
        </p:nvSpPr>
        <p:spPr bwMode="auto">
          <a:xfrm>
            <a:off x="5546725" y="2230438"/>
            <a:ext cx="261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600" b="1" noProof="1">
                <a:solidFill>
                  <a:schemeClr val="bg2"/>
                </a:solidFill>
                <a:latin typeface="Book Antiqua" pitchFamily="18" charset="0"/>
              </a:rPr>
              <a:t>Phys.Rev.C76:034904,2007 </a:t>
            </a:r>
          </a:p>
        </p:txBody>
      </p:sp>
      <p:sp>
        <p:nvSpPr>
          <p:cNvPr id="87072" name="AutoShape 32"/>
          <p:cNvSpPr>
            <a:spLocks noChangeArrowheads="1"/>
          </p:cNvSpPr>
          <p:nvPr/>
        </p:nvSpPr>
        <p:spPr bwMode="auto">
          <a:xfrm>
            <a:off x="2522538" y="2662238"/>
            <a:ext cx="2651125" cy="376237"/>
          </a:xfrm>
          <a:prstGeom prst="roundRect">
            <a:avLst>
              <a:gd name="adj" fmla="val 29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7074" name="Oval 34"/>
          <p:cNvSpPr>
            <a:spLocks noChangeArrowheads="1"/>
          </p:cNvSpPr>
          <p:nvPr/>
        </p:nvSpPr>
        <p:spPr bwMode="auto">
          <a:xfrm>
            <a:off x="2306638" y="2447925"/>
            <a:ext cx="139700" cy="1428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7085" name="Picture 4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78075" y="2590800"/>
            <a:ext cx="792163" cy="304800"/>
          </a:xfrm>
          <a:prstGeom prst="rect">
            <a:avLst/>
          </a:prstGeom>
          <a:noFill/>
        </p:spPr>
      </p:pic>
      <p:pic>
        <p:nvPicPr>
          <p:cNvPr id="87087" name="Picture 47" descr="foo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2060575"/>
            <a:ext cx="725487" cy="4086225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C9A40DD-62CC-4A8D-AC23-39EE35EF5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04875"/>
          </a:xfrm>
        </p:spPr>
        <p:txBody>
          <a:bodyPr/>
          <a:lstStyle/>
          <a:p>
            <a:r>
              <a:rPr lang="hu-HU" sz="4400"/>
              <a:t>Szögkorreláció vizsgálata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21175"/>
            <a:ext cx="9144000" cy="2420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/>
              <a:t>Szögkorreláció mérése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0 − egyirányúak</a:t>
            </a:r>
          </a:p>
          <a:p>
            <a:pPr lvl="1">
              <a:lnSpc>
                <a:spcPct val="90000"/>
              </a:lnSpc>
            </a:pPr>
            <a:r>
              <a:rPr lang="hu-HU" sz="1800"/>
              <a:t> </a:t>
            </a:r>
            <a:r>
              <a:rPr lang="hu-HU" sz="1800" b="1">
                <a:latin typeface="Symbol" pitchFamily="18" charset="2"/>
              </a:rPr>
              <a:t>p</a:t>
            </a:r>
            <a:r>
              <a:rPr lang="hu-HU" sz="1800"/>
              <a:t> − ellentétesek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hu-HU" sz="2000"/>
              <a:t>Kifelé: p+p, d+Au, Au+Au hasonló</a:t>
            </a:r>
          </a:p>
          <a:p>
            <a:pPr>
              <a:lnSpc>
                <a:spcPct val="90000"/>
              </a:lnSpc>
            </a:pPr>
            <a:r>
              <a:rPr lang="hu-HU" sz="2000"/>
              <a:t>Befelé: elnyelődés csak Au+Au esetén</a:t>
            </a:r>
          </a:p>
          <a:p>
            <a:pPr>
              <a:lnSpc>
                <a:spcPct val="90000"/>
              </a:lnSpc>
            </a:pPr>
            <a:r>
              <a:rPr lang="hu-HU" sz="2000"/>
              <a:t>Erősen kölcsönható közeg, az anyag egy új formája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 cstate="print"/>
          <a:srcRect t="56250" r="10184"/>
          <a:stretch>
            <a:fillRect/>
          </a:stretch>
        </p:blipFill>
        <p:spPr bwMode="auto">
          <a:xfrm>
            <a:off x="4140200" y="1341438"/>
            <a:ext cx="4702175" cy="3024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695" name="Oval 7"/>
          <p:cNvSpPr>
            <a:spLocks noChangeArrowheads="1"/>
          </p:cNvSpPr>
          <p:nvPr/>
        </p:nvSpPr>
        <p:spPr bwMode="auto">
          <a:xfrm>
            <a:off x="1547813" y="2420938"/>
            <a:ext cx="1454150" cy="1365250"/>
          </a:xfrm>
          <a:prstGeom prst="ellipse">
            <a:avLst/>
          </a:prstGeom>
          <a:solidFill>
            <a:schemeClr val="tx1">
              <a:alpha val="30000"/>
            </a:schemeClr>
          </a:solidFill>
          <a:ln w="50800">
            <a:noFill/>
            <a:round/>
            <a:headEnd/>
            <a:tailEnd type="none" w="lg" len="med"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4696" name="Line 8"/>
          <p:cNvSpPr>
            <a:spLocks noChangeShapeType="1"/>
          </p:cNvSpPr>
          <p:nvPr/>
        </p:nvSpPr>
        <p:spPr bwMode="auto">
          <a:xfrm rot="608448" flipV="1">
            <a:off x="1990725" y="2332038"/>
            <a:ext cx="15875" cy="43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H="1" flipV="1">
            <a:off x="1563688" y="2092325"/>
            <a:ext cx="401637" cy="68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8" name="Line 10"/>
          <p:cNvSpPr>
            <a:spLocks noChangeShapeType="1"/>
          </p:cNvSpPr>
          <p:nvPr/>
        </p:nvSpPr>
        <p:spPr bwMode="auto">
          <a:xfrm flipH="1" flipV="1">
            <a:off x="1468438" y="2563813"/>
            <a:ext cx="471487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699" name="Line 11"/>
          <p:cNvSpPr>
            <a:spLocks noChangeShapeType="1"/>
          </p:cNvSpPr>
          <p:nvPr/>
        </p:nvSpPr>
        <p:spPr bwMode="auto">
          <a:xfrm flipH="1" flipV="1">
            <a:off x="1866900" y="2282825"/>
            <a:ext cx="85725" cy="481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 flipH="1" flipV="1">
            <a:off x="938213" y="1876425"/>
            <a:ext cx="1006475" cy="889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1" name="Line 13"/>
          <p:cNvSpPr>
            <a:spLocks noChangeShapeType="1"/>
          </p:cNvSpPr>
          <p:nvPr/>
        </p:nvSpPr>
        <p:spPr bwMode="auto">
          <a:xfrm rot="11408448" flipV="1">
            <a:off x="1974850" y="2790825"/>
            <a:ext cx="79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2" name="Line 14"/>
          <p:cNvSpPr>
            <a:spLocks noChangeShapeType="1"/>
          </p:cNvSpPr>
          <p:nvPr/>
        </p:nvSpPr>
        <p:spPr bwMode="auto">
          <a:xfrm rot="10800000" flipH="1" flipV="1">
            <a:off x="1997075" y="2786063"/>
            <a:ext cx="203200" cy="373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 rot="10800000" flipH="1" flipV="1">
            <a:off x="2009775" y="2800350"/>
            <a:ext cx="238125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4" name="Line 16"/>
          <p:cNvSpPr>
            <a:spLocks noChangeShapeType="1"/>
          </p:cNvSpPr>
          <p:nvPr/>
        </p:nvSpPr>
        <p:spPr bwMode="auto">
          <a:xfrm rot="10800000" flipH="1" flipV="1">
            <a:off x="2001838" y="2792413"/>
            <a:ext cx="42862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5" name="Line 17"/>
          <p:cNvSpPr>
            <a:spLocks noChangeShapeType="1"/>
          </p:cNvSpPr>
          <p:nvPr/>
        </p:nvSpPr>
        <p:spPr bwMode="auto">
          <a:xfrm rot="10800000" flipH="1" flipV="1">
            <a:off x="2008188" y="2792413"/>
            <a:ext cx="377825" cy="3794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rot="18746323" flipV="1">
            <a:off x="777081" y="1480344"/>
            <a:ext cx="49213" cy="4476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 rot="18746323" flipV="1">
            <a:off x="891382" y="1739106"/>
            <a:ext cx="65088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8" name="Line 20"/>
          <p:cNvSpPr>
            <a:spLocks noChangeShapeType="1"/>
          </p:cNvSpPr>
          <p:nvPr/>
        </p:nvSpPr>
        <p:spPr bwMode="auto">
          <a:xfrm rot="-2853677" flipH="1" flipV="1">
            <a:off x="814388" y="174307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09" name="Line 21"/>
          <p:cNvSpPr>
            <a:spLocks noChangeShapeType="1"/>
          </p:cNvSpPr>
          <p:nvPr/>
        </p:nvSpPr>
        <p:spPr bwMode="auto">
          <a:xfrm rot="-2853677" flipH="1" flipV="1">
            <a:off x="832644" y="1674019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 rot="8173552" flipV="1">
            <a:off x="2363788" y="3165475"/>
            <a:ext cx="65087" cy="136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 rot="8173552" flipH="1" flipV="1">
            <a:off x="2430463" y="3108325"/>
            <a:ext cx="74612" cy="1920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14712" name="Line 24"/>
          <p:cNvSpPr>
            <a:spLocks noChangeShapeType="1"/>
          </p:cNvSpPr>
          <p:nvPr/>
        </p:nvSpPr>
        <p:spPr bwMode="auto">
          <a:xfrm rot="8173552" flipH="1" flipV="1">
            <a:off x="2459038" y="3121025"/>
            <a:ext cx="26987" cy="2508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0B05B73-B317-4FA8-8D54-182E99DDB7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/>
              <a:t>Az első két mérföldkő</a:t>
            </a:r>
            <a:endParaRPr lang="en-US" sz="440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1260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800"/>
              <a:t>Két Phys. Rev. Letter címlap, tudományos konszenzus</a:t>
            </a:r>
            <a:endParaRPr lang="hu-HU" sz="1300"/>
          </a:p>
          <a:p>
            <a:pPr>
              <a:lnSpc>
                <a:spcPct val="90000"/>
              </a:lnSpc>
            </a:pPr>
            <a:r>
              <a:rPr lang="hu-HU" sz="1800"/>
              <a:t>Részvétel komoly anyagi ráfordítás nélkül (sok munkával)</a:t>
            </a:r>
          </a:p>
          <a:p>
            <a:pPr>
              <a:lnSpc>
                <a:spcPct val="90000"/>
              </a:lnSpc>
            </a:pPr>
            <a:r>
              <a:rPr lang="hu-HU" sz="1800"/>
              <a:t>Lehetőség az újabb felfedezésekre</a:t>
            </a:r>
            <a:endParaRPr lang="en-US" sz="180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913" y="2165350"/>
            <a:ext cx="3240087" cy="415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144713"/>
            <a:ext cx="3446463" cy="416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950913" y="2160588"/>
            <a:ext cx="3252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4983163" y="2133600"/>
            <a:ext cx="344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2. mérföldkő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85F7D37-4836-4EEB-9D98-2142D8738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55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 dirty="0"/>
              <a:t>Kvark szabadsági fokok?</a:t>
            </a:r>
            <a:endParaRPr lang="en-US" sz="44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4630737"/>
          </a:xfrm>
        </p:spPr>
        <p:txBody>
          <a:bodyPr/>
          <a:lstStyle/>
          <a:p>
            <a:r>
              <a:rPr lang="hu-HU"/>
              <a:t>Elliptikus folyás skálaviselkedése</a:t>
            </a:r>
          </a:p>
          <a:p>
            <a:r>
              <a:rPr lang="hu-HU"/>
              <a:t>A mozgási energia (KE) függvényében mérjük</a:t>
            </a:r>
          </a:p>
          <a:p>
            <a:r>
              <a:rPr lang="hu-HU"/>
              <a:t>Az aszimmetria részecsktípusokra: kvarktartalomtól függ!</a:t>
            </a:r>
          </a:p>
          <a:p>
            <a:r>
              <a:rPr lang="hu-HU"/>
              <a:t>Skálaparaméter: kvarktartalom</a:t>
            </a:r>
          </a:p>
          <a:p>
            <a:endParaRPr lang="en-US"/>
          </a:p>
        </p:txBody>
      </p:sp>
      <p:pic>
        <p:nvPicPr>
          <p:cNvPr id="107525" name="Picture 4" descr="v2n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08275"/>
            <a:ext cx="8424863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276600" y="3573463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>
                <a:latin typeface="Verdana" pitchFamily="34" charset="0"/>
              </a:rPr>
              <a:t>Phys.Rev.Letters 98:162301, 2007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686C816-7685-4C84-8307-E84EF55E9C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Erősen kölcsönható kvarkfolyadék</a:t>
            </a:r>
            <a:endParaRPr lang="en-US" sz="44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964612" cy="1728787"/>
          </a:xfrm>
        </p:spPr>
        <p:txBody>
          <a:bodyPr/>
          <a:lstStyle/>
          <a:p>
            <a:pPr marL="354013" indent="-354013">
              <a:lnSpc>
                <a:spcPct val="90000"/>
              </a:lnSpc>
            </a:pPr>
            <a:r>
              <a:rPr lang="hu-HU" sz="2000" dirty="0"/>
              <a:t>Az Amerikai Fizikai Intézet szerint 2005. legfontosabb eseménye: az erősen kölcsönható folyadék felfedezése a </a:t>
            </a:r>
            <a:r>
              <a:rPr lang="hu-HU" sz="2000" dirty="0" err="1"/>
              <a:t>RHIC-nél</a:t>
            </a:r>
            <a:endParaRPr lang="hu-HU" sz="2000" dirty="0"/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Négy kísérlet öt éves munkája, egybehangzóan</a:t>
            </a:r>
          </a:p>
          <a:p>
            <a:pPr marL="354013" indent="-354013">
              <a:lnSpc>
                <a:spcPct val="90000"/>
              </a:lnSpc>
            </a:pPr>
            <a:r>
              <a:rPr lang="hu-HU" sz="2000" dirty="0"/>
              <a:t>4000-nél több hivatkozás az összefoglaló cikkekre</a:t>
            </a:r>
            <a:endParaRPr lang="en-US" sz="2000" dirty="0"/>
          </a:p>
        </p:txBody>
      </p:sp>
      <p:pic>
        <p:nvPicPr>
          <p:cNvPr id="129028" name="Picture 4" descr="A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013" y="2564904"/>
            <a:ext cx="5595937" cy="3981450"/>
          </a:xfrm>
          <a:prstGeom prst="rect">
            <a:avLst/>
          </a:prstGeom>
          <a:noFill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87A0648-4551-4837-A885-9DA4E15B8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2350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Sajtóhírek</a:t>
            </a:r>
            <a:endParaRPr lang="en-US" sz="440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38275"/>
            <a:ext cx="8569325" cy="4318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dirty="0"/>
              <a:t>MTV Híradó: </a:t>
            </a:r>
            <a:r>
              <a:rPr lang="hu-HU" dirty="0">
                <a:hlinkClick r:id="rId2"/>
              </a:rPr>
              <a:t>Magyar kutatók az ősrobbanás utáni állapotot vizsgáló kísérletekben 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MTA: </a:t>
            </a:r>
            <a:r>
              <a:rPr lang="hu-HU" dirty="0">
                <a:hlinkClick r:id="rId3"/>
              </a:rPr>
              <a:t>Megmérték a legforróbb anyag hőmérsékletét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Origo.hu</a:t>
            </a:r>
            <a:r>
              <a:rPr lang="hu-HU" dirty="0"/>
              <a:t>: </a:t>
            </a:r>
            <a:r>
              <a:rPr lang="hu-HU" dirty="0">
                <a:hlinkClick r:id="rId4"/>
              </a:rPr>
              <a:t>Létrehozzák az Univerzum ősanyagát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 err="1"/>
              <a:t>Index.hu</a:t>
            </a:r>
            <a:r>
              <a:rPr lang="hu-HU" dirty="0"/>
              <a:t>: </a:t>
            </a:r>
            <a:r>
              <a:rPr lang="hu-HU" dirty="0">
                <a:hlinkClick r:id="rId5"/>
              </a:rPr>
              <a:t>A legnagyobb hőség a Nagy Bumm óta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>
                <a:hlinkClick r:id="rId6"/>
              </a:rPr>
              <a:t>New York Times</a:t>
            </a:r>
            <a:r>
              <a:rPr lang="hu-HU" dirty="0"/>
              <a:t>, </a:t>
            </a:r>
            <a:r>
              <a:rPr lang="hu-HU" dirty="0">
                <a:hlinkClick r:id="rId7"/>
              </a:rPr>
              <a:t>USA </a:t>
            </a:r>
            <a:r>
              <a:rPr lang="hu-HU" dirty="0" err="1">
                <a:hlinkClick r:id="rId7"/>
              </a:rPr>
              <a:t>Today</a:t>
            </a:r>
            <a:r>
              <a:rPr lang="hu-HU" dirty="0"/>
              <a:t>, </a:t>
            </a:r>
            <a:r>
              <a:rPr lang="hu-HU" dirty="0" err="1">
                <a:hlinkClick r:id="rId8"/>
              </a:rPr>
              <a:t>Discovery</a:t>
            </a:r>
            <a:r>
              <a:rPr lang="hu-HU" dirty="0"/>
              <a:t>, </a:t>
            </a:r>
            <a:r>
              <a:rPr lang="hu-HU" dirty="0" err="1">
                <a:hlinkClick r:id="rId9"/>
              </a:rPr>
              <a:t>Gizmodo</a:t>
            </a:r>
            <a:r>
              <a:rPr lang="hu-HU" dirty="0"/>
              <a:t>, </a:t>
            </a:r>
            <a:r>
              <a:rPr lang="hu-HU" dirty="0">
                <a:hlinkClick r:id="rId10"/>
              </a:rPr>
              <a:t>The Telegraph</a:t>
            </a:r>
            <a:r>
              <a:rPr lang="hu-HU" dirty="0"/>
              <a:t>, …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864EC00-26EF-40E1-BE70-53FB0A8B37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582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Ismert mezonok és barionok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</p:spPr>
            <p:txBody>
              <a:bodyPr/>
              <a:lstStyle/>
              <a:p>
                <a:r>
                  <a:rPr lang="hu-HU" dirty="0"/>
                  <a:t>Mezonok (</a:t>
                </a:r>
                <a:r>
                  <a:rPr lang="hu-HU" dirty="0" err="1"/>
                  <a:t>q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 dirty="0"/>
                          <m:t>q</m:t>
                        </m:r>
                      </m:e>
                    </m:acc>
                  </m:oMath>
                </a14:m>
                <a:r>
                  <a:rPr lang="hu-HU" dirty="0"/>
                  <a:t>)			Barionok (</a:t>
                </a:r>
                <a:r>
                  <a:rPr lang="hu-HU" dirty="0" err="1"/>
                  <a:t>qqq</a:t>
                </a:r>
                <a:r>
                  <a:rPr lang="hu-HU" dirty="0"/>
                  <a:t>)</a:t>
                </a:r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endParaRPr lang="hu-HU" dirty="0"/>
              </a:p>
              <a:p>
                <a:r>
                  <a:rPr lang="hu-HU" dirty="0"/>
                  <a:t>És sokan mások…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38274"/>
                <a:ext cx="8421688" cy="4871045"/>
              </a:xfrm>
              <a:blipFill>
                <a:blip r:embed="rId2"/>
                <a:stretch>
                  <a:fillRect l="-941" t="-1001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38325"/>
            <a:ext cx="4370186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838325"/>
            <a:ext cx="4562475" cy="2781300"/>
          </a:xfrm>
          <a:prstGeom prst="rect">
            <a:avLst/>
          </a:prstGeom>
        </p:spPr>
      </p:pic>
      <p:sp>
        <p:nvSpPr>
          <p:cNvPr id="7" name="Élőláb helye 6">
            <a:extLst>
              <a:ext uri="{FF2B5EF4-FFF2-40B4-BE49-F238E27FC236}">
                <a16:creationId xmlns:a16="http://schemas.microsoft.com/office/drawing/2014/main" id="{76F4F891-5B06-4185-BF70-178C8D54B2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59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6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7558088" cy="98072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Részecskedetektorok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76490"/>
            <a:ext cx="8856662" cy="4816805"/>
          </a:xfrm>
        </p:spPr>
        <p:txBody>
          <a:bodyPr/>
          <a:lstStyle/>
          <a:p>
            <a:r>
              <a:rPr lang="hu-HU" u="sng" dirty="0"/>
              <a:t>Buborékkamra</a:t>
            </a:r>
            <a:r>
              <a:rPr lang="hu-HU" dirty="0"/>
              <a:t>: túlhevített folyadék, buborékképződés</a:t>
            </a:r>
            <a:br>
              <a:rPr lang="hu-HU" dirty="0"/>
            </a:br>
            <a:r>
              <a:rPr lang="hu-HU" dirty="0"/>
              <a:t>eredmény lefényképezése</a:t>
            </a:r>
          </a:p>
          <a:p>
            <a:r>
              <a:rPr lang="hu-HU" dirty="0"/>
              <a:t>Ködkamra: túltelített gőz, </a:t>
            </a:r>
            <a:br>
              <a:rPr lang="hu-HU" dirty="0"/>
            </a:br>
            <a:r>
              <a:rPr lang="hu-HU" dirty="0"/>
              <a:t>cseppképződés, fényképezés</a:t>
            </a:r>
          </a:p>
          <a:p>
            <a:r>
              <a:rPr lang="hu-HU" u="sng" dirty="0"/>
              <a:t>Ionizációs detektor</a:t>
            </a:r>
            <a:r>
              <a:rPr lang="hu-HU" dirty="0"/>
              <a:t>: áthaladó</a:t>
            </a:r>
            <a:br>
              <a:rPr lang="hu-HU" dirty="0"/>
            </a:br>
            <a:r>
              <a:rPr lang="hu-HU" dirty="0"/>
              <a:t>részecske ionizál, elektronikus </a:t>
            </a:r>
            <a:br>
              <a:rPr lang="hu-HU" dirty="0"/>
            </a:br>
            <a:r>
              <a:rPr lang="hu-HU" dirty="0"/>
              <a:t>észlelés</a:t>
            </a:r>
          </a:p>
          <a:p>
            <a:r>
              <a:rPr lang="hu-HU" dirty="0"/>
              <a:t>Szcintillációs detektor: sugárzás</a:t>
            </a:r>
            <a:br>
              <a:rPr lang="hu-HU" dirty="0"/>
            </a:br>
            <a:r>
              <a:rPr lang="hu-HU" dirty="0"/>
              <a:t>hatására felvillanás</a:t>
            </a:r>
          </a:p>
          <a:p>
            <a:r>
              <a:rPr lang="hu-HU" dirty="0"/>
              <a:t>Félvezető detektor: digitális</a:t>
            </a:r>
            <a:br>
              <a:rPr lang="hu-HU" dirty="0"/>
            </a:br>
            <a:r>
              <a:rPr lang="hu-HU" dirty="0"/>
              <a:t>fényképező CCD chiphez hasonló</a:t>
            </a:r>
          </a:p>
          <a:p>
            <a:r>
              <a:rPr lang="hu-HU" dirty="0"/>
              <a:t>Sok Nobel-díj a témában:</a:t>
            </a:r>
            <a:br>
              <a:rPr lang="hu-HU" dirty="0"/>
            </a:br>
            <a:r>
              <a:rPr lang="hu-HU" dirty="0"/>
              <a:t>Wilson, Glaser, </a:t>
            </a:r>
            <a:r>
              <a:rPr lang="hu-HU" dirty="0" err="1"/>
              <a:t>Charpak</a:t>
            </a:r>
            <a:r>
              <a:rPr lang="hu-HU" dirty="0"/>
              <a:t>,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46" y="1783284"/>
            <a:ext cx="3543112" cy="1933748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04" y="3840187"/>
            <a:ext cx="3206451" cy="2390264"/>
          </a:xfrm>
          <a:prstGeom prst="rect">
            <a:avLst/>
          </a:prstGeom>
        </p:spPr>
      </p:pic>
      <p:cxnSp>
        <p:nvCxnSpPr>
          <p:cNvPr id="71" name="Egyenes összekötő nyíllal 70"/>
          <p:cNvCxnSpPr/>
          <p:nvPr/>
        </p:nvCxnSpPr>
        <p:spPr>
          <a:xfrm>
            <a:off x="2699792" y="1628800"/>
            <a:ext cx="2602954" cy="21602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/>
          <p:nvPr/>
        </p:nvCxnSpPr>
        <p:spPr>
          <a:xfrm>
            <a:off x="3275856" y="3068960"/>
            <a:ext cx="2194148" cy="1154866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CD0C3AE-5646-4963-959F-CBFDD6E35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00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/>
              <a:t>Egy PHENIX Au+Au esemény</a:t>
            </a:r>
            <a:endParaRPr lang="en-US" sz="4400"/>
          </a:p>
        </p:txBody>
      </p:sp>
      <p:pic>
        <p:nvPicPr>
          <p:cNvPr id="2" name="phenixEventLarg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68760"/>
            <a:ext cx="6885517" cy="5164138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0336CF8-BC8E-463C-AD5C-F70844806B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7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400" dirty="0"/>
              <a:t>A tökéletes folyadék</a:t>
            </a:r>
            <a:endParaRPr lang="en-US" sz="4400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887" cy="4487862"/>
          </a:xfrm>
        </p:spPr>
        <p:txBody>
          <a:bodyPr/>
          <a:lstStyle/>
          <a:p>
            <a:r>
              <a:rPr lang="hu-HU" dirty="0"/>
              <a:t>Folyékonyság mérőszáma: viszkozitás</a:t>
            </a:r>
          </a:p>
          <a:p>
            <a:r>
              <a:rPr lang="hu-HU" dirty="0"/>
              <a:t>Sok anyag: adott ponton nagyon alacsony viszkozitás</a:t>
            </a:r>
          </a:p>
          <a:p>
            <a:r>
              <a:rPr lang="hu-HU" dirty="0"/>
              <a:t>Vizsgált anyag viszkozitása szinte nulla!</a:t>
            </a:r>
            <a:endParaRPr lang="en-US" dirty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517353"/>
            <a:ext cx="6048375" cy="3863975"/>
          </a:xfrm>
          <a:prstGeom prst="rect">
            <a:avLst/>
          </a:prstGeom>
          <a:noFill/>
        </p:spPr>
      </p:pic>
      <p:cxnSp>
        <p:nvCxnSpPr>
          <p:cNvPr id="7" name="Egyenes összekötő 6"/>
          <p:cNvCxnSpPr/>
          <p:nvPr/>
        </p:nvCxnSpPr>
        <p:spPr>
          <a:xfrm>
            <a:off x="2051720" y="5877272"/>
            <a:ext cx="6336704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7452320" y="5157192"/>
            <a:ext cx="18002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spcBef>
                <a:spcPct val="20000"/>
              </a:spcBef>
              <a:buClr>
                <a:srgbClr val="DD137B"/>
              </a:buClr>
              <a:buChar char="•"/>
              <a:defRPr sz="2200">
                <a:solidFill>
                  <a:srgbClr val="546366"/>
                </a:solidFill>
                <a:latin typeface="+mn-lt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rgbClr val="546366"/>
                </a:solidFill>
                <a:latin typeface="+mn-lt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000">
                <a:solidFill>
                  <a:srgbClr val="546366"/>
                </a:solidFill>
                <a:latin typeface="+mn-lt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2E63"/>
                </a:solidFill>
                <a:latin typeface="+mn-lt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2E63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E63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hu-HU" sz="1800" dirty="0">
                <a:solidFill>
                  <a:srgbClr val="FF0000"/>
                </a:solidFill>
              </a:rPr>
              <a:t>Mag-mag ütközések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8002CC2-96FF-438B-944F-D5734D4943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90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/>
              <a:t>Egy Pb+Pb ütközés a CMS-ben</a:t>
            </a:r>
            <a:endParaRPr lang="en-US" sz="440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497888" cy="4752975"/>
          </a:xfrm>
        </p:spPr>
        <p:txBody>
          <a:bodyPr/>
          <a:lstStyle/>
          <a:p>
            <a:r>
              <a:rPr lang="hu-HU"/>
              <a:t>A kirepülő részecskék nyomot hagynak a detektorokban</a:t>
            </a:r>
            <a:endParaRPr lang="en-US"/>
          </a:p>
        </p:txBody>
      </p:sp>
      <p:pic>
        <p:nvPicPr>
          <p:cNvPr id="2" name="cm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" y="1742787"/>
            <a:ext cx="9144000" cy="5143500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4C3ED4-E3AB-4123-8871-10F88BC33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4624"/>
            <a:ext cx="8676456" cy="8898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sz="4400" dirty="0"/>
              <a:t>Egy Higgs-esemény a CMS-ben</a:t>
            </a:r>
            <a:endParaRPr lang="en-US" sz="4400" dirty="0"/>
          </a:p>
        </p:txBody>
      </p:sp>
      <p:pic>
        <p:nvPicPr>
          <p:cNvPr id="166914" name="Picture 2" descr="http://www.bnl.gov/bnlweb/pubaf/pr/photos/2013/03/higgs-candidate-event-h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3916"/>
            <a:ext cx="8532440" cy="580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A416BCF-7465-4A23-93A5-95B039BE40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63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643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205788" cy="1006475"/>
          </a:xfrm>
        </p:spPr>
        <p:txBody>
          <a:bodyPr/>
          <a:lstStyle/>
          <a:p>
            <a:r>
              <a:rPr lang="hu-HU" sz="4400" dirty="0"/>
              <a:t>Az ATLAS kísérlet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67938" name="Picture 2" descr="http://twiki.org/p/pub/Blog/BlogEntry201111x3/At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4942376"/>
          </a:xfrm>
          <a:prstGeom prst="rect">
            <a:avLst/>
          </a:prstGeom>
          <a:noFill/>
        </p:spPr>
      </p:pic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1986EB6-EE07-469D-811B-B55AA517A0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64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887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EBBCEA-EC76-42AA-A0F2-4FF733C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3400" dirty="0"/>
              <a:t>Miért menjek fizika alapszakra az ELTE-re?</a:t>
            </a:r>
            <a:endParaRPr lang="en-US" sz="3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30F979-BBA3-4AA1-BC9D-A6E8E049A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3635"/>
            <a:ext cx="7560840" cy="3635885"/>
          </a:xfrm>
        </p:spPr>
        <p:txBody>
          <a:bodyPr/>
          <a:lstStyle/>
          <a:p>
            <a:r>
              <a:rPr lang="hu-HU" sz="2000" dirty="0"/>
              <a:t>A végső kérdésekre kapok választ</a:t>
            </a:r>
          </a:p>
          <a:p>
            <a:pPr lvl="1"/>
            <a:r>
              <a:rPr lang="hu-HU" sz="1800" dirty="0"/>
              <a:t>Hogy jött létre az univerzum? Mi irányítja?</a:t>
            </a:r>
          </a:p>
          <a:p>
            <a:r>
              <a:rPr lang="hu-HU" sz="2000" dirty="0"/>
              <a:t>Világszínvonalú kutatásokba kapcsolódhatok be</a:t>
            </a:r>
          </a:p>
          <a:p>
            <a:pPr lvl="1"/>
            <a:r>
              <a:rPr lang="hu-HU" sz="1800" dirty="0"/>
              <a:t>Érdemes minél hamarabb elkezdeni</a:t>
            </a:r>
          </a:p>
          <a:p>
            <a:r>
              <a:rPr lang="hu-HU" sz="2000" dirty="0"/>
              <a:t>Ha nem kutató leszek, akkor is nyerek rajta</a:t>
            </a:r>
          </a:p>
          <a:p>
            <a:pPr lvl="1"/>
            <a:r>
              <a:rPr lang="hu-HU" sz="1800" dirty="0"/>
              <a:t>Sok fizikus az orvosi, mérnöki, pénzügyi világban</a:t>
            </a:r>
          </a:p>
          <a:p>
            <a:r>
              <a:rPr lang="hu-HU" sz="2000" dirty="0"/>
              <a:t>Sokféle tehetség hasznosulhat</a:t>
            </a:r>
          </a:p>
          <a:p>
            <a:pPr lvl="1"/>
            <a:r>
              <a:rPr lang="hu-HU" sz="1800" dirty="0"/>
              <a:t>Problémamegoldás, csapatmunka, kommunikáció</a:t>
            </a:r>
          </a:p>
          <a:p>
            <a:r>
              <a:rPr lang="hu-HU" sz="2000" dirty="0"/>
              <a:t>Sok lehetőség külföldön tanulni, kutatni</a:t>
            </a:r>
          </a:p>
          <a:p>
            <a:pPr lvl="1"/>
            <a:r>
              <a:rPr lang="hu-HU" sz="1800" dirty="0"/>
              <a:t>Aktív kapcsolatok a világ minden részével</a:t>
            </a:r>
            <a:endParaRPr lang="en-US" sz="18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3896083-DA3B-44F9-B38C-FB6C2B6D8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b="9205"/>
          <a:stretch/>
        </p:blipFill>
        <p:spPr>
          <a:xfrm>
            <a:off x="666049" y="4725144"/>
            <a:ext cx="6336704" cy="151216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D019AE9-A460-4330-8A2A-91ECCBB84F00}"/>
              </a:ext>
            </a:extLst>
          </p:cNvPr>
          <p:cNvSpPr txBox="1"/>
          <p:nvPr/>
        </p:nvSpPr>
        <p:spPr>
          <a:xfrm>
            <a:off x="7499364" y="5919663"/>
            <a:ext cx="138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F3662B"/>
                </a:solidFill>
                <a:latin typeface="Arial Narrow" panose="020B0606020202030204" pitchFamily="34" charset="0"/>
              </a:rPr>
              <a:t>1. ELTE</a:t>
            </a:r>
            <a:endParaRPr lang="en-US" sz="2400" b="1" dirty="0">
              <a:solidFill>
                <a:srgbClr val="F3662B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DA076FA9-772C-4255-B987-40624DF94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2"/>
          <a:stretch/>
        </p:blipFill>
        <p:spPr>
          <a:xfrm>
            <a:off x="7450634" y="1207606"/>
            <a:ext cx="1618188" cy="158105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6"/>
          <a:stretch/>
        </p:blipFill>
        <p:spPr>
          <a:xfrm>
            <a:off x="7275917" y="5291531"/>
            <a:ext cx="1857375" cy="65137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03" y="3367025"/>
            <a:ext cx="1805331" cy="117269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9D019AE9-A460-4330-8A2A-91ECCBB84F00}"/>
              </a:ext>
            </a:extLst>
          </p:cNvPr>
          <p:cNvSpPr txBox="1"/>
          <p:nvPr/>
        </p:nvSpPr>
        <p:spPr>
          <a:xfrm>
            <a:off x="7345274" y="4310058"/>
            <a:ext cx="1731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Fizika szakterület, Közép-Európa:</a:t>
            </a:r>
            <a:b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hu-HU" sz="1600" b="1" dirty="0">
                <a:solidFill>
                  <a:srgbClr val="0070C0"/>
                </a:solidFill>
                <a:latin typeface="Arial Narrow" panose="020B0606020202030204" pitchFamily="34" charset="0"/>
              </a:rPr>
              <a:t>2. ELTE</a:t>
            </a:r>
            <a:endParaRPr lang="en-US" sz="1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9" t="10170" r="-862" b="44637"/>
          <a:stretch/>
        </p:blipFill>
        <p:spPr>
          <a:xfrm>
            <a:off x="7517842" y="2797261"/>
            <a:ext cx="1475656" cy="559731"/>
          </a:xfrm>
          <a:prstGeom prst="rect">
            <a:avLst/>
          </a:prstGeom>
        </p:spPr>
      </p:pic>
      <p:sp>
        <p:nvSpPr>
          <p:cNvPr id="18" name="Dia számának helye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65</a:t>
            </a:fld>
            <a:r>
              <a:rPr lang="en-US"/>
              <a:t> |</a:t>
            </a:r>
            <a:r>
              <a:rPr lang="hu-HU"/>
              <a:t>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44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Higgs szerepe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13092" cy="5040312"/>
          </a:xfrm>
        </p:spPr>
        <p:txBody>
          <a:bodyPr/>
          <a:lstStyle/>
          <a:p>
            <a:r>
              <a:rPr lang="hu-HU" sz="2000" dirty="0"/>
              <a:t>Elemi részecskék tömege: nem alapvető tulajdonság</a:t>
            </a:r>
          </a:p>
          <a:p>
            <a:r>
              <a:rPr lang="hu-HU" sz="2000" dirty="0"/>
              <a:t>Tömeg eredete: kölcsönhatás a Higgs-mezővel</a:t>
            </a:r>
          </a:p>
          <a:p>
            <a:r>
              <a:rPr lang="hu-HU" sz="2000" dirty="0"/>
              <a:t>Higgs-részecske: a mező</a:t>
            </a:r>
          </a:p>
          <a:p>
            <a:pPr marL="0" indent="354013">
              <a:buNone/>
            </a:pPr>
            <a:r>
              <a:rPr lang="hu-HU" sz="2000" dirty="0"/>
              <a:t>önkölcsönhatása</a:t>
            </a:r>
            <a:endParaRPr lang="hu-HU" sz="1600" dirty="0"/>
          </a:p>
        </p:txBody>
      </p:sp>
      <p:pic>
        <p:nvPicPr>
          <p:cNvPr id="165890" name="Picture 2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7"/>
          <a:stretch/>
        </p:blipFill>
        <p:spPr bwMode="auto">
          <a:xfrm>
            <a:off x="179388" y="3284984"/>
            <a:ext cx="4176464" cy="29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http://www.nature.com/nature/journal/v448/n7151/images/nature06079-f1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86"/>
          <a:stretch/>
        </p:blipFill>
        <p:spPr bwMode="auto">
          <a:xfrm>
            <a:off x="4585702" y="2361059"/>
            <a:ext cx="4249308" cy="30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nyíllal 2"/>
          <p:cNvCxnSpPr/>
          <p:nvPr/>
        </p:nvCxnSpPr>
        <p:spPr>
          <a:xfrm>
            <a:off x="4585702" y="2060848"/>
            <a:ext cx="2362562" cy="18007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2936663" y="2570659"/>
            <a:ext cx="51161" cy="221370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2790A9-5459-4B71-AC44-48917CA5C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66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15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2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-12"/>
          <a:stretch/>
        </p:blipFill>
        <p:spPr bwMode="auto">
          <a:xfrm>
            <a:off x="5292080" y="1214089"/>
            <a:ext cx="3816350" cy="2624833"/>
          </a:xfrm>
          <a:prstGeom prst="rect">
            <a:avLst/>
          </a:prstGeom>
          <a:noFill/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hu-HU" sz="4400" dirty="0"/>
              <a:t>A Higgs keresése</a:t>
            </a:r>
            <a:endParaRPr lang="en-US" sz="4400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4" y="1214090"/>
            <a:ext cx="9144000" cy="5310535"/>
          </a:xfrm>
        </p:spPr>
        <p:txBody>
          <a:bodyPr/>
          <a:lstStyle/>
          <a:p>
            <a:pPr>
              <a:tabLst>
                <a:tab pos="4932363" algn="l"/>
              </a:tabLst>
            </a:pPr>
            <a:r>
              <a:rPr lang="hu-HU" dirty="0"/>
              <a:t>Nagyenergiás proton-proton ütközések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Gyors proton szétesik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</a:t>
            </a:r>
            <a:r>
              <a:rPr lang="hu-HU" dirty="0" err="1"/>
              <a:t>gluonokra</a:t>
            </a:r>
            <a:r>
              <a:rPr lang="hu-HU" dirty="0"/>
              <a:t> és kvarkokra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Ezek hadronokká</a:t>
            </a:r>
          </a:p>
          <a:p>
            <a:pPr>
              <a:buFontTx/>
              <a:buNone/>
              <a:tabLst>
                <a:tab pos="4932363" algn="l"/>
              </a:tabLst>
            </a:pPr>
            <a:r>
              <a:rPr lang="hu-HU" dirty="0"/>
              <a:t>	és </a:t>
            </a:r>
            <a:r>
              <a:rPr lang="hu-HU" dirty="0" err="1"/>
              <a:t>bozonokká</a:t>
            </a:r>
            <a:r>
              <a:rPr lang="hu-HU" dirty="0"/>
              <a:t> alakulnak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Ritkán létrejöhet a Higgs</a:t>
            </a:r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endParaRPr lang="hu-HU" dirty="0"/>
          </a:p>
          <a:p>
            <a:pPr>
              <a:tabLst>
                <a:tab pos="4932363" algn="l"/>
              </a:tabLst>
            </a:pPr>
            <a:r>
              <a:rPr lang="hu-HU" dirty="0"/>
              <a:t>Az ilyen ritka eseményeket kell megtalálni!</a:t>
            </a:r>
          </a:p>
          <a:p>
            <a:pPr>
              <a:tabLst>
                <a:tab pos="4932363" algn="l"/>
              </a:tabLst>
            </a:pPr>
            <a:r>
              <a:rPr lang="hu-HU" dirty="0"/>
              <a:t>Észlelés: bomláson keresztül</a:t>
            </a:r>
            <a:endParaRPr lang="en-US" dirty="0"/>
          </a:p>
        </p:txBody>
      </p:sp>
      <p:pic>
        <p:nvPicPr>
          <p:cNvPr id="126980" name="Picture 4" descr="File:Gluon-top-higgs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667" y="3530623"/>
            <a:ext cx="2016125" cy="1673225"/>
          </a:xfrm>
          <a:prstGeom prst="rect">
            <a:avLst/>
          </a:prstGeom>
          <a:noFill/>
        </p:spPr>
      </p:pic>
      <p:pic>
        <p:nvPicPr>
          <p:cNvPr id="126981" name="Picture 5" descr="File:BosonFusion-Higgs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505224"/>
            <a:ext cx="2519362" cy="1724025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75" y="4091161"/>
            <a:ext cx="2162175" cy="2181225"/>
          </a:xfrm>
          <a:prstGeom prst="rect">
            <a:avLst/>
          </a:prstGeom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60527B8-B2EA-4789-A7FA-C73E3A0D9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436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6475"/>
          </a:xfrm>
        </p:spPr>
        <p:txBody>
          <a:bodyPr/>
          <a:lstStyle/>
          <a:p>
            <a:r>
              <a:rPr lang="hu-HU" sz="4000" dirty="0"/>
              <a:t>A hőmérséklet mérése</a:t>
            </a:r>
            <a:endParaRPr lang="en-US" sz="4000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339850"/>
            <a:ext cx="5940425" cy="2160588"/>
          </a:xfrm>
        </p:spPr>
        <p:txBody>
          <a:bodyPr/>
          <a:lstStyle/>
          <a:p>
            <a:r>
              <a:rPr lang="hu-HU" dirty="0"/>
              <a:t>Összetett részecskék keletkezése: kvarkanyag megszűnése után</a:t>
            </a:r>
          </a:p>
          <a:p>
            <a:r>
              <a:rPr lang="hu-HU" dirty="0"/>
              <a:t>Fotonok áthatolnak az anyagon</a:t>
            </a:r>
          </a:p>
          <a:p>
            <a:r>
              <a:rPr lang="hu-HU" dirty="0" err="1"/>
              <a:t>Hőkamerához</a:t>
            </a:r>
            <a:r>
              <a:rPr lang="hu-HU" dirty="0"/>
              <a:t> hasonló elv</a:t>
            </a:r>
          </a:p>
          <a:p>
            <a:r>
              <a:rPr lang="hu-HU" dirty="0"/>
              <a:t>Kezdetben ~10</a:t>
            </a:r>
            <a:r>
              <a:rPr lang="hu-HU" baseline="30000" dirty="0"/>
              <a:t>13</a:t>
            </a:r>
            <a:r>
              <a:rPr lang="hu-HU" dirty="0"/>
              <a:t> Kelvin!</a:t>
            </a:r>
            <a:endParaRPr lang="en-US" dirty="0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213100"/>
            <a:ext cx="6542087" cy="2524125"/>
          </a:xfrm>
          <a:prstGeom prst="rect">
            <a:avLst/>
          </a:prstGeom>
          <a:noFill/>
        </p:spPr>
      </p:pic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1187450" y="5734050"/>
            <a:ext cx="6985000" cy="647700"/>
          </a:xfrm>
          <a:prstGeom prst="rightArrow">
            <a:avLst>
              <a:gd name="adj1" fmla="val 50000"/>
              <a:gd name="adj2" fmla="val 2696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hu-HU" sz="2000">
                <a:latin typeface="Verdana" pitchFamily="34" charset="0"/>
              </a:rPr>
              <a:t>Tágulás kezdete            ………                Kifagyás</a:t>
            </a:r>
            <a:endParaRPr lang="en-US" sz="2000">
              <a:latin typeface="Verdana" pitchFamily="34" charset="0"/>
            </a:endParaRP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132138" y="3500438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546366"/>
                </a:solidFill>
                <a:latin typeface="Verdana" pitchFamily="34" charset="0"/>
              </a:rPr>
              <a:t>fotonok</a:t>
            </a:r>
            <a:endParaRPr lang="en-US" sz="2000">
              <a:solidFill>
                <a:srgbClr val="546366"/>
              </a:solidFill>
              <a:latin typeface="Verdana" pitchFamily="34" charset="0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7163693" y="3357563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>
                <a:solidFill>
                  <a:srgbClr val="546366"/>
                </a:solidFill>
                <a:latin typeface="Verdana" pitchFamily="34" charset="0"/>
              </a:rPr>
              <a:t>egyéb részecskék</a:t>
            </a:r>
            <a:endParaRPr lang="en-US" sz="2000" dirty="0">
              <a:solidFill>
                <a:srgbClr val="546366"/>
              </a:solidFill>
              <a:latin typeface="Verdana" pitchFamily="34" charset="0"/>
            </a:endParaRPr>
          </a:p>
        </p:txBody>
      </p:sp>
      <p:pic>
        <p:nvPicPr>
          <p:cNvPr id="106506" name="Picture 10" descr="http://www.animations.physics.unsw.edu.au/jw/images/Joecoo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6150" y="1341438"/>
            <a:ext cx="3117850" cy="1857375"/>
          </a:xfrm>
          <a:prstGeom prst="rect">
            <a:avLst/>
          </a:prstGeom>
          <a:noFill/>
        </p:spPr>
      </p:pic>
      <p:sp>
        <p:nvSpPr>
          <p:cNvPr id="7" name="Élőláb helye 6"/>
          <p:cNvSpPr>
            <a:spLocks noGrp="1"/>
          </p:cNvSpPr>
          <p:nvPr>
            <p:ph type="ftr" sz="quarter" idx="10"/>
          </p:nvPr>
        </p:nvSpPr>
        <p:spPr>
          <a:xfrm>
            <a:off x="179388" y="6524625"/>
            <a:ext cx="4678362" cy="239713"/>
          </a:xfrm>
        </p:spPr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68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618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Kvarkbezárás barionokkal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Proton gerjesztése</a:t>
            </a:r>
          </a:p>
          <a:p>
            <a:r>
              <a:rPr lang="hu-HU" dirty="0"/>
              <a:t>Kvark „ledörzsölése”?</a:t>
            </a:r>
          </a:p>
          <a:p>
            <a:r>
              <a:rPr lang="hu-HU" dirty="0"/>
              <a:t>Energiából</a:t>
            </a:r>
            <a:br>
              <a:rPr lang="hu-HU" dirty="0"/>
            </a:br>
            <a:r>
              <a:rPr lang="hu-HU" dirty="0"/>
              <a:t>kvark-</a:t>
            </a:r>
            <a:r>
              <a:rPr lang="hu-HU" dirty="0" err="1"/>
              <a:t>antikvark</a:t>
            </a:r>
            <a:r>
              <a:rPr lang="hu-HU" dirty="0"/>
              <a:t> pár!</a:t>
            </a:r>
          </a:p>
          <a:p>
            <a:r>
              <a:rPr lang="hu-HU" dirty="0"/>
              <a:t>Létrejön: </a:t>
            </a:r>
            <a:br>
              <a:rPr lang="hu-HU" dirty="0"/>
            </a:br>
            <a:r>
              <a:rPr lang="hu-HU" dirty="0"/>
              <a:t>új barion (Lambda,</a:t>
            </a:r>
            <a:r>
              <a:rPr lang="el-GR" dirty="0"/>
              <a:t> Λ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+ mezon (</a:t>
            </a:r>
            <a:r>
              <a:rPr lang="hu-HU" dirty="0" err="1"/>
              <a:t>kaon</a:t>
            </a:r>
            <a:r>
              <a:rPr lang="hu-HU" dirty="0"/>
              <a:t>, K</a:t>
            </a:r>
            <a:r>
              <a:rPr lang="hu-HU" baseline="30000" dirty="0"/>
              <a:t>+</a:t>
            </a:r>
            <a:r>
              <a:rPr lang="hu-HU" dirty="0"/>
              <a:t>)</a:t>
            </a:r>
          </a:p>
          <a:p>
            <a:r>
              <a:rPr lang="hu-HU" dirty="0"/>
              <a:t>Színtöltés nem</a:t>
            </a:r>
            <a:br>
              <a:rPr lang="hu-HU" dirty="0"/>
            </a:br>
            <a:r>
              <a:rPr lang="hu-HU" dirty="0"/>
              <a:t>szabadult ki:</a:t>
            </a:r>
            <a:br>
              <a:rPr lang="hu-HU" dirty="0"/>
            </a:br>
            <a:r>
              <a:rPr lang="hu-HU" dirty="0"/>
              <a:t>kvarkbezárás</a:t>
            </a:r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   −     phenix.elte.hu      −      cms.elte.hu</a:t>
            </a:r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87" y="1438275"/>
            <a:ext cx="4133540" cy="4133540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69</a:t>
            </a:fld>
            <a:r>
              <a:rPr lang="en-US"/>
              <a:t> |</a:t>
            </a:r>
            <a:r>
              <a:rPr lang="hu-HU"/>
              <a:t>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9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Kölcsönhatások és közvetítőik</a:t>
            </a:r>
            <a:endParaRPr lang="en-US" sz="44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760"/>
            <a:ext cx="4321175" cy="5040312"/>
          </a:xfrm>
        </p:spPr>
        <p:txBody>
          <a:bodyPr/>
          <a:lstStyle/>
          <a:p>
            <a:r>
              <a:rPr lang="hu-HU" sz="2000" dirty="0"/>
              <a:t>Elektromos és mágneses:</a:t>
            </a:r>
          </a:p>
          <a:p>
            <a:pPr lvl="1"/>
            <a:r>
              <a:rPr lang="hu-HU" sz="1800" dirty="0"/>
              <a:t>Közvetítő: foton</a:t>
            </a:r>
          </a:p>
          <a:p>
            <a:pPr lvl="1"/>
            <a:r>
              <a:rPr lang="hu-HU" sz="1800" dirty="0"/>
              <a:t>Molekulák, fény</a:t>
            </a:r>
          </a:p>
          <a:p>
            <a:pPr lvl="1"/>
            <a:r>
              <a:rPr lang="hu-HU" sz="1800" dirty="0"/>
              <a:t>Telefon, számítógép, …</a:t>
            </a:r>
          </a:p>
          <a:p>
            <a:r>
              <a:rPr lang="hu-HU" sz="2000" dirty="0"/>
              <a:t>Gyenge kölcsönhatás</a:t>
            </a:r>
          </a:p>
          <a:p>
            <a:pPr lvl="1"/>
            <a:r>
              <a:rPr lang="hu-HU" sz="1800" dirty="0"/>
              <a:t>Közvetítő: W, Z bozon</a:t>
            </a:r>
          </a:p>
          <a:p>
            <a:pPr lvl="1"/>
            <a:r>
              <a:rPr lang="hu-HU" sz="1800" dirty="0"/>
              <a:t>Radioaktivitás</a:t>
            </a:r>
          </a:p>
          <a:p>
            <a:r>
              <a:rPr lang="hu-HU" sz="2000" dirty="0"/>
              <a:t>Erős kölcsönhatás: gluon</a:t>
            </a:r>
          </a:p>
          <a:p>
            <a:pPr lvl="1"/>
            <a:r>
              <a:rPr lang="hu-HU" sz="1800" dirty="0"/>
              <a:t>Atommagokat összetartó erő</a:t>
            </a:r>
          </a:p>
          <a:p>
            <a:pPr lvl="1"/>
            <a:r>
              <a:rPr lang="hu-HU" sz="1800" dirty="0"/>
              <a:t>Nap működtetője, atomreaktorok</a:t>
            </a:r>
          </a:p>
          <a:p>
            <a:r>
              <a:rPr lang="hu-HU" sz="2000" dirty="0"/>
              <a:t>Gravitáció</a:t>
            </a:r>
          </a:p>
          <a:p>
            <a:pPr lvl="1"/>
            <a:r>
              <a:rPr lang="hu-HU" sz="1800" dirty="0"/>
              <a:t>Rövid távon a leggyengébb</a:t>
            </a:r>
            <a:endParaRPr lang="en-US" sz="1800" dirty="0"/>
          </a:p>
          <a:p>
            <a:pPr lvl="1"/>
            <a:r>
              <a:rPr lang="hu-HU" sz="1800" dirty="0"/>
              <a:t>Alapvetően más:</a:t>
            </a:r>
          </a:p>
          <a:p>
            <a:pPr lvl="1">
              <a:buNone/>
            </a:pPr>
            <a:r>
              <a:rPr lang="hu-HU" sz="1800" dirty="0"/>
              <a:t>	„téridő görbülete”</a:t>
            </a:r>
            <a:endParaRPr lang="en-US" sz="1800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3150"/>
          <a:stretch/>
        </p:blipFill>
        <p:spPr bwMode="auto">
          <a:xfrm>
            <a:off x="6822504" y="1429792"/>
            <a:ext cx="2213992" cy="2286000"/>
          </a:xfrm>
          <a:prstGeom prst="roundRect">
            <a:avLst>
              <a:gd name="adj" fmla="val 497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r="3150"/>
          <a:stretch/>
        </p:blipFill>
        <p:spPr bwMode="auto">
          <a:xfrm>
            <a:off x="6822504" y="3879304"/>
            <a:ext cx="2213992" cy="2286000"/>
          </a:xfrm>
          <a:prstGeom prst="roundRect">
            <a:avLst>
              <a:gd name="adj" fmla="val 380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 rotWithShape="1">
          <a:blip r:embed="rId4" cstate="print"/>
          <a:srcRect r="823"/>
          <a:stretch/>
        </p:blipFill>
        <p:spPr bwMode="auto">
          <a:xfrm>
            <a:off x="4465067" y="1429792"/>
            <a:ext cx="2267173" cy="2286000"/>
          </a:xfrm>
          <a:prstGeom prst="roundRect">
            <a:avLst>
              <a:gd name="adj" fmla="val 487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r="823"/>
          <a:stretch/>
        </p:blipFill>
        <p:spPr bwMode="auto">
          <a:xfrm>
            <a:off x="4465067" y="3879304"/>
            <a:ext cx="2267173" cy="2286000"/>
          </a:xfrm>
          <a:prstGeom prst="roundRect">
            <a:avLst>
              <a:gd name="adj" fmla="val 5252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B6B9D40-E5CF-4FC3-8C70-3AC26AAEA0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hu-HU" sz="4400"/>
              <a:t>Nem minden ütközés azonos!</a:t>
            </a:r>
            <a:endParaRPr lang="en-US" sz="4400"/>
          </a:p>
        </p:txBody>
      </p:sp>
      <p:pic>
        <p:nvPicPr>
          <p:cNvPr id="72725" name="Picture 21" descr="screenshot_06232k_side_r1175046_ev34"/>
          <p:cNvPicPr>
            <a:picLocks noChangeAspect="1" noChangeArrowheads="1"/>
          </p:cNvPicPr>
          <p:nvPr/>
        </p:nvPicPr>
        <p:blipFill>
          <a:blip r:embed="rId3" cstate="print"/>
          <a:srcRect l="4698" t="5074" r="3915" b="5074"/>
          <a:stretch>
            <a:fillRect/>
          </a:stretch>
        </p:blipFill>
        <p:spPr bwMode="auto">
          <a:xfrm>
            <a:off x="0" y="3388628"/>
            <a:ext cx="2971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6" name="Picture 22" descr="screenshot_06232k_side_r1175046_ev10"/>
          <p:cNvPicPr>
            <a:picLocks noChangeAspect="1" noChangeArrowheads="1"/>
          </p:cNvPicPr>
          <p:nvPr/>
        </p:nvPicPr>
        <p:blipFill>
          <a:blip r:embed="rId4" cstate="print"/>
          <a:srcRect l="3915" t="5074" r="4698" b="5074"/>
          <a:stretch>
            <a:fillRect/>
          </a:stretch>
        </p:blipFill>
        <p:spPr bwMode="auto">
          <a:xfrm>
            <a:off x="3111030" y="3388628"/>
            <a:ext cx="29718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27" name="Picture 23" descr="screenshot_06252k_side_r1177002_t25_ev9"/>
          <p:cNvPicPr>
            <a:picLocks noChangeAspect="1" noChangeArrowheads="1"/>
          </p:cNvPicPr>
          <p:nvPr/>
        </p:nvPicPr>
        <p:blipFill>
          <a:blip r:embed="rId5" cstate="print"/>
          <a:srcRect l="6264" t="6088" r="6264" b="6088"/>
          <a:stretch>
            <a:fillRect/>
          </a:stretch>
        </p:blipFill>
        <p:spPr bwMode="auto">
          <a:xfrm>
            <a:off x="6215063" y="3389141"/>
            <a:ext cx="292893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96716" y="2615753"/>
            <a:ext cx="172878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000" b="1" dirty="0">
                <a:solidFill>
                  <a:schemeClr val="accent2"/>
                </a:solidFill>
              </a:rPr>
              <a:t>periférikus (</a:t>
            </a:r>
            <a:r>
              <a:rPr lang="hu-HU" sz="2000" b="1" dirty="0" err="1">
                <a:solidFill>
                  <a:schemeClr val="accent2"/>
                </a:solidFill>
              </a:rPr>
              <a:t>pl</a:t>
            </a:r>
            <a:r>
              <a:rPr lang="hu-HU" sz="2000" b="1" dirty="0">
                <a:solidFill>
                  <a:schemeClr val="accent2"/>
                </a:solidFill>
              </a:rPr>
              <a:t> 80-90%)</a:t>
            </a: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6709359" y="2530436"/>
            <a:ext cx="15763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000" b="1" dirty="0">
                <a:solidFill>
                  <a:schemeClr val="accent2"/>
                </a:solidFill>
              </a:rPr>
              <a:t>centrális (</a:t>
            </a:r>
            <a:r>
              <a:rPr lang="hu-HU" sz="2000" b="1" dirty="0" err="1">
                <a:solidFill>
                  <a:schemeClr val="accent2"/>
                </a:solidFill>
              </a:rPr>
              <a:t>pl</a:t>
            </a:r>
            <a:r>
              <a:rPr lang="hu-HU" sz="2000" b="1" dirty="0">
                <a:solidFill>
                  <a:schemeClr val="accent2"/>
                </a:solidFill>
              </a:rPr>
              <a:t> 0-5%)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871E80E-A15B-440D-8620-AE48DF5F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078" y="2208084"/>
            <a:ext cx="608921" cy="18687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339635F9-7EEF-4C88-B3DF-8DDCDA629B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8869" y="2198351"/>
            <a:ext cx="594825" cy="29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BBE173D1-49C9-4EF9-A49A-13F62E7BC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8259" y="2412474"/>
            <a:ext cx="556768" cy="9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2C7C0A45-E5B0-40A2-AE87-B606231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2340" y="2208084"/>
            <a:ext cx="202974" cy="1074510"/>
          </a:xfrm>
          <a:prstGeom prst="ellipse">
            <a:avLst/>
          </a:prstGeom>
          <a:solidFill>
            <a:srgbClr val="FFC000"/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5">
            <a:extLst>
              <a:ext uri="{FF2B5EF4-FFF2-40B4-BE49-F238E27FC236}">
                <a16:creationId xmlns:a16="http://schemas.microsoft.com/office/drawing/2014/main" id="{88B9FC77-B4C5-40D1-8EFD-6453997B4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591" y="1346724"/>
            <a:ext cx="187469" cy="1092029"/>
          </a:xfrm>
          <a:prstGeom prst="ellipse">
            <a:avLst/>
          </a:prstGeom>
          <a:solidFill>
            <a:srgbClr val="FFC000"/>
          </a:solidFill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7068318" y="1433815"/>
            <a:ext cx="820855" cy="1096621"/>
            <a:chOff x="6980190" y="2044347"/>
            <a:chExt cx="820855" cy="1096621"/>
          </a:xfrm>
        </p:grpSpPr>
        <p:sp>
          <p:nvSpPr>
            <p:cNvPr id="37" name="Rectangle 16">
              <a:extLst>
                <a:ext uri="{FF2B5EF4-FFF2-40B4-BE49-F238E27FC236}">
                  <a16:creationId xmlns:a16="http://schemas.microsoft.com/office/drawing/2014/main" id="{F2FF9A7A-597E-40E1-B092-24AB05CC4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280" y="2044347"/>
              <a:ext cx="608920" cy="1074737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E56FD995-B437-4B6E-AB87-372F3F230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8889" y="2051359"/>
              <a:ext cx="630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06B389F0-4977-42DD-B1C0-8E2144C78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8318" y="3130532"/>
              <a:ext cx="63288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5735E09C-4799-4299-810E-6A5741CF9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733" y="2044347"/>
              <a:ext cx="184312" cy="109662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7">
              <a:extLst>
                <a:ext uri="{FF2B5EF4-FFF2-40B4-BE49-F238E27FC236}">
                  <a16:creationId xmlns:a16="http://schemas.microsoft.com/office/drawing/2014/main" id="{ED85B574-4A47-4AE3-82E6-1D3039CD3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190" y="2044347"/>
              <a:ext cx="214251" cy="109662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4053068" y="1346724"/>
            <a:ext cx="810543" cy="1702909"/>
            <a:chOff x="4028293" y="1528199"/>
            <a:chExt cx="810543" cy="1702909"/>
          </a:xfrm>
        </p:grpSpPr>
        <p:sp>
          <p:nvSpPr>
            <p:cNvPr id="34" name="Rectangle 10">
              <a:extLst>
                <a:ext uri="{FF2B5EF4-FFF2-40B4-BE49-F238E27FC236}">
                  <a16:creationId xmlns:a16="http://schemas.microsoft.com/office/drawing/2014/main" id="{6E8D1777-C9FF-4D26-840E-953E173F9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479" y="2165083"/>
              <a:ext cx="608920" cy="420516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51FBB9F6-6880-4C30-A92B-219A44A55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79" y="2168003"/>
              <a:ext cx="52575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3E0D86A-85D3-4012-B046-8FBFD56D33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707" y="2587545"/>
              <a:ext cx="5328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2">
              <a:extLst>
                <a:ext uri="{FF2B5EF4-FFF2-40B4-BE49-F238E27FC236}">
                  <a16:creationId xmlns:a16="http://schemas.microsoft.com/office/drawing/2014/main" id="{A58B6464-D257-4955-9AEB-07CF6B53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863" y="2156457"/>
              <a:ext cx="202973" cy="107465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6B57DB40-B82B-48FF-8F3F-A74970FE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293" y="1528199"/>
              <a:ext cx="202973" cy="1074651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970C87E-FED4-449D-9D78-4FD227D6A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0" y="5644979"/>
            <a:ext cx="2971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b="1" dirty="0">
                <a:solidFill>
                  <a:schemeClr val="accent2"/>
                </a:solidFill>
              </a:rPr>
              <a:t>kevés részecske</a:t>
            </a:r>
            <a:br>
              <a:rPr lang="hu-HU" sz="2000" b="1" dirty="0">
                <a:solidFill>
                  <a:schemeClr val="accent2"/>
                </a:solidFill>
              </a:rPr>
            </a:br>
            <a:r>
              <a:rPr lang="hu-HU" sz="2000" b="1" dirty="0">
                <a:solidFill>
                  <a:schemeClr val="accent2"/>
                </a:solidFill>
              </a:rPr>
              <a:t>kis rendszerméret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215063" y="5632330"/>
            <a:ext cx="29289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b="1" dirty="0">
                <a:solidFill>
                  <a:schemeClr val="accent2"/>
                </a:solidFill>
              </a:rPr>
              <a:t>sok részecske</a:t>
            </a:r>
            <a:br>
              <a:rPr lang="hu-HU" sz="2000" b="1" dirty="0">
                <a:solidFill>
                  <a:schemeClr val="accent2"/>
                </a:solidFill>
              </a:rPr>
            </a:br>
            <a:r>
              <a:rPr lang="hu-HU" sz="2000" b="1" dirty="0">
                <a:solidFill>
                  <a:schemeClr val="accent2"/>
                </a:solidFill>
              </a:rPr>
              <a:t>nagy rendszerméret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70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3610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hu-HU" sz="4000"/>
              <a:t>Mag-módosulási </a:t>
            </a:r>
            <a:r>
              <a:rPr lang="hu-HU" sz="4000" dirty="0"/>
              <a:t>faktor</a:t>
            </a:r>
            <a:endParaRPr lang="en-US" sz="4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248872" y="1556792"/>
            <a:ext cx="990600" cy="1752600"/>
            <a:chOff x="4176" y="2352"/>
            <a:chExt cx="624" cy="1104"/>
          </a:xfrm>
        </p:grpSpPr>
        <p:sp>
          <p:nvSpPr>
            <p:cNvPr id="74756" name="Rectangle 4"/>
            <p:cNvSpPr>
              <a:spLocks noChangeArrowheads="1"/>
            </p:cNvSpPr>
            <p:nvPr/>
          </p:nvSpPr>
          <p:spPr bwMode="auto">
            <a:xfrm>
              <a:off x="4272" y="2367"/>
              <a:ext cx="432" cy="1074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>
              <a:off x="4244" y="3441"/>
              <a:ext cx="481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9" name="Line 7"/>
            <p:cNvSpPr>
              <a:spLocks noChangeShapeType="1"/>
            </p:cNvSpPr>
            <p:nvPr/>
          </p:nvSpPr>
          <p:spPr bwMode="auto">
            <a:xfrm>
              <a:off x="4244" y="2367"/>
              <a:ext cx="476" cy="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7" name="Oval 5"/>
            <p:cNvSpPr>
              <a:spLocks noChangeArrowheads="1"/>
            </p:cNvSpPr>
            <p:nvPr/>
          </p:nvSpPr>
          <p:spPr bwMode="auto">
            <a:xfrm>
              <a:off x="4176" y="2352"/>
              <a:ext cx="144" cy="110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58" name="Oval 6"/>
            <p:cNvSpPr>
              <a:spLocks noChangeArrowheads="1"/>
            </p:cNvSpPr>
            <p:nvPr/>
          </p:nvSpPr>
          <p:spPr bwMode="auto">
            <a:xfrm>
              <a:off x="4656" y="2352"/>
              <a:ext cx="144" cy="110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611188" y="1557338"/>
            <a:ext cx="19558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chemeClr val="accent2"/>
                </a:solidFill>
              </a:rPr>
              <a:t>Proton</a:t>
            </a:r>
            <a:r>
              <a:rPr lang="hu-HU" sz="2000" b="1" dirty="0">
                <a:solidFill>
                  <a:schemeClr val="accent2"/>
                </a:solidFill>
              </a:rPr>
              <a:t>+</a:t>
            </a:r>
            <a:r>
              <a:rPr lang="en-US" sz="2000" b="1" dirty="0">
                <a:solidFill>
                  <a:schemeClr val="accent2"/>
                </a:solidFill>
              </a:rPr>
              <a:t>proton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6877050" y="1125538"/>
            <a:ext cx="1730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2000" b="1">
                <a:solidFill>
                  <a:schemeClr val="accent2"/>
                </a:solidFill>
              </a:rPr>
              <a:t>Arany+arany</a:t>
            </a:r>
            <a:endParaRPr lang="en-US" sz="2000" b="1">
              <a:solidFill>
                <a:schemeClr val="accent2"/>
              </a:solidFill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248525" y="1671638"/>
            <a:ext cx="228600" cy="1447800"/>
            <a:chOff x="2208" y="1008"/>
            <a:chExt cx="144" cy="912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74769" name="Oval 17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0" name="Oval 18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1" name="Oval 19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2" name="Oval 20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3" name="Oval 21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74" name="Oval 2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74775" name="Oval 23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6" name="Oval 24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7" name="Oval 25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8" name="Oval 26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79" name="Oval 27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80" name="Oval 28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010525" y="1671638"/>
            <a:ext cx="228600" cy="1447800"/>
            <a:chOff x="2208" y="1008"/>
            <a:chExt cx="144" cy="912"/>
          </a:xfrm>
        </p:grpSpPr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74783" name="Oval 31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4" name="Oval 32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5" name="Oval 33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6" name="Oval 34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7" name="Oval 35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4788" name="Oval 36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74789" name="Oval 37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0" name="Oval 38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1" name="Oval 39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2" name="Oval 40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3" name="Oval 41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794" name="Oval 42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4795" name="Oval 43"/>
          <p:cNvSpPr>
            <a:spLocks noChangeArrowheads="1"/>
          </p:cNvSpPr>
          <p:nvPr/>
        </p:nvSpPr>
        <p:spPr bwMode="auto">
          <a:xfrm>
            <a:off x="1219200" y="2227263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6" name="Oval 44"/>
          <p:cNvSpPr>
            <a:spLocks noChangeArrowheads="1"/>
          </p:cNvSpPr>
          <p:nvPr/>
        </p:nvSpPr>
        <p:spPr bwMode="auto">
          <a:xfrm>
            <a:off x="1676400" y="2227263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>
            <a:off x="611188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8" name="Line 46"/>
          <p:cNvSpPr>
            <a:spLocks noChangeShapeType="1"/>
          </p:cNvSpPr>
          <p:nvPr/>
        </p:nvSpPr>
        <p:spPr bwMode="auto">
          <a:xfrm flipH="1">
            <a:off x="1979613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4799" name="Text Box 47"/>
          <p:cNvSpPr txBox="1">
            <a:spLocks noChangeArrowheads="1"/>
          </p:cNvSpPr>
          <p:nvPr/>
        </p:nvSpPr>
        <p:spPr bwMode="auto">
          <a:xfrm>
            <a:off x="2339975" y="1916113"/>
            <a:ext cx="45100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Egyszerűen több?</a:t>
            </a:r>
          </a:p>
          <a:p>
            <a:pPr algn="ctr" eaLnBrk="0" hangingPunct="0"/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sok p+</a:t>
            </a:r>
            <a:r>
              <a:rPr lang="hu-HU" sz="2800" b="1" dirty="0" err="1">
                <a:solidFill>
                  <a:srgbClr val="FF3300"/>
                </a:solidFill>
                <a:latin typeface="Verdana" pitchFamily="34" charset="0"/>
              </a:rPr>
              <a:t>p</a:t>
            </a:r>
            <a:r>
              <a:rPr lang="hu-HU" sz="2800" b="1" dirty="0">
                <a:solidFill>
                  <a:srgbClr val="FF3300"/>
                </a:solidFill>
                <a:latin typeface="Verdana" pitchFamily="34" charset="0"/>
              </a:rPr>
              <a:t> = mag+</a:t>
            </a:r>
            <a:r>
              <a:rPr lang="hu-HU" sz="2800" b="1" dirty="0" err="1">
                <a:solidFill>
                  <a:srgbClr val="FF3300"/>
                </a:solidFill>
                <a:latin typeface="Verdana" pitchFamily="34" charset="0"/>
              </a:rPr>
              <a:t>mag</a:t>
            </a:r>
            <a:endParaRPr lang="en-US" sz="2800" b="1" dirty="0">
              <a:solidFill>
                <a:srgbClr val="FF3300"/>
              </a:solidFill>
              <a:latin typeface="Verdana" pitchFamily="34" charset="0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>
            <a:off x="6640513" y="234950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249238" y="3789363"/>
            <a:ext cx="8539163" cy="1554162"/>
            <a:chOff x="157" y="2387"/>
            <a:chExt cx="5379" cy="979"/>
          </a:xfrm>
        </p:grpSpPr>
        <p:sp>
          <p:nvSpPr>
            <p:cNvPr id="74801" name="AutoShape 49"/>
            <p:cNvSpPr>
              <a:spLocks noChangeArrowheads="1"/>
            </p:cNvSpPr>
            <p:nvPr/>
          </p:nvSpPr>
          <p:spPr bwMode="auto">
            <a:xfrm flipH="1" flipV="1">
              <a:off x="2018" y="2387"/>
              <a:ext cx="2112" cy="368"/>
            </a:xfrm>
            <a:prstGeom prst="wedgeRoundRectCallout">
              <a:avLst>
                <a:gd name="adj1" fmla="val -55495"/>
                <a:gd name="adj2" fmla="val 187500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02" name="Rectangle 50"/>
            <p:cNvSpPr>
              <a:spLocks noChangeArrowheads="1"/>
            </p:cNvSpPr>
            <p:nvPr/>
          </p:nvSpPr>
          <p:spPr bwMode="auto">
            <a:xfrm>
              <a:off x="2043" y="2449"/>
              <a:ext cx="207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800" b="1">
                  <a:solidFill>
                    <a:srgbClr val="FFCC00"/>
                  </a:solidFill>
                </a:rPr>
                <a:t>Keletkező részecskék száma</a:t>
              </a:r>
              <a:endParaRPr lang="en-US" sz="1800" b="1">
                <a:solidFill>
                  <a:srgbClr val="FFCC00"/>
                </a:solidFill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>
              <a:off x="975" y="2841"/>
              <a:ext cx="45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804" name="AutoShape 52"/>
            <p:cNvSpPr>
              <a:spLocks noChangeArrowheads="1"/>
            </p:cNvSpPr>
            <p:nvPr/>
          </p:nvSpPr>
          <p:spPr bwMode="auto">
            <a:xfrm flipV="1">
              <a:off x="1008" y="2947"/>
              <a:ext cx="2112" cy="348"/>
            </a:xfrm>
            <a:prstGeom prst="wedgeRoundRectCallout">
              <a:avLst>
                <a:gd name="adj1" fmla="val -46310"/>
                <a:gd name="adj2" fmla="val 375861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05" name="Rectangle 53"/>
            <p:cNvSpPr>
              <a:spLocks noChangeArrowheads="1"/>
            </p:cNvSpPr>
            <p:nvPr/>
          </p:nvSpPr>
          <p:spPr bwMode="auto">
            <a:xfrm>
              <a:off x="933" y="2993"/>
              <a:ext cx="215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1800" b="1">
                  <a:solidFill>
                    <a:srgbClr val="FFCC00"/>
                  </a:solidFill>
                </a:rPr>
                <a:t>  Keletkező részecskék száma</a:t>
              </a:r>
              <a:endParaRPr lang="en-US" sz="1800" b="1">
                <a:solidFill>
                  <a:srgbClr val="FFCC00"/>
                </a:solidFill>
              </a:endParaRPr>
            </a:p>
          </p:txBody>
        </p:sp>
        <p:sp>
          <p:nvSpPr>
            <p:cNvPr id="74806" name="Text Box 54"/>
            <p:cNvSpPr txBox="1">
              <a:spLocks noChangeArrowheads="1"/>
            </p:cNvSpPr>
            <p:nvPr/>
          </p:nvSpPr>
          <p:spPr bwMode="auto">
            <a:xfrm>
              <a:off x="3107" y="2886"/>
              <a:ext cx="322" cy="48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i="1">
                  <a:solidFill>
                    <a:schemeClr val="accent2"/>
                  </a:solidFill>
                  <a:cs typeface="Arial" charset="0"/>
                </a:rPr>
                <a:t>×</a:t>
              </a:r>
            </a:p>
          </p:txBody>
        </p:sp>
        <p:sp>
          <p:nvSpPr>
            <p:cNvPr id="74810" name="Text Box 58"/>
            <p:cNvSpPr txBox="1">
              <a:spLocks noChangeArrowheads="1"/>
            </p:cNvSpPr>
            <p:nvPr/>
          </p:nvSpPr>
          <p:spPr bwMode="auto">
            <a:xfrm>
              <a:off x="157" y="2478"/>
              <a:ext cx="812" cy="6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6600" b="1" i="1" dirty="0">
                  <a:solidFill>
                    <a:srgbClr val="FF0000"/>
                  </a:solidFill>
                </a:rPr>
                <a:t>R</a:t>
              </a:r>
              <a:r>
                <a:rPr lang="en-US" sz="6600" b="1" i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74813" name="AutoShape 61"/>
            <p:cNvSpPr>
              <a:spLocks noChangeArrowheads="1"/>
            </p:cNvSpPr>
            <p:nvPr/>
          </p:nvSpPr>
          <p:spPr bwMode="auto">
            <a:xfrm flipH="1" flipV="1">
              <a:off x="3424" y="2932"/>
              <a:ext cx="2112" cy="368"/>
            </a:xfrm>
            <a:prstGeom prst="wedgeRoundRectCallout">
              <a:avLst>
                <a:gd name="adj1" fmla="val -20079"/>
                <a:gd name="adj2" fmla="val 261681"/>
                <a:gd name="adj3" fmla="val 16667"/>
              </a:avLst>
            </a:prstGeom>
            <a:solidFill>
              <a:schemeClr val="accent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hu-HU" sz="2000" b="1" i="1">
                <a:latin typeface="Academy" pitchFamily="2" charset="0"/>
              </a:endParaRPr>
            </a:p>
          </p:txBody>
        </p:sp>
        <p:sp>
          <p:nvSpPr>
            <p:cNvPr id="74814" name="Rectangle 62"/>
            <p:cNvSpPr>
              <a:spLocks noChangeArrowheads="1"/>
            </p:cNvSpPr>
            <p:nvPr/>
          </p:nvSpPr>
          <p:spPr bwMode="auto">
            <a:xfrm>
              <a:off x="3515" y="2977"/>
              <a:ext cx="199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hu-HU" sz="2000" b="1">
                  <a:solidFill>
                    <a:srgbClr val="FFCC00"/>
                  </a:solidFill>
                </a:rPr>
                <a:t>Elemi ütközések száma</a:t>
              </a:r>
              <a:endParaRPr lang="en-US" sz="2000" b="1">
                <a:solidFill>
                  <a:srgbClr val="FFCC00"/>
                </a:solidFill>
              </a:endParaRPr>
            </a:p>
          </p:txBody>
        </p:sp>
      </p:grpSp>
      <p:sp>
        <p:nvSpPr>
          <p:cNvPr id="60" name="Téglalap 59"/>
          <p:cNvSpPr/>
          <p:nvPr/>
        </p:nvSpPr>
        <p:spPr>
          <a:xfrm>
            <a:off x="0" y="54452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FF0000"/>
                </a:solidFill>
                <a:latin typeface="+mn-lt"/>
              </a:rPr>
              <a:t>Ha R </a:t>
            </a:r>
            <a:r>
              <a:rPr lang="hu-HU" sz="4000" b="1" dirty="0">
                <a:solidFill>
                  <a:srgbClr val="FF0000"/>
                </a:solidFill>
                <a:latin typeface="+mn-lt"/>
                <a:sym typeface="Symbol" panose="05050102010706020507" pitchFamily="18" charset="2"/>
              </a:rPr>
              <a:t></a:t>
            </a:r>
            <a:r>
              <a:rPr lang="hu-HU" sz="3600" b="1" dirty="0">
                <a:solidFill>
                  <a:srgbClr val="FF0000"/>
                </a:solidFill>
                <a:latin typeface="+mn-lt"/>
              </a:rPr>
              <a:t> 1: mag-módosulás!</a:t>
            </a:r>
            <a:endParaRPr lang="hu-HU" sz="36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68" name="Csoportba foglalás 67"/>
          <p:cNvGrpSpPr/>
          <p:nvPr/>
        </p:nvGrpSpPr>
        <p:grpSpPr>
          <a:xfrm>
            <a:off x="7380312" y="2060848"/>
            <a:ext cx="821432" cy="0"/>
            <a:chOff x="7380312" y="2060848"/>
            <a:chExt cx="821432" cy="0"/>
          </a:xfrm>
        </p:grpSpPr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 flipH="1">
              <a:off x="7812360" y="2060848"/>
              <a:ext cx="389384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4" name="Line 59"/>
            <p:cNvSpPr>
              <a:spLocks noChangeShapeType="1"/>
            </p:cNvSpPr>
            <p:nvPr/>
          </p:nvSpPr>
          <p:spPr bwMode="auto">
            <a:xfrm>
              <a:off x="7380312" y="2060848"/>
              <a:ext cx="432048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69" name="Line 59"/>
          <p:cNvSpPr>
            <a:spLocks noChangeShapeType="1"/>
          </p:cNvSpPr>
          <p:nvPr/>
        </p:nvSpPr>
        <p:spPr bwMode="auto">
          <a:xfrm flipH="1">
            <a:off x="8316416" y="2348880"/>
            <a:ext cx="533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AFBB7ABA-7166-4023-8FBD-2C7096693F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71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58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0108" cy="1006475"/>
          </a:xfrm>
        </p:spPr>
        <p:txBody>
          <a:bodyPr lIns="36000" rIns="36000"/>
          <a:lstStyle/>
          <a:p>
            <a:r>
              <a:rPr lang="hu-HU" sz="4300" dirty="0"/>
              <a:t>Hadronok lelassulnak, fotonok nem</a:t>
            </a:r>
            <a:endParaRPr lang="en-US" sz="4300" dirty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8421688" cy="4911997"/>
          </a:xfrm>
        </p:spPr>
        <p:txBody>
          <a:bodyPr/>
          <a:lstStyle/>
          <a:p>
            <a:r>
              <a:rPr lang="hu-HU" sz="1900" dirty="0"/>
              <a:t>Nagy energiás részecskék,</a:t>
            </a:r>
            <a:br>
              <a:rPr lang="hu-HU" sz="1900" dirty="0"/>
            </a:br>
            <a:r>
              <a:rPr lang="hu-HU" sz="1900" dirty="0"/>
              <a:t>10</a:t>
            </a:r>
            <a:r>
              <a:rPr lang="hu-HU" sz="1900" baseline="30000" dirty="0"/>
              <a:t>-15</a:t>
            </a:r>
            <a:r>
              <a:rPr lang="hu-HU" sz="1900" dirty="0"/>
              <a:t> méternyi közeg</a:t>
            </a:r>
            <a:endParaRPr lang="en-US" sz="1900" dirty="0"/>
          </a:p>
          <a:p>
            <a:r>
              <a:rPr lang="hu-HU" sz="1900" dirty="0"/>
              <a:t>Fotonok áthatolnak</a:t>
            </a:r>
          </a:p>
          <a:p>
            <a:r>
              <a:rPr lang="hu-HU" sz="1900" dirty="0"/>
              <a:t>Periférikus ütközések:</a:t>
            </a:r>
            <a:br>
              <a:rPr lang="hu-HU" sz="1900" dirty="0"/>
            </a:br>
            <a:r>
              <a:rPr lang="hu-HU" sz="1900" dirty="0"/>
              <a:t>pionok is áthatolnak</a:t>
            </a:r>
          </a:p>
          <a:p>
            <a:r>
              <a:rPr lang="hu-HU" sz="1900" dirty="0"/>
              <a:t>Centrális ütközések:</a:t>
            </a:r>
            <a:br>
              <a:rPr lang="hu-HU" sz="1900" dirty="0"/>
            </a:br>
            <a:r>
              <a:rPr lang="hu-HU" sz="1900" dirty="0"/>
              <a:t>pionok elnyelődnek!</a:t>
            </a:r>
          </a:p>
          <a:p>
            <a:r>
              <a:rPr lang="hu-HU" sz="1900" dirty="0"/>
              <a:t>Létrejött közeg</a:t>
            </a:r>
            <a:br>
              <a:rPr lang="hu-HU" sz="1900" dirty="0"/>
            </a:br>
            <a:r>
              <a:rPr lang="hu-HU" sz="1900" dirty="0"/>
              <a:t>méretétől függ?</a:t>
            </a:r>
          </a:p>
          <a:p>
            <a:r>
              <a:rPr lang="hu-HU" sz="1900" dirty="0"/>
              <a:t>Foton: elektromágneses </a:t>
            </a:r>
            <a:br>
              <a:rPr lang="hu-HU" sz="1900" dirty="0"/>
            </a:br>
            <a:r>
              <a:rPr lang="hu-HU" sz="1900" dirty="0"/>
              <a:t>kölcsönhatásban vesz részt</a:t>
            </a:r>
          </a:p>
          <a:p>
            <a:r>
              <a:rPr lang="hu-HU" sz="1900" dirty="0" err="1"/>
              <a:t>Pion</a:t>
            </a:r>
            <a:r>
              <a:rPr lang="hu-HU" sz="1900" dirty="0"/>
              <a:t>: hadron (mezon), erős kölcsönhatásban vesz részt</a:t>
            </a:r>
          </a:p>
          <a:p>
            <a:r>
              <a:rPr lang="hu-HU" sz="1900" dirty="0" err="1"/>
              <a:t>Pion</a:t>
            </a:r>
            <a:r>
              <a:rPr lang="hu-HU" sz="1900" dirty="0"/>
              <a:t> </a:t>
            </a:r>
            <a:r>
              <a:rPr lang="hu-HU" sz="1900" dirty="0" err="1"/>
              <a:t>elnyelődik</a:t>
            </a:r>
            <a:r>
              <a:rPr lang="hu-HU" sz="1900" dirty="0"/>
              <a:t>, foton nem</a:t>
            </a:r>
          </a:p>
          <a:p>
            <a:r>
              <a:rPr lang="hu-HU" sz="1900" dirty="0"/>
              <a:t>Erősen kölcsönható anyag!</a:t>
            </a:r>
          </a:p>
        </p:txBody>
      </p:sp>
      <p:grpSp>
        <p:nvGrpSpPr>
          <p:cNvPr id="21" name="Csoportba foglalás 20"/>
          <p:cNvGrpSpPr/>
          <p:nvPr/>
        </p:nvGrpSpPr>
        <p:grpSpPr>
          <a:xfrm>
            <a:off x="4227984" y="1164827"/>
            <a:ext cx="4880520" cy="3394249"/>
            <a:chOff x="35496" y="1403484"/>
            <a:chExt cx="5040560" cy="3394249"/>
          </a:xfrm>
        </p:grpSpPr>
        <p:pic>
          <p:nvPicPr>
            <p:cNvPr id="11264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02" t="9622" r="7353" b="12895"/>
            <a:stretch/>
          </p:blipFill>
          <p:spPr bwMode="auto">
            <a:xfrm>
              <a:off x="649188" y="1435955"/>
              <a:ext cx="4320480" cy="2736304"/>
            </a:xfrm>
            <a:prstGeom prst="rect">
              <a:avLst/>
            </a:prstGeom>
            <a:noFill/>
          </p:spPr>
        </p:pic>
        <p:sp>
          <p:nvSpPr>
            <p:cNvPr id="15" name="Szövegdoboz 14"/>
            <p:cNvSpPr txBox="1"/>
            <p:nvPr/>
          </p:nvSpPr>
          <p:spPr>
            <a:xfrm>
              <a:off x="2195736" y="1763524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800" dirty="0" err="1"/>
                <a:t>pionok</a:t>
              </a:r>
              <a:endParaRPr lang="hu-HU" sz="18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2195736" y="1475492"/>
              <a:ext cx="10801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800" dirty="0"/>
                <a:t>fotonok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3779912" y="4428401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800" dirty="0"/>
                <a:t>Centrális</a:t>
              </a:r>
            </a:p>
          </p:txBody>
        </p:sp>
        <p:grpSp>
          <p:nvGrpSpPr>
            <p:cNvPr id="112648" name="Group 8"/>
            <p:cNvGrpSpPr>
              <a:grpSpLocks/>
            </p:cNvGrpSpPr>
            <p:nvPr/>
          </p:nvGrpSpPr>
          <p:grpSpPr bwMode="auto">
            <a:xfrm>
              <a:off x="4500563" y="3851384"/>
              <a:ext cx="557212" cy="534988"/>
              <a:chOff x="4800" y="2688"/>
              <a:chExt cx="539" cy="459"/>
            </a:xfrm>
          </p:grpSpPr>
          <p:sp>
            <p:nvSpPr>
              <p:cNvPr id="112649" name="Oval 9"/>
              <p:cNvSpPr>
                <a:spLocks noChangeArrowheads="1"/>
              </p:cNvSpPr>
              <p:nvPr/>
            </p:nvSpPr>
            <p:spPr bwMode="auto">
              <a:xfrm>
                <a:off x="4800" y="2688"/>
                <a:ext cx="477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650" name="Oval 10"/>
              <p:cNvSpPr>
                <a:spLocks noChangeArrowheads="1"/>
              </p:cNvSpPr>
              <p:nvPr/>
            </p:nvSpPr>
            <p:spPr bwMode="auto">
              <a:xfrm>
                <a:off x="4877" y="2688"/>
                <a:ext cx="464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7" name="Szövegdoboz 16"/>
            <p:cNvSpPr txBox="1"/>
            <p:nvPr/>
          </p:nvSpPr>
          <p:spPr>
            <a:xfrm>
              <a:off x="395536" y="4418528"/>
              <a:ext cx="1424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800" dirty="0"/>
                <a:t>Periférikus</a:t>
              </a:r>
            </a:p>
          </p:txBody>
        </p:sp>
        <p:sp>
          <p:nvSpPr>
            <p:cNvPr id="20" name="Téglalap 19"/>
            <p:cNvSpPr/>
            <p:nvPr/>
          </p:nvSpPr>
          <p:spPr>
            <a:xfrm>
              <a:off x="35496" y="1403484"/>
              <a:ext cx="611560" cy="29523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 R (módosulási faktor)</a:t>
              </a:r>
            </a:p>
            <a:p>
              <a:pPr algn="ctr"/>
              <a:r>
                <a:rPr lang="hu-HU" sz="1800" dirty="0">
                  <a:solidFill>
                    <a:schemeClr val="tx1"/>
                  </a:solidFill>
                </a:rPr>
                <a:t>1</a:t>
              </a:r>
            </a:p>
          </p:txBody>
        </p:sp>
        <p:grpSp>
          <p:nvGrpSpPr>
            <p:cNvPr id="112645" name="Group 5"/>
            <p:cNvGrpSpPr>
              <a:grpSpLocks/>
            </p:cNvGrpSpPr>
            <p:nvPr/>
          </p:nvGrpSpPr>
          <p:grpSpPr bwMode="auto">
            <a:xfrm>
              <a:off x="503238" y="3865672"/>
              <a:ext cx="769937" cy="534987"/>
              <a:chOff x="1344" y="2667"/>
              <a:chExt cx="743" cy="459"/>
            </a:xfrm>
          </p:grpSpPr>
          <p:sp>
            <p:nvSpPr>
              <p:cNvPr id="112646" name="Oval 6"/>
              <p:cNvSpPr>
                <a:spLocks noChangeArrowheads="1"/>
              </p:cNvSpPr>
              <p:nvPr/>
            </p:nvSpPr>
            <p:spPr bwMode="auto">
              <a:xfrm>
                <a:off x="1344" y="2667"/>
                <a:ext cx="465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12647" name="Oval 7"/>
              <p:cNvSpPr>
                <a:spLocks noChangeArrowheads="1"/>
              </p:cNvSpPr>
              <p:nvPr/>
            </p:nvSpPr>
            <p:spPr bwMode="auto">
              <a:xfrm>
                <a:off x="1639" y="2667"/>
                <a:ext cx="450" cy="460"/>
              </a:xfrm>
              <a:prstGeom prst="ellipse">
                <a:avLst/>
              </a:prstGeom>
              <a:solidFill>
                <a:srgbClr val="9900FF">
                  <a:alpha val="5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F91C33E-4343-4E4E-A381-CCCAD61D2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72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354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104"/>
            <a:ext cx="9144000" cy="609600"/>
          </a:xfrm>
        </p:spPr>
        <p:txBody>
          <a:bodyPr/>
          <a:lstStyle/>
          <a:p>
            <a:r>
              <a:rPr lang="hu-HU" sz="4400" dirty="0"/>
              <a:t>A részecskék Standard Modellje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97000"/>
            <a:ext cx="8991600" cy="51123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400" dirty="0"/>
              <a:t>Három kölcsönhatás: elektromágneses, erős, gyenge 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Közvetítő </a:t>
            </a:r>
            <a:r>
              <a:rPr lang="hu-HU" sz="2400" dirty="0" err="1"/>
              <a:t>bozonok</a:t>
            </a:r>
            <a:r>
              <a:rPr lang="hu-HU" sz="2400" dirty="0"/>
              <a:t> szerepe</a:t>
            </a:r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sz="2400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  <a:buFontTx/>
              <a:buNone/>
            </a:pPr>
            <a:endParaRPr lang="hu-HU" sz="2400" dirty="0"/>
          </a:p>
          <a:p>
            <a:pPr>
              <a:lnSpc>
                <a:spcPct val="90000"/>
              </a:lnSpc>
            </a:pPr>
            <a:r>
              <a:rPr lang="hu-HU" sz="2400" dirty="0"/>
              <a:t>Hétköznapi anyag: u, d kvarkok és elektronok</a:t>
            </a:r>
          </a:p>
          <a:p>
            <a:pPr>
              <a:lnSpc>
                <a:spcPct val="90000"/>
              </a:lnSpc>
            </a:pPr>
            <a:r>
              <a:rPr lang="hu-HU" sz="2400" dirty="0"/>
              <a:t>Ősrobbanás utáni </a:t>
            </a:r>
            <a:r>
              <a:rPr lang="hu-HU" sz="2400" dirty="0" err="1"/>
              <a:t>ezredmp</a:t>
            </a:r>
            <a:r>
              <a:rPr lang="hu-HU" sz="2400" dirty="0"/>
              <a:t>.: erős </a:t>
            </a:r>
            <a:r>
              <a:rPr lang="hu-HU" sz="2400" dirty="0" err="1"/>
              <a:t>kcsh</a:t>
            </a:r>
            <a:r>
              <a:rPr lang="hu-HU" sz="2400" dirty="0"/>
              <a:t> a legfontosabb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2046386"/>
            <a:ext cx="7072312" cy="3398838"/>
            <a:chOff x="385" y="1299"/>
            <a:chExt cx="4455" cy="2141"/>
          </a:xfrm>
        </p:grpSpPr>
        <p:sp>
          <p:nvSpPr>
            <p:cNvPr id="51205" name="Text Box 5"/>
            <p:cNvSpPr txBox="1">
              <a:spLocks noChangeArrowheads="1"/>
            </p:cNvSpPr>
            <p:nvPr/>
          </p:nvSpPr>
          <p:spPr bwMode="auto">
            <a:xfrm>
              <a:off x="765" y="1640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u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up</a:t>
              </a:r>
            </a:p>
          </p:txBody>
        </p:sp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305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c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charm</a:t>
              </a:r>
            </a:p>
          </p:txBody>
        </p:sp>
        <p:sp>
          <p:nvSpPr>
            <p:cNvPr id="51207" name="Text Box 7"/>
            <p:cNvSpPr txBox="1">
              <a:spLocks noChangeArrowheads="1"/>
            </p:cNvSpPr>
            <p:nvPr/>
          </p:nvSpPr>
          <p:spPr bwMode="auto">
            <a:xfrm>
              <a:off x="1846" y="1640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top</a:t>
              </a:r>
            </a:p>
          </p:txBody>
        </p:sp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765" y="2105"/>
              <a:ext cx="486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d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down</a:t>
              </a:r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1305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s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strange</a:t>
              </a:r>
            </a:p>
          </p:txBody>
        </p:sp>
        <p:sp>
          <p:nvSpPr>
            <p:cNvPr id="51210" name="Text Box 10"/>
            <p:cNvSpPr txBox="1">
              <a:spLocks noChangeArrowheads="1"/>
            </p:cNvSpPr>
            <p:nvPr/>
          </p:nvSpPr>
          <p:spPr bwMode="auto">
            <a:xfrm>
              <a:off x="1846" y="2105"/>
              <a:ext cx="487" cy="405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b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latin typeface="Times New Roman" pitchFamily="18" charset="0"/>
                </a:rPr>
                <a:t>bottom</a:t>
              </a:r>
            </a:p>
          </p:txBody>
        </p:sp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750" y="3009"/>
              <a:ext cx="486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 neutrino</a:t>
              </a:r>
            </a:p>
          </p:txBody>
        </p:sp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1290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m</a:t>
              </a:r>
              <a:endParaRPr lang="hu-HU" sz="2400" b="1" baseline="-25000" noProof="1">
                <a:latin typeface="Times New Roman" pitchFamily="18" charset="0"/>
              </a:endParaRP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831" y="3009"/>
              <a:ext cx="487" cy="43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400" b="1" noProof="1">
                  <a:latin typeface="Symbol" pitchFamily="18" charset="2"/>
                </a:rPr>
                <a:t>n</a:t>
              </a:r>
              <a:r>
                <a:rPr lang="hu-HU" sz="2400" b="1" baseline="-25000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 neutrino</a:t>
              </a:r>
              <a:endParaRPr lang="hu-HU" sz="1200" b="1" noProof="1">
                <a:latin typeface="Times New Roman" pitchFamily="18" charset="0"/>
              </a:endParaRP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758" y="2555"/>
              <a:ext cx="486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Times New Roman" pitchFamily="18" charset="0"/>
                </a:rPr>
                <a:t>e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electron</a:t>
              </a:r>
            </a:p>
          </p:txBody>
        </p:sp>
        <p:sp>
          <p:nvSpPr>
            <p:cNvPr id="51215" name="Text Box 15"/>
            <p:cNvSpPr txBox="1">
              <a:spLocks noChangeArrowheads="1"/>
            </p:cNvSpPr>
            <p:nvPr/>
          </p:nvSpPr>
          <p:spPr bwMode="auto">
            <a:xfrm>
              <a:off x="1298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m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muon</a:t>
              </a: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1839" y="2555"/>
              <a:ext cx="487" cy="3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latin typeface="Symbol" pitchFamily="18" charset="2"/>
                </a:rPr>
                <a:t>t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000" b="1" noProof="1">
                  <a:latin typeface="Times New Roman" pitchFamily="18" charset="0"/>
                </a:rPr>
                <a:t>tau</a:t>
              </a:r>
            </a:p>
          </p:txBody>
        </p:sp>
        <p:sp>
          <p:nvSpPr>
            <p:cNvPr id="51217" name="Text Box 17"/>
            <p:cNvSpPr txBox="1">
              <a:spLocks noChangeArrowheads="1"/>
            </p:cNvSpPr>
            <p:nvPr/>
          </p:nvSpPr>
          <p:spPr bwMode="auto">
            <a:xfrm rot="-5400000">
              <a:off x="89" y="1935"/>
              <a:ext cx="871" cy="279"/>
            </a:xfrm>
            <a:prstGeom prst="rect">
              <a:avLst/>
            </a:prstGeom>
            <a:solidFill>
              <a:srgbClr val="99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kvarkok</a:t>
              </a:r>
            </a:p>
          </p:txBody>
        </p:sp>
        <p:sp>
          <p:nvSpPr>
            <p:cNvPr id="51218" name="Text Box 18"/>
            <p:cNvSpPr txBox="1">
              <a:spLocks noChangeArrowheads="1"/>
            </p:cNvSpPr>
            <p:nvPr/>
          </p:nvSpPr>
          <p:spPr bwMode="auto">
            <a:xfrm rot="-5400000">
              <a:off x="89" y="2849"/>
              <a:ext cx="866" cy="26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200" b="1" noProof="1">
                  <a:latin typeface="Book Antiqua" pitchFamily="18" charset="0"/>
                </a:rPr>
                <a:t>leptonok</a:t>
              </a:r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 rot="-22094">
              <a:off x="385" y="1299"/>
              <a:ext cx="1947" cy="279"/>
            </a:xfrm>
            <a:prstGeom prst="rect">
              <a:avLst/>
            </a:prstGeom>
            <a:gradFill rotWithShape="1">
              <a:gsLst>
                <a:gs pos="0">
                  <a:srgbClr val="99FF33"/>
                </a:gs>
                <a:gs pos="100000">
                  <a:srgbClr val="EBEB1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300" b="1" noProof="1">
                  <a:latin typeface="Book Antiqua" pitchFamily="18" charset="0"/>
                </a:rPr>
                <a:t>fermionok</a:t>
              </a: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3469" y="1641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gluon</a:t>
              </a:r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3469" y="2100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foton</a:t>
              </a:r>
            </a:p>
          </p:txBody>
        </p:sp>
        <p:sp>
          <p:nvSpPr>
            <p:cNvPr id="51222" name="Text Box 22"/>
            <p:cNvSpPr txBox="1">
              <a:spLocks noChangeArrowheads="1"/>
            </p:cNvSpPr>
            <p:nvPr/>
          </p:nvSpPr>
          <p:spPr bwMode="auto">
            <a:xfrm>
              <a:off x="3469" y="2553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Z bozon</a:t>
              </a:r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3469" y="3012"/>
              <a:ext cx="865" cy="40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2800" b="1" noProof="1">
                  <a:solidFill>
                    <a:schemeClr val="bg1"/>
                  </a:solidFill>
                  <a:latin typeface="Times New Roman" pitchFamily="18" charset="0"/>
                </a:rPr>
                <a:t>W</a:t>
              </a:r>
            </a:p>
            <a:p>
              <a:pPr algn="ctr">
                <a:lnSpc>
                  <a:spcPct val="80000"/>
                </a:lnSpc>
                <a:spcAft>
                  <a:spcPct val="15000"/>
                </a:spcAft>
              </a:pPr>
              <a:r>
                <a:rPr lang="hu-HU" sz="1200" b="1" noProof="1">
                  <a:solidFill>
                    <a:schemeClr val="bg1"/>
                  </a:solidFill>
                  <a:latin typeface="Times New Roman" pitchFamily="18" charset="0"/>
                </a:rPr>
                <a:t>W bozon</a:t>
              </a:r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 rot="21577906">
              <a:off x="3467" y="1312"/>
              <a:ext cx="1373" cy="26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00B0F0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hu-HU" sz="1900" b="1" noProof="1">
                  <a:solidFill>
                    <a:schemeClr val="bg1"/>
                  </a:solidFill>
                  <a:latin typeface="Book Antiqua" pitchFamily="18" charset="0"/>
                </a:rPr>
                <a:t>bozonok</a:t>
              </a:r>
            </a:p>
          </p:txBody>
        </p:sp>
        <p:sp>
          <p:nvSpPr>
            <p:cNvPr id="51225" name="Text Box 25"/>
            <p:cNvSpPr txBox="1">
              <a:spLocks noChangeArrowheads="1"/>
            </p:cNvSpPr>
            <p:nvPr/>
          </p:nvSpPr>
          <p:spPr bwMode="auto">
            <a:xfrm rot="-22094">
              <a:off x="2441" y="1302"/>
              <a:ext cx="922" cy="258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hu-HU" sz="1600" b="1" noProof="1">
                  <a:latin typeface="Book Antiqua" pitchFamily="18" charset="0"/>
                </a:rPr>
                <a:t>kölcsönhatás</a:t>
              </a:r>
            </a:p>
          </p:txBody>
        </p:sp>
        <p:sp>
          <p:nvSpPr>
            <p:cNvPr id="51226" name="Text Box 26"/>
            <p:cNvSpPr txBox="1">
              <a:spLocks noChangeArrowheads="1"/>
            </p:cNvSpPr>
            <p:nvPr/>
          </p:nvSpPr>
          <p:spPr bwMode="auto">
            <a:xfrm rot="-5400000">
              <a:off x="2148" y="1944"/>
              <a:ext cx="844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erős</a:t>
              </a:r>
            </a:p>
          </p:txBody>
        </p:sp>
        <p:sp>
          <p:nvSpPr>
            <p:cNvPr id="51227" name="Text Box 27"/>
            <p:cNvSpPr txBox="1">
              <a:spLocks noChangeArrowheads="1"/>
            </p:cNvSpPr>
            <p:nvPr/>
          </p:nvSpPr>
          <p:spPr bwMode="auto">
            <a:xfrm rot="-5400000">
              <a:off x="2207" y="2197"/>
              <a:ext cx="1347" cy="22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700" b="1" noProof="1">
                  <a:latin typeface="Book Antiqua" pitchFamily="18" charset="0"/>
                </a:rPr>
                <a:t>elektro-mágneses</a:t>
              </a:r>
            </a:p>
          </p:txBody>
        </p:sp>
        <p:sp>
          <p:nvSpPr>
            <p:cNvPr id="51228" name="Text Box 28"/>
            <p:cNvSpPr txBox="1">
              <a:spLocks noChangeArrowheads="1"/>
            </p:cNvSpPr>
            <p:nvPr/>
          </p:nvSpPr>
          <p:spPr bwMode="auto">
            <a:xfrm rot="-5400000">
              <a:off x="2321" y="2410"/>
              <a:ext cx="1777" cy="231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800" b="1" noProof="1">
                  <a:latin typeface="Book Antiqua" pitchFamily="18" charset="0"/>
                </a:rPr>
                <a:t>gyenge</a:t>
              </a:r>
            </a:p>
          </p:txBody>
        </p:sp>
        <p:sp>
          <p:nvSpPr>
            <p:cNvPr id="51229" name="AutoShape 29"/>
            <p:cNvSpPr>
              <a:spLocks noChangeArrowheads="1"/>
            </p:cNvSpPr>
            <p:nvPr/>
          </p:nvSpPr>
          <p:spPr bwMode="auto">
            <a:xfrm>
              <a:off x="2696" y="1693"/>
              <a:ext cx="776" cy="182"/>
            </a:xfrm>
            <a:prstGeom prst="rightArrow">
              <a:avLst>
                <a:gd name="adj1" fmla="val 49454"/>
                <a:gd name="adj2" fmla="val 73076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0" name="AutoShape 30"/>
            <p:cNvSpPr>
              <a:spLocks noChangeArrowheads="1"/>
            </p:cNvSpPr>
            <p:nvPr/>
          </p:nvSpPr>
          <p:spPr bwMode="auto">
            <a:xfrm>
              <a:off x="2984" y="2147"/>
              <a:ext cx="488" cy="162"/>
            </a:xfrm>
            <a:prstGeom prst="rightArrow">
              <a:avLst>
                <a:gd name="adj1" fmla="val 50000"/>
                <a:gd name="adj2" fmla="val 75309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1" name="AutoShape 31"/>
            <p:cNvSpPr>
              <a:spLocks noChangeArrowheads="1"/>
            </p:cNvSpPr>
            <p:nvPr/>
          </p:nvSpPr>
          <p:spPr bwMode="auto">
            <a:xfrm>
              <a:off x="3336" y="2642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2" name="AutoShape 32"/>
            <p:cNvSpPr>
              <a:spLocks noChangeArrowheads="1"/>
            </p:cNvSpPr>
            <p:nvPr/>
          </p:nvSpPr>
          <p:spPr bwMode="auto">
            <a:xfrm>
              <a:off x="3336" y="3099"/>
              <a:ext cx="136" cy="185"/>
            </a:xfrm>
            <a:prstGeom prst="rightArrow">
              <a:avLst>
                <a:gd name="adj1" fmla="val 50000"/>
                <a:gd name="adj2" fmla="val 54838"/>
              </a:avLst>
            </a:prstGeom>
            <a:solidFill>
              <a:srgbClr val="FF33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33" name="Rectangle 33"/>
            <p:cNvSpPr>
              <a:spLocks noChangeArrowheads="1"/>
            </p:cNvSpPr>
            <p:nvPr/>
          </p:nvSpPr>
          <p:spPr bwMode="auto">
            <a:xfrm>
              <a:off x="4375" y="1648"/>
              <a:ext cx="465" cy="1769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lIns="0" tIns="0" rIns="0" bIns="0" anchor="ctr">
              <a:spAutoFit/>
            </a:bodyPr>
            <a:lstStyle/>
            <a:p>
              <a:pPr algn="ctr">
                <a:lnSpc>
                  <a:spcPct val="75000"/>
                </a:lnSpc>
                <a:spcBef>
                  <a:spcPts val="600"/>
                </a:spcBef>
              </a:pPr>
              <a:r>
                <a:rPr lang="hu-HU" b="1" noProof="1">
                  <a:latin typeface="Times New Roman" pitchFamily="18" charset="0"/>
                </a:rPr>
                <a:t>H</a:t>
              </a:r>
              <a:r>
                <a:rPr lang="hu-HU" sz="3600" b="1" noProof="1">
                  <a:latin typeface="Times New Roman" pitchFamily="18" charset="0"/>
                </a:rPr>
                <a:t> </a:t>
              </a:r>
            </a:p>
            <a:p>
              <a:pPr algn="ctr">
                <a:lnSpc>
                  <a:spcPct val="75000"/>
                </a:lnSpc>
              </a:pPr>
              <a:r>
                <a:rPr lang="hu-HU" sz="2000" b="1" noProof="1">
                  <a:latin typeface="Times New Roman" pitchFamily="18" charset="0"/>
                </a:rPr>
                <a:t>Higgs bozon</a:t>
              </a:r>
            </a:p>
          </p:txBody>
        </p:sp>
      </p:grpSp>
      <p:sp>
        <p:nvSpPr>
          <p:cNvPr id="38" name="Ellipszis 37"/>
          <p:cNvSpPr/>
          <p:nvPr/>
        </p:nvSpPr>
        <p:spPr>
          <a:xfrm>
            <a:off x="971600" y="2564904"/>
            <a:ext cx="936104" cy="2304256"/>
          </a:xfrm>
          <a:prstGeom prst="ellipse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2E8DA3-0473-4F64-A94F-E5FF8992A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8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896937"/>
          </a:xfrm>
        </p:spPr>
        <p:txBody>
          <a:bodyPr/>
          <a:lstStyle/>
          <a:p>
            <a:r>
              <a:rPr lang="hu-HU" sz="4400" dirty="0"/>
              <a:t>Az erős kölcsönhatás</a:t>
            </a:r>
            <a:endParaRPr lang="en-US" sz="4400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2"/>
            <a:ext cx="8856661" cy="5040907"/>
          </a:xfrm>
        </p:spPr>
        <p:txBody>
          <a:bodyPr/>
          <a:lstStyle/>
          <a:p>
            <a:pPr>
              <a:tabLst>
                <a:tab pos="5656263" algn="l"/>
              </a:tabLst>
            </a:pPr>
            <a:r>
              <a:rPr lang="hu-HU" sz="2000" dirty="0"/>
              <a:t>Kvarkok kölcsönhatása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 közvetítője: gluon (elektromosság: foton)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Elektromos kölcsönhatás: elektromos töltés (+, –)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Erős kölcsönhatás: színtöltés</a:t>
            </a:r>
          </a:p>
          <a:p>
            <a:pPr lvl="1">
              <a:tabLst>
                <a:tab pos="5656263" algn="l"/>
              </a:tabLst>
            </a:pPr>
            <a:r>
              <a:rPr lang="hu-HU" sz="1800" dirty="0">
                <a:solidFill>
                  <a:srgbClr val="FF0000"/>
                </a:solidFill>
              </a:rPr>
              <a:t>piros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00"/>
                </a:solidFill>
              </a:rPr>
              <a:t>zöld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0000FF"/>
                </a:solidFill>
              </a:rPr>
              <a:t>kék</a:t>
            </a:r>
            <a:r>
              <a:rPr lang="hu-HU" sz="1800" dirty="0"/>
              <a:t> ill. </a:t>
            </a:r>
            <a:r>
              <a:rPr lang="hu-HU" sz="1800" dirty="0" err="1">
                <a:solidFill>
                  <a:srgbClr val="FF00FF"/>
                </a:solidFill>
              </a:rPr>
              <a:t>magenta</a:t>
            </a:r>
            <a:r>
              <a:rPr lang="hu-HU" sz="1800" dirty="0"/>
              <a:t>, </a:t>
            </a:r>
            <a:r>
              <a:rPr lang="hu-HU" sz="1800" dirty="0">
                <a:solidFill>
                  <a:srgbClr val="00FFFF"/>
                </a:solidFill>
              </a:rPr>
              <a:t>cián </a:t>
            </a:r>
            <a:r>
              <a:rPr lang="hu-HU" sz="1800" dirty="0"/>
              <a:t>és </a:t>
            </a:r>
            <a:r>
              <a:rPr lang="hu-HU" sz="1800" dirty="0">
                <a:solidFill>
                  <a:srgbClr val="FFFF00"/>
                </a:solidFill>
              </a:rPr>
              <a:t>sárga</a:t>
            </a:r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endParaRPr lang="hu-HU" sz="2000" dirty="0"/>
          </a:p>
          <a:p>
            <a:pPr marL="0" indent="0">
              <a:buNone/>
              <a:tabLst>
                <a:tab pos="5656263" algn="l"/>
              </a:tabLst>
            </a:pPr>
            <a:endParaRPr lang="hu-HU" sz="2000" dirty="0"/>
          </a:p>
          <a:p>
            <a:pPr>
              <a:tabLst>
                <a:tab pos="5656263" algn="l"/>
              </a:tabLst>
            </a:pPr>
            <a:r>
              <a:rPr lang="hu-HU" sz="2000" dirty="0"/>
              <a:t>Megfigyelhető mezonok és barionok: </a:t>
            </a:r>
            <a:r>
              <a:rPr lang="hu-HU" sz="2000" dirty="0" err="1"/>
              <a:t>színsemlegesek</a:t>
            </a:r>
            <a:r>
              <a:rPr lang="hu-HU" sz="2000" dirty="0"/>
              <a:t> („fehérek”)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Kvarkok megfigyelhetőek mezonokon v. </a:t>
            </a:r>
            <a:r>
              <a:rPr lang="hu-HU" sz="2000" dirty="0" err="1"/>
              <a:t>barionokon</a:t>
            </a:r>
            <a:r>
              <a:rPr lang="hu-HU" sz="2000" dirty="0"/>
              <a:t> kívül?</a:t>
            </a:r>
            <a:endParaRPr lang="en-US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6309791" cy="2088232"/>
          </a:xfrm>
          <a:prstGeom prst="rect">
            <a:avLst/>
          </a:prstGeom>
        </p:spPr>
      </p:pic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65165B8-DDAB-4F00-9A4D-7624CFD49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Csanád Máté  −  cms.elte.hu  −  phenix.elte.hu  −  star.elte.hu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547A95-B91F-45DB-906B-6C571B265D47}" type="slidenum">
              <a:rPr lang="en-US" smtClean="0"/>
              <a:pPr/>
              <a:t>9</a:t>
            </a:fld>
            <a:r>
              <a:rPr lang="en-US"/>
              <a:t> |</a:t>
            </a:r>
            <a:r>
              <a:rPr lang="hu-HU"/>
              <a:t> 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60095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4456</Words>
  <Application>Microsoft Office PowerPoint</Application>
  <PresentationFormat>Diavetítés a képernyőre (4:3 oldalarány)</PresentationFormat>
  <Paragraphs>793</Paragraphs>
  <Slides>72</Slides>
  <Notes>15</Notes>
  <HiddenSlides>0</HiddenSlides>
  <MMClips>4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84" baseType="lpstr">
      <vt:lpstr>Academy</vt:lpstr>
      <vt:lpstr>Arial</vt:lpstr>
      <vt:lpstr>Arial Narrow</vt:lpstr>
      <vt:lpstr>Book Antiqua</vt:lpstr>
      <vt:lpstr>Calibri</vt:lpstr>
      <vt:lpstr>Cambria Math</vt:lpstr>
      <vt:lpstr>Gill Sans MT</vt:lpstr>
      <vt:lpstr>Symbol</vt:lpstr>
      <vt:lpstr>Times New Roman</vt:lpstr>
      <vt:lpstr>Verdana</vt:lpstr>
      <vt:lpstr>Alapértelmezett terv</vt:lpstr>
      <vt:lpstr>Bitkép</vt:lpstr>
      <vt:lpstr>PowerPoint-bemutató</vt:lpstr>
      <vt:lpstr>„Új természeti törvények felfedezéséről”</vt:lpstr>
      <vt:lpstr>Miből van, hogy működik a világ?</vt:lpstr>
      <vt:lpstr>A részecskefizika módszere</vt:lpstr>
      <vt:lpstr>Részecskegyorsítók</vt:lpstr>
      <vt:lpstr>Részecskedetektorok</vt:lpstr>
      <vt:lpstr>Kölcsönhatások és közvetítőik</vt:lpstr>
      <vt:lpstr>A részecskék Standard Modellje</vt:lpstr>
      <vt:lpstr>Az erős kölcsönhatás</vt:lpstr>
      <vt:lpstr>Elektromosság és kvarkbezárás</vt:lpstr>
      <vt:lpstr>A Világegyetem története</vt:lpstr>
      <vt:lpstr>Miért vizsgáljuk az erős kölcsönhatást?</vt:lpstr>
      <vt:lpstr>A maganyag fázisai</vt:lpstr>
      <vt:lpstr>Kutatási helyszínek: RHIC, CERN</vt:lpstr>
      <vt:lpstr>Kutatási helyszínek: ELTE</vt:lpstr>
      <vt:lpstr>Légifotó a RHIC-ről</vt:lpstr>
      <vt:lpstr>A RHIC számokban</vt:lpstr>
      <vt:lpstr>A CERN, az LHC és környéke</vt:lpstr>
      <vt:lpstr>Az LHC számokban</vt:lpstr>
      <vt:lpstr>A gyorsítástól az ütközésig</vt:lpstr>
      <vt:lpstr>A CMS detektor 3D rajza</vt:lpstr>
      <vt:lpstr>Au+Au ütközések a RHIC-nél</vt:lpstr>
      <vt:lpstr>Mi történik a Kis Bumm során?</vt:lpstr>
      <vt:lpstr>Hogy képzeljünk el egy ütközést?</vt:lpstr>
      <vt:lpstr>Mit észlelünk egy ütközésben?</vt:lpstr>
      <vt:lpstr>Mit és hogyan mérünk?</vt:lpstr>
      <vt:lpstr>Erősen kölcsönható közeg</vt:lpstr>
      <vt:lpstr>Folyadék viselkedés</vt:lpstr>
      <vt:lpstr>Mit jelent az, hogy folyadék?</vt:lpstr>
      <vt:lpstr>Folyadékviselkedés</vt:lpstr>
      <vt:lpstr>A tökéletes folyadék</vt:lpstr>
      <vt:lpstr>A legörvényesebb folyadék</vt:lpstr>
      <vt:lpstr>A hőmérséklet mérése</vt:lpstr>
      <vt:lpstr>A fázistérkép letapogatása</vt:lpstr>
      <vt:lpstr>A laborban létrehozott ősrobbanás</vt:lpstr>
      <vt:lpstr>Köszönöm a figyelmet</vt:lpstr>
      <vt:lpstr>Tartalék diák</vt:lpstr>
      <vt:lpstr>A kvarkbezárás</vt:lpstr>
      <vt:lpstr>Miért ólom atommagok?</vt:lpstr>
      <vt:lpstr>Erősen kölcsönható közeg</vt:lpstr>
      <vt:lpstr>Kollektív dinamika</vt:lpstr>
      <vt:lpstr>A kvarkanyag legkisebb cseppjei</vt:lpstr>
      <vt:lpstr>Nyitott alapkérdések a fizikában</vt:lpstr>
      <vt:lpstr>Hogy működik a világ?</vt:lpstr>
      <vt:lpstr>Az elemi részek száma</vt:lpstr>
      <vt:lpstr>Mezonok és barionok táblázatai</vt:lpstr>
      <vt:lpstr>A maganyag megolvasztása</vt:lpstr>
      <vt:lpstr>Kutatási helyszínek: BNL</vt:lpstr>
      <vt:lpstr>A RHIC gyorsító-együttes</vt:lpstr>
      <vt:lpstr>A PHENIX együttműködés</vt:lpstr>
      <vt:lpstr>RHIC mérföldkövek</vt:lpstr>
      <vt:lpstr>Különféle ütközések vizsgálata</vt:lpstr>
      <vt:lpstr>Szisztematikus vizsgálat</vt:lpstr>
      <vt:lpstr>Szögkorreláció vizsgálata</vt:lpstr>
      <vt:lpstr>Az első két mérföldkő</vt:lpstr>
      <vt:lpstr>Kvark szabadsági fokok?</vt:lpstr>
      <vt:lpstr>Erősen kölcsönható kvarkfolyadék</vt:lpstr>
      <vt:lpstr>Sajtóhírek</vt:lpstr>
      <vt:lpstr>Ismert mezonok és barionok</vt:lpstr>
      <vt:lpstr>Egy PHENIX Au+Au esemény</vt:lpstr>
      <vt:lpstr>A tökéletes folyadék</vt:lpstr>
      <vt:lpstr>Egy Pb+Pb ütközés a CMS-ben</vt:lpstr>
      <vt:lpstr>Egy Higgs-esemény a CMS-ben</vt:lpstr>
      <vt:lpstr>Az ATLAS kísérlet</vt:lpstr>
      <vt:lpstr>Miért menjek fizika alapszakra az ELTE-re?</vt:lpstr>
      <vt:lpstr>A Higgs szerepe</vt:lpstr>
      <vt:lpstr>A Higgs keresése</vt:lpstr>
      <vt:lpstr>A hőmérséklet mérése</vt:lpstr>
      <vt:lpstr>Kvarkbezárás barionokkal</vt:lpstr>
      <vt:lpstr>Nem minden ütközés azonos!</vt:lpstr>
      <vt:lpstr>Mag-módosulási faktor</vt:lpstr>
      <vt:lpstr>Hadronok lelassulnak, fotonok nem</vt:lpstr>
    </vt:vector>
  </TitlesOfParts>
  <Company>Visualia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Simeron</dc:creator>
  <cp:lastModifiedBy>Mate Csanad</cp:lastModifiedBy>
  <cp:revision>197</cp:revision>
  <dcterms:created xsi:type="dcterms:W3CDTF">2008-05-04T21:48:21Z</dcterms:created>
  <dcterms:modified xsi:type="dcterms:W3CDTF">2022-10-15T07:41:11Z</dcterms:modified>
</cp:coreProperties>
</file>