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charts/chart10.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9" r:id="rId1"/>
  </p:sldMasterIdLst>
  <p:notesMasterIdLst>
    <p:notesMasterId r:id="rId78"/>
  </p:notesMasterIdLst>
  <p:sldIdLst>
    <p:sldId id="515" r:id="rId2"/>
    <p:sldId id="516" r:id="rId3"/>
    <p:sldId id="257" r:id="rId4"/>
    <p:sldId id="466" r:id="rId5"/>
    <p:sldId id="414" r:id="rId6"/>
    <p:sldId id="330" r:id="rId7"/>
    <p:sldId id="298" r:id="rId8"/>
    <p:sldId id="388" r:id="rId9"/>
    <p:sldId id="424" r:id="rId10"/>
    <p:sldId id="517" r:id="rId11"/>
    <p:sldId id="258" r:id="rId12"/>
    <p:sldId id="385" r:id="rId13"/>
    <p:sldId id="389" r:id="rId14"/>
    <p:sldId id="262" r:id="rId15"/>
    <p:sldId id="391" r:id="rId16"/>
    <p:sldId id="377" r:id="rId17"/>
    <p:sldId id="518" r:id="rId18"/>
    <p:sldId id="498" r:id="rId19"/>
    <p:sldId id="499" r:id="rId20"/>
    <p:sldId id="500" r:id="rId21"/>
    <p:sldId id="501" r:id="rId22"/>
    <p:sldId id="502" r:id="rId23"/>
    <p:sldId id="503" r:id="rId24"/>
    <p:sldId id="519" r:id="rId25"/>
    <p:sldId id="509" r:id="rId26"/>
    <p:sldId id="260" r:id="rId27"/>
    <p:sldId id="263" r:id="rId28"/>
    <p:sldId id="281" r:id="rId29"/>
    <p:sldId id="304" r:id="rId30"/>
    <p:sldId id="285" r:id="rId31"/>
    <p:sldId id="395" r:id="rId32"/>
    <p:sldId id="410" r:id="rId33"/>
    <p:sldId id="266" r:id="rId34"/>
    <p:sldId id="409" r:id="rId35"/>
    <p:sldId id="462" r:id="rId36"/>
    <p:sldId id="463" r:id="rId37"/>
    <p:sldId id="464" r:id="rId38"/>
    <p:sldId id="510" r:id="rId39"/>
    <p:sldId id="496" r:id="rId40"/>
    <p:sldId id="408" r:id="rId41"/>
    <p:sldId id="412" r:id="rId42"/>
    <p:sldId id="490" r:id="rId43"/>
    <p:sldId id="491" r:id="rId44"/>
    <p:sldId id="494" r:id="rId45"/>
    <p:sldId id="495" r:id="rId46"/>
    <p:sldId id="373" r:id="rId47"/>
    <p:sldId id="435" r:id="rId48"/>
    <p:sldId id="429" r:id="rId49"/>
    <p:sldId id="497" r:id="rId50"/>
    <p:sldId id="374" r:id="rId51"/>
    <p:sldId id="511" r:id="rId52"/>
    <p:sldId id="512" r:id="rId53"/>
    <p:sldId id="513" r:id="rId54"/>
    <p:sldId id="514" r:id="rId55"/>
    <p:sldId id="467" r:id="rId56"/>
    <p:sldId id="469" r:id="rId57"/>
    <p:sldId id="470" r:id="rId58"/>
    <p:sldId id="471" r:id="rId59"/>
    <p:sldId id="472" r:id="rId60"/>
    <p:sldId id="473" r:id="rId61"/>
    <p:sldId id="474" r:id="rId62"/>
    <p:sldId id="475" r:id="rId63"/>
    <p:sldId id="476" r:id="rId64"/>
    <p:sldId id="477" r:id="rId65"/>
    <p:sldId id="478" r:id="rId66"/>
    <p:sldId id="479" r:id="rId67"/>
    <p:sldId id="480" r:id="rId68"/>
    <p:sldId id="481" r:id="rId69"/>
    <p:sldId id="482" r:id="rId70"/>
    <p:sldId id="483" r:id="rId71"/>
    <p:sldId id="485" r:id="rId72"/>
    <p:sldId id="486" r:id="rId73"/>
    <p:sldId id="487" r:id="rId74"/>
    <p:sldId id="488" r:id="rId75"/>
    <p:sldId id="489" r:id="rId76"/>
    <p:sldId id="350"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s" id="{C5E32D6C-BE0F-4669-8A3E-469D6FBEF4D4}">
          <p14:sldIdLst>
            <p14:sldId id="515"/>
            <p14:sldId id="516"/>
          </p14:sldIdLst>
        </p14:section>
        <p14:section name="Introduction" id="{232B6EE9-E156-40F0-A985-FAAC4786E9BA}">
          <p14:sldIdLst>
            <p14:sldId id="257"/>
            <p14:sldId id="466"/>
            <p14:sldId id="414"/>
            <p14:sldId id="330"/>
            <p14:sldId id="298"/>
            <p14:sldId id="388"/>
            <p14:sldId id="424"/>
          </p14:sldIdLst>
        </p14:section>
        <p14:section name="Heavy ion physics" id="{DF539889-FCC9-4B3E-8B8E-06DEDB3E06FB}">
          <p14:sldIdLst>
            <p14:sldId id="517"/>
            <p14:sldId id="258"/>
            <p14:sldId id="385"/>
            <p14:sldId id="389"/>
            <p14:sldId id="262"/>
            <p14:sldId id="391"/>
            <p14:sldId id="377"/>
          </p14:sldIdLst>
        </p14:section>
        <p14:section name="Quantum statistics" id="{55743704-AAC9-4A96-85B9-02CCD6FFF65C}">
          <p14:sldIdLst>
            <p14:sldId id="518"/>
            <p14:sldId id="498"/>
            <p14:sldId id="499"/>
            <p14:sldId id="500"/>
            <p14:sldId id="501"/>
            <p14:sldId id="502"/>
            <p14:sldId id="503"/>
          </p14:sldIdLst>
        </p14:section>
        <p14:section name="Femtoscopy" id="{9F487B3A-5E6F-4514-91A4-A458DC022490}">
          <p14:sldIdLst>
            <p14:sldId id="519"/>
            <p14:sldId id="509"/>
            <p14:sldId id="260"/>
            <p14:sldId id="263"/>
            <p14:sldId id="281"/>
          </p14:sldIdLst>
        </p14:section>
        <p14:section name="Summary" id="{4CC350FB-1A2B-402D-B09B-8FACE9D91F74}">
          <p14:sldIdLst>
            <p14:sldId id="304"/>
            <p14:sldId id="285"/>
          </p14:sldIdLst>
        </p14:section>
        <p14:section name="Backup" id="{004BC476-51D3-4662-A7E9-7791D02B3918}">
          <p14:sldIdLst>
            <p14:sldId id="395"/>
            <p14:sldId id="410"/>
            <p14:sldId id="266"/>
            <p14:sldId id="409"/>
            <p14:sldId id="462"/>
            <p14:sldId id="463"/>
            <p14:sldId id="464"/>
            <p14:sldId id="510"/>
            <p14:sldId id="496"/>
            <p14:sldId id="408"/>
            <p14:sldId id="412"/>
            <p14:sldId id="490"/>
            <p14:sldId id="491"/>
            <p14:sldId id="494"/>
            <p14:sldId id="495"/>
            <p14:sldId id="373"/>
            <p14:sldId id="435"/>
            <p14:sldId id="429"/>
            <p14:sldId id="497"/>
            <p14:sldId id="374"/>
            <p14:sldId id="511"/>
            <p14:sldId id="512"/>
            <p14:sldId id="513"/>
            <p14:sldId id="514"/>
            <p14:sldId id="467"/>
            <p14:sldId id="469"/>
            <p14:sldId id="470"/>
            <p14:sldId id="471"/>
            <p14:sldId id="472"/>
            <p14:sldId id="473"/>
            <p14:sldId id="474"/>
            <p14:sldId id="475"/>
            <p14:sldId id="476"/>
            <p14:sldId id="477"/>
            <p14:sldId id="478"/>
            <p14:sldId id="479"/>
            <p14:sldId id="480"/>
            <p14:sldId id="481"/>
            <p14:sldId id="482"/>
            <p14:sldId id="483"/>
            <p14:sldId id="485"/>
            <p14:sldId id="486"/>
            <p14:sldId id="487"/>
            <p14:sldId id="488"/>
            <p14:sldId id="489"/>
            <p14:sldId id="3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9608"/>
    <a:srgbClr val="4F3684"/>
    <a:srgbClr val="920021"/>
    <a:srgbClr val="406876"/>
    <a:srgbClr val="99FF33"/>
    <a:srgbClr val="FFCC00"/>
    <a:srgbClr val="3399FF"/>
    <a:srgbClr val="151214"/>
    <a:srgbClr val="D9D9D9"/>
    <a:srgbClr val="00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Világos stílus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éma alapján készült stílus 1 – 1. jelölőszín">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Közepesen sötét stílus 1 – 1. jelölőszín">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8" autoAdjust="0"/>
    <p:restoredTop sz="94660"/>
  </p:normalViewPr>
  <p:slideViewPr>
    <p:cSldViewPr snapToGrid="0">
      <p:cViewPr varScale="1">
        <p:scale>
          <a:sx n="107" d="100"/>
          <a:sy n="107" d="100"/>
        </p:scale>
        <p:origin x="708" y="78"/>
      </p:cViewPr>
      <p:guideLst/>
    </p:cSldViewPr>
  </p:slideViewPr>
  <p:notesTextViewPr>
    <p:cViewPr>
      <p:scale>
        <a:sx n="1" d="1"/>
        <a:sy n="1" d="1"/>
      </p:scale>
      <p:origin x="0" y="0"/>
    </p:cViewPr>
  </p:notesTextViewPr>
  <p:sorterViewPr>
    <p:cViewPr varScale="1">
      <p:scale>
        <a:sx n="1" d="1"/>
        <a:sy n="1" d="1"/>
      </p:scale>
      <p:origin x="0" y="-13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e Csanad" userId="318b3dc6109a1aac" providerId="LiveId" clId="{134E63AA-E29B-4832-A105-7E6F6A58B24D}"/>
    <pc:docChg chg="undo redo custSel addSld delSld modSld sldOrd modMainMaster addSection delSection modSection">
      <pc:chgData name="Mate Csanad" userId="318b3dc6109a1aac" providerId="LiveId" clId="{134E63AA-E29B-4832-A105-7E6F6A58B24D}" dt="2023-10-11T06:07:43.052" v="7724"/>
      <pc:docMkLst>
        <pc:docMk/>
      </pc:docMkLst>
      <pc:sldChg chg="del">
        <pc:chgData name="Mate Csanad" userId="318b3dc6109a1aac" providerId="LiveId" clId="{134E63AA-E29B-4832-A105-7E6F6A58B24D}" dt="2023-09-30T12:38:59.515" v="1742" actId="47"/>
        <pc:sldMkLst>
          <pc:docMk/>
          <pc:sldMk cId="644051238" sldId="256"/>
        </pc:sldMkLst>
      </pc:sldChg>
      <pc:sldChg chg="addSp delSp modSp mod ord">
        <pc:chgData name="Mate Csanad" userId="318b3dc6109a1aac" providerId="LiveId" clId="{134E63AA-E29B-4832-A105-7E6F6A58B24D}" dt="2023-10-02T14:08:11.217" v="6029" actId="207"/>
        <pc:sldMkLst>
          <pc:docMk/>
          <pc:sldMk cId="2622307455" sldId="257"/>
        </pc:sldMkLst>
        <pc:spChg chg="mod">
          <ac:chgData name="Mate Csanad" userId="318b3dc6109a1aac" providerId="LiveId" clId="{134E63AA-E29B-4832-A105-7E6F6A58B24D}" dt="2023-10-01T12:09:39.587" v="3441" actId="790"/>
          <ac:spMkLst>
            <pc:docMk/>
            <pc:sldMk cId="2622307455" sldId="257"/>
            <ac:spMk id="2" creationId="{00000000-0000-0000-0000-000000000000}"/>
          </ac:spMkLst>
        </pc:spChg>
        <pc:spChg chg="mod">
          <ac:chgData name="Mate Csanad" userId="318b3dc6109a1aac" providerId="LiveId" clId="{134E63AA-E29B-4832-A105-7E6F6A58B24D}" dt="2023-10-02T14:01:49.580" v="5922"/>
          <ac:spMkLst>
            <pc:docMk/>
            <pc:sldMk cId="2622307455" sldId="257"/>
            <ac:spMk id="3" creationId="{00000000-0000-0000-0000-000000000000}"/>
          </ac:spMkLst>
        </pc:spChg>
        <pc:spChg chg="add mod">
          <ac:chgData name="Mate Csanad" userId="318b3dc6109a1aac" providerId="LiveId" clId="{134E63AA-E29B-4832-A105-7E6F6A58B24D}" dt="2023-10-02T14:08:11.217" v="6029" actId="207"/>
          <ac:spMkLst>
            <pc:docMk/>
            <pc:sldMk cId="2622307455" sldId="257"/>
            <ac:spMk id="5" creationId="{F1476141-315E-8BCE-DC84-D580A69EE544}"/>
          </ac:spMkLst>
        </pc:spChg>
        <pc:spChg chg="mod">
          <ac:chgData name="Mate Csanad" userId="318b3dc6109a1aac" providerId="LiveId" clId="{134E63AA-E29B-4832-A105-7E6F6A58B24D}" dt="2023-10-01T12:09:39.587" v="3441" actId="790"/>
          <ac:spMkLst>
            <pc:docMk/>
            <pc:sldMk cId="2622307455" sldId="257"/>
            <ac:spMk id="6" creationId="{00000000-0000-0000-0000-000000000000}"/>
          </ac:spMkLst>
        </pc:spChg>
        <pc:spChg chg="del mod">
          <ac:chgData name="Mate Csanad" userId="318b3dc6109a1aac" providerId="LiveId" clId="{134E63AA-E29B-4832-A105-7E6F6A58B24D}" dt="2023-10-02T14:08:06.393" v="6027" actId="478"/>
          <ac:spMkLst>
            <pc:docMk/>
            <pc:sldMk cId="2622307455" sldId="257"/>
            <ac:spMk id="7" creationId="{E9936F3D-9EBD-47EB-AFE1-0448F7DB7712}"/>
          </ac:spMkLst>
        </pc:spChg>
        <pc:spChg chg="mod">
          <ac:chgData name="Mate Csanad" userId="318b3dc6109a1aac" providerId="LiveId" clId="{134E63AA-E29B-4832-A105-7E6F6A58B24D}" dt="2023-10-01T12:09:39.587" v="3441" actId="790"/>
          <ac:spMkLst>
            <pc:docMk/>
            <pc:sldMk cId="2622307455" sldId="257"/>
            <ac:spMk id="9" creationId="{00000000-0000-0000-0000-000000000000}"/>
          </ac:spMkLst>
        </pc:spChg>
        <pc:spChg chg="mod">
          <ac:chgData name="Mate Csanad" userId="318b3dc6109a1aac" providerId="LiveId" clId="{134E63AA-E29B-4832-A105-7E6F6A58B24D}" dt="2023-10-01T12:09:39.587" v="3441" actId="790"/>
          <ac:spMkLst>
            <pc:docMk/>
            <pc:sldMk cId="2622307455" sldId="257"/>
            <ac:spMk id="10" creationId="{00000000-0000-0000-0000-000000000000}"/>
          </ac:spMkLst>
        </pc:spChg>
      </pc:sldChg>
      <pc:sldChg chg="addSp delSp modSp mod">
        <pc:chgData name="Mate Csanad" userId="318b3dc6109a1aac" providerId="LiveId" clId="{134E63AA-E29B-4832-A105-7E6F6A58B24D}" dt="2023-10-05T14:24:46.643" v="7460" actId="790"/>
        <pc:sldMkLst>
          <pc:docMk/>
          <pc:sldMk cId="2392556035" sldId="258"/>
        </pc:sldMkLst>
        <pc:spChg chg="mod">
          <ac:chgData name="Mate Csanad" userId="318b3dc6109a1aac" providerId="LiveId" clId="{134E63AA-E29B-4832-A105-7E6F6A58B24D}" dt="2023-10-05T14:24:46.643" v="7460" actId="790"/>
          <ac:spMkLst>
            <pc:docMk/>
            <pc:sldMk cId="2392556035" sldId="258"/>
            <ac:spMk id="2" creationId="{00000000-0000-0000-0000-000000000000}"/>
          </ac:spMkLst>
        </pc:spChg>
        <pc:spChg chg="mod">
          <ac:chgData name="Mate Csanad" userId="318b3dc6109a1aac" providerId="LiveId" clId="{134E63AA-E29B-4832-A105-7E6F6A58B24D}" dt="2023-10-05T14:24:46.643" v="7460" actId="790"/>
          <ac:spMkLst>
            <pc:docMk/>
            <pc:sldMk cId="2392556035" sldId="258"/>
            <ac:spMk id="3" creationId="{00000000-0000-0000-0000-000000000000}"/>
          </ac:spMkLst>
        </pc:spChg>
        <pc:spChg chg="add del mod">
          <ac:chgData name="Mate Csanad" userId="318b3dc6109a1aac" providerId="LiveId" clId="{134E63AA-E29B-4832-A105-7E6F6A58B24D}" dt="2023-10-02T14:08:48.675" v="6046" actId="478"/>
          <ac:spMkLst>
            <pc:docMk/>
            <pc:sldMk cId="2392556035" sldId="258"/>
            <ac:spMk id="4" creationId="{8560B95D-9D83-B5E0-8355-64D21122BCF9}"/>
          </ac:spMkLst>
        </pc:spChg>
        <pc:spChg chg="mod">
          <ac:chgData name="Mate Csanad" userId="318b3dc6109a1aac" providerId="LiveId" clId="{134E63AA-E29B-4832-A105-7E6F6A58B24D}" dt="2023-10-05T14:24:46.643" v="7460" actId="790"/>
          <ac:spMkLst>
            <pc:docMk/>
            <pc:sldMk cId="2392556035" sldId="258"/>
            <ac:spMk id="5" creationId="{529DD76C-BFCF-F6C7-7B52-B2B2AD02CC3D}"/>
          </ac:spMkLst>
        </pc:spChg>
        <pc:spChg chg="mod">
          <ac:chgData name="Mate Csanad" userId="318b3dc6109a1aac" providerId="LiveId" clId="{134E63AA-E29B-4832-A105-7E6F6A58B24D}" dt="2023-10-05T14:24:46.643" v="7460" actId="790"/>
          <ac:spMkLst>
            <pc:docMk/>
            <pc:sldMk cId="2392556035" sldId="258"/>
            <ac:spMk id="6" creationId="{00000000-0000-0000-0000-000000000000}"/>
          </ac:spMkLst>
        </pc:spChg>
        <pc:spChg chg="add mod">
          <ac:chgData name="Mate Csanad" userId="318b3dc6109a1aac" providerId="LiveId" clId="{134E63AA-E29B-4832-A105-7E6F6A58B24D}" dt="2023-10-05T14:24:46.643" v="7460" actId="790"/>
          <ac:spMkLst>
            <pc:docMk/>
            <pc:sldMk cId="2392556035" sldId="258"/>
            <ac:spMk id="7" creationId="{86AD3E49-F212-34AC-144A-18FA275B7497}"/>
          </ac:spMkLst>
        </pc:spChg>
        <pc:spChg chg="mod">
          <ac:chgData name="Mate Csanad" userId="318b3dc6109a1aac" providerId="LiveId" clId="{134E63AA-E29B-4832-A105-7E6F6A58B24D}" dt="2023-10-05T14:24:46.643" v="7460" actId="790"/>
          <ac:spMkLst>
            <pc:docMk/>
            <pc:sldMk cId="2392556035" sldId="258"/>
            <ac:spMk id="8" creationId="{00000000-0000-0000-0000-000000000000}"/>
          </ac:spMkLst>
        </pc:spChg>
        <pc:spChg chg="del">
          <ac:chgData name="Mate Csanad" userId="318b3dc6109a1aac" providerId="LiveId" clId="{134E63AA-E29B-4832-A105-7E6F6A58B24D}" dt="2023-09-30T12:02:02.658" v="9" actId="478"/>
          <ac:spMkLst>
            <pc:docMk/>
            <pc:sldMk cId="2392556035" sldId="258"/>
            <ac:spMk id="9" creationId="{B84D03D7-D931-4A76-97A4-785F7E1E3966}"/>
          </ac:spMkLst>
        </pc:spChg>
      </pc:sldChg>
      <pc:sldChg chg="addSp delSp modSp add mod chgLayout">
        <pc:chgData name="Mate Csanad" userId="318b3dc6109a1aac" providerId="LiveId" clId="{134E63AA-E29B-4832-A105-7E6F6A58B24D}" dt="2023-10-05T14:42:25.301" v="7721" actId="790"/>
        <pc:sldMkLst>
          <pc:docMk/>
          <pc:sldMk cId="941182920" sldId="260"/>
        </pc:sldMkLst>
        <pc:spChg chg="mod ord">
          <ac:chgData name="Mate Csanad" userId="318b3dc6109a1aac" providerId="LiveId" clId="{134E63AA-E29B-4832-A105-7E6F6A58B24D}" dt="2023-10-05T14:42:25.301" v="7721" actId="790"/>
          <ac:spMkLst>
            <pc:docMk/>
            <pc:sldMk cId="941182920" sldId="260"/>
            <ac:spMk id="2" creationId="{00000000-0000-0000-0000-000000000000}"/>
          </ac:spMkLst>
        </pc:spChg>
        <pc:spChg chg="mod ord">
          <ac:chgData name="Mate Csanad" userId="318b3dc6109a1aac" providerId="LiveId" clId="{134E63AA-E29B-4832-A105-7E6F6A58B24D}" dt="2023-10-05T14:42:14.174" v="7720" actId="790"/>
          <ac:spMkLst>
            <pc:docMk/>
            <pc:sldMk cId="941182920" sldId="260"/>
            <ac:spMk id="3" creationId="{00000000-0000-0000-0000-000000000000}"/>
          </ac:spMkLst>
        </pc:spChg>
        <pc:spChg chg="del">
          <ac:chgData name="Mate Csanad" userId="318b3dc6109a1aac" providerId="LiveId" clId="{134E63AA-E29B-4832-A105-7E6F6A58B24D}" dt="2023-09-30T12:33:06.074" v="1701" actId="478"/>
          <ac:spMkLst>
            <pc:docMk/>
            <pc:sldMk cId="941182920" sldId="260"/>
            <ac:spMk id="4" creationId="{71AF50FA-0B9B-4D05-83D8-907B932C7291}"/>
          </ac:spMkLst>
        </pc:spChg>
        <pc:spChg chg="add del mod">
          <ac:chgData name="Mate Csanad" userId="318b3dc6109a1aac" providerId="LiveId" clId="{134E63AA-E29B-4832-A105-7E6F6A58B24D}" dt="2023-10-02T14:09:56.191" v="6081" actId="478"/>
          <ac:spMkLst>
            <pc:docMk/>
            <pc:sldMk cId="941182920" sldId="260"/>
            <ac:spMk id="4" creationId="{EC5ACE91-2CC1-3950-001A-FAB4C53E0E7F}"/>
          </ac:spMkLst>
        </pc:spChg>
        <pc:spChg chg="mod">
          <ac:chgData name="Mate Csanad" userId="318b3dc6109a1aac" providerId="LiveId" clId="{134E63AA-E29B-4832-A105-7E6F6A58B24D}" dt="2023-10-05T14:42:14.174" v="7720" actId="790"/>
          <ac:spMkLst>
            <pc:docMk/>
            <pc:sldMk cId="941182920" sldId="260"/>
            <ac:spMk id="6" creationId="{D48AC5F5-934D-4A02-B7BD-7D8FFBAAA0A8}"/>
          </ac:spMkLst>
        </pc:spChg>
        <pc:spChg chg="mod ord">
          <ac:chgData name="Mate Csanad" userId="318b3dc6109a1aac" providerId="LiveId" clId="{134E63AA-E29B-4832-A105-7E6F6A58B24D}" dt="2023-10-01T12:22:44.347" v="3886" actId="790"/>
          <ac:spMkLst>
            <pc:docMk/>
            <pc:sldMk cId="941182920" sldId="260"/>
            <ac:spMk id="7" creationId="{05D01791-D2DD-DE3C-0848-184E67EBCCE1}"/>
          </ac:spMkLst>
        </pc:spChg>
        <pc:spChg chg="add mod">
          <ac:chgData name="Mate Csanad" userId="318b3dc6109a1aac" providerId="LiveId" clId="{134E63AA-E29B-4832-A105-7E6F6A58B24D}" dt="2023-10-05T14:42:14.174" v="7720" actId="790"/>
          <ac:spMkLst>
            <pc:docMk/>
            <pc:sldMk cId="941182920" sldId="260"/>
            <ac:spMk id="7" creationId="{B2CF65A7-8A2F-15DE-5956-D3DB17578A4D}"/>
          </ac:spMkLst>
        </pc:spChg>
        <pc:spChg chg="mod">
          <ac:chgData name="Mate Csanad" userId="318b3dc6109a1aac" providerId="LiveId" clId="{134E63AA-E29B-4832-A105-7E6F6A58B24D}" dt="2023-10-05T14:42:14.174" v="7720" actId="790"/>
          <ac:spMkLst>
            <pc:docMk/>
            <pc:sldMk cId="941182920" sldId="260"/>
            <ac:spMk id="8" creationId="{4A24DD52-6B9E-4A72-9C03-1C02AF5730B2}"/>
          </ac:spMkLst>
        </pc:spChg>
        <pc:spChg chg="mod">
          <ac:chgData name="Mate Csanad" userId="318b3dc6109a1aac" providerId="LiveId" clId="{134E63AA-E29B-4832-A105-7E6F6A58B24D}" dt="2023-10-05T14:42:14.174" v="7720" actId="790"/>
          <ac:spMkLst>
            <pc:docMk/>
            <pc:sldMk cId="941182920" sldId="260"/>
            <ac:spMk id="9" creationId="{B8618B37-9B29-CE86-063C-042F4ADB0BDD}"/>
          </ac:spMkLst>
        </pc:spChg>
        <pc:spChg chg="mod">
          <ac:chgData name="Mate Csanad" userId="318b3dc6109a1aac" providerId="LiveId" clId="{134E63AA-E29B-4832-A105-7E6F6A58B24D}" dt="2023-10-05T14:42:14.174" v="7720" actId="790"/>
          <ac:spMkLst>
            <pc:docMk/>
            <pc:sldMk cId="941182920" sldId="260"/>
            <ac:spMk id="10" creationId="{2C318C78-3ED6-303B-7A41-89ECC787CCBD}"/>
          </ac:spMkLst>
        </pc:spChg>
        <pc:spChg chg="del">
          <ac:chgData name="Mate Csanad" userId="318b3dc6109a1aac" providerId="LiveId" clId="{134E63AA-E29B-4832-A105-7E6F6A58B24D}" dt="2023-09-30T12:33:04.049" v="1700" actId="478"/>
          <ac:spMkLst>
            <pc:docMk/>
            <pc:sldMk cId="941182920" sldId="260"/>
            <ac:spMk id="11" creationId="{3866AB3B-8CE6-4FBE-8E4A-8F42655DDAB3}"/>
          </ac:spMkLst>
        </pc:spChg>
        <pc:spChg chg="mod">
          <ac:chgData name="Mate Csanad" userId="318b3dc6109a1aac" providerId="LiveId" clId="{134E63AA-E29B-4832-A105-7E6F6A58B24D}" dt="2023-10-05T14:42:14.174" v="7720" actId="790"/>
          <ac:spMkLst>
            <pc:docMk/>
            <pc:sldMk cId="941182920" sldId="260"/>
            <ac:spMk id="11" creationId="{FE9DFDDA-7EC5-0203-C15A-338BD28E30C7}"/>
          </ac:spMkLst>
        </pc:spChg>
        <pc:spChg chg="mod">
          <ac:chgData name="Mate Csanad" userId="318b3dc6109a1aac" providerId="LiveId" clId="{134E63AA-E29B-4832-A105-7E6F6A58B24D}" dt="2023-10-05T14:42:14.174" v="7720" actId="790"/>
          <ac:spMkLst>
            <pc:docMk/>
            <pc:sldMk cId="941182920" sldId="260"/>
            <ac:spMk id="12" creationId="{2C415AA6-976E-4A28-9632-98DA09D81E0F}"/>
          </ac:spMkLst>
        </pc:spChg>
        <pc:spChg chg="del">
          <ac:chgData name="Mate Csanad" userId="318b3dc6109a1aac" providerId="LiveId" clId="{134E63AA-E29B-4832-A105-7E6F6A58B24D}" dt="2023-09-30T12:33:00.645" v="1699" actId="478"/>
          <ac:spMkLst>
            <pc:docMk/>
            <pc:sldMk cId="941182920" sldId="260"/>
            <ac:spMk id="14" creationId="{932B4A4F-2DF1-41A9-AD53-952FA6EB7E75}"/>
          </ac:spMkLst>
        </pc:spChg>
        <pc:spChg chg="mod">
          <ac:chgData name="Mate Csanad" userId="318b3dc6109a1aac" providerId="LiveId" clId="{134E63AA-E29B-4832-A105-7E6F6A58B24D}" dt="2023-10-05T14:42:14.174" v="7720" actId="790"/>
          <ac:spMkLst>
            <pc:docMk/>
            <pc:sldMk cId="941182920" sldId="260"/>
            <ac:spMk id="20" creationId="{A377A34F-27B9-885B-9E7A-D14781E9B0A6}"/>
          </ac:spMkLst>
        </pc:spChg>
        <pc:spChg chg="mod">
          <ac:chgData name="Mate Csanad" userId="318b3dc6109a1aac" providerId="LiveId" clId="{134E63AA-E29B-4832-A105-7E6F6A58B24D}" dt="2023-10-05T14:42:14.174" v="7720" actId="790"/>
          <ac:spMkLst>
            <pc:docMk/>
            <pc:sldMk cId="941182920" sldId="260"/>
            <ac:spMk id="21" creationId="{30A997A2-6C22-31B1-FE14-755AD5C8DDB7}"/>
          </ac:spMkLst>
        </pc:spChg>
        <pc:spChg chg="mod">
          <ac:chgData name="Mate Csanad" userId="318b3dc6109a1aac" providerId="LiveId" clId="{134E63AA-E29B-4832-A105-7E6F6A58B24D}" dt="2023-10-05T14:42:14.174" v="7720" actId="790"/>
          <ac:spMkLst>
            <pc:docMk/>
            <pc:sldMk cId="941182920" sldId="260"/>
            <ac:spMk id="23" creationId="{059B3B1F-2991-72E0-0A7C-48B783892A45}"/>
          </ac:spMkLst>
        </pc:spChg>
        <pc:spChg chg="mod">
          <ac:chgData name="Mate Csanad" userId="318b3dc6109a1aac" providerId="LiveId" clId="{134E63AA-E29B-4832-A105-7E6F6A58B24D}" dt="2023-10-05T14:42:14.174" v="7720" actId="790"/>
          <ac:spMkLst>
            <pc:docMk/>
            <pc:sldMk cId="941182920" sldId="260"/>
            <ac:spMk id="24" creationId="{CC9EE77A-54B3-F643-6427-9804361F5044}"/>
          </ac:spMkLst>
        </pc:spChg>
        <pc:grpChg chg="mod">
          <ac:chgData name="Mate Csanad" userId="318b3dc6109a1aac" providerId="LiveId" clId="{134E63AA-E29B-4832-A105-7E6F6A58B24D}" dt="2023-10-01T12:23:53.269" v="3898" actId="1076"/>
          <ac:grpSpMkLst>
            <pc:docMk/>
            <pc:sldMk cId="941182920" sldId="260"/>
            <ac:grpSpMk id="13" creationId="{994D38F3-8E4C-43FE-BF8D-6B36D8F0013D}"/>
          </ac:grpSpMkLst>
        </pc:grpChg>
        <pc:picChg chg="mod">
          <ac:chgData name="Mate Csanad" userId="318b3dc6109a1aac" providerId="LiveId" clId="{134E63AA-E29B-4832-A105-7E6F6A58B24D}" dt="2023-10-05T14:41:54.336" v="7718" actId="1076"/>
          <ac:picMkLst>
            <pc:docMk/>
            <pc:sldMk cId="941182920" sldId="260"/>
            <ac:picMk id="19" creationId="{32D251DA-5140-7250-8330-68F44B8F1EA3}"/>
          </ac:picMkLst>
        </pc:picChg>
        <pc:cxnChg chg="add mod">
          <ac:chgData name="Mate Csanad" userId="318b3dc6109a1aac" providerId="LiveId" clId="{134E63AA-E29B-4832-A105-7E6F6A58B24D}" dt="2023-10-05T14:40:39.791" v="7707" actId="208"/>
          <ac:cxnSpMkLst>
            <pc:docMk/>
            <pc:sldMk cId="941182920" sldId="260"/>
            <ac:cxnSpMk id="14" creationId="{19473F65-2942-FF11-BAA6-93929E0DAC4F}"/>
          </ac:cxnSpMkLst>
        </pc:cxnChg>
      </pc:sldChg>
      <pc:sldChg chg="addSp delSp modSp mod">
        <pc:chgData name="Mate Csanad" userId="318b3dc6109a1aac" providerId="LiveId" clId="{134E63AA-E29B-4832-A105-7E6F6A58B24D}" dt="2023-10-02T14:43:58.128" v="6869" actId="790"/>
        <pc:sldMkLst>
          <pc:docMk/>
          <pc:sldMk cId="3309472130" sldId="262"/>
        </pc:sldMkLst>
        <pc:spChg chg="mod">
          <ac:chgData name="Mate Csanad" userId="318b3dc6109a1aac" providerId="LiveId" clId="{134E63AA-E29B-4832-A105-7E6F6A58B24D}" dt="2023-10-02T14:43:58.128" v="6869" actId="790"/>
          <ac:spMkLst>
            <pc:docMk/>
            <pc:sldMk cId="3309472130" sldId="262"/>
            <ac:spMk id="2" creationId="{00000000-0000-0000-0000-000000000000}"/>
          </ac:spMkLst>
        </pc:spChg>
        <pc:spChg chg="mod">
          <ac:chgData name="Mate Csanad" userId="318b3dc6109a1aac" providerId="LiveId" clId="{134E63AA-E29B-4832-A105-7E6F6A58B24D}" dt="2023-10-02T14:43:58.128" v="6869" actId="790"/>
          <ac:spMkLst>
            <pc:docMk/>
            <pc:sldMk cId="3309472130" sldId="262"/>
            <ac:spMk id="3" creationId="{00000000-0000-0000-0000-000000000000}"/>
          </ac:spMkLst>
        </pc:spChg>
        <pc:spChg chg="mod">
          <ac:chgData name="Mate Csanad" userId="318b3dc6109a1aac" providerId="LiveId" clId="{134E63AA-E29B-4832-A105-7E6F6A58B24D}" dt="2023-10-02T14:43:58.128" v="6869" actId="790"/>
          <ac:spMkLst>
            <pc:docMk/>
            <pc:sldMk cId="3309472130" sldId="262"/>
            <ac:spMk id="4" creationId="{2C2356D9-695A-4D21-91BE-04A95E7B0A9F}"/>
          </ac:spMkLst>
        </pc:spChg>
        <pc:spChg chg="add del mod">
          <ac:chgData name="Mate Csanad" userId="318b3dc6109a1aac" providerId="LiveId" clId="{134E63AA-E29B-4832-A105-7E6F6A58B24D}" dt="2023-10-02T14:08:54.450" v="6052" actId="478"/>
          <ac:spMkLst>
            <pc:docMk/>
            <pc:sldMk cId="3309472130" sldId="262"/>
            <ac:spMk id="5" creationId="{4CAC9EDE-559F-BBE9-D309-A6CD372AA803}"/>
          </ac:spMkLst>
        </pc:spChg>
        <pc:spChg chg="mod">
          <ac:chgData name="Mate Csanad" userId="318b3dc6109a1aac" providerId="LiveId" clId="{134E63AA-E29B-4832-A105-7E6F6A58B24D}" dt="2023-10-02T14:43:58.128" v="6869" actId="790"/>
          <ac:spMkLst>
            <pc:docMk/>
            <pc:sldMk cId="3309472130" sldId="262"/>
            <ac:spMk id="6" creationId="{0EE6986A-AEBF-D2CC-7E2B-BA3712C9D747}"/>
          </ac:spMkLst>
        </pc:spChg>
        <pc:spChg chg="add mod">
          <ac:chgData name="Mate Csanad" userId="318b3dc6109a1aac" providerId="LiveId" clId="{134E63AA-E29B-4832-A105-7E6F6A58B24D}" dt="2023-10-02T14:43:58.128" v="6869" actId="790"/>
          <ac:spMkLst>
            <pc:docMk/>
            <pc:sldMk cId="3309472130" sldId="262"/>
            <ac:spMk id="8" creationId="{A59A7AB2-CB11-383D-7F76-4B08B99DACFA}"/>
          </ac:spMkLst>
        </pc:spChg>
        <pc:spChg chg="mod">
          <ac:chgData name="Mate Csanad" userId="318b3dc6109a1aac" providerId="LiveId" clId="{134E63AA-E29B-4832-A105-7E6F6A58B24D}" dt="2023-10-02T14:43:58.128" v="6869" actId="790"/>
          <ac:spMkLst>
            <pc:docMk/>
            <pc:sldMk cId="3309472130" sldId="262"/>
            <ac:spMk id="9" creationId="{00000000-0000-0000-0000-000000000000}"/>
          </ac:spMkLst>
        </pc:spChg>
        <pc:spChg chg="mod">
          <ac:chgData name="Mate Csanad" userId="318b3dc6109a1aac" providerId="LiveId" clId="{134E63AA-E29B-4832-A105-7E6F6A58B24D}" dt="2023-10-02T14:43:58.128" v="6869" actId="790"/>
          <ac:spMkLst>
            <pc:docMk/>
            <pc:sldMk cId="3309472130" sldId="262"/>
            <ac:spMk id="10" creationId="{00000000-0000-0000-0000-000000000000}"/>
          </ac:spMkLst>
        </pc:spChg>
        <pc:spChg chg="del">
          <ac:chgData name="Mate Csanad" userId="318b3dc6109a1aac" providerId="LiveId" clId="{134E63AA-E29B-4832-A105-7E6F6A58B24D}" dt="2023-09-30T12:02:09.583" v="16" actId="478"/>
          <ac:spMkLst>
            <pc:docMk/>
            <pc:sldMk cId="3309472130" sldId="262"/>
            <ac:spMk id="11" creationId="{123092A6-D3ED-4BA8-B7FB-A90D82E36BCA}"/>
          </ac:spMkLst>
        </pc:spChg>
        <pc:spChg chg="mod">
          <ac:chgData name="Mate Csanad" userId="318b3dc6109a1aac" providerId="LiveId" clId="{134E63AA-E29B-4832-A105-7E6F6A58B24D}" dt="2023-10-02T12:41:25.039" v="5659" actId="790"/>
          <ac:spMkLst>
            <pc:docMk/>
            <pc:sldMk cId="3309472130" sldId="262"/>
            <ac:spMk id="12" creationId="{00000000-0000-0000-0000-000000000000}"/>
          </ac:spMkLst>
        </pc:spChg>
        <pc:picChg chg="mod">
          <ac:chgData name="Mate Csanad" userId="318b3dc6109a1aac" providerId="LiveId" clId="{134E63AA-E29B-4832-A105-7E6F6A58B24D}" dt="2023-10-01T06:15:02.392" v="2141" actId="1036"/>
          <ac:picMkLst>
            <pc:docMk/>
            <pc:sldMk cId="3309472130" sldId="262"/>
            <ac:picMk id="7" creationId="{00000000-0000-0000-0000-000000000000}"/>
          </ac:picMkLst>
        </pc:picChg>
      </pc:sldChg>
      <pc:sldChg chg="addSp delSp modSp add mod chgLayout">
        <pc:chgData name="Mate Csanad" userId="318b3dc6109a1aac" providerId="LiveId" clId="{134E63AA-E29B-4832-A105-7E6F6A58B24D}" dt="2023-10-05T14:42:36.982" v="7722" actId="790"/>
        <pc:sldMkLst>
          <pc:docMk/>
          <pc:sldMk cId="3702025403" sldId="263"/>
        </pc:sldMkLst>
        <pc:spChg chg="mod ord">
          <ac:chgData name="Mate Csanad" userId="318b3dc6109a1aac" providerId="LiveId" clId="{134E63AA-E29B-4832-A105-7E6F6A58B24D}" dt="2023-10-05T14:42:36.982" v="7722" actId="790"/>
          <ac:spMkLst>
            <pc:docMk/>
            <pc:sldMk cId="3702025403" sldId="263"/>
            <ac:spMk id="2" creationId="{00000000-0000-0000-0000-000000000000}"/>
          </ac:spMkLst>
        </pc:spChg>
        <pc:spChg chg="mod ord">
          <ac:chgData name="Mate Csanad" userId="318b3dc6109a1aac" providerId="LiveId" clId="{134E63AA-E29B-4832-A105-7E6F6A58B24D}" dt="2023-10-05T14:42:36.982" v="7722" actId="790"/>
          <ac:spMkLst>
            <pc:docMk/>
            <pc:sldMk cId="3702025403" sldId="263"/>
            <ac:spMk id="3" creationId="{00000000-0000-0000-0000-000000000000}"/>
          </ac:spMkLst>
        </pc:spChg>
        <pc:spChg chg="add del mod">
          <ac:chgData name="Mate Csanad" userId="318b3dc6109a1aac" providerId="LiveId" clId="{134E63AA-E29B-4832-A105-7E6F6A58B24D}" dt="2023-10-02T14:09:58.358" v="6083" actId="478"/>
          <ac:spMkLst>
            <pc:docMk/>
            <pc:sldMk cId="3702025403" sldId="263"/>
            <ac:spMk id="5" creationId="{21B580B3-A85C-015B-8853-F785BEF234FE}"/>
          </ac:spMkLst>
        </pc:spChg>
        <pc:spChg chg="del">
          <ac:chgData name="Mate Csanad" userId="318b3dc6109a1aac" providerId="LiveId" clId="{134E63AA-E29B-4832-A105-7E6F6A58B24D}" dt="2023-09-30T12:33:50.800" v="1719" actId="478"/>
          <ac:spMkLst>
            <pc:docMk/>
            <pc:sldMk cId="3702025403" sldId="263"/>
            <ac:spMk id="5" creationId="{6E161B21-686B-4EF7-9492-3B79997DDDF2}"/>
          </ac:spMkLst>
        </pc:spChg>
        <pc:spChg chg="add mod">
          <ac:chgData name="Mate Csanad" userId="318b3dc6109a1aac" providerId="LiveId" clId="{134E63AA-E29B-4832-A105-7E6F6A58B24D}" dt="2023-10-05T14:42:36.982" v="7722" actId="790"/>
          <ac:spMkLst>
            <pc:docMk/>
            <pc:sldMk cId="3702025403" sldId="263"/>
            <ac:spMk id="6" creationId="{53AA51E2-41EE-F960-7919-59F8F6489213}"/>
          </ac:spMkLst>
        </pc:spChg>
        <pc:spChg chg="mod ord">
          <ac:chgData name="Mate Csanad" userId="318b3dc6109a1aac" providerId="LiveId" clId="{134E63AA-E29B-4832-A105-7E6F6A58B24D}" dt="2023-09-30T12:34:00.334" v="1720" actId="700"/>
          <ac:spMkLst>
            <pc:docMk/>
            <pc:sldMk cId="3702025403" sldId="263"/>
            <ac:spMk id="6" creationId="{97D5B8B3-AAAB-F1B3-EDF1-BAAF39B365AC}"/>
          </ac:spMkLst>
        </pc:spChg>
        <pc:spChg chg="mod ord">
          <ac:chgData name="Mate Csanad" userId="318b3dc6109a1aac" providerId="LiveId" clId="{134E63AA-E29B-4832-A105-7E6F6A58B24D}" dt="2023-10-05T14:42:36.982" v="7722" actId="790"/>
          <ac:spMkLst>
            <pc:docMk/>
            <pc:sldMk cId="3702025403" sldId="263"/>
            <ac:spMk id="7" creationId="{D4C136B0-B983-7BF0-7A00-9E53966C9D5C}"/>
          </ac:spMkLst>
        </pc:spChg>
        <pc:spChg chg="mod">
          <ac:chgData name="Mate Csanad" userId="318b3dc6109a1aac" providerId="LiveId" clId="{134E63AA-E29B-4832-A105-7E6F6A58B24D}" dt="2023-10-05T14:42:36.982" v="7722" actId="790"/>
          <ac:spMkLst>
            <pc:docMk/>
            <pc:sldMk cId="3702025403" sldId="263"/>
            <ac:spMk id="8" creationId="{3A95113B-CCBC-0946-EED3-118DF83EF48F}"/>
          </ac:spMkLst>
        </pc:spChg>
        <pc:spChg chg="del">
          <ac:chgData name="Mate Csanad" userId="318b3dc6109a1aac" providerId="LiveId" clId="{134E63AA-E29B-4832-A105-7E6F6A58B24D}" dt="2023-09-30T12:33:49.416" v="1718" actId="478"/>
          <ac:spMkLst>
            <pc:docMk/>
            <pc:sldMk cId="3702025403" sldId="263"/>
            <ac:spMk id="8" creationId="{434131B9-8322-4475-A736-1BE837FD2A1D}"/>
          </ac:spMkLst>
        </pc:spChg>
        <pc:spChg chg="mod">
          <ac:chgData name="Mate Csanad" userId="318b3dc6109a1aac" providerId="LiveId" clId="{134E63AA-E29B-4832-A105-7E6F6A58B24D}" dt="2023-10-05T14:42:36.982" v="7722" actId="790"/>
          <ac:spMkLst>
            <pc:docMk/>
            <pc:sldMk cId="3702025403" sldId="263"/>
            <ac:spMk id="9" creationId="{9278C1CD-E354-427B-A5F7-64114DBB329C}"/>
          </ac:spMkLst>
        </pc:spChg>
        <pc:spChg chg="mod ord">
          <ac:chgData name="Mate Csanad" userId="318b3dc6109a1aac" providerId="LiveId" clId="{134E63AA-E29B-4832-A105-7E6F6A58B24D}" dt="2023-10-05T14:42:36.982" v="7722" actId="790"/>
          <ac:spMkLst>
            <pc:docMk/>
            <pc:sldMk cId="3702025403" sldId="263"/>
            <ac:spMk id="10" creationId="{9F28357D-8928-AAA8-7A9D-AC32016C8641}"/>
          </ac:spMkLst>
        </pc:spChg>
        <pc:spChg chg="mod">
          <ac:chgData name="Mate Csanad" userId="318b3dc6109a1aac" providerId="LiveId" clId="{134E63AA-E29B-4832-A105-7E6F6A58B24D}" dt="2023-10-05T14:42:36.982" v="7722" actId="790"/>
          <ac:spMkLst>
            <pc:docMk/>
            <pc:sldMk cId="3702025403" sldId="263"/>
            <ac:spMk id="11" creationId="{94A2090D-B291-44A7-AB30-29886EC74272}"/>
          </ac:spMkLst>
        </pc:spChg>
        <pc:spChg chg="mod">
          <ac:chgData name="Mate Csanad" userId="318b3dc6109a1aac" providerId="LiveId" clId="{134E63AA-E29B-4832-A105-7E6F6A58B24D}" dt="2023-10-05T14:42:36.982" v="7722" actId="790"/>
          <ac:spMkLst>
            <pc:docMk/>
            <pc:sldMk cId="3702025403" sldId="263"/>
            <ac:spMk id="12" creationId="{7D3F3448-11CF-4F47-BC7F-86F6FD127161}"/>
          </ac:spMkLst>
        </pc:spChg>
        <pc:spChg chg="mod">
          <ac:chgData name="Mate Csanad" userId="318b3dc6109a1aac" providerId="LiveId" clId="{134E63AA-E29B-4832-A105-7E6F6A58B24D}" dt="2023-10-05T14:42:36.982" v="7722" actId="790"/>
          <ac:spMkLst>
            <pc:docMk/>
            <pc:sldMk cId="3702025403" sldId="263"/>
            <ac:spMk id="13" creationId="{76D89AB5-5546-4613-AB28-E7E3E55F65AF}"/>
          </ac:spMkLst>
        </pc:spChg>
        <pc:spChg chg="mod">
          <ac:chgData name="Mate Csanad" userId="318b3dc6109a1aac" providerId="LiveId" clId="{134E63AA-E29B-4832-A105-7E6F6A58B24D}" dt="2023-10-05T14:42:36.982" v="7722" actId="790"/>
          <ac:spMkLst>
            <pc:docMk/>
            <pc:sldMk cId="3702025403" sldId="263"/>
            <ac:spMk id="14" creationId="{A80893D0-D047-4BED-B357-8423E55B41A5}"/>
          </ac:spMkLst>
        </pc:spChg>
        <pc:spChg chg="mod">
          <ac:chgData name="Mate Csanad" userId="318b3dc6109a1aac" providerId="LiveId" clId="{134E63AA-E29B-4832-A105-7E6F6A58B24D}" dt="2023-10-05T14:42:36.982" v="7722" actId="790"/>
          <ac:spMkLst>
            <pc:docMk/>
            <pc:sldMk cId="3702025403" sldId="263"/>
            <ac:spMk id="23" creationId="{2683AFB5-165A-4016-B6E6-F3564ACFCCC2}"/>
          </ac:spMkLst>
        </pc:spChg>
        <pc:spChg chg="mod">
          <ac:chgData name="Mate Csanad" userId="318b3dc6109a1aac" providerId="LiveId" clId="{134E63AA-E29B-4832-A105-7E6F6A58B24D}" dt="2023-10-05T14:42:36.982" v="7722" actId="790"/>
          <ac:spMkLst>
            <pc:docMk/>
            <pc:sldMk cId="3702025403" sldId="263"/>
            <ac:spMk id="24" creationId="{E9BFE327-1FF3-470D-BA40-679732FF620A}"/>
          </ac:spMkLst>
        </pc:spChg>
        <pc:spChg chg="del">
          <ac:chgData name="Mate Csanad" userId="318b3dc6109a1aac" providerId="LiveId" clId="{134E63AA-E29B-4832-A105-7E6F6A58B24D}" dt="2023-09-30T12:34:31.848" v="1726" actId="478"/>
          <ac:spMkLst>
            <pc:docMk/>
            <pc:sldMk cId="3702025403" sldId="263"/>
            <ac:spMk id="28" creationId="{932B4A4F-2DF1-41A9-AD53-952FA6EB7E75}"/>
          </ac:spMkLst>
        </pc:spChg>
      </pc:sldChg>
      <pc:sldChg chg="delSp del mod">
        <pc:chgData name="Mate Csanad" userId="318b3dc6109a1aac" providerId="LiveId" clId="{134E63AA-E29B-4832-A105-7E6F6A58B24D}" dt="2023-09-30T12:12:18.779" v="723" actId="47"/>
        <pc:sldMkLst>
          <pc:docMk/>
          <pc:sldMk cId="2680721259" sldId="265"/>
        </pc:sldMkLst>
        <pc:spChg chg="del">
          <ac:chgData name="Mate Csanad" userId="318b3dc6109a1aac" providerId="LiveId" clId="{134E63AA-E29B-4832-A105-7E6F6A58B24D}" dt="2023-09-30T12:07:50.924" v="375" actId="478"/>
          <ac:spMkLst>
            <pc:docMk/>
            <pc:sldMk cId="2680721259" sldId="265"/>
            <ac:spMk id="9" creationId="{00000000-0000-0000-0000-000000000000}"/>
          </ac:spMkLst>
        </pc:spChg>
        <pc:spChg chg="del">
          <ac:chgData name="Mate Csanad" userId="318b3dc6109a1aac" providerId="LiveId" clId="{134E63AA-E29B-4832-A105-7E6F6A58B24D}" dt="2023-09-30T12:07:50.924" v="375" actId="478"/>
          <ac:spMkLst>
            <pc:docMk/>
            <pc:sldMk cId="2680721259" sldId="265"/>
            <ac:spMk id="10" creationId="{00000000-0000-0000-0000-000000000000}"/>
          </ac:spMkLst>
        </pc:spChg>
        <pc:spChg chg="del">
          <ac:chgData name="Mate Csanad" userId="318b3dc6109a1aac" providerId="LiveId" clId="{134E63AA-E29B-4832-A105-7E6F6A58B24D}" dt="2023-09-30T12:07:50.924" v="375" actId="478"/>
          <ac:spMkLst>
            <pc:docMk/>
            <pc:sldMk cId="2680721259" sldId="265"/>
            <ac:spMk id="11" creationId="{00000000-0000-0000-0000-000000000000}"/>
          </ac:spMkLst>
        </pc:spChg>
        <pc:spChg chg="del">
          <ac:chgData name="Mate Csanad" userId="318b3dc6109a1aac" providerId="LiveId" clId="{134E63AA-E29B-4832-A105-7E6F6A58B24D}" dt="2023-09-30T12:02:06.639" v="13" actId="478"/>
          <ac:spMkLst>
            <pc:docMk/>
            <pc:sldMk cId="2680721259" sldId="265"/>
            <ac:spMk id="13" creationId="{926C62D5-9ACD-416E-8152-B67A5DB61F17}"/>
          </ac:spMkLst>
        </pc:spChg>
        <pc:picChg chg="del">
          <ac:chgData name="Mate Csanad" userId="318b3dc6109a1aac" providerId="LiveId" clId="{134E63AA-E29B-4832-A105-7E6F6A58B24D}" dt="2023-09-30T12:07:50.924" v="375" actId="478"/>
          <ac:picMkLst>
            <pc:docMk/>
            <pc:sldMk cId="2680721259" sldId="265"/>
            <ac:picMk id="7" creationId="{00000000-0000-0000-0000-000000000000}"/>
          </ac:picMkLst>
        </pc:picChg>
        <pc:picChg chg="del">
          <ac:chgData name="Mate Csanad" userId="318b3dc6109a1aac" providerId="LiveId" clId="{134E63AA-E29B-4832-A105-7E6F6A58B24D}" dt="2023-09-30T12:07:47.635" v="374" actId="21"/>
          <ac:picMkLst>
            <pc:docMk/>
            <pc:sldMk cId="2680721259" sldId="265"/>
            <ac:picMk id="16" creationId="{00000000-0000-0000-0000-000000000000}"/>
          </ac:picMkLst>
        </pc:picChg>
      </pc:sldChg>
      <pc:sldChg chg="add">
        <pc:chgData name="Mate Csanad" userId="318b3dc6109a1aac" providerId="LiveId" clId="{134E63AA-E29B-4832-A105-7E6F6A58B24D}" dt="2023-10-02T12:51:03.491" v="5850"/>
        <pc:sldMkLst>
          <pc:docMk/>
          <pc:sldMk cId="1372662163" sldId="266"/>
        </pc:sldMkLst>
      </pc:sldChg>
      <pc:sldChg chg="addSp delSp modSp del mod ord">
        <pc:chgData name="Mate Csanad" userId="318b3dc6109a1aac" providerId="LiveId" clId="{134E63AA-E29B-4832-A105-7E6F6A58B24D}" dt="2023-10-02T12:50:58.086" v="5849" actId="2696"/>
        <pc:sldMkLst>
          <pc:docMk/>
          <pc:sldMk cId="4166035796" sldId="266"/>
        </pc:sldMkLst>
        <pc:spChg chg="add mod">
          <ac:chgData name="Mate Csanad" userId="318b3dc6109a1aac" providerId="LiveId" clId="{134E63AA-E29B-4832-A105-7E6F6A58B24D}" dt="2023-10-01T09:00:16.793" v="3019"/>
          <ac:spMkLst>
            <pc:docMk/>
            <pc:sldMk cId="4166035796" sldId="266"/>
            <ac:spMk id="3" creationId="{A3C2F4A5-5EE2-9217-9250-645FE01C752B}"/>
          </ac:spMkLst>
        </pc:spChg>
        <pc:spChg chg="del">
          <ac:chgData name="Mate Csanad" userId="318b3dc6109a1aac" providerId="LiveId" clId="{134E63AA-E29B-4832-A105-7E6F6A58B24D}" dt="2023-09-30T12:02:01.623" v="8" actId="478"/>
          <ac:spMkLst>
            <pc:docMk/>
            <pc:sldMk cId="4166035796" sldId="266"/>
            <ac:spMk id="10" creationId="{02994224-6B99-49C7-9B30-45B6BC2C6F7C}"/>
          </ac:spMkLst>
        </pc:spChg>
        <pc:spChg chg="mod">
          <ac:chgData name="Mate Csanad" userId="318b3dc6109a1aac" providerId="LiveId" clId="{134E63AA-E29B-4832-A105-7E6F6A58B24D}" dt="2023-10-02T08:02:34.047" v="4185" actId="20577"/>
          <ac:spMkLst>
            <pc:docMk/>
            <pc:sldMk cId="4166035796" sldId="266"/>
            <ac:spMk id="54275" creationId="{00000000-0000-0000-0000-000000000000}"/>
          </ac:spMkLst>
        </pc:spChg>
      </pc:sldChg>
      <pc:sldChg chg="delSp del mod">
        <pc:chgData name="Mate Csanad" userId="318b3dc6109a1aac" providerId="LiveId" clId="{134E63AA-E29B-4832-A105-7E6F6A58B24D}" dt="2023-10-01T08:55:22.905" v="2811" actId="47"/>
        <pc:sldMkLst>
          <pc:docMk/>
          <pc:sldMk cId="3597064472" sldId="277"/>
        </pc:sldMkLst>
        <pc:spChg chg="del">
          <ac:chgData name="Mate Csanad" userId="318b3dc6109a1aac" providerId="LiveId" clId="{134E63AA-E29B-4832-A105-7E6F6A58B24D}" dt="2023-09-30T12:02:37.151" v="26" actId="478"/>
          <ac:spMkLst>
            <pc:docMk/>
            <pc:sldMk cId="3597064472" sldId="277"/>
            <ac:spMk id="9" creationId="{B23C8913-1A74-4CB3-A608-049B337C4208}"/>
          </ac:spMkLst>
        </pc:spChg>
      </pc:sldChg>
      <pc:sldChg chg="addSp delSp modSp add mod">
        <pc:chgData name="Mate Csanad" userId="318b3dc6109a1aac" providerId="LiveId" clId="{134E63AA-E29B-4832-A105-7E6F6A58B24D}" dt="2023-10-05T14:38:54.191" v="7652" actId="20577"/>
        <pc:sldMkLst>
          <pc:docMk/>
          <pc:sldMk cId="2349254397" sldId="281"/>
        </pc:sldMkLst>
        <pc:spChg chg="mod">
          <ac:chgData name="Mate Csanad" userId="318b3dc6109a1aac" providerId="LiveId" clId="{134E63AA-E29B-4832-A105-7E6F6A58B24D}" dt="2023-10-05T14:38:54.191" v="7652" actId="20577"/>
          <ac:spMkLst>
            <pc:docMk/>
            <pc:sldMk cId="2349254397" sldId="281"/>
            <ac:spMk id="3" creationId="{FE36BD01-A068-402F-B23A-36BC3C6D2F8C}"/>
          </ac:spMkLst>
        </pc:spChg>
        <pc:spChg chg="add del mod">
          <ac:chgData name="Mate Csanad" userId="318b3dc6109a1aac" providerId="LiveId" clId="{134E63AA-E29B-4832-A105-7E6F6A58B24D}" dt="2023-10-02T14:10:00.259" v="6085" actId="478"/>
          <ac:spMkLst>
            <pc:docMk/>
            <pc:sldMk cId="2349254397" sldId="281"/>
            <ac:spMk id="4" creationId="{9787CC53-7EAD-CF64-78FB-C164082A18F6}"/>
          </ac:spMkLst>
        </pc:spChg>
        <pc:spChg chg="del">
          <ac:chgData name="Mate Csanad" userId="318b3dc6109a1aac" providerId="LiveId" clId="{134E63AA-E29B-4832-A105-7E6F6A58B24D}" dt="2023-09-30T12:34:22.770" v="1724" actId="478"/>
          <ac:spMkLst>
            <pc:docMk/>
            <pc:sldMk cId="2349254397" sldId="281"/>
            <ac:spMk id="4" creationId="{DF01189A-35A0-47A9-B3C0-9CBF6B4F7957}"/>
          </ac:spMkLst>
        </pc:spChg>
        <pc:spChg chg="del">
          <ac:chgData name="Mate Csanad" userId="318b3dc6109a1aac" providerId="LiveId" clId="{134E63AA-E29B-4832-A105-7E6F6A58B24D}" dt="2023-09-30T12:34:21.436" v="1723" actId="478"/>
          <ac:spMkLst>
            <pc:docMk/>
            <pc:sldMk cId="2349254397" sldId="281"/>
            <ac:spMk id="5" creationId="{BDA34DD2-485F-4514-A538-C31CA509A7CC}"/>
          </ac:spMkLst>
        </pc:spChg>
        <pc:spChg chg="mod">
          <ac:chgData name="Mate Csanad" userId="318b3dc6109a1aac" providerId="LiveId" clId="{134E63AA-E29B-4832-A105-7E6F6A58B24D}" dt="2023-10-02T08:33:48.084" v="4944" actId="165"/>
          <ac:spMkLst>
            <pc:docMk/>
            <pc:sldMk cId="2349254397" sldId="281"/>
            <ac:spMk id="6" creationId="{0441CC72-EF68-6BE7-37D2-E10E79EDC17E}"/>
          </ac:spMkLst>
        </pc:spChg>
        <pc:spChg chg="add mod">
          <ac:chgData name="Mate Csanad" userId="318b3dc6109a1aac" providerId="LiveId" clId="{134E63AA-E29B-4832-A105-7E6F6A58B24D}" dt="2023-10-02T14:10:00.526" v="6086"/>
          <ac:spMkLst>
            <pc:docMk/>
            <pc:sldMk cId="2349254397" sldId="281"/>
            <ac:spMk id="7" creationId="{A7253D2A-8D2E-3C16-24C1-068A90873CF9}"/>
          </ac:spMkLst>
        </pc:spChg>
        <pc:spChg chg="mod">
          <ac:chgData name="Mate Csanad" userId="318b3dc6109a1aac" providerId="LiveId" clId="{134E63AA-E29B-4832-A105-7E6F6A58B24D}" dt="2023-10-02T08:33:48.084" v="4944" actId="165"/>
          <ac:spMkLst>
            <pc:docMk/>
            <pc:sldMk cId="2349254397" sldId="281"/>
            <ac:spMk id="9" creationId="{2683E812-8B19-CE63-BDA6-5230904CED64}"/>
          </ac:spMkLst>
        </pc:spChg>
        <pc:spChg chg="mod topLvl">
          <ac:chgData name="Mate Csanad" userId="318b3dc6109a1aac" providerId="LiveId" clId="{134E63AA-E29B-4832-A105-7E6F6A58B24D}" dt="2023-10-02T08:34:56.402" v="4949" actId="164"/>
          <ac:spMkLst>
            <pc:docMk/>
            <pc:sldMk cId="2349254397" sldId="281"/>
            <ac:spMk id="11" creationId="{4AD4090F-27EC-438F-832C-320AA2B05D47}"/>
          </ac:spMkLst>
        </pc:spChg>
        <pc:spChg chg="mod topLvl">
          <ac:chgData name="Mate Csanad" userId="318b3dc6109a1aac" providerId="LiveId" clId="{134E63AA-E29B-4832-A105-7E6F6A58B24D}" dt="2023-10-02T08:34:56.402" v="4949" actId="164"/>
          <ac:spMkLst>
            <pc:docMk/>
            <pc:sldMk cId="2349254397" sldId="281"/>
            <ac:spMk id="12" creationId="{C065CA75-A5F5-4F2F-9056-D6BE934D79D9}"/>
          </ac:spMkLst>
        </pc:spChg>
        <pc:spChg chg="mod topLvl">
          <ac:chgData name="Mate Csanad" userId="318b3dc6109a1aac" providerId="LiveId" clId="{134E63AA-E29B-4832-A105-7E6F6A58B24D}" dt="2023-10-02T08:34:56.402" v="4949" actId="164"/>
          <ac:spMkLst>
            <pc:docMk/>
            <pc:sldMk cId="2349254397" sldId="281"/>
            <ac:spMk id="13" creationId="{3C5FDD73-BD82-493A-877A-7920357A5567}"/>
          </ac:spMkLst>
        </pc:spChg>
        <pc:spChg chg="mod topLvl">
          <ac:chgData name="Mate Csanad" userId="318b3dc6109a1aac" providerId="LiveId" clId="{134E63AA-E29B-4832-A105-7E6F6A58B24D}" dt="2023-10-02T08:34:56.402" v="4949" actId="164"/>
          <ac:spMkLst>
            <pc:docMk/>
            <pc:sldMk cId="2349254397" sldId="281"/>
            <ac:spMk id="14" creationId="{602BBCE0-265D-4C8A-81FD-863E25A93CA8}"/>
          </ac:spMkLst>
        </pc:spChg>
        <pc:spChg chg="add del mod">
          <ac:chgData name="Mate Csanad" userId="318b3dc6109a1aac" providerId="LiveId" clId="{134E63AA-E29B-4832-A105-7E6F6A58B24D}" dt="2023-10-02T08:24:25.475" v="4633" actId="478"/>
          <ac:spMkLst>
            <pc:docMk/>
            <pc:sldMk cId="2349254397" sldId="281"/>
            <ac:spMk id="17" creationId="{50BD59F7-2DF1-3426-30FE-8C33CB2DECA4}"/>
          </ac:spMkLst>
        </pc:spChg>
        <pc:spChg chg="del">
          <ac:chgData name="Mate Csanad" userId="318b3dc6109a1aac" providerId="LiveId" clId="{134E63AA-E29B-4832-A105-7E6F6A58B24D}" dt="2023-09-30T12:34:29.671" v="1725" actId="478"/>
          <ac:spMkLst>
            <pc:docMk/>
            <pc:sldMk cId="2349254397" sldId="281"/>
            <ac:spMk id="17" creationId="{932B4A4F-2DF1-41A9-AD53-952FA6EB7E75}"/>
          </ac:spMkLst>
        </pc:spChg>
        <pc:spChg chg="mod">
          <ac:chgData name="Mate Csanad" userId="318b3dc6109a1aac" providerId="LiveId" clId="{134E63AA-E29B-4832-A105-7E6F6A58B24D}" dt="2023-10-02T08:33:48.084" v="4944" actId="165"/>
          <ac:spMkLst>
            <pc:docMk/>
            <pc:sldMk cId="2349254397" sldId="281"/>
            <ac:spMk id="18" creationId="{CF19D2FD-062E-2D81-48A7-B2BBFE6A98B1}"/>
          </ac:spMkLst>
        </pc:spChg>
        <pc:spChg chg="mod">
          <ac:chgData name="Mate Csanad" userId="318b3dc6109a1aac" providerId="LiveId" clId="{134E63AA-E29B-4832-A105-7E6F6A58B24D}" dt="2023-10-02T08:33:48.084" v="4944" actId="165"/>
          <ac:spMkLst>
            <pc:docMk/>
            <pc:sldMk cId="2349254397" sldId="281"/>
            <ac:spMk id="19" creationId="{6486B113-CCEA-A2AA-A04B-0337BDD58F74}"/>
          </ac:spMkLst>
        </pc:spChg>
        <pc:spChg chg="mod">
          <ac:chgData name="Mate Csanad" userId="318b3dc6109a1aac" providerId="LiveId" clId="{134E63AA-E29B-4832-A105-7E6F6A58B24D}" dt="2023-10-02T08:33:48.084" v="4944" actId="165"/>
          <ac:spMkLst>
            <pc:docMk/>
            <pc:sldMk cId="2349254397" sldId="281"/>
            <ac:spMk id="21" creationId="{136A9516-4638-0A07-FF23-BEF8B8E80406}"/>
          </ac:spMkLst>
        </pc:spChg>
        <pc:spChg chg="mod">
          <ac:chgData name="Mate Csanad" userId="318b3dc6109a1aac" providerId="LiveId" clId="{134E63AA-E29B-4832-A105-7E6F6A58B24D}" dt="2023-10-02T08:33:48.084" v="4944" actId="165"/>
          <ac:spMkLst>
            <pc:docMk/>
            <pc:sldMk cId="2349254397" sldId="281"/>
            <ac:spMk id="22" creationId="{5654A3BC-368C-79B9-F34F-267D97FEE7DE}"/>
          </ac:spMkLst>
        </pc:spChg>
        <pc:spChg chg="mod">
          <ac:chgData name="Mate Csanad" userId="318b3dc6109a1aac" providerId="LiveId" clId="{134E63AA-E29B-4832-A105-7E6F6A58B24D}" dt="2023-10-02T08:33:48.084" v="4944" actId="165"/>
          <ac:spMkLst>
            <pc:docMk/>
            <pc:sldMk cId="2349254397" sldId="281"/>
            <ac:spMk id="24" creationId="{864941FA-F326-F539-44F0-8FB5E552EE46}"/>
          </ac:spMkLst>
        </pc:spChg>
        <pc:spChg chg="mod">
          <ac:chgData name="Mate Csanad" userId="318b3dc6109a1aac" providerId="LiveId" clId="{134E63AA-E29B-4832-A105-7E6F6A58B24D}" dt="2023-10-02T08:33:48.084" v="4944" actId="165"/>
          <ac:spMkLst>
            <pc:docMk/>
            <pc:sldMk cId="2349254397" sldId="281"/>
            <ac:spMk id="25" creationId="{040F2972-325B-63DA-D7E6-8F83DA428C83}"/>
          </ac:spMkLst>
        </pc:spChg>
        <pc:spChg chg="mod">
          <ac:chgData name="Mate Csanad" userId="318b3dc6109a1aac" providerId="LiveId" clId="{134E63AA-E29B-4832-A105-7E6F6A58B24D}" dt="2023-10-02T08:33:48.084" v="4944" actId="165"/>
          <ac:spMkLst>
            <pc:docMk/>
            <pc:sldMk cId="2349254397" sldId="281"/>
            <ac:spMk id="27" creationId="{2E8A729F-C504-BC3B-E291-2BA87ABABD14}"/>
          </ac:spMkLst>
        </pc:spChg>
        <pc:spChg chg="mod">
          <ac:chgData name="Mate Csanad" userId="318b3dc6109a1aac" providerId="LiveId" clId="{134E63AA-E29B-4832-A105-7E6F6A58B24D}" dt="2023-10-02T08:33:48.084" v="4944" actId="165"/>
          <ac:spMkLst>
            <pc:docMk/>
            <pc:sldMk cId="2349254397" sldId="281"/>
            <ac:spMk id="28" creationId="{D5C344B5-667F-CDED-88F5-A4D16F540941}"/>
          </ac:spMkLst>
        </pc:spChg>
        <pc:spChg chg="mod topLvl">
          <ac:chgData name="Mate Csanad" userId="318b3dc6109a1aac" providerId="LiveId" clId="{134E63AA-E29B-4832-A105-7E6F6A58B24D}" dt="2023-10-02T08:34:56.402" v="4949" actId="164"/>
          <ac:spMkLst>
            <pc:docMk/>
            <pc:sldMk cId="2349254397" sldId="281"/>
            <ac:spMk id="29" creationId="{6D434FA6-8EF1-FB3B-4CAB-77A4D5362AB0}"/>
          </ac:spMkLst>
        </pc:spChg>
        <pc:spChg chg="mod">
          <ac:chgData name="Mate Csanad" userId="318b3dc6109a1aac" providerId="LiveId" clId="{134E63AA-E29B-4832-A105-7E6F6A58B24D}" dt="2023-10-02T08:33:48.084" v="4944" actId="165"/>
          <ac:spMkLst>
            <pc:docMk/>
            <pc:sldMk cId="2349254397" sldId="281"/>
            <ac:spMk id="34" creationId="{7805BB89-F85A-AD06-E40E-1CBE147E3B82}"/>
          </ac:spMkLst>
        </pc:spChg>
        <pc:spChg chg="mod">
          <ac:chgData name="Mate Csanad" userId="318b3dc6109a1aac" providerId="LiveId" clId="{134E63AA-E29B-4832-A105-7E6F6A58B24D}" dt="2023-10-02T08:33:48.084" v="4944" actId="165"/>
          <ac:spMkLst>
            <pc:docMk/>
            <pc:sldMk cId="2349254397" sldId="281"/>
            <ac:spMk id="35" creationId="{CC4887F3-3394-31D2-B4E8-81CFDF73E5CC}"/>
          </ac:spMkLst>
        </pc:spChg>
        <pc:spChg chg="mod">
          <ac:chgData name="Mate Csanad" userId="318b3dc6109a1aac" providerId="LiveId" clId="{134E63AA-E29B-4832-A105-7E6F6A58B24D}" dt="2023-10-02T08:33:48.084" v="4944" actId="165"/>
          <ac:spMkLst>
            <pc:docMk/>
            <pc:sldMk cId="2349254397" sldId="281"/>
            <ac:spMk id="37" creationId="{40E595C8-4011-8A46-7D17-E786B0CF41B4}"/>
          </ac:spMkLst>
        </pc:spChg>
        <pc:spChg chg="mod">
          <ac:chgData name="Mate Csanad" userId="318b3dc6109a1aac" providerId="LiveId" clId="{134E63AA-E29B-4832-A105-7E6F6A58B24D}" dt="2023-10-02T08:33:48.084" v="4944" actId="165"/>
          <ac:spMkLst>
            <pc:docMk/>
            <pc:sldMk cId="2349254397" sldId="281"/>
            <ac:spMk id="38" creationId="{80ADFD29-C93C-3935-D183-8821A7B1B0E7}"/>
          </ac:spMkLst>
        </pc:spChg>
        <pc:spChg chg="mod ord topLvl">
          <ac:chgData name="Mate Csanad" userId="318b3dc6109a1aac" providerId="LiveId" clId="{134E63AA-E29B-4832-A105-7E6F6A58B24D}" dt="2023-10-02T08:34:56.402" v="4949" actId="164"/>
          <ac:spMkLst>
            <pc:docMk/>
            <pc:sldMk cId="2349254397" sldId="281"/>
            <ac:spMk id="39" creationId="{46312DFB-A4DC-0955-8E81-346E75B98874}"/>
          </ac:spMkLst>
        </pc:spChg>
        <pc:spChg chg="mod">
          <ac:chgData name="Mate Csanad" userId="318b3dc6109a1aac" providerId="LiveId" clId="{134E63AA-E29B-4832-A105-7E6F6A58B24D}" dt="2023-10-02T08:24:35.268" v="4635" actId="1076"/>
          <ac:spMkLst>
            <pc:docMk/>
            <pc:sldMk cId="2349254397" sldId="281"/>
            <ac:spMk id="49" creationId="{7CA91F82-9538-0FED-6B24-2E74DA07F69C}"/>
          </ac:spMkLst>
        </pc:spChg>
        <pc:grpChg chg="mod topLvl">
          <ac:chgData name="Mate Csanad" userId="318b3dc6109a1aac" providerId="LiveId" clId="{134E63AA-E29B-4832-A105-7E6F6A58B24D}" dt="2023-10-02T08:34:56.402" v="4949" actId="164"/>
          <ac:grpSpMkLst>
            <pc:docMk/>
            <pc:sldMk cId="2349254397" sldId="281"/>
            <ac:grpSpMk id="10" creationId="{BFFF6E07-EA88-D909-307F-F7AF65C9D905}"/>
          </ac:grpSpMkLst>
        </pc:grpChg>
        <pc:grpChg chg="mod topLvl">
          <ac:chgData name="Mate Csanad" userId="318b3dc6109a1aac" providerId="LiveId" clId="{134E63AA-E29B-4832-A105-7E6F6A58B24D}" dt="2023-10-02T08:34:56.402" v="4949" actId="164"/>
          <ac:grpSpMkLst>
            <pc:docMk/>
            <pc:sldMk cId="2349254397" sldId="281"/>
            <ac:grpSpMk id="16" creationId="{509FEFA8-EBA1-98CE-5798-9285997D489E}"/>
          </ac:grpSpMkLst>
        </pc:grpChg>
        <pc:grpChg chg="mod topLvl">
          <ac:chgData name="Mate Csanad" userId="318b3dc6109a1aac" providerId="LiveId" clId="{134E63AA-E29B-4832-A105-7E6F6A58B24D}" dt="2023-10-02T08:34:56.402" v="4949" actId="164"/>
          <ac:grpSpMkLst>
            <pc:docMk/>
            <pc:sldMk cId="2349254397" sldId="281"/>
            <ac:grpSpMk id="20" creationId="{28DC0573-D9FF-BC4C-6675-8BC2C17F0A4F}"/>
          </ac:grpSpMkLst>
        </pc:grpChg>
        <pc:grpChg chg="mod topLvl">
          <ac:chgData name="Mate Csanad" userId="318b3dc6109a1aac" providerId="LiveId" clId="{134E63AA-E29B-4832-A105-7E6F6A58B24D}" dt="2023-10-02T08:34:56.402" v="4949" actId="164"/>
          <ac:grpSpMkLst>
            <pc:docMk/>
            <pc:sldMk cId="2349254397" sldId="281"/>
            <ac:grpSpMk id="23" creationId="{406FCD28-CF0F-4E41-9C7F-26D4CB9249E7}"/>
          </ac:grpSpMkLst>
        </pc:grpChg>
        <pc:grpChg chg="mod topLvl">
          <ac:chgData name="Mate Csanad" userId="318b3dc6109a1aac" providerId="LiveId" clId="{134E63AA-E29B-4832-A105-7E6F6A58B24D}" dt="2023-10-02T08:34:56.402" v="4949" actId="164"/>
          <ac:grpSpMkLst>
            <pc:docMk/>
            <pc:sldMk cId="2349254397" sldId="281"/>
            <ac:grpSpMk id="26" creationId="{FCC96152-BD5F-0B82-77B7-AABF26DF2DB1}"/>
          </ac:grpSpMkLst>
        </pc:grpChg>
        <pc:grpChg chg="add del mod">
          <ac:chgData name="Mate Csanad" userId="318b3dc6109a1aac" providerId="LiveId" clId="{134E63AA-E29B-4832-A105-7E6F6A58B24D}" dt="2023-10-02T08:33:48.084" v="4944" actId="165"/>
          <ac:grpSpMkLst>
            <pc:docMk/>
            <pc:sldMk cId="2349254397" sldId="281"/>
            <ac:grpSpMk id="30" creationId="{DE88C9EB-F99A-7FC1-D763-DEF4EBB092C2}"/>
          </ac:grpSpMkLst>
        </pc:grpChg>
        <pc:grpChg chg="add mod">
          <ac:chgData name="Mate Csanad" userId="318b3dc6109a1aac" providerId="LiveId" clId="{134E63AA-E29B-4832-A105-7E6F6A58B24D}" dt="2023-10-02T08:34:56.402" v="4949" actId="164"/>
          <ac:grpSpMkLst>
            <pc:docMk/>
            <pc:sldMk cId="2349254397" sldId="281"/>
            <ac:grpSpMk id="31" creationId="{F700FE86-BFDE-74F3-0AD3-9BD0D5D83447}"/>
          </ac:grpSpMkLst>
        </pc:grpChg>
        <pc:grpChg chg="mod topLvl">
          <ac:chgData name="Mate Csanad" userId="318b3dc6109a1aac" providerId="LiveId" clId="{134E63AA-E29B-4832-A105-7E6F6A58B24D}" dt="2023-10-02T08:34:56.402" v="4949" actId="164"/>
          <ac:grpSpMkLst>
            <pc:docMk/>
            <pc:sldMk cId="2349254397" sldId="281"/>
            <ac:grpSpMk id="33" creationId="{D899661F-EEDF-C756-DD69-EC8CD309A2B0}"/>
          </ac:grpSpMkLst>
        </pc:grpChg>
        <pc:grpChg chg="mod topLvl">
          <ac:chgData name="Mate Csanad" userId="318b3dc6109a1aac" providerId="LiveId" clId="{134E63AA-E29B-4832-A105-7E6F6A58B24D}" dt="2023-10-02T08:34:56.402" v="4949" actId="164"/>
          <ac:grpSpMkLst>
            <pc:docMk/>
            <pc:sldMk cId="2349254397" sldId="281"/>
            <ac:grpSpMk id="36" creationId="{B8378B13-617E-6868-0508-3CB3FFFEC7CE}"/>
          </ac:grpSpMkLst>
        </pc:grpChg>
        <pc:grpChg chg="del mod">
          <ac:chgData name="Mate Csanad" userId="318b3dc6109a1aac" providerId="LiveId" clId="{134E63AA-E29B-4832-A105-7E6F6A58B24D}" dt="2023-10-02T08:31:24.197" v="4917" actId="165"/>
          <ac:grpSpMkLst>
            <pc:docMk/>
            <pc:sldMk cId="2349254397" sldId="281"/>
            <ac:grpSpMk id="51" creationId="{618F6ABC-ED01-A320-5FC7-A1DE125D7DDE}"/>
          </ac:grpSpMkLst>
        </pc:grpChg>
        <pc:graphicFrameChg chg="mod ord topLvl">
          <ac:chgData name="Mate Csanad" userId="318b3dc6109a1aac" providerId="LiveId" clId="{134E63AA-E29B-4832-A105-7E6F6A58B24D}" dt="2023-10-02T08:34:56.402" v="4949" actId="164"/>
          <ac:graphicFrameMkLst>
            <pc:docMk/>
            <pc:sldMk cId="2349254397" sldId="281"/>
            <ac:graphicFrameMk id="32" creationId="{9DE115BD-1164-46A0-A52E-C8AD731319B0}"/>
          </ac:graphicFrameMkLst>
        </pc:graphicFrameChg>
        <pc:picChg chg="mod">
          <ac:chgData name="Mate Csanad" userId="318b3dc6109a1aac" providerId="LiveId" clId="{134E63AA-E29B-4832-A105-7E6F6A58B24D}" dt="2023-10-02T08:30:55.397" v="4874" actId="14100"/>
          <ac:picMkLst>
            <pc:docMk/>
            <pc:sldMk cId="2349254397" sldId="281"/>
            <ac:picMk id="48" creationId="{7B868E67-145C-4596-9D7A-C22E61D5CA8A}"/>
          </ac:picMkLst>
        </pc:picChg>
        <pc:cxnChg chg="mod">
          <ac:chgData name="Mate Csanad" userId="318b3dc6109a1aac" providerId="LiveId" clId="{134E63AA-E29B-4832-A105-7E6F6A58B24D}" dt="2023-10-02T08:25:53.474" v="4775" actId="1036"/>
          <ac:cxnSpMkLst>
            <pc:docMk/>
            <pc:sldMk cId="2349254397" sldId="281"/>
            <ac:cxnSpMk id="41" creationId="{D91AC550-F353-32F0-4FEC-54D0F5CC50F4}"/>
          </ac:cxnSpMkLst>
        </pc:cxnChg>
        <pc:cxnChg chg="mod">
          <ac:chgData name="Mate Csanad" userId="318b3dc6109a1aac" providerId="LiveId" clId="{134E63AA-E29B-4832-A105-7E6F6A58B24D}" dt="2023-10-02T08:25:53.474" v="4775" actId="1036"/>
          <ac:cxnSpMkLst>
            <pc:docMk/>
            <pc:sldMk cId="2349254397" sldId="281"/>
            <ac:cxnSpMk id="42" creationId="{880A2CAE-8D0E-67F3-BD10-7A3E41177C05}"/>
          </ac:cxnSpMkLst>
        </pc:cxnChg>
        <pc:cxnChg chg="mod">
          <ac:chgData name="Mate Csanad" userId="318b3dc6109a1aac" providerId="LiveId" clId="{134E63AA-E29B-4832-A105-7E6F6A58B24D}" dt="2023-10-02T08:25:53.474" v="4775" actId="1036"/>
          <ac:cxnSpMkLst>
            <pc:docMk/>
            <pc:sldMk cId="2349254397" sldId="281"/>
            <ac:cxnSpMk id="45" creationId="{A7F2E0E5-0273-2F22-DA9D-16274D518544}"/>
          </ac:cxnSpMkLst>
        </pc:cxnChg>
      </pc:sldChg>
      <pc:sldChg chg="addSp delSp modSp mod">
        <pc:chgData name="Mate Csanad" userId="318b3dc6109a1aac" providerId="LiveId" clId="{134E63AA-E29B-4832-A105-7E6F6A58B24D}" dt="2023-10-02T08:35:28.211" v="4960" actId="1076"/>
        <pc:sldMkLst>
          <pc:docMk/>
          <pc:sldMk cId="2450841426" sldId="285"/>
        </pc:sldMkLst>
        <pc:spChg chg="add del mod">
          <ac:chgData name="Mate Csanad" userId="318b3dc6109a1aac" providerId="LiveId" clId="{134E63AA-E29B-4832-A105-7E6F6A58B24D}" dt="2023-09-30T12:37:45.287" v="1731" actId="478"/>
          <ac:spMkLst>
            <pc:docMk/>
            <pc:sldMk cId="2450841426" sldId="285"/>
            <ac:spMk id="4" creationId="{06F5F1D3-560B-FB8D-CDB5-58302F8C926E}"/>
          </ac:spMkLst>
        </pc:spChg>
        <pc:spChg chg="del">
          <ac:chgData name="Mate Csanad" userId="318b3dc6109a1aac" providerId="LiveId" clId="{134E63AA-E29B-4832-A105-7E6F6A58B24D}" dt="2023-09-30T12:02:47.045" v="28" actId="478"/>
          <ac:spMkLst>
            <pc:docMk/>
            <pc:sldMk cId="2450841426" sldId="285"/>
            <ac:spMk id="6" creationId="{00000000-0000-0000-0000-000000000000}"/>
          </ac:spMkLst>
        </pc:spChg>
        <pc:spChg chg="del">
          <ac:chgData name="Mate Csanad" userId="318b3dc6109a1aac" providerId="LiveId" clId="{134E63AA-E29B-4832-A105-7E6F6A58B24D}" dt="2023-09-30T12:37:41.554" v="1730" actId="478"/>
          <ac:spMkLst>
            <pc:docMk/>
            <pc:sldMk cId="2450841426" sldId="285"/>
            <ac:spMk id="8" creationId="{00000000-0000-0000-0000-000000000000}"/>
          </ac:spMkLst>
        </pc:spChg>
        <pc:spChg chg="mod">
          <ac:chgData name="Mate Csanad" userId="318b3dc6109a1aac" providerId="LiveId" clId="{134E63AA-E29B-4832-A105-7E6F6A58B24D}" dt="2023-10-02T08:34:59.483" v="4950"/>
          <ac:spMkLst>
            <pc:docMk/>
            <pc:sldMk cId="2450841426" sldId="285"/>
            <ac:spMk id="8" creationId="{04EF652C-C23A-36E1-A964-16B7B45105AF}"/>
          </ac:spMkLst>
        </pc:spChg>
        <pc:spChg chg="mod">
          <ac:chgData name="Mate Csanad" userId="318b3dc6109a1aac" providerId="LiveId" clId="{134E63AA-E29B-4832-A105-7E6F6A58B24D}" dt="2023-10-02T08:34:59.483" v="4950"/>
          <ac:spMkLst>
            <pc:docMk/>
            <pc:sldMk cId="2450841426" sldId="285"/>
            <ac:spMk id="9" creationId="{A3BF82CA-8288-077B-5CD6-CBD385291956}"/>
          </ac:spMkLst>
        </pc:spChg>
        <pc:spChg chg="mod">
          <ac:chgData name="Mate Csanad" userId="318b3dc6109a1aac" providerId="LiveId" clId="{134E63AA-E29B-4832-A105-7E6F6A58B24D}" dt="2023-10-02T08:34:59.483" v="4950"/>
          <ac:spMkLst>
            <pc:docMk/>
            <pc:sldMk cId="2450841426" sldId="285"/>
            <ac:spMk id="10" creationId="{BD4E7FE4-8F7A-0FA9-AE74-51A5AF740F4E}"/>
          </ac:spMkLst>
        </pc:spChg>
        <pc:spChg chg="mod">
          <ac:chgData name="Mate Csanad" userId="318b3dc6109a1aac" providerId="LiveId" clId="{134E63AA-E29B-4832-A105-7E6F6A58B24D}" dt="2023-10-02T08:34:59.483" v="4950"/>
          <ac:spMkLst>
            <pc:docMk/>
            <pc:sldMk cId="2450841426" sldId="285"/>
            <ac:spMk id="11" creationId="{7071C8F9-6988-3BBC-E29F-81F4E013A276}"/>
          </ac:spMkLst>
        </pc:spChg>
        <pc:spChg chg="mod">
          <ac:chgData name="Mate Csanad" userId="318b3dc6109a1aac" providerId="LiveId" clId="{134E63AA-E29B-4832-A105-7E6F6A58B24D}" dt="2023-10-02T08:34:59.483" v="4950"/>
          <ac:spMkLst>
            <pc:docMk/>
            <pc:sldMk cId="2450841426" sldId="285"/>
            <ac:spMk id="12" creationId="{059E9F1E-175A-77DA-B03F-F2B5CAEEDF28}"/>
          </ac:spMkLst>
        </pc:spChg>
        <pc:spChg chg="add mod">
          <ac:chgData name="Mate Csanad" userId="318b3dc6109a1aac" providerId="LiveId" clId="{134E63AA-E29B-4832-A105-7E6F6A58B24D}" dt="2023-09-30T12:37:38.267" v="1729"/>
          <ac:spMkLst>
            <pc:docMk/>
            <pc:sldMk cId="2450841426" sldId="285"/>
            <ac:spMk id="16" creationId="{F0D23C15-CCD3-ADEE-B512-6EA5BE0C1391}"/>
          </ac:spMkLst>
        </pc:spChg>
        <pc:spChg chg="add mod">
          <ac:chgData name="Mate Csanad" userId="318b3dc6109a1aac" providerId="LiveId" clId="{134E63AA-E29B-4832-A105-7E6F6A58B24D}" dt="2023-09-30T12:37:50.274" v="1735" actId="14100"/>
          <ac:spMkLst>
            <pc:docMk/>
            <pc:sldMk cId="2450841426" sldId="285"/>
            <ac:spMk id="18" creationId="{BB09A17D-70A2-C284-576F-DF58DB7252CF}"/>
          </ac:spMkLst>
        </pc:spChg>
        <pc:spChg chg="mod">
          <ac:chgData name="Mate Csanad" userId="318b3dc6109a1aac" providerId="LiveId" clId="{134E63AA-E29B-4832-A105-7E6F6A58B24D}" dt="2023-10-02T08:34:59.483" v="4950"/>
          <ac:spMkLst>
            <pc:docMk/>
            <pc:sldMk cId="2450841426" sldId="285"/>
            <ac:spMk id="23" creationId="{F1CEBF82-C34D-8466-AF3B-9462D215143F}"/>
          </ac:spMkLst>
        </pc:spChg>
        <pc:spChg chg="mod">
          <ac:chgData name="Mate Csanad" userId="318b3dc6109a1aac" providerId="LiveId" clId="{134E63AA-E29B-4832-A105-7E6F6A58B24D}" dt="2023-10-02T08:34:59.483" v="4950"/>
          <ac:spMkLst>
            <pc:docMk/>
            <pc:sldMk cId="2450841426" sldId="285"/>
            <ac:spMk id="26" creationId="{7F17F779-8D88-8F88-846C-E910DE4DC476}"/>
          </ac:spMkLst>
        </pc:spChg>
        <pc:spChg chg="mod">
          <ac:chgData name="Mate Csanad" userId="318b3dc6109a1aac" providerId="LiveId" clId="{134E63AA-E29B-4832-A105-7E6F6A58B24D}" dt="2023-10-02T08:34:59.483" v="4950"/>
          <ac:spMkLst>
            <pc:docMk/>
            <pc:sldMk cId="2450841426" sldId="285"/>
            <ac:spMk id="27" creationId="{E1D11E78-EC82-D3A8-EE44-BA557161D97B}"/>
          </ac:spMkLst>
        </pc:spChg>
        <pc:spChg chg="mod">
          <ac:chgData name="Mate Csanad" userId="318b3dc6109a1aac" providerId="LiveId" clId="{134E63AA-E29B-4832-A105-7E6F6A58B24D}" dt="2023-10-02T08:34:59.483" v="4950"/>
          <ac:spMkLst>
            <pc:docMk/>
            <pc:sldMk cId="2450841426" sldId="285"/>
            <ac:spMk id="28" creationId="{E4262499-4094-ECC4-E292-77B3D4A5CC1E}"/>
          </ac:spMkLst>
        </pc:spChg>
        <pc:spChg chg="mod">
          <ac:chgData name="Mate Csanad" userId="318b3dc6109a1aac" providerId="LiveId" clId="{134E63AA-E29B-4832-A105-7E6F6A58B24D}" dt="2023-10-02T08:34:59.483" v="4950"/>
          <ac:spMkLst>
            <pc:docMk/>
            <pc:sldMk cId="2450841426" sldId="285"/>
            <ac:spMk id="29" creationId="{5ACC8281-59F3-E0CC-C75F-8DDCEDC25AB7}"/>
          </ac:spMkLst>
        </pc:spChg>
        <pc:spChg chg="mod">
          <ac:chgData name="Mate Csanad" userId="318b3dc6109a1aac" providerId="LiveId" clId="{134E63AA-E29B-4832-A105-7E6F6A58B24D}" dt="2023-10-02T08:34:59.483" v="4950"/>
          <ac:spMkLst>
            <pc:docMk/>
            <pc:sldMk cId="2450841426" sldId="285"/>
            <ac:spMk id="30" creationId="{7E898ED4-837F-167F-AB17-227FFE887121}"/>
          </ac:spMkLst>
        </pc:spChg>
        <pc:spChg chg="mod">
          <ac:chgData name="Mate Csanad" userId="318b3dc6109a1aac" providerId="LiveId" clId="{134E63AA-E29B-4832-A105-7E6F6A58B24D}" dt="2023-10-02T08:34:59.483" v="4950"/>
          <ac:spMkLst>
            <pc:docMk/>
            <pc:sldMk cId="2450841426" sldId="285"/>
            <ac:spMk id="31" creationId="{2D0F0642-3757-192D-BE57-E80746A7EB92}"/>
          </ac:spMkLst>
        </pc:spChg>
        <pc:spChg chg="mod">
          <ac:chgData name="Mate Csanad" userId="318b3dc6109a1aac" providerId="LiveId" clId="{134E63AA-E29B-4832-A105-7E6F6A58B24D}" dt="2023-10-02T08:34:59.483" v="4950"/>
          <ac:spMkLst>
            <pc:docMk/>
            <pc:sldMk cId="2450841426" sldId="285"/>
            <ac:spMk id="32" creationId="{2AA5C540-BFDB-7215-6B52-02A5D1FEA0F9}"/>
          </ac:spMkLst>
        </pc:spChg>
        <pc:spChg chg="mod">
          <ac:chgData name="Mate Csanad" userId="318b3dc6109a1aac" providerId="LiveId" clId="{134E63AA-E29B-4832-A105-7E6F6A58B24D}" dt="2023-10-02T08:34:59.483" v="4950"/>
          <ac:spMkLst>
            <pc:docMk/>
            <pc:sldMk cId="2450841426" sldId="285"/>
            <ac:spMk id="33" creationId="{8F70188A-29E3-B84F-A255-004A190D982A}"/>
          </ac:spMkLst>
        </pc:spChg>
        <pc:spChg chg="mod">
          <ac:chgData name="Mate Csanad" userId="318b3dc6109a1aac" providerId="LiveId" clId="{134E63AA-E29B-4832-A105-7E6F6A58B24D}" dt="2023-10-02T08:34:59.483" v="4950"/>
          <ac:spMkLst>
            <pc:docMk/>
            <pc:sldMk cId="2450841426" sldId="285"/>
            <ac:spMk id="34" creationId="{6D941104-4ADE-7011-82AD-4B84550E6265}"/>
          </ac:spMkLst>
        </pc:spChg>
        <pc:spChg chg="mod">
          <ac:chgData name="Mate Csanad" userId="318b3dc6109a1aac" providerId="LiveId" clId="{134E63AA-E29B-4832-A105-7E6F6A58B24D}" dt="2023-10-02T08:34:59.483" v="4950"/>
          <ac:spMkLst>
            <pc:docMk/>
            <pc:sldMk cId="2450841426" sldId="285"/>
            <ac:spMk id="35" creationId="{FEB5EAE5-AFB4-16E8-ABD3-FA49A1DBC978}"/>
          </ac:spMkLst>
        </pc:spChg>
        <pc:spChg chg="mod">
          <ac:chgData name="Mate Csanad" userId="318b3dc6109a1aac" providerId="LiveId" clId="{134E63AA-E29B-4832-A105-7E6F6A58B24D}" dt="2023-10-02T08:34:59.483" v="4950"/>
          <ac:spMkLst>
            <pc:docMk/>
            <pc:sldMk cId="2450841426" sldId="285"/>
            <ac:spMk id="36" creationId="{76679BCB-6791-A593-1C2C-13053119060C}"/>
          </ac:spMkLst>
        </pc:spChg>
        <pc:spChg chg="mod">
          <ac:chgData name="Mate Csanad" userId="318b3dc6109a1aac" providerId="LiveId" clId="{134E63AA-E29B-4832-A105-7E6F6A58B24D}" dt="2023-10-02T08:34:59.483" v="4950"/>
          <ac:spMkLst>
            <pc:docMk/>
            <pc:sldMk cId="2450841426" sldId="285"/>
            <ac:spMk id="37" creationId="{DF335016-81CF-1C29-A663-9CCD6412236A}"/>
          </ac:spMkLst>
        </pc:spChg>
        <pc:spChg chg="mod">
          <ac:chgData name="Mate Csanad" userId="318b3dc6109a1aac" providerId="LiveId" clId="{134E63AA-E29B-4832-A105-7E6F6A58B24D}" dt="2023-10-02T08:34:59.483" v="4950"/>
          <ac:spMkLst>
            <pc:docMk/>
            <pc:sldMk cId="2450841426" sldId="285"/>
            <ac:spMk id="38" creationId="{B67CE084-E1A2-F1FF-C432-13ED29F95F26}"/>
          </ac:spMkLst>
        </pc:spChg>
        <pc:spChg chg="mod">
          <ac:chgData name="Mate Csanad" userId="318b3dc6109a1aac" providerId="LiveId" clId="{134E63AA-E29B-4832-A105-7E6F6A58B24D}" dt="2023-10-02T08:34:59.483" v="4950"/>
          <ac:spMkLst>
            <pc:docMk/>
            <pc:sldMk cId="2450841426" sldId="285"/>
            <ac:spMk id="39" creationId="{EB5A80E5-9339-1BDA-4E98-81285A1D5D20}"/>
          </ac:spMkLst>
        </pc:spChg>
        <pc:grpChg chg="add del mod">
          <ac:chgData name="Mate Csanad" userId="318b3dc6109a1aac" providerId="LiveId" clId="{134E63AA-E29B-4832-A105-7E6F6A58B24D}" dt="2023-10-02T08:35:01.627" v="4951"/>
          <ac:grpSpMkLst>
            <pc:docMk/>
            <pc:sldMk cId="2450841426" sldId="285"/>
            <ac:grpSpMk id="5" creationId="{611C06CE-22E4-666F-26B9-E4EF8E1FC5D9}"/>
          </ac:grpSpMkLst>
        </pc:grpChg>
        <pc:grpChg chg="del">
          <ac:chgData name="Mate Csanad" userId="318b3dc6109a1aac" providerId="LiveId" clId="{134E63AA-E29B-4832-A105-7E6F6A58B24D}" dt="2023-09-30T12:37:25.831" v="1727" actId="478"/>
          <ac:grpSpMkLst>
            <pc:docMk/>
            <pc:sldMk cId="2450841426" sldId="285"/>
            <ac:grpSpMk id="10" creationId="{1A8D0D18-5F9E-4E81-A7B2-3DBF917784FF}"/>
          </ac:grpSpMkLst>
        </pc:grpChg>
        <pc:grpChg chg="mod">
          <ac:chgData name="Mate Csanad" userId="318b3dc6109a1aac" providerId="LiveId" clId="{134E63AA-E29B-4832-A105-7E6F6A58B24D}" dt="2023-10-02T08:34:59.483" v="4950"/>
          <ac:grpSpMkLst>
            <pc:docMk/>
            <pc:sldMk cId="2450841426" sldId="285"/>
            <ac:grpSpMk id="13" creationId="{9F3EB67F-CEA3-7A07-4D0B-7AF1F4C4A1BB}"/>
          </ac:grpSpMkLst>
        </pc:grpChg>
        <pc:grpChg chg="mod">
          <ac:chgData name="Mate Csanad" userId="318b3dc6109a1aac" providerId="LiveId" clId="{134E63AA-E29B-4832-A105-7E6F6A58B24D}" dt="2023-10-02T08:34:59.483" v="4950"/>
          <ac:grpSpMkLst>
            <pc:docMk/>
            <pc:sldMk cId="2450841426" sldId="285"/>
            <ac:grpSpMk id="17" creationId="{2195ED1B-9527-C346-06D4-C7C6051505D7}"/>
          </ac:grpSpMkLst>
        </pc:grpChg>
        <pc:grpChg chg="mod">
          <ac:chgData name="Mate Csanad" userId="318b3dc6109a1aac" providerId="LiveId" clId="{134E63AA-E29B-4832-A105-7E6F6A58B24D}" dt="2023-10-02T08:34:59.483" v="4950"/>
          <ac:grpSpMkLst>
            <pc:docMk/>
            <pc:sldMk cId="2450841426" sldId="285"/>
            <ac:grpSpMk id="20" creationId="{90717120-656E-A010-C7EA-23E964A260B5}"/>
          </ac:grpSpMkLst>
        </pc:grpChg>
        <pc:grpChg chg="mod">
          <ac:chgData name="Mate Csanad" userId="318b3dc6109a1aac" providerId="LiveId" clId="{134E63AA-E29B-4832-A105-7E6F6A58B24D}" dt="2023-10-02T08:34:59.483" v="4950"/>
          <ac:grpSpMkLst>
            <pc:docMk/>
            <pc:sldMk cId="2450841426" sldId="285"/>
            <ac:grpSpMk id="21" creationId="{46E13BB1-9E5A-FD03-5988-4FC48B9770AB}"/>
          </ac:grpSpMkLst>
        </pc:grpChg>
        <pc:grpChg chg="mod">
          <ac:chgData name="Mate Csanad" userId="318b3dc6109a1aac" providerId="LiveId" clId="{134E63AA-E29B-4832-A105-7E6F6A58B24D}" dt="2023-10-02T08:34:59.483" v="4950"/>
          <ac:grpSpMkLst>
            <pc:docMk/>
            <pc:sldMk cId="2450841426" sldId="285"/>
            <ac:grpSpMk id="22" creationId="{80BB04D5-EC55-44CC-2BBE-1E9CADE2E37D}"/>
          </ac:grpSpMkLst>
        </pc:grpChg>
        <pc:grpChg chg="mod">
          <ac:chgData name="Mate Csanad" userId="318b3dc6109a1aac" providerId="LiveId" clId="{134E63AA-E29B-4832-A105-7E6F6A58B24D}" dt="2023-10-02T08:34:59.483" v="4950"/>
          <ac:grpSpMkLst>
            <pc:docMk/>
            <pc:sldMk cId="2450841426" sldId="285"/>
            <ac:grpSpMk id="24" creationId="{7BFF8E04-EDB2-CCAB-16E6-925808FAC518}"/>
          </ac:grpSpMkLst>
        </pc:grpChg>
        <pc:grpChg chg="mod">
          <ac:chgData name="Mate Csanad" userId="318b3dc6109a1aac" providerId="LiveId" clId="{134E63AA-E29B-4832-A105-7E6F6A58B24D}" dt="2023-10-02T08:34:59.483" v="4950"/>
          <ac:grpSpMkLst>
            <pc:docMk/>
            <pc:sldMk cId="2450841426" sldId="285"/>
            <ac:grpSpMk id="25" creationId="{3B99E862-1B57-47B8-EE0A-07C5833244C4}"/>
          </ac:grpSpMkLst>
        </pc:grpChg>
        <pc:graphicFrameChg chg="add del mod">
          <ac:chgData name="Mate Csanad" userId="318b3dc6109a1aac" providerId="LiveId" clId="{134E63AA-E29B-4832-A105-7E6F6A58B24D}" dt="2023-10-02T08:34:46.946" v="4948"/>
          <ac:graphicFrameMkLst>
            <pc:docMk/>
            <pc:sldMk cId="2450841426" sldId="285"/>
            <ac:graphicFrameMk id="4" creationId="{DC9DB291-A4BA-1942-A5EE-80B82D67B8DC}"/>
          </ac:graphicFrameMkLst>
        </pc:graphicFrameChg>
        <pc:graphicFrameChg chg="mod">
          <ac:chgData name="Mate Csanad" userId="318b3dc6109a1aac" providerId="LiveId" clId="{134E63AA-E29B-4832-A105-7E6F6A58B24D}" dt="2023-10-02T08:34:59.483" v="4950"/>
          <ac:graphicFrameMkLst>
            <pc:docMk/>
            <pc:sldMk cId="2450841426" sldId="285"/>
            <ac:graphicFrameMk id="6" creationId="{1E77F8B7-33C0-0D57-50EB-2B3F5F885DC3}"/>
          </ac:graphicFrameMkLst>
        </pc:graphicFrameChg>
        <pc:picChg chg="add del mod">
          <ac:chgData name="Mate Csanad" userId="318b3dc6109a1aac" providerId="LiveId" clId="{134E63AA-E29B-4832-A105-7E6F6A58B24D}" dt="2023-10-02T08:35:18.075" v="4958" actId="478"/>
          <ac:picMkLst>
            <pc:docMk/>
            <pc:sldMk cId="2450841426" sldId="285"/>
            <ac:picMk id="2" creationId="{1A586272-BCF0-EDB4-27D5-9630658DFC5C}"/>
          </ac:picMkLst>
        </pc:picChg>
        <pc:picChg chg="add mod">
          <ac:chgData name="Mate Csanad" userId="318b3dc6109a1aac" providerId="LiveId" clId="{134E63AA-E29B-4832-A105-7E6F6A58B24D}" dt="2023-09-30T12:37:26.806" v="1728"/>
          <ac:picMkLst>
            <pc:docMk/>
            <pc:sldMk cId="2450841426" sldId="285"/>
            <ac:picMk id="3" creationId="{85BC7484-B9AC-AFC9-CAA2-603DC4863D2E}"/>
          </ac:picMkLst>
        </pc:picChg>
        <pc:picChg chg="del">
          <ac:chgData name="Mate Csanad" userId="318b3dc6109a1aac" providerId="LiveId" clId="{134E63AA-E29B-4832-A105-7E6F6A58B24D}" dt="2023-09-30T12:02:43.515" v="27" actId="478"/>
          <ac:picMkLst>
            <pc:docMk/>
            <pc:sldMk cId="2450841426" sldId="285"/>
            <ac:picMk id="5" creationId="{53DF0A19-0720-4FBF-A8B3-5D1CF1F7DCF4}"/>
          </ac:picMkLst>
        </pc:picChg>
        <pc:picChg chg="del">
          <ac:chgData name="Mate Csanad" userId="318b3dc6109a1aac" providerId="LiveId" clId="{134E63AA-E29B-4832-A105-7E6F6A58B24D}" dt="2023-09-30T12:37:25.831" v="1727" actId="478"/>
          <ac:picMkLst>
            <pc:docMk/>
            <pc:sldMk cId="2450841426" sldId="285"/>
            <ac:picMk id="9" creationId="{721D8630-E0F2-4FB0-99D8-650589500B72}"/>
          </ac:picMkLst>
        </pc:picChg>
        <pc:picChg chg="add mod">
          <ac:chgData name="Mate Csanad" userId="318b3dc6109a1aac" providerId="LiveId" clId="{134E63AA-E29B-4832-A105-7E6F6A58B24D}" dt="2023-09-30T12:37:38.267" v="1729"/>
          <ac:picMkLst>
            <pc:docMk/>
            <pc:sldMk cId="2450841426" sldId="285"/>
            <ac:picMk id="14" creationId="{F87BD933-316A-2742-DC36-249D2473A3CF}"/>
          </ac:picMkLst>
        </pc:picChg>
        <pc:picChg chg="add mod">
          <ac:chgData name="Mate Csanad" userId="318b3dc6109a1aac" providerId="LiveId" clId="{134E63AA-E29B-4832-A105-7E6F6A58B24D}" dt="2023-09-30T12:37:38.267" v="1729"/>
          <ac:picMkLst>
            <pc:docMk/>
            <pc:sldMk cId="2450841426" sldId="285"/>
            <ac:picMk id="15" creationId="{2859EFA2-C21B-819D-97FD-4E08ADE69342}"/>
          </ac:picMkLst>
        </pc:picChg>
        <pc:picChg chg="add mod">
          <ac:chgData name="Mate Csanad" userId="318b3dc6109a1aac" providerId="LiveId" clId="{134E63AA-E29B-4832-A105-7E6F6A58B24D}" dt="2023-09-30T12:38:05.519" v="1737" actId="1076"/>
          <ac:picMkLst>
            <pc:docMk/>
            <pc:sldMk cId="2450841426" sldId="285"/>
            <ac:picMk id="19" creationId="{E39FB90D-0022-124F-F5E5-22C2F4304548}"/>
          </ac:picMkLst>
        </pc:picChg>
        <pc:picChg chg="add mod ord">
          <ac:chgData name="Mate Csanad" userId="318b3dc6109a1aac" providerId="LiveId" clId="{134E63AA-E29B-4832-A105-7E6F6A58B24D}" dt="2023-10-02T08:35:28.211" v="4960" actId="1076"/>
          <ac:picMkLst>
            <pc:docMk/>
            <pc:sldMk cId="2450841426" sldId="285"/>
            <ac:picMk id="40" creationId="{F986DC91-E987-B5DB-7E12-B6D9A91A3A7D}"/>
          </ac:picMkLst>
        </pc:picChg>
      </pc:sldChg>
      <pc:sldChg chg="addSp delSp modSp mod">
        <pc:chgData name="Mate Csanad" userId="318b3dc6109a1aac" providerId="LiveId" clId="{134E63AA-E29B-4832-A105-7E6F6A58B24D}" dt="2023-10-11T06:07:43.052" v="7724"/>
        <pc:sldMkLst>
          <pc:docMk/>
          <pc:sldMk cId="580094121" sldId="298"/>
        </pc:sldMkLst>
        <pc:spChg chg="add del mod">
          <ac:chgData name="Mate Csanad" userId="318b3dc6109a1aac" providerId="LiveId" clId="{134E63AA-E29B-4832-A105-7E6F6A58B24D}" dt="2023-10-02T14:08:23.172" v="6036" actId="478"/>
          <ac:spMkLst>
            <pc:docMk/>
            <pc:sldMk cId="580094121" sldId="298"/>
            <ac:spMk id="2" creationId="{9112CF6B-FC45-876B-C75B-152AEA8CC91E}"/>
          </ac:spMkLst>
        </pc:spChg>
        <pc:spChg chg="add mod">
          <ac:chgData name="Mate Csanad" userId="318b3dc6109a1aac" providerId="LiveId" clId="{134E63AA-E29B-4832-A105-7E6F6A58B24D}" dt="2023-10-05T14:23:52.448" v="7423" actId="1037"/>
          <ac:spMkLst>
            <pc:docMk/>
            <pc:sldMk cId="580094121" sldId="298"/>
            <ac:spMk id="2" creationId="{A342D62A-FFED-42FD-2551-2AE5D2890D76}"/>
          </ac:spMkLst>
        </pc:spChg>
        <pc:spChg chg="mod">
          <ac:chgData name="Mate Csanad" userId="318b3dc6109a1aac" providerId="LiveId" clId="{134E63AA-E29B-4832-A105-7E6F6A58B24D}" dt="2023-10-02T14:34:11.890" v="6611" actId="790"/>
          <ac:spMkLst>
            <pc:docMk/>
            <pc:sldMk cId="580094121" sldId="298"/>
            <ac:spMk id="3" creationId="{32D6AC30-91FE-DF42-0006-227BCD85DAB4}"/>
          </ac:spMkLst>
        </pc:spChg>
        <pc:spChg chg="mod">
          <ac:chgData name="Mate Csanad" userId="318b3dc6109a1aac" providerId="LiveId" clId="{134E63AA-E29B-4832-A105-7E6F6A58B24D}" dt="2023-10-02T14:34:11.890" v="6611" actId="790"/>
          <ac:spMkLst>
            <pc:docMk/>
            <pc:sldMk cId="580094121" sldId="298"/>
            <ac:spMk id="4" creationId="{00000000-0000-0000-0000-000000000000}"/>
          </ac:spMkLst>
        </pc:spChg>
        <pc:spChg chg="add mod">
          <ac:chgData name="Mate Csanad" userId="318b3dc6109a1aac" providerId="LiveId" clId="{134E63AA-E29B-4832-A105-7E6F6A58B24D}" dt="2023-10-02T14:34:11.890" v="6611" actId="790"/>
          <ac:spMkLst>
            <pc:docMk/>
            <pc:sldMk cId="580094121" sldId="298"/>
            <ac:spMk id="5" creationId="{EBB2D351-3152-B6FC-C1F6-34D0C4DD2A06}"/>
          </ac:spMkLst>
        </pc:spChg>
        <pc:spChg chg="mod">
          <ac:chgData name="Mate Csanad" userId="318b3dc6109a1aac" providerId="LiveId" clId="{134E63AA-E29B-4832-A105-7E6F6A58B24D}" dt="2023-10-02T14:34:11.890" v="6611" actId="790"/>
          <ac:spMkLst>
            <pc:docMk/>
            <pc:sldMk cId="580094121" sldId="298"/>
            <ac:spMk id="6" creationId="{00000000-0000-0000-0000-000000000000}"/>
          </ac:spMkLst>
        </pc:spChg>
        <pc:spChg chg="mod">
          <ac:chgData name="Mate Csanad" userId="318b3dc6109a1aac" providerId="LiveId" clId="{134E63AA-E29B-4832-A105-7E6F6A58B24D}" dt="2023-10-01T12:10:06.504" v="3443" actId="790"/>
          <ac:spMkLst>
            <pc:docMk/>
            <pc:sldMk cId="580094121" sldId="298"/>
            <ac:spMk id="7" creationId="{00000000-0000-0000-0000-000000000000}"/>
          </ac:spMkLst>
        </pc:spChg>
        <pc:spChg chg="add mod">
          <ac:chgData name="Mate Csanad" userId="318b3dc6109a1aac" providerId="LiveId" clId="{134E63AA-E29B-4832-A105-7E6F6A58B24D}" dt="2023-10-05T14:24:06.371" v="7425" actId="1076"/>
          <ac:spMkLst>
            <pc:docMk/>
            <pc:sldMk cId="580094121" sldId="298"/>
            <ac:spMk id="7" creationId="{6863E811-64C0-6F0A-DD0A-F8D9A89AE9F3}"/>
          </ac:spMkLst>
        </pc:spChg>
        <pc:spChg chg="del">
          <ac:chgData name="Mate Csanad" userId="318b3dc6109a1aac" providerId="LiveId" clId="{134E63AA-E29B-4832-A105-7E6F6A58B24D}" dt="2023-09-30T12:01:58.288" v="6" actId="478"/>
          <ac:spMkLst>
            <pc:docMk/>
            <pc:sldMk cId="580094121" sldId="298"/>
            <ac:spMk id="8" creationId="{886D4B02-77DE-48E6-984A-7A20D79F3653}"/>
          </ac:spMkLst>
        </pc:spChg>
        <pc:spChg chg="add del mod">
          <ac:chgData name="Mate Csanad" userId="318b3dc6109a1aac" providerId="LiveId" clId="{134E63AA-E29B-4832-A105-7E6F6A58B24D}" dt="2023-10-02T14:29:53.856" v="6426" actId="478"/>
          <ac:spMkLst>
            <pc:docMk/>
            <pc:sldMk cId="580094121" sldId="298"/>
            <ac:spMk id="29" creationId="{FF43797E-598E-1B4F-16BF-A1E5B80C83D4}"/>
          </ac:spMkLst>
        </pc:spChg>
        <pc:spChg chg="add del">
          <ac:chgData name="Mate Csanad" userId="318b3dc6109a1aac" providerId="LiveId" clId="{134E63AA-E29B-4832-A105-7E6F6A58B24D}" dt="2023-10-02T14:32:11.445" v="6542" actId="22"/>
          <ac:spMkLst>
            <pc:docMk/>
            <pc:sldMk cId="580094121" sldId="298"/>
            <ac:spMk id="35" creationId="{E50717F1-686F-F45C-5269-7AE118735A80}"/>
          </ac:spMkLst>
        </pc:spChg>
        <pc:spChg chg="mod">
          <ac:chgData name="Mate Csanad" userId="318b3dc6109a1aac" providerId="LiveId" clId="{134E63AA-E29B-4832-A105-7E6F6A58B24D}" dt="2023-10-02T14:34:11.890" v="6611" actId="790"/>
          <ac:spMkLst>
            <pc:docMk/>
            <pc:sldMk cId="580094121" sldId="298"/>
            <ac:spMk id="104450" creationId="{00000000-0000-0000-0000-000000000000}"/>
          </ac:spMkLst>
        </pc:spChg>
        <pc:spChg chg="mod">
          <ac:chgData name="Mate Csanad" userId="318b3dc6109a1aac" providerId="LiveId" clId="{134E63AA-E29B-4832-A105-7E6F6A58B24D}" dt="2023-10-05T14:23:25.995" v="7373" actId="1035"/>
          <ac:spMkLst>
            <pc:docMk/>
            <pc:sldMk cId="580094121" sldId="298"/>
            <ac:spMk id="104451" creationId="{00000000-0000-0000-0000-000000000000}"/>
          </ac:spMkLst>
        </pc:spChg>
        <pc:picChg chg="add del mod">
          <ac:chgData name="Mate Csanad" userId="318b3dc6109a1aac" providerId="LiveId" clId="{134E63AA-E29B-4832-A105-7E6F6A58B24D}" dt="2023-10-02T14:26:05.483" v="6357" actId="478"/>
          <ac:picMkLst>
            <pc:docMk/>
            <pc:sldMk cId="580094121" sldId="298"/>
            <ac:picMk id="8" creationId="{496CA149-1D82-D452-4501-9755882C404C}"/>
          </ac:picMkLst>
        </pc:picChg>
        <pc:picChg chg="add del mod">
          <ac:chgData name="Mate Csanad" userId="318b3dc6109a1aac" providerId="LiveId" clId="{134E63AA-E29B-4832-A105-7E6F6A58B24D}" dt="2023-10-02T14:26:12.088" v="6359" actId="478"/>
          <ac:picMkLst>
            <pc:docMk/>
            <pc:sldMk cId="580094121" sldId="298"/>
            <ac:picMk id="10" creationId="{196628BD-B6E7-81B9-AD51-9670543D5595}"/>
          </ac:picMkLst>
        </pc:picChg>
        <pc:picChg chg="add del mod">
          <ac:chgData name="Mate Csanad" userId="318b3dc6109a1aac" providerId="LiveId" clId="{134E63AA-E29B-4832-A105-7E6F6A58B24D}" dt="2023-10-02T14:26:27.566" v="6361" actId="478"/>
          <ac:picMkLst>
            <pc:docMk/>
            <pc:sldMk cId="580094121" sldId="298"/>
            <ac:picMk id="12" creationId="{E1CD4A7B-C55D-63AD-D8C5-F647268A981D}"/>
          </ac:picMkLst>
        </pc:picChg>
        <pc:picChg chg="add del mod">
          <ac:chgData name="Mate Csanad" userId="318b3dc6109a1aac" providerId="LiveId" clId="{134E63AA-E29B-4832-A105-7E6F6A58B24D}" dt="2023-10-02T14:23:04.259" v="6322" actId="478"/>
          <ac:picMkLst>
            <pc:docMk/>
            <pc:sldMk cId="580094121" sldId="298"/>
            <ac:picMk id="14" creationId="{90E48F7E-C08C-A4C4-8BEE-13F7E5C0B7F9}"/>
          </ac:picMkLst>
        </pc:picChg>
        <pc:picChg chg="add del mod">
          <ac:chgData name="Mate Csanad" userId="318b3dc6109a1aac" providerId="LiveId" clId="{134E63AA-E29B-4832-A105-7E6F6A58B24D}" dt="2023-10-02T14:26:28.093" v="6362" actId="478"/>
          <ac:picMkLst>
            <pc:docMk/>
            <pc:sldMk cId="580094121" sldId="298"/>
            <ac:picMk id="16" creationId="{F0B7CA23-7048-C1DD-E533-030D163E91AD}"/>
          </ac:picMkLst>
        </pc:picChg>
        <pc:picChg chg="add del mod">
          <ac:chgData name="Mate Csanad" userId="318b3dc6109a1aac" providerId="LiveId" clId="{134E63AA-E29B-4832-A105-7E6F6A58B24D}" dt="2023-10-02T14:25:04.360" v="6347" actId="478"/>
          <ac:picMkLst>
            <pc:docMk/>
            <pc:sldMk cId="580094121" sldId="298"/>
            <ac:picMk id="18" creationId="{507E1836-F8CF-1B67-3D3D-43180D673BD6}"/>
          </ac:picMkLst>
        </pc:picChg>
        <pc:picChg chg="add mod">
          <ac:chgData name="Mate Csanad" userId="318b3dc6109a1aac" providerId="LiveId" clId="{134E63AA-E29B-4832-A105-7E6F6A58B24D}" dt="2023-10-05T14:23:49.391" v="7410" actId="1037"/>
          <ac:picMkLst>
            <pc:docMk/>
            <pc:sldMk cId="580094121" sldId="298"/>
            <ac:picMk id="20" creationId="{367D2191-1245-C56B-FDB7-9ABB5E9AF630}"/>
          </ac:picMkLst>
        </pc:picChg>
        <pc:picChg chg="add mod">
          <ac:chgData name="Mate Csanad" userId="318b3dc6109a1aac" providerId="LiveId" clId="{134E63AA-E29B-4832-A105-7E6F6A58B24D}" dt="2023-10-05T14:23:49.391" v="7410" actId="1037"/>
          <ac:picMkLst>
            <pc:docMk/>
            <pc:sldMk cId="580094121" sldId="298"/>
            <ac:picMk id="22" creationId="{EFB6129C-2488-0D2F-48F6-0D450EBFB523}"/>
          </ac:picMkLst>
        </pc:picChg>
        <pc:picChg chg="add del mod">
          <ac:chgData name="Mate Csanad" userId="318b3dc6109a1aac" providerId="LiveId" clId="{134E63AA-E29B-4832-A105-7E6F6A58B24D}" dt="2023-10-02T14:26:57.998" v="6377" actId="478"/>
          <ac:picMkLst>
            <pc:docMk/>
            <pc:sldMk cId="580094121" sldId="298"/>
            <ac:picMk id="24" creationId="{E0F0CDA1-4E9F-7A73-DCD3-72E44F88EFB6}"/>
          </ac:picMkLst>
        </pc:picChg>
        <pc:picChg chg="add del mod">
          <ac:chgData name="Mate Csanad" userId="318b3dc6109a1aac" providerId="LiveId" clId="{134E63AA-E29B-4832-A105-7E6F6A58B24D}" dt="2023-10-02T14:28:12.780" v="6411" actId="478"/>
          <ac:picMkLst>
            <pc:docMk/>
            <pc:sldMk cId="580094121" sldId="298"/>
            <ac:picMk id="26" creationId="{6DE097EA-6A83-6E5E-4FE7-1E42DC0AB2B2}"/>
          </ac:picMkLst>
        </pc:picChg>
        <pc:picChg chg="add del mod modCrop">
          <ac:chgData name="Mate Csanad" userId="318b3dc6109a1aac" providerId="LiveId" clId="{134E63AA-E29B-4832-A105-7E6F6A58B24D}" dt="2023-10-02T14:30:38.411" v="6492" actId="478"/>
          <ac:picMkLst>
            <pc:docMk/>
            <pc:sldMk cId="580094121" sldId="298"/>
            <ac:picMk id="28" creationId="{37C3A8B1-46EE-CCAB-FFEA-A5D0A33B3113}"/>
          </ac:picMkLst>
        </pc:picChg>
        <pc:picChg chg="add del mod">
          <ac:chgData name="Mate Csanad" userId="318b3dc6109a1aac" providerId="LiveId" clId="{134E63AA-E29B-4832-A105-7E6F6A58B24D}" dt="2023-10-02T14:30:52.238" v="6494" actId="478"/>
          <ac:picMkLst>
            <pc:docMk/>
            <pc:sldMk cId="580094121" sldId="298"/>
            <ac:picMk id="31" creationId="{1CF320F0-1399-DB77-B204-9B071F000077}"/>
          </ac:picMkLst>
        </pc:picChg>
        <pc:picChg chg="add mod">
          <ac:chgData name="Mate Csanad" userId="318b3dc6109a1aac" providerId="LiveId" clId="{134E63AA-E29B-4832-A105-7E6F6A58B24D}" dt="2023-10-05T14:23:30.973" v="7387" actId="1036"/>
          <ac:picMkLst>
            <pc:docMk/>
            <pc:sldMk cId="580094121" sldId="298"/>
            <ac:picMk id="33" creationId="{6F828F6E-0657-CADD-4AA7-0A786AFC536B}"/>
          </ac:picMkLst>
        </pc:picChg>
        <pc:picChg chg="add mod">
          <ac:chgData name="Mate Csanad" userId="318b3dc6109a1aac" providerId="LiveId" clId="{134E63AA-E29B-4832-A105-7E6F6A58B24D}" dt="2023-10-11T06:07:43.052" v="7724"/>
          <ac:picMkLst>
            <pc:docMk/>
            <pc:sldMk cId="580094121" sldId="298"/>
            <ac:picMk id="37" creationId="{E6C4754B-A72D-3BCE-F5E2-0B9E76D5CE11}"/>
          </ac:picMkLst>
        </pc:picChg>
        <pc:picChg chg="del mod">
          <ac:chgData name="Mate Csanad" userId="318b3dc6109a1aac" providerId="LiveId" clId="{134E63AA-E29B-4832-A105-7E6F6A58B24D}" dt="2023-10-02T14:24:51.627" v="6345" actId="478"/>
          <ac:picMkLst>
            <pc:docMk/>
            <pc:sldMk cId="580094121" sldId="298"/>
            <ac:picMk id="104452" creationId="{00000000-0000-0000-0000-000000000000}"/>
          </ac:picMkLst>
        </pc:picChg>
      </pc:sldChg>
      <pc:sldChg chg="addSp delSp modSp mod">
        <pc:chgData name="Mate Csanad" userId="318b3dc6109a1aac" providerId="LiveId" clId="{134E63AA-E29B-4832-A105-7E6F6A58B24D}" dt="2023-10-02T15:12:14.976" v="7293" actId="1076"/>
        <pc:sldMkLst>
          <pc:docMk/>
          <pc:sldMk cId="2379454587" sldId="304"/>
        </pc:sldMkLst>
        <pc:spChg chg="mod">
          <ac:chgData name="Mate Csanad" userId="318b3dc6109a1aac" providerId="LiveId" clId="{134E63AA-E29B-4832-A105-7E6F6A58B24D}" dt="2023-10-02T15:10:16.044" v="7258" actId="790"/>
          <ac:spMkLst>
            <pc:docMk/>
            <pc:sldMk cId="2379454587" sldId="304"/>
            <ac:spMk id="2" creationId="{00000000-0000-0000-0000-000000000000}"/>
          </ac:spMkLst>
        </pc:spChg>
        <pc:spChg chg="mod">
          <ac:chgData name="Mate Csanad" userId="318b3dc6109a1aac" providerId="LiveId" clId="{134E63AA-E29B-4832-A105-7E6F6A58B24D}" dt="2023-10-02T15:10:16.044" v="7258" actId="790"/>
          <ac:spMkLst>
            <pc:docMk/>
            <pc:sldMk cId="2379454587" sldId="304"/>
            <ac:spMk id="3" creationId="{00000000-0000-0000-0000-000000000000}"/>
          </ac:spMkLst>
        </pc:spChg>
        <pc:spChg chg="mod">
          <ac:chgData name="Mate Csanad" userId="318b3dc6109a1aac" providerId="LiveId" clId="{134E63AA-E29B-4832-A105-7E6F6A58B24D}" dt="2023-10-02T15:10:16.044" v="7258" actId="790"/>
          <ac:spMkLst>
            <pc:docMk/>
            <pc:sldMk cId="2379454587" sldId="304"/>
            <ac:spMk id="4" creationId="{62DA864B-B580-B418-2F38-C98F22E7C272}"/>
          </ac:spMkLst>
        </pc:spChg>
        <pc:spChg chg="add mod">
          <ac:chgData name="Mate Csanad" userId="318b3dc6109a1aac" providerId="LiveId" clId="{134E63AA-E29B-4832-A105-7E6F6A58B24D}" dt="2023-10-02T15:10:16.044" v="7258" actId="790"/>
          <ac:spMkLst>
            <pc:docMk/>
            <pc:sldMk cId="2379454587" sldId="304"/>
            <ac:spMk id="5" creationId="{15AECE46-82ED-C7E1-1E56-F8AF8D97C3DC}"/>
          </ac:spMkLst>
        </pc:spChg>
        <pc:spChg chg="add del mod">
          <ac:chgData name="Mate Csanad" userId="318b3dc6109a1aac" providerId="LiveId" clId="{134E63AA-E29B-4832-A105-7E6F6A58B24D}" dt="2023-10-02T14:10:02.488" v="6087" actId="478"/>
          <ac:spMkLst>
            <pc:docMk/>
            <pc:sldMk cId="2379454587" sldId="304"/>
            <ac:spMk id="6" creationId="{7661318F-4149-9C50-BED1-5F3F799B03DE}"/>
          </ac:spMkLst>
        </pc:spChg>
        <pc:spChg chg="mod">
          <ac:chgData name="Mate Csanad" userId="318b3dc6109a1aac" providerId="LiveId" clId="{134E63AA-E29B-4832-A105-7E6F6A58B24D}" dt="2023-10-02T15:10:16.044" v="7258" actId="790"/>
          <ac:spMkLst>
            <pc:docMk/>
            <pc:sldMk cId="2379454587" sldId="304"/>
            <ac:spMk id="9" creationId="{00000000-0000-0000-0000-000000000000}"/>
          </ac:spMkLst>
        </pc:spChg>
        <pc:spChg chg="mod">
          <ac:chgData name="Mate Csanad" userId="318b3dc6109a1aac" providerId="LiveId" clId="{134E63AA-E29B-4832-A105-7E6F6A58B24D}" dt="2023-10-02T15:10:16.044" v="7258" actId="790"/>
          <ac:spMkLst>
            <pc:docMk/>
            <pc:sldMk cId="2379454587" sldId="304"/>
            <ac:spMk id="10" creationId="{00000000-0000-0000-0000-000000000000}"/>
          </ac:spMkLst>
        </pc:spChg>
        <pc:spChg chg="add mod">
          <ac:chgData name="Mate Csanad" userId="318b3dc6109a1aac" providerId="LiveId" clId="{134E63AA-E29B-4832-A105-7E6F6A58B24D}" dt="2023-10-02T15:11:25.170" v="7288" actId="1076"/>
          <ac:spMkLst>
            <pc:docMk/>
            <pc:sldMk cId="2379454587" sldId="304"/>
            <ac:spMk id="12" creationId="{41A26F40-132D-DDA9-050D-17BDC0E83978}"/>
          </ac:spMkLst>
        </pc:spChg>
        <pc:spChg chg="mod">
          <ac:chgData name="Mate Csanad" userId="318b3dc6109a1aac" providerId="LiveId" clId="{134E63AA-E29B-4832-A105-7E6F6A58B24D}" dt="2023-10-01T09:13:06.012" v="3439" actId="790"/>
          <ac:spMkLst>
            <pc:docMk/>
            <pc:sldMk cId="2379454587" sldId="304"/>
            <ac:spMk id="14" creationId="{00000000-0000-0000-0000-000000000000}"/>
          </ac:spMkLst>
        </pc:spChg>
        <pc:grpChg chg="del">
          <ac:chgData name="Mate Csanad" userId="318b3dc6109a1aac" providerId="LiveId" clId="{134E63AA-E29B-4832-A105-7E6F6A58B24D}" dt="2023-10-01T08:56:50.563" v="2813" actId="478"/>
          <ac:grpSpMkLst>
            <pc:docMk/>
            <pc:sldMk cId="2379454587" sldId="304"/>
            <ac:grpSpMk id="5" creationId="{033E7E5C-0AEC-4FFC-8567-C1AB38DFDA14}"/>
          </ac:grpSpMkLst>
        </pc:grpChg>
        <pc:picChg chg="del">
          <ac:chgData name="Mate Csanad" userId="318b3dc6109a1aac" providerId="LiveId" clId="{134E63AA-E29B-4832-A105-7E6F6A58B24D}" dt="2023-10-01T08:56:50.161" v="2812" actId="478"/>
          <ac:picMkLst>
            <pc:docMk/>
            <pc:sldMk cId="2379454587" sldId="304"/>
            <ac:picMk id="4" creationId="{60A4F28F-CED8-46DB-A800-621D88571AB8}"/>
          </ac:picMkLst>
        </pc:picChg>
        <pc:picChg chg="add mod">
          <ac:chgData name="Mate Csanad" userId="318b3dc6109a1aac" providerId="LiveId" clId="{134E63AA-E29B-4832-A105-7E6F6A58B24D}" dt="2023-10-02T15:12:14.976" v="7293" actId="1076"/>
          <ac:picMkLst>
            <pc:docMk/>
            <pc:sldMk cId="2379454587" sldId="304"/>
            <ac:picMk id="7" creationId="{B03AED7E-4167-2F3F-C14C-AE947435CD90}"/>
          </ac:picMkLst>
        </pc:picChg>
        <pc:picChg chg="add mod">
          <ac:chgData name="Mate Csanad" userId="318b3dc6109a1aac" providerId="LiveId" clId="{134E63AA-E29B-4832-A105-7E6F6A58B24D}" dt="2023-10-02T15:11:25.170" v="7288" actId="1076"/>
          <ac:picMkLst>
            <pc:docMk/>
            <pc:sldMk cId="2379454587" sldId="304"/>
            <ac:picMk id="8" creationId="{11BCFF41-381E-2D8F-2E14-1FD6F202468E}"/>
          </ac:picMkLst>
        </pc:picChg>
        <pc:picChg chg="add mod">
          <ac:chgData name="Mate Csanad" userId="318b3dc6109a1aac" providerId="LiveId" clId="{134E63AA-E29B-4832-A105-7E6F6A58B24D}" dt="2023-10-02T15:11:32.071" v="7292" actId="1076"/>
          <ac:picMkLst>
            <pc:docMk/>
            <pc:sldMk cId="2379454587" sldId="304"/>
            <ac:picMk id="11" creationId="{500AE146-2EA2-8507-769F-4C88EB6425FF}"/>
          </ac:picMkLst>
        </pc:picChg>
        <pc:picChg chg="add mod modCrop">
          <ac:chgData name="Mate Csanad" userId="318b3dc6109a1aac" providerId="LiveId" clId="{134E63AA-E29B-4832-A105-7E6F6A58B24D}" dt="2023-10-02T15:11:30.054" v="7291" actId="1076"/>
          <ac:picMkLst>
            <pc:docMk/>
            <pc:sldMk cId="2379454587" sldId="304"/>
            <ac:picMk id="15" creationId="{EFE58844-4ECD-F50F-FBA7-FF262BDCCBFC}"/>
          </ac:picMkLst>
        </pc:picChg>
      </pc:sldChg>
      <pc:sldChg chg="addSp delSp modSp mod">
        <pc:chgData name="Mate Csanad" userId="318b3dc6109a1aac" providerId="LiveId" clId="{134E63AA-E29B-4832-A105-7E6F6A58B24D}" dt="2023-10-11T06:07:30.253" v="7723" actId="108"/>
        <pc:sldMkLst>
          <pc:docMk/>
          <pc:sldMk cId="2897936031" sldId="330"/>
        </pc:sldMkLst>
        <pc:spChg chg="mod">
          <ac:chgData name="Mate Csanad" userId="318b3dc6109a1aac" providerId="LiveId" clId="{134E63AA-E29B-4832-A105-7E6F6A58B24D}" dt="2023-10-02T14:18:58.082" v="6259" actId="790"/>
          <ac:spMkLst>
            <pc:docMk/>
            <pc:sldMk cId="2897936031" sldId="330"/>
            <ac:spMk id="5" creationId="{00000000-0000-0000-0000-000000000000}"/>
          </ac:spMkLst>
        </pc:spChg>
        <pc:spChg chg="mod">
          <ac:chgData name="Mate Csanad" userId="318b3dc6109a1aac" providerId="LiveId" clId="{134E63AA-E29B-4832-A105-7E6F6A58B24D}" dt="2023-10-02T14:18:58.082" v="6259" actId="790"/>
          <ac:spMkLst>
            <pc:docMk/>
            <pc:sldMk cId="2897936031" sldId="330"/>
            <ac:spMk id="7" creationId="{00000000-0000-0000-0000-000000000000}"/>
          </ac:spMkLst>
        </pc:spChg>
        <pc:spChg chg="mod">
          <ac:chgData name="Mate Csanad" userId="318b3dc6109a1aac" providerId="LiveId" clId="{134E63AA-E29B-4832-A105-7E6F6A58B24D}" dt="2023-10-01T12:09:56.005" v="3442" actId="790"/>
          <ac:spMkLst>
            <pc:docMk/>
            <pc:sldMk cId="2897936031" sldId="330"/>
            <ac:spMk id="8" creationId="{00000000-0000-0000-0000-000000000000}"/>
          </ac:spMkLst>
        </pc:spChg>
        <pc:spChg chg="add mod">
          <ac:chgData name="Mate Csanad" userId="318b3dc6109a1aac" providerId="LiveId" clId="{134E63AA-E29B-4832-A105-7E6F6A58B24D}" dt="2023-10-02T14:18:58.082" v="6259" actId="790"/>
          <ac:spMkLst>
            <pc:docMk/>
            <pc:sldMk cId="2897936031" sldId="330"/>
            <ac:spMk id="8" creationId="{95F3A1EA-4336-E6B4-AFCA-7AC6FB201842}"/>
          </ac:spMkLst>
        </pc:spChg>
        <pc:spChg chg="add del mod">
          <ac:chgData name="Mate Csanad" userId="318b3dc6109a1aac" providerId="LiveId" clId="{134E63AA-E29B-4832-A105-7E6F6A58B24D}" dt="2023-10-02T14:08:20.855" v="6034" actId="478"/>
          <ac:spMkLst>
            <pc:docMk/>
            <pc:sldMk cId="2897936031" sldId="330"/>
            <ac:spMk id="10" creationId="{0F5314C7-FE7E-C08E-E3C1-7154C416CED3}"/>
          </ac:spMkLst>
        </pc:spChg>
        <pc:spChg chg="add mod">
          <ac:chgData name="Mate Csanad" userId="318b3dc6109a1aac" providerId="LiveId" clId="{134E63AA-E29B-4832-A105-7E6F6A58B24D}" dt="2023-10-05T14:22:08.049" v="7313" actId="14100"/>
          <ac:spMkLst>
            <pc:docMk/>
            <pc:sldMk cId="2897936031" sldId="330"/>
            <ac:spMk id="10" creationId="{1846382F-0357-99F3-3629-97095AB41246}"/>
          </ac:spMkLst>
        </pc:spChg>
        <pc:spChg chg="mod">
          <ac:chgData name="Mate Csanad" userId="318b3dc6109a1aac" providerId="LiveId" clId="{134E63AA-E29B-4832-A105-7E6F6A58B24D}" dt="2023-10-02T14:18:58.082" v="6259" actId="790"/>
          <ac:spMkLst>
            <pc:docMk/>
            <pc:sldMk cId="2897936031" sldId="330"/>
            <ac:spMk id="11" creationId="{A5246A4D-52C2-6837-641E-9DA573C33E7A}"/>
          </ac:spMkLst>
        </pc:spChg>
        <pc:spChg chg="add mod">
          <ac:chgData name="Mate Csanad" userId="318b3dc6109a1aac" providerId="LiveId" clId="{134E63AA-E29B-4832-A105-7E6F6A58B24D}" dt="2023-10-05T14:22:25.490" v="7314" actId="14100"/>
          <ac:spMkLst>
            <pc:docMk/>
            <pc:sldMk cId="2897936031" sldId="330"/>
            <ac:spMk id="12" creationId="{321A01B6-8459-398D-7808-4A0AC6A78039}"/>
          </ac:spMkLst>
        </pc:spChg>
        <pc:spChg chg="add mod">
          <ac:chgData name="Mate Csanad" userId="318b3dc6109a1aac" providerId="LiveId" clId="{134E63AA-E29B-4832-A105-7E6F6A58B24D}" dt="2023-10-05T14:22:08.049" v="7313" actId="14100"/>
          <ac:spMkLst>
            <pc:docMk/>
            <pc:sldMk cId="2897936031" sldId="330"/>
            <ac:spMk id="13" creationId="{37953624-5A28-FC07-3FE5-DE9E3B1BA139}"/>
          </ac:spMkLst>
        </pc:spChg>
        <pc:spChg chg="mod">
          <ac:chgData name="Mate Csanad" userId="318b3dc6109a1aac" providerId="LiveId" clId="{134E63AA-E29B-4832-A105-7E6F6A58B24D}" dt="2023-10-02T14:18:58.082" v="6259" actId="790"/>
          <ac:spMkLst>
            <pc:docMk/>
            <pc:sldMk cId="2897936031" sldId="330"/>
            <ac:spMk id="38" creationId="{00000000-0000-0000-0000-000000000000}"/>
          </ac:spMkLst>
        </pc:spChg>
        <pc:spChg chg="del">
          <ac:chgData name="Mate Csanad" userId="318b3dc6109a1aac" providerId="LiveId" clId="{134E63AA-E29B-4832-A105-7E6F6A58B24D}" dt="2023-09-30T12:01:56.810" v="5" actId="478"/>
          <ac:spMkLst>
            <pc:docMk/>
            <pc:sldMk cId="2897936031" sldId="330"/>
            <ac:spMk id="39" creationId="{D1179E9D-EEB7-4632-B3D9-7B729EBC935A}"/>
          </ac:spMkLst>
        </pc:spChg>
        <pc:spChg chg="mod">
          <ac:chgData name="Mate Csanad" userId="318b3dc6109a1aac" providerId="LiveId" clId="{134E63AA-E29B-4832-A105-7E6F6A58B24D}" dt="2023-10-02T14:18:58.082" v="6259" actId="790"/>
          <ac:spMkLst>
            <pc:docMk/>
            <pc:sldMk cId="2897936031" sldId="330"/>
            <ac:spMk id="51202" creationId="{00000000-0000-0000-0000-000000000000}"/>
          </ac:spMkLst>
        </pc:spChg>
        <pc:spChg chg="mod">
          <ac:chgData name="Mate Csanad" userId="318b3dc6109a1aac" providerId="LiveId" clId="{134E63AA-E29B-4832-A105-7E6F6A58B24D}" dt="2023-10-02T14:18:58.082" v="6259" actId="790"/>
          <ac:spMkLst>
            <pc:docMk/>
            <pc:sldMk cId="2897936031" sldId="330"/>
            <ac:spMk id="51203" creationId="{00000000-0000-0000-0000-000000000000}"/>
          </ac:spMkLst>
        </pc:spChg>
        <pc:spChg chg="mod">
          <ac:chgData name="Mate Csanad" userId="318b3dc6109a1aac" providerId="LiveId" clId="{134E63AA-E29B-4832-A105-7E6F6A58B24D}" dt="2023-10-02T14:18:58.082" v="6259" actId="790"/>
          <ac:spMkLst>
            <pc:docMk/>
            <pc:sldMk cId="2897936031" sldId="330"/>
            <ac:spMk id="51205" creationId="{00000000-0000-0000-0000-000000000000}"/>
          </ac:spMkLst>
        </pc:spChg>
        <pc:spChg chg="mod">
          <ac:chgData name="Mate Csanad" userId="318b3dc6109a1aac" providerId="LiveId" clId="{134E63AA-E29B-4832-A105-7E6F6A58B24D}" dt="2023-10-02T14:18:58.082" v="6259" actId="790"/>
          <ac:spMkLst>
            <pc:docMk/>
            <pc:sldMk cId="2897936031" sldId="330"/>
            <ac:spMk id="51206" creationId="{00000000-0000-0000-0000-000000000000}"/>
          </ac:spMkLst>
        </pc:spChg>
        <pc:spChg chg="mod">
          <ac:chgData name="Mate Csanad" userId="318b3dc6109a1aac" providerId="LiveId" clId="{134E63AA-E29B-4832-A105-7E6F6A58B24D}" dt="2023-10-02T14:18:58.082" v="6259" actId="790"/>
          <ac:spMkLst>
            <pc:docMk/>
            <pc:sldMk cId="2897936031" sldId="330"/>
            <ac:spMk id="51207" creationId="{00000000-0000-0000-0000-000000000000}"/>
          </ac:spMkLst>
        </pc:spChg>
        <pc:spChg chg="mod">
          <ac:chgData name="Mate Csanad" userId="318b3dc6109a1aac" providerId="LiveId" clId="{134E63AA-E29B-4832-A105-7E6F6A58B24D}" dt="2023-10-02T14:18:58.082" v="6259" actId="790"/>
          <ac:spMkLst>
            <pc:docMk/>
            <pc:sldMk cId="2897936031" sldId="330"/>
            <ac:spMk id="51208" creationId="{00000000-0000-0000-0000-000000000000}"/>
          </ac:spMkLst>
        </pc:spChg>
        <pc:spChg chg="mod">
          <ac:chgData name="Mate Csanad" userId="318b3dc6109a1aac" providerId="LiveId" clId="{134E63AA-E29B-4832-A105-7E6F6A58B24D}" dt="2023-10-02T14:18:58.082" v="6259" actId="790"/>
          <ac:spMkLst>
            <pc:docMk/>
            <pc:sldMk cId="2897936031" sldId="330"/>
            <ac:spMk id="51209" creationId="{00000000-0000-0000-0000-000000000000}"/>
          </ac:spMkLst>
        </pc:spChg>
        <pc:spChg chg="mod">
          <ac:chgData name="Mate Csanad" userId="318b3dc6109a1aac" providerId="LiveId" clId="{134E63AA-E29B-4832-A105-7E6F6A58B24D}" dt="2023-10-02T14:18:58.082" v="6259" actId="790"/>
          <ac:spMkLst>
            <pc:docMk/>
            <pc:sldMk cId="2897936031" sldId="330"/>
            <ac:spMk id="51210" creationId="{00000000-0000-0000-0000-000000000000}"/>
          </ac:spMkLst>
        </pc:spChg>
        <pc:spChg chg="mod">
          <ac:chgData name="Mate Csanad" userId="318b3dc6109a1aac" providerId="LiveId" clId="{134E63AA-E29B-4832-A105-7E6F6A58B24D}" dt="2023-10-02T14:18:58.082" v="6259" actId="790"/>
          <ac:spMkLst>
            <pc:docMk/>
            <pc:sldMk cId="2897936031" sldId="330"/>
            <ac:spMk id="51211" creationId="{00000000-0000-0000-0000-000000000000}"/>
          </ac:spMkLst>
        </pc:spChg>
        <pc:spChg chg="mod">
          <ac:chgData name="Mate Csanad" userId="318b3dc6109a1aac" providerId="LiveId" clId="{134E63AA-E29B-4832-A105-7E6F6A58B24D}" dt="2023-10-02T14:18:58.082" v="6259" actId="790"/>
          <ac:spMkLst>
            <pc:docMk/>
            <pc:sldMk cId="2897936031" sldId="330"/>
            <ac:spMk id="51212" creationId="{00000000-0000-0000-0000-000000000000}"/>
          </ac:spMkLst>
        </pc:spChg>
        <pc:spChg chg="mod">
          <ac:chgData name="Mate Csanad" userId="318b3dc6109a1aac" providerId="LiveId" clId="{134E63AA-E29B-4832-A105-7E6F6A58B24D}" dt="2023-10-02T14:18:58.082" v="6259" actId="790"/>
          <ac:spMkLst>
            <pc:docMk/>
            <pc:sldMk cId="2897936031" sldId="330"/>
            <ac:spMk id="51213" creationId="{00000000-0000-0000-0000-000000000000}"/>
          </ac:spMkLst>
        </pc:spChg>
        <pc:spChg chg="mod">
          <ac:chgData name="Mate Csanad" userId="318b3dc6109a1aac" providerId="LiveId" clId="{134E63AA-E29B-4832-A105-7E6F6A58B24D}" dt="2023-10-02T14:18:58.082" v="6259" actId="790"/>
          <ac:spMkLst>
            <pc:docMk/>
            <pc:sldMk cId="2897936031" sldId="330"/>
            <ac:spMk id="51214" creationId="{00000000-0000-0000-0000-000000000000}"/>
          </ac:spMkLst>
        </pc:spChg>
        <pc:spChg chg="mod">
          <ac:chgData name="Mate Csanad" userId="318b3dc6109a1aac" providerId="LiveId" clId="{134E63AA-E29B-4832-A105-7E6F6A58B24D}" dt="2023-10-02T14:18:58.082" v="6259" actId="790"/>
          <ac:spMkLst>
            <pc:docMk/>
            <pc:sldMk cId="2897936031" sldId="330"/>
            <ac:spMk id="51215" creationId="{00000000-0000-0000-0000-000000000000}"/>
          </ac:spMkLst>
        </pc:spChg>
        <pc:spChg chg="mod">
          <ac:chgData name="Mate Csanad" userId="318b3dc6109a1aac" providerId="LiveId" clId="{134E63AA-E29B-4832-A105-7E6F6A58B24D}" dt="2023-10-02T14:18:58.082" v="6259" actId="790"/>
          <ac:spMkLst>
            <pc:docMk/>
            <pc:sldMk cId="2897936031" sldId="330"/>
            <ac:spMk id="51216" creationId="{00000000-0000-0000-0000-000000000000}"/>
          </ac:spMkLst>
        </pc:spChg>
        <pc:spChg chg="mod">
          <ac:chgData name="Mate Csanad" userId="318b3dc6109a1aac" providerId="LiveId" clId="{134E63AA-E29B-4832-A105-7E6F6A58B24D}" dt="2023-10-02T14:18:58.082" v="6259" actId="790"/>
          <ac:spMkLst>
            <pc:docMk/>
            <pc:sldMk cId="2897936031" sldId="330"/>
            <ac:spMk id="51217" creationId="{00000000-0000-0000-0000-000000000000}"/>
          </ac:spMkLst>
        </pc:spChg>
        <pc:spChg chg="mod">
          <ac:chgData name="Mate Csanad" userId="318b3dc6109a1aac" providerId="LiveId" clId="{134E63AA-E29B-4832-A105-7E6F6A58B24D}" dt="2023-10-02T14:18:58.082" v="6259" actId="790"/>
          <ac:spMkLst>
            <pc:docMk/>
            <pc:sldMk cId="2897936031" sldId="330"/>
            <ac:spMk id="51218" creationId="{00000000-0000-0000-0000-000000000000}"/>
          </ac:spMkLst>
        </pc:spChg>
        <pc:spChg chg="mod">
          <ac:chgData name="Mate Csanad" userId="318b3dc6109a1aac" providerId="LiveId" clId="{134E63AA-E29B-4832-A105-7E6F6A58B24D}" dt="2023-10-02T14:18:58.082" v="6259" actId="790"/>
          <ac:spMkLst>
            <pc:docMk/>
            <pc:sldMk cId="2897936031" sldId="330"/>
            <ac:spMk id="51219" creationId="{00000000-0000-0000-0000-000000000000}"/>
          </ac:spMkLst>
        </pc:spChg>
        <pc:spChg chg="mod">
          <ac:chgData name="Mate Csanad" userId="318b3dc6109a1aac" providerId="LiveId" clId="{134E63AA-E29B-4832-A105-7E6F6A58B24D}" dt="2023-10-02T14:18:58.082" v="6259" actId="790"/>
          <ac:spMkLst>
            <pc:docMk/>
            <pc:sldMk cId="2897936031" sldId="330"/>
            <ac:spMk id="51220" creationId="{00000000-0000-0000-0000-000000000000}"/>
          </ac:spMkLst>
        </pc:spChg>
        <pc:spChg chg="mod">
          <ac:chgData name="Mate Csanad" userId="318b3dc6109a1aac" providerId="LiveId" clId="{134E63AA-E29B-4832-A105-7E6F6A58B24D}" dt="2023-10-02T14:18:58.082" v="6259" actId="790"/>
          <ac:spMkLst>
            <pc:docMk/>
            <pc:sldMk cId="2897936031" sldId="330"/>
            <ac:spMk id="51221" creationId="{00000000-0000-0000-0000-000000000000}"/>
          </ac:spMkLst>
        </pc:spChg>
        <pc:spChg chg="mod">
          <ac:chgData name="Mate Csanad" userId="318b3dc6109a1aac" providerId="LiveId" clId="{134E63AA-E29B-4832-A105-7E6F6A58B24D}" dt="2023-10-02T14:18:58.082" v="6259" actId="790"/>
          <ac:spMkLst>
            <pc:docMk/>
            <pc:sldMk cId="2897936031" sldId="330"/>
            <ac:spMk id="51222" creationId="{00000000-0000-0000-0000-000000000000}"/>
          </ac:spMkLst>
        </pc:spChg>
        <pc:spChg chg="mod">
          <ac:chgData name="Mate Csanad" userId="318b3dc6109a1aac" providerId="LiveId" clId="{134E63AA-E29B-4832-A105-7E6F6A58B24D}" dt="2023-10-02T14:18:58.082" v="6259" actId="790"/>
          <ac:spMkLst>
            <pc:docMk/>
            <pc:sldMk cId="2897936031" sldId="330"/>
            <ac:spMk id="51223" creationId="{00000000-0000-0000-0000-000000000000}"/>
          </ac:spMkLst>
        </pc:spChg>
        <pc:spChg chg="mod">
          <ac:chgData name="Mate Csanad" userId="318b3dc6109a1aac" providerId="LiveId" clId="{134E63AA-E29B-4832-A105-7E6F6A58B24D}" dt="2023-10-02T14:18:58.082" v="6259" actId="790"/>
          <ac:spMkLst>
            <pc:docMk/>
            <pc:sldMk cId="2897936031" sldId="330"/>
            <ac:spMk id="51224" creationId="{00000000-0000-0000-0000-000000000000}"/>
          </ac:spMkLst>
        </pc:spChg>
        <pc:spChg chg="mod">
          <ac:chgData name="Mate Csanad" userId="318b3dc6109a1aac" providerId="LiveId" clId="{134E63AA-E29B-4832-A105-7E6F6A58B24D}" dt="2023-10-02T14:18:58.082" v="6259" actId="790"/>
          <ac:spMkLst>
            <pc:docMk/>
            <pc:sldMk cId="2897936031" sldId="330"/>
            <ac:spMk id="51225" creationId="{00000000-0000-0000-0000-000000000000}"/>
          </ac:spMkLst>
        </pc:spChg>
        <pc:spChg chg="mod">
          <ac:chgData name="Mate Csanad" userId="318b3dc6109a1aac" providerId="LiveId" clId="{134E63AA-E29B-4832-A105-7E6F6A58B24D}" dt="2023-10-02T14:18:58.082" v="6259" actId="790"/>
          <ac:spMkLst>
            <pc:docMk/>
            <pc:sldMk cId="2897936031" sldId="330"/>
            <ac:spMk id="51226" creationId="{00000000-0000-0000-0000-000000000000}"/>
          </ac:spMkLst>
        </pc:spChg>
        <pc:spChg chg="mod">
          <ac:chgData name="Mate Csanad" userId="318b3dc6109a1aac" providerId="LiveId" clId="{134E63AA-E29B-4832-A105-7E6F6A58B24D}" dt="2023-10-02T14:18:58.082" v="6259" actId="790"/>
          <ac:spMkLst>
            <pc:docMk/>
            <pc:sldMk cId="2897936031" sldId="330"/>
            <ac:spMk id="51227" creationId="{00000000-0000-0000-0000-000000000000}"/>
          </ac:spMkLst>
        </pc:spChg>
        <pc:spChg chg="mod">
          <ac:chgData name="Mate Csanad" userId="318b3dc6109a1aac" providerId="LiveId" clId="{134E63AA-E29B-4832-A105-7E6F6A58B24D}" dt="2023-10-02T14:18:58.082" v="6259" actId="790"/>
          <ac:spMkLst>
            <pc:docMk/>
            <pc:sldMk cId="2897936031" sldId="330"/>
            <ac:spMk id="51228" creationId="{00000000-0000-0000-0000-000000000000}"/>
          </ac:spMkLst>
        </pc:spChg>
        <pc:spChg chg="mod">
          <ac:chgData name="Mate Csanad" userId="318b3dc6109a1aac" providerId="LiveId" clId="{134E63AA-E29B-4832-A105-7E6F6A58B24D}" dt="2023-10-02T14:18:58.082" v="6259" actId="790"/>
          <ac:spMkLst>
            <pc:docMk/>
            <pc:sldMk cId="2897936031" sldId="330"/>
            <ac:spMk id="51229" creationId="{00000000-0000-0000-0000-000000000000}"/>
          </ac:spMkLst>
        </pc:spChg>
        <pc:spChg chg="mod">
          <ac:chgData name="Mate Csanad" userId="318b3dc6109a1aac" providerId="LiveId" clId="{134E63AA-E29B-4832-A105-7E6F6A58B24D}" dt="2023-10-02T14:18:58.082" v="6259" actId="790"/>
          <ac:spMkLst>
            <pc:docMk/>
            <pc:sldMk cId="2897936031" sldId="330"/>
            <ac:spMk id="51230" creationId="{00000000-0000-0000-0000-000000000000}"/>
          </ac:spMkLst>
        </pc:spChg>
        <pc:spChg chg="mod">
          <ac:chgData name="Mate Csanad" userId="318b3dc6109a1aac" providerId="LiveId" clId="{134E63AA-E29B-4832-A105-7E6F6A58B24D}" dt="2023-10-02T14:18:58.082" v="6259" actId="790"/>
          <ac:spMkLst>
            <pc:docMk/>
            <pc:sldMk cId="2897936031" sldId="330"/>
            <ac:spMk id="51231" creationId="{00000000-0000-0000-0000-000000000000}"/>
          </ac:spMkLst>
        </pc:spChg>
        <pc:spChg chg="mod">
          <ac:chgData name="Mate Csanad" userId="318b3dc6109a1aac" providerId="LiveId" clId="{134E63AA-E29B-4832-A105-7E6F6A58B24D}" dt="2023-10-11T06:07:30.253" v="7723" actId="108"/>
          <ac:spMkLst>
            <pc:docMk/>
            <pc:sldMk cId="2897936031" sldId="330"/>
            <ac:spMk id="51232" creationId="{00000000-0000-0000-0000-000000000000}"/>
          </ac:spMkLst>
        </pc:spChg>
        <pc:spChg chg="mod">
          <ac:chgData name="Mate Csanad" userId="318b3dc6109a1aac" providerId="LiveId" clId="{134E63AA-E29B-4832-A105-7E6F6A58B24D}" dt="2023-10-02T14:18:58.082" v="6259" actId="790"/>
          <ac:spMkLst>
            <pc:docMk/>
            <pc:sldMk cId="2897936031" sldId="330"/>
            <ac:spMk id="51233" creationId="{00000000-0000-0000-0000-000000000000}"/>
          </ac:spMkLst>
        </pc:spChg>
        <pc:grpChg chg="mod">
          <ac:chgData name="Mate Csanad" userId="318b3dc6109a1aac" providerId="LiveId" clId="{134E63AA-E29B-4832-A105-7E6F6A58B24D}" dt="2023-10-01T08:48:33.057" v="2356" actId="164"/>
          <ac:grpSpMkLst>
            <pc:docMk/>
            <pc:sldMk cId="2897936031" sldId="330"/>
            <ac:grpSpMk id="2" creationId="{00000000-0000-0000-0000-000000000000}"/>
          </ac:grpSpMkLst>
        </pc:grpChg>
        <pc:grpChg chg="add mod">
          <ac:chgData name="Mate Csanad" userId="318b3dc6109a1aac" providerId="LiveId" clId="{134E63AA-E29B-4832-A105-7E6F6A58B24D}" dt="2023-10-01T08:48:50.200" v="2361" actId="1076"/>
          <ac:grpSpMkLst>
            <pc:docMk/>
            <pc:sldMk cId="2897936031" sldId="330"/>
            <ac:grpSpMk id="9" creationId="{0B7888D3-83D0-44C3-6324-AE3991D127A3}"/>
          </ac:grpSpMkLst>
        </pc:grpChg>
        <pc:picChg chg="add mod">
          <ac:chgData name="Mate Csanad" userId="318b3dc6109a1aac" providerId="LiveId" clId="{134E63AA-E29B-4832-A105-7E6F6A58B24D}" dt="2023-10-02T14:18:35.832" v="6238" actId="1038"/>
          <ac:picMkLst>
            <pc:docMk/>
            <pc:sldMk cId="2897936031" sldId="330"/>
            <ac:picMk id="3" creationId="{859805F7-105D-1CED-BF02-3B02D1750A1F}"/>
          </ac:picMkLst>
        </pc:picChg>
        <pc:picChg chg="add mod">
          <ac:chgData name="Mate Csanad" userId="318b3dc6109a1aac" providerId="LiveId" clId="{134E63AA-E29B-4832-A105-7E6F6A58B24D}" dt="2023-10-02T14:18:35.832" v="6238" actId="1038"/>
          <ac:picMkLst>
            <pc:docMk/>
            <pc:sldMk cId="2897936031" sldId="330"/>
            <ac:picMk id="4" creationId="{C9C59A86-FED7-7CB6-CBF7-C4E50ABA0571}"/>
          </ac:picMkLst>
        </pc:picChg>
        <pc:picChg chg="add mod">
          <ac:chgData name="Mate Csanad" userId="318b3dc6109a1aac" providerId="LiveId" clId="{134E63AA-E29B-4832-A105-7E6F6A58B24D}" dt="2023-10-02T14:18:35.832" v="6238" actId="1038"/>
          <ac:picMkLst>
            <pc:docMk/>
            <pc:sldMk cId="2897936031" sldId="330"/>
            <ac:picMk id="6" creationId="{B70DD5CC-446E-BAB5-BD88-EC3E4A76CD29}"/>
          </ac:picMkLst>
        </pc:picChg>
      </pc:sldChg>
      <pc:sldChg chg="add">
        <pc:chgData name="Mate Csanad" userId="318b3dc6109a1aac" providerId="LiveId" clId="{134E63AA-E29B-4832-A105-7E6F6A58B24D}" dt="2023-10-01T06:21:53.258" v="2179"/>
        <pc:sldMkLst>
          <pc:docMk/>
          <pc:sldMk cId="1224893854" sldId="350"/>
        </pc:sldMkLst>
      </pc:sldChg>
      <pc:sldChg chg="delSp del mod">
        <pc:chgData name="Mate Csanad" userId="318b3dc6109a1aac" providerId="LiveId" clId="{134E63AA-E29B-4832-A105-7E6F6A58B24D}" dt="2023-10-01T06:21:50.518" v="2178" actId="2696"/>
        <pc:sldMkLst>
          <pc:docMk/>
          <pc:sldMk cId="3038130603" sldId="350"/>
        </pc:sldMkLst>
        <pc:spChg chg="del">
          <ac:chgData name="Mate Csanad" userId="318b3dc6109a1aac" providerId="LiveId" clId="{134E63AA-E29B-4832-A105-7E6F6A58B24D}" dt="2023-09-30T12:02:25.441" v="22" actId="478"/>
          <ac:spMkLst>
            <pc:docMk/>
            <pc:sldMk cId="3038130603" sldId="350"/>
            <ac:spMk id="9" creationId="{41BDCACD-EC50-4130-B77B-6971C883ADE7}"/>
          </ac:spMkLst>
        </pc:spChg>
      </pc:sldChg>
      <pc:sldChg chg="add">
        <pc:chgData name="Mate Csanad" userId="318b3dc6109a1aac" providerId="LiveId" clId="{134E63AA-E29B-4832-A105-7E6F6A58B24D}" dt="2023-10-01T06:16:17.920" v="2157"/>
        <pc:sldMkLst>
          <pc:docMk/>
          <pc:sldMk cId="1752181413" sldId="373"/>
        </pc:sldMkLst>
      </pc:sldChg>
      <pc:sldChg chg="delSp modSp del mod">
        <pc:chgData name="Mate Csanad" userId="318b3dc6109a1aac" providerId="LiveId" clId="{134E63AA-E29B-4832-A105-7E6F6A58B24D}" dt="2023-10-01T06:16:11.897" v="2156" actId="2696"/>
        <pc:sldMkLst>
          <pc:docMk/>
          <pc:sldMk cId="2624632011" sldId="373"/>
        </pc:sldMkLst>
        <pc:spChg chg="mod">
          <ac:chgData name="Mate Csanad" userId="318b3dc6109a1aac" providerId="LiveId" clId="{134E63AA-E29B-4832-A105-7E6F6A58B24D}" dt="2023-10-01T06:15:47.400" v="2150" actId="6549"/>
          <ac:spMkLst>
            <pc:docMk/>
            <pc:sldMk cId="2624632011" sldId="373"/>
            <ac:spMk id="3" creationId="{C87E094A-E429-4B00-BE50-63734E24CEB9}"/>
          </ac:spMkLst>
        </pc:spChg>
        <pc:spChg chg="mod">
          <ac:chgData name="Mate Csanad" userId="318b3dc6109a1aac" providerId="LiveId" clId="{134E63AA-E29B-4832-A105-7E6F6A58B24D}" dt="2023-10-01T06:15:23.583" v="2144" actId="1076"/>
          <ac:spMkLst>
            <pc:docMk/>
            <pc:sldMk cId="2624632011" sldId="373"/>
            <ac:spMk id="12" creationId="{10B969DE-0825-4018-8B2C-86ACFD6FED7B}"/>
          </ac:spMkLst>
        </pc:spChg>
        <pc:spChg chg="del">
          <ac:chgData name="Mate Csanad" userId="318b3dc6109a1aac" providerId="LiveId" clId="{134E63AA-E29B-4832-A105-7E6F6A58B24D}" dt="2023-09-30T12:02:10.516" v="17" actId="478"/>
          <ac:spMkLst>
            <pc:docMk/>
            <pc:sldMk cId="2624632011" sldId="373"/>
            <ac:spMk id="15" creationId="{E37494F0-15E4-43E2-8A89-B7B5BCE6CFDE}"/>
          </ac:spMkLst>
        </pc:spChg>
        <pc:picChg chg="mod">
          <ac:chgData name="Mate Csanad" userId="318b3dc6109a1aac" providerId="LiveId" clId="{134E63AA-E29B-4832-A105-7E6F6A58B24D}" dt="2023-10-01T06:15:17.296" v="2143" actId="1076"/>
          <ac:picMkLst>
            <pc:docMk/>
            <pc:sldMk cId="2624632011" sldId="373"/>
            <ac:picMk id="7" creationId="{C9FA54ED-624D-4A2D-B7CA-C06AE75FA93A}"/>
          </ac:picMkLst>
        </pc:picChg>
        <pc:picChg chg="mod">
          <ac:chgData name="Mate Csanad" userId="318b3dc6109a1aac" providerId="LiveId" clId="{134E63AA-E29B-4832-A105-7E6F6A58B24D}" dt="2023-10-01T06:16:05.838" v="2155" actId="14100"/>
          <ac:picMkLst>
            <pc:docMk/>
            <pc:sldMk cId="2624632011" sldId="373"/>
            <ac:picMk id="8" creationId="{361A2249-FAB3-4F46-80EF-5BF7D90ED6A7}"/>
          </ac:picMkLst>
        </pc:picChg>
        <pc:picChg chg="mod">
          <ac:chgData name="Mate Csanad" userId="318b3dc6109a1aac" providerId="LiveId" clId="{134E63AA-E29B-4832-A105-7E6F6A58B24D}" dt="2023-10-01T06:16:01.991" v="2153" actId="1076"/>
          <ac:picMkLst>
            <pc:docMk/>
            <pc:sldMk cId="2624632011" sldId="373"/>
            <ac:picMk id="9" creationId="{3AF72C05-2E3D-45CF-9317-5ED559ABF4FF}"/>
          </ac:picMkLst>
        </pc:picChg>
        <pc:picChg chg="mod">
          <ac:chgData name="Mate Csanad" userId="318b3dc6109a1aac" providerId="LiveId" clId="{134E63AA-E29B-4832-A105-7E6F6A58B24D}" dt="2023-10-01T06:15:23.583" v="2144" actId="1076"/>
          <ac:picMkLst>
            <pc:docMk/>
            <pc:sldMk cId="2624632011" sldId="373"/>
            <ac:picMk id="11" creationId="{DF2446B3-4640-4089-A437-89124DE5E28D}"/>
          </ac:picMkLst>
        </pc:picChg>
      </pc:sldChg>
      <pc:sldChg chg="add">
        <pc:chgData name="Mate Csanad" userId="318b3dc6109a1aac" providerId="LiveId" clId="{134E63AA-E29B-4832-A105-7E6F6A58B24D}" dt="2023-09-30T12:20:22.619" v="1015"/>
        <pc:sldMkLst>
          <pc:docMk/>
          <pc:sldMk cId="388955262" sldId="374"/>
        </pc:sldMkLst>
      </pc:sldChg>
      <pc:sldChg chg="delSp modSp del mod">
        <pc:chgData name="Mate Csanad" userId="318b3dc6109a1aac" providerId="LiveId" clId="{134E63AA-E29B-4832-A105-7E6F6A58B24D}" dt="2023-09-30T12:20:17.444" v="1014" actId="2696"/>
        <pc:sldMkLst>
          <pc:docMk/>
          <pc:sldMk cId="1791067326" sldId="374"/>
        </pc:sldMkLst>
        <pc:spChg chg="mod">
          <ac:chgData name="Mate Csanad" userId="318b3dc6109a1aac" providerId="LiveId" clId="{134E63AA-E29B-4832-A105-7E6F6A58B24D}" dt="2023-09-30T12:17:17.406" v="912" actId="20577"/>
          <ac:spMkLst>
            <pc:docMk/>
            <pc:sldMk cId="1791067326" sldId="374"/>
            <ac:spMk id="8" creationId="{E76D2594-93B8-4845-B98D-4E965F679C64}"/>
          </ac:spMkLst>
        </pc:spChg>
        <pc:spChg chg="del">
          <ac:chgData name="Mate Csanad" userId="318b3dc6109a1aac" providerId="LiveId" clId="{134E63AA-E29B-4832-A105-7E6F6A58B24D}" dt="2023-09-30T12:02:15.815" v="20" actId="478"/>
          <ac:spMkLst>
            <pc:docMk/>
            <pc:sldMk cId="1791067326" sldId="374"/>
            <ac:spMk id="12" creationId="{7DD8CCC4-8CAD-42B4-B5A1-98924783E457}"/>
          </ac:spMkLst>
        </pc:spChg>
        <pc:graphicFrameChg chg="mod modGraphic">
          <ac:chgData name="Mate Csanad" userId="318b3dc6109a1aac" providerId="LiveId" clId="{134E63AA-E29B-4832-A105-7E6F6A58B24D}" dt="2023-09-30T12:17:58.684" v="923" actId="1076"/>
          <ac:graphicFrameMkLst>
            <pc:docMk/>
            <pc:sldMk cId="1791067326" sldId="374"/>
            <ac:graphicFrameMk id="9" creationId="{58001F74-1DAB-4B9D-8DF0-3AC453397279}"/>
          </ac:graphicFrameMkLst>
        </pc:graphicFrameChg>
        <pc:picChg chg="mod">
          <ac:chgData name="Mate Csanad" userId="318b3dc6109a1aac" providerId="LiveId" clId="{134E63AA-E29B-4832-A105-7E6F6A58B24D}" dt="2023-09-30T12:17:29.283" v="915" actId="1076"/>
          <ac:picMkLst>
            <pc:docMk/>
            <pc:sldMk cId="1791067326" sldId="374"/>
            <ac:picMk id="10" creationId="{D3CFA8E4-E1C5-4AD1-8041-917F5C4D695F}"/>
          </ac:picMkLst>
        </pc:picChg>
      </pc:sldChg>
      <pc:sldChg chg="addSp delSp modSp mod">
        <pc:chgData name="Mate Csanad" userId="318b3dc6109a1aac" providerId="LiveId" clId="{134E63AA-E29B-4832-A105-7E6F6A58B24D}" dt="2023-10-05T14:36:40.122" v="7637" actId="14100"/>
        <pc:sldMkLst>
          <pc:docMk/>
          <pc:sldMk cId="3854575443" sldId="377"/>
        </pc:sldMkLst>
        <pc:spChg chg="mod">
          <ac:chgData name="Mate Csanad" userId="318b3dc6109a1aac" providerId="LiveId" clId="{134E63AA-E29B-4832-A105-7E6F6A58B24D}" dt="2023-09-30T12:18:49.417" v="970" actId="20577"/>
          <ac:spMkLst>
            <pc:docMk/>
            <pc:sldMk cId="3854575443" sldId="377"/>
            <ac:spMk id="3" creationId="{1EEFAB6F-0C98-4B38-A014-9F6E6726CE87}"/>
          </ac:spMkLst>
        </pc:spChg>
        <pc:spChg chg="add del mod">
          <ac:chgData name="Mate Csanad" userId="318b3dc6109a1aac" providerId="LiveId" clId="{134E63AA-E29B-4832-A105-7E6F6A58B24D}" dt="2023-10-02T14:08:58.596" v="6056" actId="478"/>
          <ac:spMkLst>
            <pc:docMk/>
            <pc:sldMk cId="3854575443" sldId="377"/>
            <ac:spMk id="5" creationId="{F0D75CFD-C730-B823-C427-4858E3B1B953}"/>
          </ac:spMkLst>
        </pc:spChg>
        <pc:spChg chg="add mod">
          <ac:chgData name="Mate Csanad" userId="318b3dc6109a1aac" providerId="LiveId" clId="{134E63AA-E29B-4832-A105-7E6F6A58B24D}" dt="2023-10-02T14:08:58.987" v="6057"/>
          <ac:spMkLst>
            <pc:docMk/>
            <pc:sldMk cId="3854575443" sldId="377"/>
            <ac:spMk id="12" creationId="{0EE0DE98-B31E-D050-FAD2-2352756B8B11}"/>
          </ac:spMkLst>
        </pc:spChg>
        <pc:spChg chg="mod">
          <ac:chgData name="Mate Csanad" userId="318b3dc6109a1aac" providerId="LiveId" clId="{134E63AA-E29B-4832-A105-7E6F6A58B24D}" dt="2023-10-05T14:36:06.216" v="7620" actId="1038"/>
          <ac:spMkLst>
            <pc:docMk/>
            <pc:sldMk cId="3854575443" sldId="377"/>
            <ac:spMk id="16" creationId="{E2F7325A-3387-4413-BDC8-E0088087D590}"/>
          </ac:spMkLst>
        </pc:spChg>
        <pc:spChg chg="mod">
          <ac:chgData name="Mate Csanad" userId="318b3dc6109a1aac" providerId="LiveId" clId="{134E63AA-E29B-4832-A105-7E6F6A58B24D}" dt="2023-10-05T14:36:06.216" v="7620" actId="1038"/>
          <ac:spMkLst>
            <pc:docMk/>
            <pc:sldMk cId="3854575443" sldId="377"/>
            <ac:spMk id="17" creationId="{2869D525-B08D-4E15-85D3-D3DCEEDF6492}"/>
          </ac:spMkLst>
        </pc:spChg>
        <pc:spChg chg="mod">
          <ac:chgData name="Mate Csanad" userId="318b3dc6109a1aac" providerId="LiveId" clId="{134E63AA-E29B-4832-A105-7E6F6A58B24D}" dt="2023-10-05T14:36:06.216" v="7620" actId="1038"/>
          <ac:spMkLst>
            <pc:docMk/>
            <pc:sldMk cId="3854575443" sldId="377"/>
            <ac:spMk id="18" creationId="{3EB080F2-EE10-41D2-8CC0-046397C3DFAD}"/>
          </ac:spMkLst>
        </pc:spChg>
        <pc:spChg chg="mod">
          <ac:chgData name="Mate Csanad" userId="318b3dc6109a1aac" providerId="LiveId" clId="{134E63AA-E29B-4832-A105-7E6F6A58B24D}" dt="2023-10-05T14:36:11.768" v="7632" actId="1038"/>
          <ac:spMkLst>
            <pc:docMk/>
            <pc:sldMk cId="3854575443" sldId="377"/>
            <ac:spMk id="19" creationId="{3F84A7D3-DE8D-401D-8B5B-0CA23A3D961C}"/>
          </ac:spMkLst>
        </pc:spChg>
        <pc:spChg chg="del">
          <ac:chgData name="Mate Csanad" userId="318b3dc6109a1aac" providerId="LiveId" clId="{134E63AA-E29B-4832-A105-7E6F6A58B24D}" dt="2023-09-30T12:02:12.481" v="19" actId="478"/>
          <ac:spMkLst>
            <pc:docMk/>
            <pc:sldMk cId="3854575443" sldId="377"/>
            <ac:spMk id="22" creationId="{7A247F4B-9354-45BE-A0E3-6D395E9098B6}"/>
          </ac:spMkLst>
        </pc:spChg>
        <pc:picChg chg="add mod">
          <ac:chgData name="Mate Csanad" userId="318b3dc6109a1aac" providerId="LiveId" clId="{134E63AA-E29B-4832-A105-7E6F6A58B24D}" dt="2023-10-05T14:36:40.122" v="7637" actId="14100"/>
          <ac:picMkLst>
            <pc:docMk/>
            <pc:sldMk cId="3854575443" sldId="377"/>
            <ac:picMk id="4" creationId="{E31CC5B1-546F-BDCF-A753-9E0F8F0F6430}"/>
          </ac:picMkLst>
        </pc:picChg>
        <pc:picChg chg="mod modCrop">
          <ac:chgData name="Mate Csanad" userId="318b3dc6109a1aac" providerId="LiveId" clId="{134E63AA-E29B-4832-A105-7E6F6A58B24D}" dt="2023-10-05T14:36:06.216" v="7620" actId="1038"/>
          <ac:picMkLst>
            <pc:docMk/>
            <pc:sldMk cId="3854575443" sldId="377"/>
            <ac:picMk id="7" creationId="{DE48CF6B-6E91-4AC8-ADB6-7EF20CF19077}"/>
          </ac:picMkLst>
        </pc:picChg>
        <pc:picChg chg="mod">
          <ac:chgData name="Mate Csanad" userId="318b3dc6109a1aac" providerId="LiveId" clId="{134E63AA-E29B-4832-A105-7E6F6A58B24D}" dt="2023-10-05T14:36:06.216" v="7620" actId="1038"/>
          <ac:picMkLst>
            <pc:docMk/>
            <pc:sldMk cId="3854575443" sldId="377"/>
            <ac:picMk id="8" creationId="{EAC885C7-8404-44E6-8FD4-8E5CD1AA652E}"/>
          </ac:picMkLst>
        </pc:picChg>
        <pc:picChg chg="mod">
          <ac:chgData name="Mate Csanad" userId="318b3dc6109a1aac" providerId="LiveId" clId="{134E63AA-E29B-4832-A105-7E6F6A58B24D}" dt="2023-10-05T14:36:06.216" v="7620" actId="1038"/>
          <ac:picMkLst>
            <pc:docMk/>
            <pc:sldMk cId="3854575443" sldId="377"/>
            <ac:picMk id="9" creationId="{50CE8BB8-DBAE-4E18-AF47-F62195C4C1A0}"/>
          </ac:picMkLst>
        </pc:picChg>
        <pc:picChg chg="mod">
          <ac:chgData name="Mate Csanad" userId="318b3dc6109a1aac" providerId="LiveId" clId="{134E63AA-E29B-4832-A105-7E6F6A58B24D}" dt="2023-10-05T14:36:33.476" v="7634" actId="14100"/>
          <ac:picMkLst>
            <pc:docMk/>
            <pc:sldMk cId="3854575443" sldId="377"/>
            <ac:picMk id="13" creationId="{189FDC1D-66DC-44AA-9F2C-B45227792849}"/>
          </ac:picMkLst>
        </pc:picChg>
        <pc:picChg chg="mod">
          <ac:chgData name="Mate Csanad" userId="318b3dc6109a1aac" providerId="LiveId" clId="{134E63AA-E29B-4832-A105-7E6F6A58B24D}" dt="2023-10-05T14:36:11.768" v="7632" actId="1038"/>
          <ac:picMkLst>
            <pc:docMk/>
            <pc:sldMk cId="3854575443" sldId="377"/>
            <ac:picMk id="14" creationId="{67335FB9-699C-4EAC-B71C-358BB30B76AD}"/>
          </ac:picMkLst>
        </pc:picChg>
        <pc:picChg chg="mod">
          <ac:chgData name="Mate Csanad" userId="318b3dc6109a1aac" providerId="LiveId" clId="{134E63AA-E29B-4832-A105-7E6F6A58B24D}" dt="2023-10-05T14:36:06.216" v="7620" actId="1038"/>
          <ac:picMkLst>
            <pc:docMk/>
            <pc:sldMk cId="3854575443" sldId="377"/>
            <ac:picMk id="15" creationId="{2F37B6DE-D7B1-4C24-9FDB-21693C32BEC9}"/>
          </ac:picMkLst>
        </pc:picChg>
        <pc:picChg chg="mod">
          <ac:chgData name="Mate Csanad" userId="318b3dc6109a1aac" providerId="LiveId" clId="{134E63AA-E29B-4832-A105-7E6F6A58B24D}" dt="2023-10-05T14:36:06.216" v="7620" actId="1038"/>
          <ac:picMkLst>
            <pc:docMk/>
            <pc:sldMk cId="3854575443" sldId="377"/>
            <ac:picMk id="21" creationId="{29510A6A-E491-46CD-8230-307792CE9499}"/>
          </ac:picMkLst>
        </pc:picChg>
      </pc:sldChg>
      <pc:sldChg chg="addSp delSp modSp mod addAnim delAnim modAnim">
        <pc:chgData name="Mate Csanad" userId="318b3dc6109a1aac" providerId="LiveId" clId="{134E63AA-E29B-4832-A105-7E6F6A58B24D}" dt="2023-10-05T14:25:22.383" v="7525" actId="790"/>
        <pc:sldMkLst>
          <pc:docMk/>
          <pc:sldMk cId="1515500262" sldId="385"/>
        </pc:sldMkLst>
        <pc:spChg chg="mod">
          <ac:chgData name="Mate Csanad" userId="318b3dc6109a1aac" providerId="LiveId" clId="{134E63AA-E29B-4832-A105-7E6F6A58B24D}" dt="2023-10-05T14:25:22.383" v="7525" actId="790"/>
          <ac:spMkLst>
            <pc:docMk/>
            <pc:sldMk cId="1515500262" sldId="385"/>
            <ac:spMk id="2" creationId="{00000000-0000-0000-0000-000000000000}"/>
          </ac:spMkLst>
        </pc:spChg>
        <pc:spChg chg="add del mod">
          <ac:chgData name="Mate Csanad" userId="318b3dc6109a1aac" providerId="LiveId" clId="{134E63AA-E29B-4832-A105-7E6F6A58B24D}" dt="2023-10-02T14:08:50.690" v="6048" actId="478"/>
          <ac:spMkLst>
            <pc:docMk/>
            <pc:sldMk cId="1515500262" sldId="385"/>
            <ac:spMk id="3" creationId="{21F298AB-91B6-6F63-3861-522874FBEBC8}"/>
          </ac:spMkLst>
        </pc:spChg>
        <pc:spChg chg="mod">
          <ac:chgData name="Mate Csanad" userId="318b3dc6109a1aac" providerId="LiveId" clId="{134E63AA-E29B-4832-A105-7E6F6A58B24D}" dt="2023-10-05T14:25:22.383" v="7525" actId="790"/>
          <ac:spMkLst>
            <pc:docMk/>
            <pc:sldMk cId="1515500262" sldId="385"/>
            <ac:spMk id="5" creationId="{86841EE4-C2E4-9BB2-EEC6-C26592E99EB0}"/>
          </ac:spMkLst>
        </pc:spChg>
        <pc:spChg chg="mod">
          <ac:chgData name="Mate Csanad" userId="318b3dc6109a1aac" providerId="LiveId" clId="{134E63AA-E29B-4832-A105-7E6F6A58B24D}" dt="2023-10-05T14:25:22.383" v="7525" actId="790"/>
          <ac:spMkLst>
            <pc:docMk/>
            <pc:sldMk cId="1515500262" sldId="385"/>
            <ac:spMk id="6" creationId="{00000000-0000-0000-0000-000000000000}"/>
          </ac:spMkLst>
        </pc:spChg>
        <pc:spChg chg="add mod">
          <ac:chgData name="Mate Csanad" userId="318b3dc6109a1aac" providerId="LiveId" clId="{134E63AA-E29B-4832-A105-7E6F6A58B24D}" dt="2023-10-05T14:25:22.383" v="7525" actId="790"/>
          <ac:spMkLst>
            <pc:docMk/>
            <pc:sldMk cId="1515500262" sldId="385"/>
            <ac:spMk id="7" creationId="{1900B848-08D8-0540-DF04-BF5A0872064A}"/>
          </ac:spMkLst>
        </pc:spChg>
        <pc:spChg chg="mod">
          <ac:chgData name="Mate Csanad" userId="318b3dc6109a1aac" providerId="LiveId" clId="{134E63AA-E29B-4832-A105-7E6F6A58B24D}" dt="2023-10-05T14:25:22.383" v="7525" actId="790"/>
          <ac:spMkLst>
            <pc:docMk/>
            <pc:sldMk cId="1515500262" sldId="385"/>
            <ac:spMk id="8" creationId="{00000000-0000-0000-0000-000000000000}"/>
          </ac:spMkLst>
        </pc:spChg>
        <pc:spChg chg="mod">
          <ac:chgData name="Mate Csanad" userId="318b3dc6109a1aac" providerId="LiveId" clId="{134E63AA-E29B-4832-A105-7E6F6A58B24D}" dt="2023-10-05T14:25:22.383" v="7525" actId="790"/>
          <ac:spMkLst>
            <pc:docMk/>
            <pc:sldMk cId="1515500262" sldId="385"/>
            <ac:spMk id="9" creationId="{00000000-0000-0000-0000-000000000000}"/>
          </ac:spMkLst>
        </pc:spChg>
        <pc:spChg chg="mod topLvl">
          <ac:chgData name="Mate Csanad" userId="318b3dc6109a1aac" providerId="LiveId" clId="{134E63AA-E29B-4832-A105-7E6F6A58B24D}" dt="2023-10-05T14:25:22.383" v="7525" actId="790"/>
          <ac:spMkLst>
            <pc:docMk/>
            <pc:sldMk cId="1515500262" sldId="385"/>
            <ac:spMk id="40" creationId="{00000000-0000-0000-0000-000000000000}"/>
          </ac:spMkLst>
        </pc:spChg>
        <pc:spChg chg="mod topLvl">
          <ac:chgData name="Mate Csanad" userId="318b3dc6109a1aac" providerId="LiveId" clId="{134E63AA-E29B-4832-A105-7E6F6A58B24D}" dt="2023-10-05T14:25:22.383" v="7525" actId="790"/>
          <ac:spMkLst>
            <pc:docMk/>
            <pc:sldMk cId="1515500262" sldId="385"/>
            <ac:spMk id="41" creationId="{00000000-0000-0000-0000-000000000000}"/>
          </ac:spMkLst>
        </pc:spChg>
        <pc:spChg chg="mod">
          <ac:chgData name="Mate Csanad" userId="318b3dc6109a1aac" providerId="LiveId" clId="{134E63AA-E29B-4832-A105-7E6F6A58B24D}" dt="2023-10-05T14:25:22.383" v="7525" actId="790"/>
          <ac:spMkLst>
            <pc:docMk/>
            <pc:sldMk cId="1515500262" sldId="385"/>
            <ac:spMk id="42" creationId="{00000000-0000-0000-0000-000000000000}"/>
          </ac:spMkLst>
        </pc:spChg>
        <pc:spChg chg="mod">
          <ac:chgData name="Mate Csanad" userId="318b3dc6109a1aac" providerId="LiveId" clId="{134E63AA-E29B-4832-A105-7E6F6A58B24D}" dt="2023-10-05T14:25:22.383" v="7525" actId="790"/>
          <ac:spMkLst>
            <pc:docMk/>
            <pc:sldMk cId="1515500262" sldId="385"/>
            <ac:spMk id="43" creationId="{00000000-0000-0000-0000-000000000000}"/>
          </ac:spMkLst>
        </pc:spChg>
        <pc:spChg chg="mod">
          <ac:chgData name="Mate Csanad" userId="318b3dc6109a1aac" providerId="LiveId" clId="{134E63AA-E29B-4832-A105-7E6F6A58B24D}" dt="2023-10-05T14:25:22.383" v="7525" actId="790"/>
          <ac:spMkLst>
            <pc:docMk/>
            <pc:sldMk cId="1515500262" sldId="385"/>
            <ac:spMk id="45" creationId="{00000000-0000-0000-0000-000000000000}"/>
          </ac:spMkLst>
        </pc:spChg>
        <pc:spChg chg="mod">
          <ac:chgData name="Mate Csanad" userId="318b3dc6109a1aac" providerId="LiveId" clId="{134E63AA-E29B-4832-A105-7E6F6A58B24D}" dt="2023-10-05T14:25:22.383" v="7525" actId="790"/>
          <ac:spMkLst>
            <pc:docMk/>
            <pc:sldMk cId="1515500262" sldId="385"/>
            <ac:spMk id="46" creationId="{00000000-0000-0000-0000-000000000000}"/>
          </ac:spMkLst>
        </pc:spChg>
        <pc:spChg chg="mod">
          <ac:chgData name="Mate Csanad" userId="318b3dc6109a1aac" providerId="LiveId" clId="{134E63AA-E29B-4832-A105-7E6F6A58B24D}" dt="2023-10-05T14:25:22.383" v="7525" actId="790"/>
          <ac:spMkLst>
            <pc:docMk/>
            <pc:sldMk cId="1515500262" sldId="385"/>
            <ac:spMk id="47" creationId="{00000000-0000-0000-0000-000000000000}"/>
          </ac:spMkLst>
        </pc:spChg>
        <pc:spChg chg="mod">
          <ac:chgData name="Mate Csanad" userId="318b3dc6109a1aac" providerId="LiveId" clId="{134E63AA-E29B-4832-A105-7E6F6A58B24D}" dt="2023-10-05T14:25:22.383" v="7525" actId="790"/>
          <ac:spMkLst>
            <pc:docMk/>
            <pc:sldMk cId="1515500262" sldId="385"/>
            <ac:spMk id="48" creationId="{00000000-0000-0000-0000-000000000000}"/>
          </ac:spMkLst>
        </pc:spChg>
        <pc:spChg chg="mod">
          <ac:chgData name="Mate Csanad" userId="318b3dc6109a1aac" providerId="LiveId" clId="{134E63AA-E29B-4832-A105-7E6F6A58B24D}" dt="2023-10-05T14:25:22.383" v="7525" actId="790"/>
          <ac:spMkLst>
            <pc:docMk/>
            <pc:sldMk cId="1515500262" sldId="385"/>
            <ac:spMk id="49" creationId="{00000000-0000-0000-0000-000000000000}"/>
          </ac:spMkLst>
        </pc:spChg>
        <pc:spChg chg="mod">
          <ac:chgData name="Mate Csanad" userId="318b3dc6109a1aac" providerId="LiveId" clId="{134E63AA-E29B-4832-A105-7E6F6A58B24D}" dt="2023-10-05T14:25:22.383" v="7525" actId="790"/>
          <ac:spMkLst>
            <pc:docMk/>
            <pc:sldMk cId="1515500262" sldId="385"/>
            <ac:spMk id="50" creationId="{00000000-0000-0000-0000-000000000000}"/>
          </ac:spMkLst>
        </pc:spChg>
        <pc:spChg chg="mod">
          <ac:chgData name="Mate Csanad" userId="318b3dc6109a1aac" providerId="LiveId" clId="{134E63AA-E29B-4832-A105-7E6F6A58B24D}" dt="2023-10-05T14:25:22.383" v="7525" actId="790"/>
          <ac:spMkLst>
            <pc:docMk/>
            <pc:sldMk cId="1515500262" sldId="385"/>
            <ac:spMk id="51" creationId="{00000000-0000-0000-0000-000000000000}"/>
          </ac:spMkLst>
        </pc:spChg>
        <pc:spChg chg="mod">
          <ac:chgData name="Mate Csanad" userId="318b3dc6109a1aac" providerId="LiveId" clId="{134E63AA-E29B-4832-A105-7E6F6A58B24D}" dt="2023-10-05T14:25:22.383" v="7525" actId="790"/>
          <ac:spMkLst>
            <pc:docMk/>
            <pc:sldMk cId="1515500262" sldId="385"/>
            <ac:spMk id="52" creationId="{00000000-0000-0000-0000-000000000000}"/>
          </ac:spMkLst>
        </pc:spChg>
        <pc:spChg chg="mod">
          <ac:chgData name="Mate Csanad" userId="318b3dc6109a1aac" providerId="LiveId" clId="{134E63AA-E29B-4832-A105-7E6F6A58B24D}" dt="2023-10-05T14:25:22.383" v="7525" actId="790"/>
          <ac:spMkLst>
            <pc:docMk/>
            <pc:sldMk cId="1515500262" sldId="385"/>
            <ac:spMk id="53" creationId="{00000000-0000-0000-0000-000000000000}"/>
          </ac:spMkLst>
        </pc:spChg>
        <pc:spChg chg="mod">
          <ac:chgData name="Mate Csanad" userId="318b3dc6109a1aac" providerId="LiveId" clId="{134E63AA-E29B-4832-A105-7E6F6A58B24D}" dt="2023-10-05T14:25:22.383" v="7525" actId="790"/>
          <ac:spMkLst>
            <pc:docMk/>
            <pc:sldMk cId="1515500262" sldId="385"/>
            <ac:spMk id="54" creationId="{00000000-0000-0000-0000-000000000000}"/>
          </ac:spMkLst>
        </pc:spChg>
        <pc:spChg chg="mod">
          <ac:chgData name="Mate Csanad" userId="318b3dc6109a1aac" providerId="LiveId" clId="{134E63AA-E29B-4832-A105-7E6F6A58B24D}" dt="2023-10-05T14:25:22.383" v="7525" actId="790"/>
          <ac:spMkLst>
            <pc:docMk/>
            <pc:sldMk cId="1515500262" sldId="385"/>
            <ac:spMk id="55" creationId="{00000000-0000-0000-0000-000000000000}"/>
          </ac:spMkLst>
        </pc:spChg>
        <pc:spChg chg="mod">
          <ac:chgData name="Mate Csanad" userId="318b3dc6109a1aac" providerId="LiveId" clId="{134E63AA-E29B-4832-A105-7E6F6A58B24D}" dt="2023-10-05T14:25:22.383" v="7525" actId="790"/>
          <ac:spMkLst>
            <pc:docMk/>
            <pc:sldMk cId="1515500262" sldId="385"/>
            <ac:spMk id="56" creationId="{00000000-0000-0000-0000-000000000000}"/>
          </ac:spMkLst>
        </pc:spChg>
        <pc:spChg chg="mod">
          <ac:chgData name="Mate Csanad" userId="318b3dc6109a1aac" providerId="LiveId" clId="{134E63AA-E29B-4832-A105-7E6F6A58B24D}" dt="2023-10-05T14:25:22.383" v="7525" actId="790"/>
          <ac:spMkLst>
            <pc:docMk/>
            <pc:sldMk cId="1515500262" sldId="385"/>
            <ac:spMk id="57" creationId="{00000000-0000-0000-0000-000000000000}"/>
          </ac:spMkLst>
        </pc:spChg>
        <pc:spChg chg="mod">
          <ac:chgData name="Mate Csanad" userId="318b3dc6109a1aac" providerId="LiveId" clId="{134E63AA-E29B-4832-A105-7E6F6A58B24D}" dt="2023-10-05T14:25:22.383" v="7525" actId="790"/>
          <ac:spMkLst>
            <pc:docMk/>
            <pc:sldMk cId="1515500262" sldId="385"/>
            <ac:spMk id="58" creationId="{00000000-0000-0000-0000-000000000000}"/>
          </ac:spMkLst>
        </pc:spChg>
        <pc:spChg chg="mod">
          <ac:chgData name="Mate Csanad" userId="318b3dc6109a1aac" providerId="LiveId" clId="{134E63AA-E29B-4832-A105-7E6F6A58B24D}" dt="2023-10-05T14:25:22.383" v="7525" actId="790"/>
          <ac:spMkLst>
            <pc:docMk/>
            <pc:sldMk cId="1515500262" sldId="385"/>
            <ac:spMk id="59" creationId="{00000000-0000-0000-0000-000000000000}"/>
          </ac:spMkLst>
        </pc:spChg>
        <pc:spChg chg="mod">
          <ac:chgData name="Mate Csanad" userId="318b3dc6109a1aac" providerId="LiveId" clId="{134E63AA-E29B-4832-A105-7E6F6A58B24D}" dt="2023-10-05T14:25:22.383" v="7525" actId="790"/>
          <ac:spMkLst>
            <pc:docMk/>
            <pc:sldMk cId="1515500262" sldId="385"/>
            <ac:spMk id="60" creationId="{00000000-0000-0000-0000-000000000000}"/>
          </ac:spMkLst>
        </pc:spChg>
        <pc:spChg chg="mod">
          <ac:chgData name="Mate Csanad" userId="318b3dc6109a1aac" providerId="LiveId" clId="{134E63AA-E29B-4832-A105-7E6F6A58B24D}" dt="2023-10-05T14:25:22.383" v="7525" actId="790"/>
          <ac:spMkLst>
            <pc:docMk/>
            <pc:sldMk cId="1515500262" sldId="385"/>
            <ac:spMk id="61" creationId="{00000000-0000-0000-0000-000000000000}"/>
          </ac:spMkLst>
        </pc:spChg>
        <pc:spChg chg="mod">
          <ac:chgData name="Mate Csanad" userId="318b3dc6109a1aac" providerId="LiveId" clId="{134E63AA-E29B-4832-A105-7E6F6A58B24D}" dt="2023-10-05T14:25:22.383" v="7525" actId="790"/>
          <ac:spMkLst>
            <pc:docMk/>
            <pc:sldMk cId="1515500262" sldId="385"/>
            <ac:spMk id="62" creationId="{00000000-0000-0000-0000-000000000000}"/>
          </ac:spMkLst>
        </pc:spChg>
        <pc:spChg chg="mod">
          <ac:chgData name="Mate Csanad" userId="318b3dc6109a1aac" providerId="LiveId" clId="{134E63AA-E29B-4832-A105-7E6F6A58B24D}" dt="2023-10-05T14:25:22.383" v="7525" actId="790"/>
          <ac:spMkLst>
            <pc:docMk/>
            <pc:sldMk cId="1515500262" sldId="385"/>
            <ac:spMk id="63" creationId="{00000000-0000-0000-0000-000000000000}"/>
          </ac:spMkLst>
        </pc:spChg>
        <pc:spChg chg="mod">
          <ac:chgData name="Mate Csanad" userId="318b3dc6109a1aac" providerId="LiveId" clId="{134E63AA-E29B-4832-A105-7E6F6A58B24D}" dt="2023-10-05T14:25:22.383" v="7525" actId="790"/>
          <ac:spMkLst>
            <pc:docMk/>
            <pc:sldMk cId="1515500262" sldId="385"/>
            <ac:spMk id="64" creationId="{00000000-0000-0000-0000-000000000000}"/>
          </ac:spMkLst>
        </pc:spChg>
        <pc:spChg chg="mod">
          <ac:chgData name="Mate Csanad" userId="318b3dc6109a1aac" providerId="LiveId" clId="{134E63AA-E29B-4832-A105-7E6F6A58B24D}" dt="2023-10-05T14:25:22.383" v="7525" actId="790"/>
          <ac:spMkLst>
            <pc:docMk/>
            <pc:sldMk cId="1515500262" sldId="385"/>
            <ac:spMk id="65" creationId="{00000000-0000-0000-0000-000000000000}"/>
          </ac:spMkLst>
        </pc:spChg>
        <pc:spChg chg="mod">
          <ac:chgData name="Mate Csanad" userId="318b3dc6109a1aac" providerId="LiveId" clId="{134E63AA-E29B-4832-A105-7E6F6A58B24D}" dt="2023-10-05T14:25:22.383" v="7525" actId="790"/>
          <ac:spMkLst>
            <pc:docMk/>
            <pc:sldMk cId="1515500262" sldId="385"/>
            <ac:spMk id="66" creationId="{00000000-0000-0000-0000-000000000000}"/>
          </ac:spMkLst>
        </pc:spChg>
        <pc:spChg chg="mod">
          <ac:chgData name="Mate Csanad" userId="318b3dc6109a1aac" providerId="LiveId" clId="{134E63AA-E29B-4832-A105-7E6F6A58B24D}" dt="2023-10-05T14:25:22.383" v="7525" actId="790"/>
          <ac:spMkLst>
            <pc:docMk/>
            <pc:sldMk cId="1515500262" sldId="385"/>
            <ac:spMk id="67" creationId="{00000000-0000-0000-0000-000000000000}"/>
          </ac:spMkLst>
        </pc:spChg>
        <pc:spChg chg="del">
          <ac:chgData name="Mate Csanad" userId="318b3dc6109a1aac" providerId="LiveId" clId="{134E63AA-E29B-4832-A105-7E6F6A58B24D}" dt="2023-09-30T12:02:03.749" v="10" actId="478"/>
          <ac:spMkLst>
            <pc:docMk/>
            <pc:sldMk cId="1515500262" sldId="385"/>
            <ac:spMk id="69" creationId="{CA9EF7C1-1545-49B5-B6FE-583E631AA83D}"/>
          </ac:spMkLst>
        </pc:spChg>
        <pc:grpChg chg="add del mod">
          <ac:chgData name="Mate Csanad" userId="318b3dc6109a1aac" providerId="LiveId" clId="{134E63AA-E29B-4832-A105-7E6F6A58B24D}" dt="2023-10-02T12:47:35.093" v="5710" actId="14100"/>
          <ac:grpSpMkLst>
            <pc:docMk/>
            <pc:sldMk cId="1515500262" sldId="385"/>
            <ac:grpSpMk id="39" creationId="{00000000-0000-0000-0000-000000000000}"/>
          </ac:grpSpMkLst>
        </pc:grpChg>
        <pc:grpChg chg="mod">
          <ac:chgData name="Mate Csanad" userId="318b3dc6109a1aac" providerId="LiveId" clId="{134E63AA-E29B-4832-A105-7E6F6A58B24D}" dt="2023-10-02T12:44:55.466" v="5660" actId="1076"/>
          <ac:grpSpMkLst>
            <pc:docMk/>
            <pc:sldMk cId="1515500262" sldId="385"/>
            <ac:grpSpMk id="44" creationId="{00000000-0000-0000-0000-000000000000}"/>
          </ac:grpSpMkLst>
        </pc:grpChg>
        <pc:picChg chg="add mod">
          <ac:chgData name="Mate Csanad" userId="318b3dc6109a1aac" providerId="LiveId" clId="{134E63AA-E29B-4832-A105-7E6F6A58B24D}" dt="2023-10-02T14:40:05.431" v="6702" actId="1076"/>
          <ac:picMkLst>
            <pc:docMk/>
            <pc:sldMk cId="1515500262" sldId="385"/>
            <ac:picMk id="4" creationId="{9636B6B6-87BF-C499-9BAC-65AA22D55BB3}"/>
          </ac:picMkLst>
        </pc:picChg>
        <pc:picChg chg="add del mod modCrop">
          <ac:chgData name="Mate Csanad" userId="318b3dc6109a1aac" providerId="LiveId" clId="{134E63AA-E29B-4832-A105-7E6F6A58B24D}" dt="2023-10-02T12:47:35.724" v="5712" actId="14100"/>
          <ac:picMkLst>
            <pc:docMk/>
            <pc:sldMk cId="1515500262" sldId="385"/>
            <ac:picMk id="38" creationId="{00000000-0000-0000-0000-000000000000}"/>
          </ac:picMkLst>
        </pc:picChg>
      </pc:sldChg>
      <pc:sldChg chg="addSp delSp modSp mod">
        <pc:chgData name="Mate Csanad" userId="318b3dc6109a1aac" providerId="LiveId" clId="{134E63AA-E29B-4832-A105-7E6F6A58B24D}" dt="2023-10-02T14:35:28.968" v="6627" actId="20577"/>
        <pc:sldMkLst>
          <pc:docMk/>
          <pc:sldMk cId="2180968380" sldId="388"/>
        </pc:sldMkLst>
        <pc:spChg chg="add del mod">
          <ac:chgData name="Mate Csanad" userId="318b3dc6109a1aac" providerId="LiveId" clId="{134E63AA-E29B-4832-A105-7E6F6A58B24D}" dt="2023-10-02T14:08:25.091" v="6038" actId="478"/>
          <ac:spMkLst>
            <pc:docMk/>
            <pc:sldMk cId="2180968380" sldId="388"/>
            <ac:spMk id="2" creationId="{4327185F-DD51-D8FE-DACB-51BB2F468605}"/>
          </ac:spMkLst>
        </pc:spChg>
        <pc:spChg chg="mod">
          <ac:chgData name="Mate Csanad" userId="318b3dc6109a1aac" providerId="LiveId" clId="{134E63AA-E29B-4832-A105-7E6F6A58B24D}" dt="2023-10-02T12:40:20.263" v="5658" actId="790"/>
          <ac:spMkLst>
            <pc:docMk/>
            <pc:sldMk cId="2180968380" sldId="388"/>
            <ac:spMk id="3" creationId="{00000000-0000-0000-0000-000000000000}"/>
          </ac:spMkLst>
        </pc:spChg>
        <pc:spChg chg="add mod">
          <ac:chgData name="Mate Csanad" userId="318b3dc6109a1aac" providerId="LiveId" clId="{134E63AA-E29B-4832-A105-7E6F6A58B24D}" dt="2023-10-02T12:40:20.263" v="5658" actId="790"/>
          <ac:spMkLst>
            <pc:docMk/>
            <pc:sldMk cId="2180968380" sldId="388"/>
            <ac:spMk id="4" creationId="{1EB78FAE-DD61-6E45-6D0D-3306C42E94B6}"/>
          </ac:spMkLst>
        </pc:spChg>
        <pc:spChg chg="mod">
          <ac:chgData name="Mate Csanad" userId="318b3dc6109a1aac" providerId="LiveId" clId="{134E63AA-E29B-4832-A105-7E6F6A58B24D}" dt="2023-10-02T12:40:20.263" v="5658" actId="790"/>
          <ac:spMkLst>
            <pc:docMk/>
            <pc:sldMk cId="2180968380" sldId="388"/>
            <ac:spMk id="5" creationId="{FFBB6596-294B-4E56-9218-333335B4E0AD}"/>
          </ac:spMkLst>
        </pc:spChg>
        <pc:spChg chg="add mod">
          <ac:chgData name="Mate Csanad" userId="318b3dc6109a1aac" providerId="LiveId" clId="{134E63AA-E29B-4832-A105-7E6F6A58B24D}" dt="2023-10-02T12:40:20.263" v="5658" actId="790"/>
          <ac:spMkLst>
            <pc:docMk/>
            <pc:sldMk cId="2180968380" sldId="388"/>
            <ac:spMk id="6" creationId="{C3121186-01E1-64FA-8A4A-FB14C1018486}"/>
          </ac:spMkLst>
        </pc:spChg>
        <pc:spChg chg="mod">
          <ac:chgData name="Mate Csanad" userId="318b3dc6109a1aac" providerId="LiveId" clId="{134E63AA-E29B-4832-A105-7E6F6A58B24D}" dt="2023-10-02T12:40:20.263" v="5658" actId="790"/>
          <ac:spMkLst>
            <pc:docMk/>
            <pc:sldMk cId="2180968380" sldId="388"/>
            <ac:spMk id="7" creationId="{00000000-0000-0000-0000-000000000000}"/>
          </ac:spMkLst>
        </pc:spChg>
        <pc:spChg chg="mod">
          <ac:chgData name="Mate Csanad" userId="318b3dc6109a1aac" providerId="LiveId" clId="{134E63AA-E29B-4832-A105-7E6F6A58B24D}" dt="2023-10-02T12:40:20.263" v="5658" actId="790"/>
          <ac:spMkLst>
            <pc:docMk/>
            <pc:sldMk cId="2180968380" sldId="388"/>
            <ac:spMk id="8" creationId="{7E6F41D6-9E86-4C01-BB5A-0EB4BA3B03B2}"/>
          </ac:spMkLst>
        </pc:spChg>
        <pc:spChg chg="mod">
          <ac:chgData name="Mate Csanad" userId="318b3dc6109a1aac" providerId="LiveId" clId="{134E63AA-E29B-4832-A105-7E6F6A58B24D}" dt="2023-10-02T12:40:20.263" v="5658" actId="790"/>
          <ac:spMkLst>
            <pc:docMk/>
            <pc:sldMk cId="2180968380" sldId="388"/>
            <ac:spMk id="11" creationId="{C9C00E8A-2D61-4778-A171-EDD62F95EA77}"/>
          </ac:spMkLst>
        </pc:spChg>
        <pc:spChg chg="mod">
          <ac:chgData name="Mate Csanad" userId="318b3dc6109a1aac" providerId="LiveId" clId="{134E63AA-E29B-4832-A105-7E6F6A58B24D}" dt="2023-10-02T12:40:20.263" v="5658" actId="790"/>
          <ac:spMkLst>
            <pc:docMk/>
            <pc:sldMk cId="2180968380" sldId="388"/>
            <ac:spMk id="12" creationId="{09AA1683-B0B3-4360-BB42-4E087749A3F6}"/>
          </ac:spMkLst>
        </pc:spChg>
        <pc:spChg chg="mod">
          <ac:chgData name="Mate Csanad" userId="318b3dc6109a1aac" providerId="LiveId" clId="{134E63AA-E29B-4832-A105-7E6F6A58B24D}" dt="2023-10-02T12:40:20.263" v="5658" actId="790"/>
          <ac:spMkLst>
            <pc:docMk/>
            <pc:sldMk cId="2180968380" sldId="388"/>
            <ac:spMk id="13" creationId="{DB95A979-6B0F-4D01-A1AE-F3171008DFFC}"/>
          </ac:spMkLst>
        </pc:spChg>
        <pc:spChg chg="mod">
          <ac:chgData name="Mate Csanad" userId="318b3dc6109a1aac" providerId="LiveId" clId="{134E63AA-E29B-4832-A105-7E6F6A58B24D}" dt="2023-10-02T12:40:20.263" v="5658" actId="790"/>
          <ac:spMkLst>
            <pc:docMk/>
            <pc:sldMk cId="2180968380" sldId="388"/>
            <ac:spMk id="14" creationId="{00000000-0000-0000-0000-000000000000}"/>
          </ac:spMkLst>
        </pc:spChg>
        <pc:spChg chg="add mod">
          <ac:chgData name="Mate Csanad" userId="318b3dc6109a1aac" providerId="LiveId" clId="{134E63AA-E29B-4832-A105-7E6F6A58B24D}" dt="2023-10-02T14:08:25.484" v="6039"/>
          <ac:spMkLst>
            <pc:docMk/>
            <pc:sldMk cId="2180968380" sldId="388"/>
            <ac:spMk id="14" creationId="{6DD7FD03-DBF2-EAAB-7A6F-1346FE1C0B78}"/>
          </ac:spMkLst>
        </pc:spChg>
        <pc:spChg chg="mod">
          <ac:chgData name="Mate Csanad" userId="318b3dc6109a1aac" providerId="LiveId" clId="{134E63AA-E29B-4832-A105-7E6F6A58B24D}" dt="2023-10-02T12:40:20.263" v="5658" actId="790"/>
          <ac:spMkLst>
            <pc:docMk/>
            <pc:sldMk cId="2180968380" sldId="388"/>
            <ac:spMk id="15" creationId="{9F07C003-679C-4F3C-B91C-E9804261187F}"/>
          </ac:spMkLst>
        </pc:spChg>
        <pc:spChg chg="mod">
          <ac:chgData name="Mate Csanad" userId="318b3dc6109a1aac" providerId="LiveId" clId="{134E63AA-E29B-4832-A105-7E6F6A58B24D}" dt="2023-10-02T12:40:20.263" v="5658" actId="790"/>
          <ac:spMkLst>
            <pc:docMk/>
            <pc:sldMk cId="2180968380" sldId="388"/>
            <ac:spMk id="16" creationId="{3ED90DDE-A247-4AE8-AD5E-3DBFD9872C1B}"/>
          </ac:spMkLst>
        </pc:spChg>
        <pc:spChg chg="mod">
          <ac:chgData name="Mate Csanad" userId="318b3dc6109a1aac" providerId="LiveId" clId="{134E63AA-E29B-4832-A105-7E6F6A58B24D}" dt="2023-10-02T12:40:20.263" v="5658" actId="790"/>
          <ac:spMkLst>
            <pc:docMk/>
            <pc:sldMk cId="2180968380" sldId="388"/>
            <ac:spMk id="17" creationId="{CBAED81D-A464-422D-B5FE-442F21EBDDED}"/>
          </ac:spMkLst>
        </pc:spChg>
        <pc:spChg chg="mod">
          <ac:chgData name="Mate Csanad" userId="318b3dc6109a1aac" providerId="LiveId" clId="{134E63AA-E29B-4832-A105-7E6F6A58B24D}" dt="2023-10-02T12:40:20.263" v="5658" actId="790"/>
          <ac:spMkLst>
            <pc:docMk/>
            <pc:sldMk cId="2180968380" sldId="388"/>
            <ac:spMk id="18" creationId="{FA711C8A-66E5-40C0-850C-A4B8B3DEF163}"/>
          </ac:spMkLst>
        </pc:spChg>
        <pc:spChg chg="mod">
          <ac:chgData name="Mate Csanad" userId="318b3dc6109a1aac" providerId="LiveId" clId="{134E63AA-E29B-4832-A105-7E6F6A58B24D}" dt="2023-10-02T12:40:20.263" v="5658" actId="790"/>
          <ac:spMkLst>
            <pc:docMk/>
            <pc:sldMk cId="2180968380" sldId="388"/>
            <ac:spMk id="19" creationId="{DD742ED4-4FA5-4CC7-AF29-F6C8A0A553A3}"/>
          </ac:spMkLst>
        </pc:spChg>
        <pc:spChg chg="mod">
          <ac:chgData name="Mate Csanad" userId="318b3dc6109a1aac" providerId="LiveId" clId="{134E63AA-E29B-4832-A105-7E6F6A58B24D}" dt="2023-10-02T12:40:20.263" v="5658" actId="790"/>
          <ac:spMkLst>
            <pc:docMk/>
            <pc:sldMk cId="2180968380" sldId="388"/>
            <ac:spMk id="20" creationId="{AB326710-E278-4D8F-BD34-B7FE39313799}"/>
          </ac:spMkLst>
        </pc:spChg>
        <pc:spChg chg="mod topLvl">
          <ac:chgData name="Mate Csanad" userId="318b3dc6109a1aac" providerId="LiveId" clId="{134E63AA-E29B-4832-A105-7E6F6A58B24D}" dt="2023-10-02T12:40:20.263" v="5658" actId="790"/>
          <ac:spMkLst>
            <pc:docMk/>
            <pc:sldMk cId="2180968380" sldId="388"/>
            <ac:spMk id="22" creationId="{5911CFBF-51F9-478E-9B3A-E2919898655C}"/>
          </ac:spMkLst>
        </pc:spChg>
        <pc:spChg chg="add mod">
          <ac:chgData name="Mate Csanad" userId="318b3dc6109a1aac" providerId="LiveId" clId="{134E63AA-E29B-4832-A105-7E6F6A58B24D}" dt="2023-10-02T12:40:20.263" v="5658" actId="790"/>
          <ac:spMkLst>
            <pc:docMk/>
            <pc:sldMk cId="2180968380" sldId="388"/>
            <ac:spMk id="24" creationId="{8621ABAC-C8C4-9DCA-DB43-A0F1DEC201C0}"/>
          </ac:spMkLst>
        </pc:spChg>
        <pc:spChg chg="mod topLvl">
          <ac:chgData name="Mate Csanad" userId="318b3dc6109a1aac" providerId="LiveId" clId="{134E63AA-E29B-4832-A105-7E6F6A58B24D}" dt="2023-10-02T12:40:20.263" v="5658" actId="790"/>
          <ac:spMkLst>
            <pc:docMk/>
            <pc:sldMk cId="2180968380" sldId="388"/>
            <ac:spMk id="25" creationId="{EC5C65FA-4303-4BCA-9EC1-8F08A4071026}"/>
          </ac:spMkLst>
        </pc:spChg>
        <pc:spChg chg="mod topLvl">
          <ac:chgData name="Mate Csanad" userId="318b3dc6109a1aac" providerId="LiveId" clId="{134E63AA-E29B-4832-A105-7E6F6A58B24D}" dt="2023-10-02T12:40:20.263" v="5658" actId="790"/>
          <ac:spMkLst>
            <pc:docMk/>
            <pc:sldMk cId="2180968380" sldId="388"/>
            <ac:spMk id="26" creationId="{F29C3B2C-84F7-49EE-B451-07B5EB281599}"/>
          </ac:spMkLst>
        </pc:spChg>
        <pc:spChg chg="add mod">
          <ac:chgData name="Mate Csanad" userId="318b3dc6109a1aac" providerId="LiveId" clId="{134E63AA-E29B-4832-A105-7E6F6A58B24D}" dt="2023-10-02T12:40:20.263" v="5658" actId="790"/>
          <ac:spMkLst>
            <pc:docMk/>
            <pc:sldMk cId="2180968380" sldId="388"/>
            <ac:spMk id="27" creationId="{69473B4A-D088-5443-AE4A-5C01D1239695}"/>
          </ac:spMkLst>
        </pc:spChg>
        <pc:spChg chg="del">
          <ac:chgData name="Mate Csanad" userId="318b3dc6109a1aac" providerId="LiveId" clId="{134E63AA-E29B-4832-A105-7E6F6A58B24D}" dt="2023-09-30T12:01:59.531" v="7" actId="478"/>
          <ac:spMkLst>
            <pc:docMk/>
            <pc:sldMk cId="2180968380" sldId="388"/>
            <ac:spMk id="27" creationId="{7C89DA44-D665-4F89-889A-145C3403838E}"/>
          </ac:spMkLst>
        </pc:spChg>
        <pc:spChg chg="add mod">
          <ac:chgData name="Mate Csanad" userId="318b3dc6109a1aac" providerId="LiveId" clId="{134E63AA-E29B-4832-A105-7E6F6A58B24D}" dt="2023-10-02T12:40:20.263" v="5658" actId="790"/>
          <ac:spMkLst>
            <pc:docMk/>
            <pc:sldMk cId="2180968380" sldId="388"/>
            <ac:spMk id="28" creationId="{DF6BE01E-0A78-43CB-5CF7-1BDF7F12F3E1}"/>
          </ac:spMkLst>
        </pc:spChg>
        <pc:spChg chg="add mod">
          <ac:chgData name="Mate Csanad" userId="318b3dc6109a1aac" providerId="LiveId" clId="{134E63AA-E29B-4832-A105-7E6F6A58B24D}" dt="2023-10-02T12:40:20.263" v="5658" actId="790"/>
          <ac:spMkLst>
            <pc:docMk/>
            <pc:sldMk cId="2180968380" sldId="388"/>
            <ac:spMk id="29" creationId="{8048F9FA-F7EB-B72D-13DC-F1C18552B7AF}"/>
          </ac:spMkLst>
        </pc:spChg>
        <pc:spChg chg="add mod">
          <ac:chgData name="Mate Csanad" userId="318b3dc6109a1aac" providerId="LiveId" clId="{134E63AA-E29B-4832-A105-7E6F6A58B24D}" dt="2023-10-02T12:40:20.263" v="5658" actId="790"/>
          <ac:spMkLst>
            <pc:docMk/>
            <pc:sldMk cId="2180968380" sldId="388"/>
            <ac:spMk id="30" creationId="{03EF566D-F4C1-7F15-40C3-B15B6AE44A88}"/>
          </ac:spMkLst>
        </pc:spChg>
        <pc:spChg chg="add mod">
          <ac:chgData name="Mate Csanad" userId="318b3dc6109a1aac" providerId="LiveId" clId="{134E63AA-E29B-4832-A105-7E6F6A58B24D}" dt="2023-10-02T12:40:20.263" v="5658" actId="790"/>
          <ac:spMkLst>
            <pc:docMk/>
            <pc:sldMk cId="2180968380" sldId="388"/>
            <ac:spMk id="31" creationId="{0333AB70-6CE8-04DE-8C0D-4D0AD576300E}"/>
          </ac:spMkLst>
        </pc:spChg>
        <pc:spChg chg="add mod">
          <ac:chgData name="Mate Csanad" userId="318b3dc6109a1aac" providerId="LiveId" clId="{134E63AA-E29B-4832-A105-7E6F6A58B24D}" dt="2023-10-02T12:40:20.263" v="5658" actId="790"/>
          <ac:spMkLst>
            <pc:docMk/>
            <pc:sldMk cId="2180968380" sldId="388"/>
            <ac:spMk id="32" creationId="{067C3773-5222-67A0-C8ED-9F1C7652C112}"/>
          </ac:spMkLst>
        </pc:spChg>
        <pc:spChg chg="add del mod">
          <ac:chgData name="Mate Csanad" userId="318b3dc6109a1aac" providerId="LiveId" clId="{134E63AA-E29B-4832-A105-7E6F6A58B24D}" dt="2023-10-01T12:16:10.014" v="3664"/>
          <ac:spMkLst>
            <pc:docMk/>
            <pc:sldMk cId="2180968380" sldId="388"/>
            <ac:spMk id="36" creationId="{5DDAF130-3C22-90C3-3774-74AD71A9A9ED}"/>
          </ac:spMkLst>
        </pc:spChg>
        <pc:spChg chg="add del mod">
          <ac:chgData name="Mate Csanad" userId="318b3dc6109a1aac" providerId="LiveId" clId="{134E63AA-E29B-4832-A105-7E6F6A58B24D}" dt="2023-10-01T12:16:10.014" v="3664"/>
          <ac:spMkLst>
            <pc:docMk/>
            <pc:sldMk cId="2180968380" sldId="388"/>
            <ac:spMk id="37" creationId="{164B92B8-CB80-77CC-4910-5CB976E068F9}"/>
          </ac:spMkLst>
        </pc:spChg>
        <pc:spChg chg="add del mod">
          <ac:chgData name="Mate Csanad" userId="318b3dc6109a1aac" providerId="LiveId" clId="{134E63AA-E29B-4832-A105-7E6F6A58B24D}" dt="2023-10-01T12:16:10.014" v="3664"/>
          <ac:spMkLst>
            <pc:docMk/>
            <pc:sldMk cId="2180968380" sldId="388"/>
            <ac:spMk id="38" creationId="{D8A71F06-35EF-3265-B458-8E963CE02997}"/>
          </ac:spMkLst>
        </pc:spChg>
        <pc:spChg chg="mod">
          <ac:chgData name="Mate Csanad" userId="318b3dc6109a1aac" providerId="LiveId" clId="{134E63AA-E29B-4832-A105-7E6F6A58B24D}" dt="2023-10-02T12:40:20.263" v="5658" actId="790"/>
          <ac:spMkLst>
            <pc:docMk/>
            <pc:sldMk cId="2180968380" sldId="388"/>
            <ac:spMk id="128002" creationId="{00000000-0000-0000-0000-000000000000}"/>
          </ac:spMkLst>
        </pc:spChg>
        <pc:spChg chg="mod">
          <ac:chgData name="Mate Csanad" userId="318b3dc6109a1aac" providerId="LiveId" clId="{134E63AA-E29B-4832-A105-7E6F6A58B24D}" dt="2023-10-02T14:35:28.968" v="6627" actId="20577"/>
          <ac:spMkLst>
            <pc:docMk/>
            <pc:sldMk cId="2180968380" sldId="388"/>
            <ac:spMk id="128003" creationId="{00000000-0000-0000-0000-000000000000}"/>
          </ac:spMkLst>
        </pc:spChg>
        <pc:grpChg chg="mod topLvl">
          <ac:chgData name="Mate Csanad" userId="318b3dc6109a1aac" providerId="LiveId" clId="{134E63AA-E29B-4832-A105-7E6F6A58B24D}" dt="2023-10-01T12:13:09.697" v="3615" actId="164"/>
          <ac:grpSpMkLst>
            <pc:docMk/>
            <pc:sldMk cId="2180968380" sldId="388"/>
            <ac:grpSpMk id="9" creationId="{C0A31694-7217-4B26-87DB-0F9517181C99}"/>
          </ac:grpSpMkLst>
        </pc:grpChg>
        <pc:grpChg chg="mod topLvl">
          <ac:chgData name="Mate Csanad" userId="318b3dc6109a1aac" providerId="LiveId" clId="{134E63AA-E29B-4832-A105-7E6F6A58B24D}" dt="2023-10-01T12:13:09.697" v="3615" actId="164"/>
          <ac:grpSpMkLst>
            <pc:docMk/>
            <pc:sldMk cId="2180968380" sldId="388"/>
            <ac:grpSpMk id="10" creationId="{F3246872-A4B7-4719-AF95-32BF0E05DFC2}"/>
          </ac:grpSpMkLst>
        </pc:grpChg>
        <pc:grpChg chg="mod topLvl">
          <ac:chgData name="Mate Csanad" userId="318b3dc6109a1aac" providerId="LiveId" clId="{134E63AA-E29B-4832-A105-7E6F6A58B24D}" dt="2023-10-01T12:13:09.697" v="3615" actId="164"/>
          <ac:grpSpMkLst>
            <pc:docMk/>
            <pc:sldMk cId="2180968380" sldId="388"/>
            <ac:grpSpMk id="21" creationId="{1AF5A247-B15C-4162-806F-A706CD7CE3F6}"/>
          </ac:grpSpMkLst>
        </pc:grpChg>
        <pc:grpChg chg="del mod">
          <ac:chgData name="Mate Csanad" userId="318b3dc6109a1aac" providerId="LiveId" clId="{134E63AA-E29B-4832-A105-7E6F6A58B24D}" dt="2023-10-01T12:10:41.189" v="3462" actId="165"/>
          <ac:grpSpMkLst>
            <pc:docMk/>
            <pc:sldMk cId="2180968380" sldId="388"/>
            <ac:grpSpMk id="23" creationId="{7F0CBBDA-555D-4E91-931A-E2BB3AD8A96B}"/>
          </ac:grpSpMkLst>
        </pc:grpChg>
        <pc:grpChg chg="add mod">
          <ac:chgData name="Mate Csanad" userId="318b3dc6109a1aac" providerId="LiveId" clId="{134E63AA-E29B-4832-A105-7E6F6A58B24D}" dt="2023-10-02T12:36:42.672" v="5532" actId="1036"/>
          <ac:grpSpMkLst>
            <pc:docMk/>
            <pc:sldMk cId="2180968380" sldId="388"/>
            <ac:grpSpMk id="33" creationId="{BD9ADBD7-2199-8B32-678A-C404E50155CA}"/>
          </ac:grpSpMkLst>
        </pc:grpChg>
        <pc:grpChg chg="add mod">
          <ac:chgData name="Mate Csanad" userId="318b3dc6109a1aac" providerId="LiveId" clId="{134E63AA-E29B-4832-A105-7E6F6A58B24D}" dt="2023-10-02T12:37:33.455" v="5581" actId="1037"/>
          <ac:grpSpMkLst>
            <pc:docMk/>
            <pc:sldMk cId="2180968380" sldId="388"/>
            <ac:grpSpMk id="34" creationId="{2FF48EBE-65E1-03D8-0423-44ACA0F8999D}"/>
          </ac:grpSpMkLst>
        </pc:grpChg>
        <pc:grpChg chg="add mod">
          <ac:chgData name="Mate Csanad" userId="318b3dc6109a1aac" providerId="LiveId" clId="{134E63AA-E29B-4832-A105-7E6F6A58B24D}" dt="2023-10-02T12:36:42.672" v="5532" actId="1036"/>
          <ac:grpSpMkLst>
            <pc:docMk/>
            <pc:sldMk cId="2180968380" sldId="388"/>
            <ac:grpSpMk id="35" creationId="{6C9D9EF6-0095-ADF4-6D6F-CCD880624717}"/>
          </ac:grpSpMkLst>
        </pc:grpChg>
      </pc:sldChg>
      <pc:sldChg chg="addSp delSp modSp mod">
        <pc:chgData name="Mate Csanad" userId="318b3dc6109a1aac" providerId="LiveId" clId="{134E63AA-E29B-4832-A105-7E6F6A58B24D}" dt="2023-10-05T14:25:33.453" v="7528" actId="20577"/>
        <pc:sldMkLst>
          <pc:docMk/>
          <pc:sldMk cId="2473539471" sldId="389"/>
        </pc:sldMkLst>
        <pc:spChg chg="mod">
          <ac:chgData name="Mate Csanad" userId="318b3dc6109a1aac" providerId="LiveId" clId="{134E63AA-E29B-4832-A105-7E6F6A58B24D}" dt="2023-10-05T14:25:33.453" v="7528" actId="20577"/>
          <ac:spMkLst>
            <pc:docMk/>
            <pc:sldMk cId="2473539471" sldId="389"/>
            <ac:spMk id="2" creationId="{00000000-0000-0000-0000-000000000000}"/>
          </ac:spMkLst>
        </pc:spChg>
        <pc:spChg chg="mod">
          <ac:chgData name="Mate Csanad" userId="318b3dc6109a1aac" providerId="LiveId" clId="{134E63AA-E29B-4832-A105-7E6F6A58B24D}" dt="2023-10-02T14:43:06.998" v="6821" actId="20577"/>
          <ac:spMkLst>
            <pc:docMk/>
            <pc:sldMk cId="2473539471" sldId="389"/>
            <ac:spMk id="3" creationId="{00000000-0000-0000-0000-000000000000}"/>
          </ac:spMkLst>
        </pc:spChg>
        <pc:spChg chg="add del mod">
          <ac:chgData name="Mate Csanad" userId="318b3dc6109a1aac" providerId="LiveId" clId="{134E63AA-E29B-4832-A105-7E6F6A58B24D}" dt="2023-10-02T14:08:52.646" v="6050" actId="478"/>
          <ac:spMkLst>
            <pc:docMk/>
            <pc:sldMk cId="2473539471" sldId="389"/>
            <ac:spMk id="5" creationId="{5EECC16C-43BA-2F81-9CB4-14E6DEE0122A}"/>
          </ac:spMkLst>
        </pc:spChg>
        <pc:spChg chg="mod">
          <ac:chgData name="Mate Csanad" userId="318b3dc6109a1aac" providerId="LiveId" clId="{134E63AA-E29B-4832-A105-7E6F6A58B24D}" dt="2023-10-02T12:51:38.940" v="5851" actId="790"/>
          <ac:spMkLst>
            <pc:docMk/>
            <pc:sldMk cId="2473539471" sldId="389"/>
            <ac:spMk id="6" creationId="{00000000-0000-0000-0000-000000000000}"/>
          </ac:spMkLst>
        </pc:spChg>
        <pc:spChg chg="mod">
          <ac:chgData name="Mate Csanad" userId="318b3dc6109a1aac" providerId="LiveId" clId="{134E63AA-E29B-4832-A105-7E6F6A58B24D}" dt="2023-10-02T12:51:38.940" v="5851" actId="790"/>
          <ac:spMkLst>
            <pc:docMk/>
            <pc:sldMk cId="2473539471" sldId="389"/>
            <ac:spMk id="8" creationId="{00000000-0000-0000-0000-000000000000}"/>
          </ac:spMkLst>
        </pc:spChg>
        <pc:spChg chg="add mod">
          <ac:chgData name="Mate Csanad" userId="318b3dc6109a1aac" providerId="LiveId" clId="{134E63AA-E29B-4832-A105-7E6F6A58B24D}" dt="2023-10-02T14:08:53.009" v="6051"/>
          <ac:spMkLst>
            <pc:docMk/>
            <pc:sldMk cId="2473539471" sldId="389"/>
            <ac:spMk id="9" creationId="{55D176D5-DF2E-C627-3304-DC642C1909FD}"/>
          </ac:spMkLst>
        </pc:spChg>
        <pc:spChg chg="del">
          <ac:chgData name="Mate Csanad" userId="318b3dc6109a1aac" providerId="LiveId" clId="{134E63AA-E29B-4832-A105-7E6F6A58B24D}" dt="2023-09-30T12:02:05.727" v="12" actId="478"/>
          <ac:spMkLst>
            <pc:docMk/>
            <pc:sldMk cId="2473539471" sldId="389"/>
            <ac:spMk id="11" creationId="{457A3AD0-85D8-467B-AD1D-7CC44FD52815}"/>
          </ac:spMkLst>
        </pc:spChg>
        <pc:spChg chg="mod">
          <ac:chgData name="Mate Csanad" userId="318b3dc6109a1aac" providerId="LiveId" clId="{134E63AA-E29B-4832-A105-7E6F6A58B24D}" dt="2023-10-02T12:51:38.940" v="5851" actId="790"/>
          <ac:spMkLst>
            <pc:docMk/>
            <pc:sldMk cId="2473539471" sldId="389"/>
            <ac:spMk id="12" creationId="{00000000-0000-0000-0000-000000000000}"/>
          </ac:spMkLst>
        </pc:spChg>
        <pc:picChg chg="add mod">
          <ac:chgData name="Mate Csanad" userId="318b3dc6109a1aac" providerId="LiveId" clId="{134E63AA-E29B-4832-A105-7E6F6A58B24D}" dt="2023-09-30T12:08:13.955" v="384" actId="1076"/>
          <ac:picMkLst>
            <pc:docMk/>
            <pc:sldMk cId="2473539471" sldId="389"/>
            <ac:picMk id="4" creationId="{1D9404E8-D6ED-088B-C9C8-CA7EEB791E5D}"/>
          </ac:picMkLst>
        </pc:picChg>
        <pc:picChg chg="del">
          <ac:chgData name="Mate Csanad" userId="318b3dc6109a1aac" providerId="LiveId" clId="{134E63AA-E29B-4832-A105-7E6F6A58B24D}" dt="2023-09-30T12:08:16.576" v="385" actId="478"/>
          <ac:picMkLst>
            <pc:docMk/>
            <pc:sldMk cId="2473539471" sldId="389"/>
            <ac:picMk id="7" creationId="{00000000-0000-0000-0000-000000000000}"/>
          </ac:picMkLst>
        </pc:picChg>
        <pc:picChg chg="mod">
          <ac:chgData name="Mate Csanad" userId="318b3dc6109a1aac" providerId="LiveId" clId="{134E63AA-E29B-4832-A105-7E6F6A58B24D}" dt="2023-09-30T12:11:12.771" v="581" actId="1076"/>
          <ac:picMkLst>
            <pc:docMk/>
            <pc:sldMk cId="2473539471" sldId="389"/>
            <ac:picMk id="10" creationId="{00000000-0000-0000-0000-000000000000}"/>
          </ac:picMkLst>
        </pc:picChg>
      </pc:sldChg>
      <pc:sldChg chg="addSp delSp modSp mod">
        <pc:chgData name="Mate Csanad" userId="318b3dc6109a1aac" providerId="LiveId" clId="{134E63AA-E29B-4832-A105-7E6F6A58B24D}" dt="2023-10-05T14:34:09.958" v="7579" actId="1036"/>
        <pc:sldMkLst>
          <pc:docMk/>
          <pc:sldMk cId="767278585" sldId="391"/>
        </pc:sldMkLst>
        <pc:spChg chg="mod">
          <ac:chgData name="Mate Csanad" userId="318b3dc6109a1aac" providerId="LiveId" clId="{134E63AA-E29B-4832-A105-7E6F6A58B24D}" dt="2023-10-05T14:32:20.143" v="7535" actId="790"/>
          <ac:spMkLst>
            <pc:docMk/>
            <pc:sldMk cId="767278585" sldId="391"/>
            <ac:spMk id="2" creationId="{3165E617-DE45-48E7-ABF7-B3B739A997E7}"/>
          </ac:spMkLst>
        </pc:spChg>
        <pc:spChg chg="mod">
          <ac:chgData name="Mate Csanad" userId="318b3dc6109a1aac" providerId="LiveId" clId="{134E63AA-E29B-4832-A105-7E6F6A58B24D}" dt="2023-10-05T14:34:09.958" v="7579" actId="1036"/>
          <ac:spMkLst>
            <pc:docMk/>
            <pc:sldMk cId="767278585" sldId="391"/>
            <ac:spMk id="3" creationId="{39F499C0-F87E-426C-B2E9-ABC6878E8AAC}"/>
          </ac:spMkLst>
        </pc:spChg>
        <pc:spChg chg="add del mod">
          <ac:chgData name="Mate Csanad" userId="318b3dc6109a1aac" providerId="LiveId" clId="{134E63AA-E29B-4832-A105-7E6F6A58B24D}" dt="2023-10-02T14:08:56.414" v="6054" actId="478"/>
          <ac:spMkLst>
            <pc:docMk/>
            <pc:sldMk cId="767278585" sldId="391"/>
            <ac:spMk id="4" creationId="{4A2105A2-2B0C-DB1D-37B1-A2C4953F52C2}"/>
          </ac:spMkLst>
        </pc:spChg>
        <pc:spChg chg="mod">
          <ac:chgData name="Mate Csanad" userId="318b3dc6109a1aac" providerId="LiveId" clId="{134E63AA-E29B-4832-A105-7E6F6A58B24D}" dt="2023-10-05T14:32:20.143" v="7535" actId="790"/>
          <ac:spMkLst>
            <pc:docMk/>
            <pc:sldMk cId="767278585" sldId="391"/>
            <ac:spMk id="5" creationId="{00000000-0000-0000-0000-000000000000}"/>
          </ac:spMkLst>
        </pc:spChg>
        <pc:spChg chg="mod">
          <ac:chgData name="Mate Csanad" userId="318b3dc6109a1aac" providerId="LiveId" clId="{134E63AA-E29B-4832-A105-7E6F6A58B24D}" dt="2023-10-05T14:32:20.143" v="7535" actId="790"/>
          <ac:spMkLst>
            <pc:docMk/>
            <pc:sldMk cId="767278585" sldId="391"/>
            <ac:spMk id="7" creationId="{00000000-0000-0000-0000-000000000000}"/>
          </ac:spMkLst>
        </pc:spChg>
        <pc:spChg chg="mod">
          <ac:chgData name="Mate Csanad" userId="318b3dc6109a1aac" providerId="LiveId" clId="{134E63AA-E29B-4832-A105-7E6F6A58B24D}" dt="2023-10-05T14:34:09.958" v="7579" actId="1036"/>
          <ac:spMkLst>
            <pc:docMk/>
            <pc:sldMk cId="767278585" sldId="391"/>
            <ac:spMk id="8" creationId="{00000000-0000-0000-0000-000000000000}"/>
          </ac:spMkLst>
        </pc:spChg>
        <pc:spChg chg="add mod">
          <ac:chgData name="Mate Csanad" userId="318b3dc6109a1aac" providerId="LiveId" clId="{134E63AA-E29B-4832-A105-7E6F6A58B24D}" dt="2023-10-05T14:32:20.143" v="7535" actId="790"/>
          <ac:spMkLst>
            <pc:docMk/>
            <pc:sldMk cId="767278585" sldId="391"/>
            <ac:spMk id="10" creationId="{78AFED4E-9538-FF66-87B4-D8A0B5CC4BCC}"/>
          </ac:spMkLst>
        </pc:spChg>
        <pc:spChg chg="add mod">
          <ac:chgData name="Mate Csanad" userId="318b3dc6109a1aac" providerId="LiveId" clId="{134E63AA-E29B-4832-A105-7E6F6A58B24D}" dt="2023-10-05T14:34:09.958" v="7579" actId="1036"/>
          <ac:spMkLst>
            <pc:docMk/>
            <pc:sldMk cId="767278585" sldId="391"/>
            <ac:spMk id="13" creationId="{76A0BBAC-80D1-37AA-53CC-06BBA63D4935}"/>
          </ac:spMkLst>
        </pc:spChg>
        <pc:spChg chg="del">
          <ac:chgData name="Mate Csanad" userId="318b3dc6109a1aac" providerId="LiveId" clId="{134E63AA-E29B-4832-A105-7E6F6A58B24D}" dt="2023-09-30T12:02:11.476" v="18" actId="478"/>
          <ac:spMkLst>
            <pc:docMk/>
            <pc:sldMk cId="767278585" sldId="391"/>
            <ac:spMk id="14" creationId="{1FCE7133-6D72-40AE-8122-C99754C3BA92}"/>
          </ac:spMkLst>
        </pc:spChg>
        <pc:spChg chg="mod">
          <ac:chgData name="Mate Csanad" userId="318b3dc6109a1aac" providerId="LiveId" clId="{134E63AA-E29B-4832-A105-7E6F6A58B24D}" dt="2023-10-05T14:32:20.143" v="7535" actId="790"/>
          <ac:spMkLst>
            <pc:docMk/>
            <pc:sldMk cId="767278585" sldId="391"/>
            <ac:spMk id="14" creationId="{643ACC08-0985-38F0-B5EA-BF174781299C}"/>
          </ac:spMkLst>
        </pc:spChg>
        <pc:spChg chg="add mod">
          <ac:chgData name="Mate Csanad" userId="318b3dc6109a1aac" providerId="LiveId" clId="{134E63AA-E29B-4832-A105-7E6F6A58B24D}" dt="2023-10-05T14:34:09.958" v="7579" actId="1036"/>
          <ac:spMkLst>
            <pc:docMk/>
            <pc:sldMk cId="767278585" sldId="391"/>
            <ac:spMk id="16" creationId="{5568F3D3-DCD3-D963-D86B-F97F8F873248}"/>
          </ac:spMkLst>
        </pc:spChg>
        <pc:graphicFrameChg chg="mod modGraphic">
          <ac:chgData name="Mate Csanad" userId="318b3dc6109a1aac" providerId="LiveId" clId="{134E63AA-E29B-4832-A105-7E6F6A58B24D}" dt="2023-10-05T14:34:09.958" v="7579" actId="1036"/>
          <ac:graphicFrameMkLst>
            <pc:docMk/>
            <pc:sldMk cId="767278585" sldId="391"/>
            <ac:graphicFrameMk id="9" creationId="{735C690E-AA21-4884-9994-AEE77B85859A}"/>
          </ac:graphicFrameMkLst>
        </pc:graphicFrameChg>
        <pc:picChg chg="add mod modCrop">
          <ac:chgData name="Mate Csanad" userId="318b3dc6109a1aac" providerId="LiveId" clId="{134E63AA-E29B-4832-A105-7E6F6A58B24D}" dt="2023-10-05T14:34:09.958" v="7579" actId="1036"/>
          <ac:picMkLst>
            <pc:docMk/>
            <pc:sldMk cId="767278585" sldId="391"/>
            <ac:picMk id="6" creationId="{3BB25CCE-0AC5-B6A3-ECF2-14CC51743031}"/>
          </ac:picMkLst>
        </pc:picChg>
        <pc:picChg chg="add mod">
          <ac:chgData name="Mate Csanad" userId="318b3dc6109a1aac" providerId="LiveId" clId="{134E63AA-E29B-4832-A105-7E6F6A58B24D}" dt="2023-10-05T14:34:09.958" v="7579" actId="1036"/>
          <ac:picMkLst>
            <pc:docMk/>
            <pc:sldMk cId="767278585" sldId="391"/>
            <ac:picMk id="12" creationId="{39B71173-7FF3-E1C6-9876-29618831EE2D}"/>
          </ac:picMkLst>
        </pc:picChg>
        <pc:cxnChg chg="mod">
          <ac:chgData name="Mate Csanad" userId="318b3dc6109a1aac" providerId="LiveId" clId="{134E63AA-E29B-4832-A105-7E6F6A58B24D}" dt="2023-10-05T14:34:09.958" v="7579" actId="1036"/>
          <ac:cxnSpMkLst>
            <pc:docMk/>
            <pc:sldMk cId="767278585" sldId="391"/>
            <ac:cxnSpMk id="11" creationId="{00000000-0000-0000-0000-000000000000}"/>
          </ac:cxnSpMkLst>
        </pc:cxnChg>
      </pc:sldChg>
      <pc:sldChg chg="add">
        <pc:chgData name="Mate Csanad" userId="318b3dc6109a1aac" providerId="LiveId" clId="{134E63AA-E29B-4832-A105-7E6F6A58B24D}" dt="2023-10-01T08:44:13.217" v="2233"/>
        <pc:sldMkLst>
          <pc:docMk/>
          <pc:sldMk cId="1316321940" sldId="409"/>
        </pc:sldMkLst>
      </pc:sldChg>
      <pc:sldChg chg="delSp del mod">
        <pc:chgData name="Mate Csanad" userId="318b3dc6109a1aac" providerId="LiveId" clId="{134E63AA-E29B-4832-A105-7E6F6A58B24D}" dt="2023-10-01T08:44:08.625" v="2232" actId="2696"/>
        <pc:sldMkLst>
          <pc:docMk/>
          <pc:sldMk cId="2873045949" sldId="409"/>
        </pc:sldMkLst>
        <pc:spChg chg="del">
          <ac:chgData name="Mate Csanad" userId="318b3dc6109a1aac" providerId="LiveId" clId="{134E63AA-E29B-4832-A105-7E6F6A58B24D}" dt="2023-09-30T12:01:53.219" v="3" actId="478"/>
          <ac:spMkLst>
            <pc:docMk/>
            <pc:sldMk cId="2873045949" sldId="409"/>
            <ac:spMk id="14" creationId="{CA47A017-75C1-47D0-812F-832567A74A40}"/>
          </ac:spMkLst>
        </pc:spChg>
      </pc:sldChg>
      <pc:sldChg chg="addSp delSp modSp del mod">
        <pc:chgData name="Mate Csanad" userId="318b3dc6109a1aac" providerId="LiveId" clId="{134E63AA-E29B-4832-A105-7E6F6A58B24D}" dt="2023-10-02T12:50:32.656" v="5847" actId="2696"/>
        <pc:sldMkLst>
          <pc:docMk/>
          <pc:sldMk cId="2564311808" sldId="410"/>
        </pc:sldMkLst>
        <pc:spChg chg="add mod">
          <ac:chgData name="Mate Csanad" userId="318b3dc6109a1aac" providerId="LiveId" clId="{134E63AA-E29B-4832-A105-7E6F6A58B24D}" dt="2023-10-01T09:00:34.136" v="3024"/>
          <ac:spMkLst>
            <pc:docMk/>
            <pc:sldMk cId="2564311808" sldId="410"/>
            <ac:spMk id="4" creationId="{1CF07E39-EE8F-EB0A-6F9B-3FC395DB4F94}"/>
          </ac:spMkLst>
        </pc:spChg>
        <pc:spChg chg="del">
          <ac:chgData name="Mate Csanad" userId="318b3dc6109a1aac" providerId="LiveId" clId="{134E63AA-E29B-4832-A105-7E6F6A58B24D}" dt="2023-09-30T12:02:04.743" v="11" actId="478"/>
          <ac:spMkLst>
            <pc:docMk/>
            <pc:sldMk cId="2564311808" sldId="410"/>
            <ac:spMk id="10" creationId="{E31B0168-6BE0-4A5B-A57A-32CDF9C0FD63}"/>
          </ac:spMkLst>
        </pc:spChg>
      </pc:sldChg>
      <pc:sldChg chg="add">
        <pc:chgData name="Mate Csanad" userId="318b3dc6109a1aac" providerId="LiveId" clId="{134E63AA-E29B-4832-A105-7E6F6A58B24D}" dt="2023-10-02T12:50:39.654" v="5848"/>
        <pc:sldMkLst>
          <pc:docMk/>
          <pc:sldMk cId="2726443222" sldId="410"/>
        </pc:sldMkLst>
      </pc:sldChg>
      <pc:sldChg chg="modSp mod">
        <pc:chgData name="Mate Csanad" userId="318b3dc6109a1aac" providerId="LiveId" clId="{134E63AA-E29B-4832-A105-7E6F6A58B24D}" dt="2023-09-30T12:04:58.730" v="34" actId="27636"/>
        <pc:sldMkLst>
          <pc:docMk/>
          <pc:sldMk cId="3178262674" sldId="412"/>
        </pc:sldMkLst>
        <pc:spChg chg="mod">
          <ac:chgData name="Mate Csanad" userId="318b3dc6109a1aac" providerId="LiveId" clId="{134E63AA-E29B-4832-A105-7E6F6A58B24D}" dt="2023-09-30T12:04:58.730" v="34" actId="27636"/>
          <ac:spMkLst>
            <pc:docMk/>
            <pc:sldMk cId="3178262674" sldId="412"/>
            <ac:spMk id="3" creationId="{00000000-0000-0000-0000-000000000000}"/>
          </ac:spMkLst>
        </pc:spChg>
      </pc:sldChg>
      <pc:sldChg chg="addSp delSp modSp mod">
        <pc:chgData name="Mate Csanad" userId="318b3dc6109a1aac" providerId="LiveId" clId="{134E63AA-E29B-4832-A105-7E6F6A58B24D}" dt="2023-10-02T14:08:19.024" v="6033"/>
        <pc:sldMkLst>
          <pc:docMk/>
          <pc:sldMk cId="356473542" sldId="414"/>
        </pc:sldMkLst>
        <pc:spChg chg="mod">
          <ac:chgData name="Mate Csanad" userId="318b3dc6109a1aac" providerId="LiveId" clId="{134E63AA-E29B-4832-A105-7E6F6A58B24D}" dt="2023-10-02T14:06:13.361" v="6016" actId="790"/>
          <ac:spMkLst>
            <pc:docMk/>
            <pc:sldMk cId="356473542" sldId="414"/>
            <ac:spMk id="4" creationId="{00000000-0000-0000-0000-000000000000}"/>
          </ac:spMkLst>
        </pc:spChg>
        <pc:spChg chg="add del mod">
          <ac:chgData name="Mate Csanad" userId="318b3dc6109a1aac" providerId="LiveId" clId="{134E63AA-E29B-4832-A105-7E6F6A58B24D}" dt="2023-10-02T14:08:18.712" v="6032" actId="478"/>
          <ac:spMkLst>
            <pc:docMk/>
            <pc:sldMk cId="356473542" sldId="414"/>
            <ac:spMk id="5" creationId="{87611248-0B3C-E72E-7C44-06CB8480F398}"/>
          </ac:spMkLst>
        </pc:spChg>
        <pc:spChg chg="mod">
          <ac:chgData name="Mate Csanad" userId="318b3dc6109a1aac" providerId="LiveId" clId="{134E63AA-E29B-4832-A105-7E6F6A58B24D}" dt="2023-10-02T14:06:13.361" v="6016" actId="790"/>
          <ac:spMkLst>
            <pc:docMk/>
            <pc:sldMk cId="356473542" sldId="414"/>
            <ac:spMk id="8" creationId="{D588686E-F379-602A-27DC-D9E2FB09AEB1}"/>
          </ac:spMkLst>
        </pc:spChg>
        <pc:spChg chg="mod">
          <ac:chgData name="Mate Csanad" userId="318b3dc6109a1aac" providerId="LiveId" clId="{134E63AA-E29B-4832-A105-7E6F6A58B24D}" dt="2023-10-02T14:06:13.361" v="6016" actId="790"/>
          <ac:spMkLst>
            <pc:docMk/>
            <pc:sldMk cId="356473542" sldId="414"/>
            <ac:spMk id="9" creationId="{00000000-0000-0000-0000-000000000000}"/>
          </ac:spMkLst>
        </pc:spChg>
        <pc:spChg chg="add mod">
          <ac:chgData name="Mate Csanad" userId="318b3dc6109a1aac" providerId="LiveId" clId="{134E63AA-E29B-4832-A105-7E6F6A58B24D}" dt="2023-10-02T14:08:19.024" v="6033"/>
          <ac:spMkLst>
            <pc:docMk/>
            <pc:sldMk cId="356473542" sldId="414"/>
            <ac:spMk id="10" creationId="{BE17F888-EF8E-816B-7A08-BFD6727D5D79}"/>
          </ac:spMkLst>
        </pc:spChg>
        <pc:spChg chg="mod">
          <ac:chgData name="Mate Csanad" userId="318b3dc6109a1aac" providerId="LiveId" clId="{134E63AA-E29B-4832-A105-7E6F6A58B24D}" dt="2023-10-02T14:06:13.361" v="6016" actId="790"/>
          <ac:spMkLst>
            <pc:docMk/>
            <pc:sldMk cId="356473542" sldId="414"/>
            <ac:spMk id="11" creationId="{00000000-0000-0000-0000-000000000000}"/>
          </ac:spMkLst>
        </pc:spChg>
        <pc:spChg chg="mod">
          <ac:chgData name="Mate Csanad" userId="318b3dc6109a1aac" providerId="LiveId" clId="{134E63AA-E29B-4832-A105-7E6F6A58B24D}" dt="2023-10-02T14:06:13.361" v="6016" actId="790"/>
          <ac:spMkLst>
            <pc:docMk/>
            <pc:sldMk cId="356473542" sldId="414"/>
            <ac:spMk id="12" creationId="{00000000-0000-0000-0000-000000000000}"/>
          </ac:spMkLst>
        </pc:spChg>
        <pc:spChg chg="del">
          <ac:chgData name="Mate Csanad" userId="318b3dc6109a1aac" providerId="LiveId" clId="{134E63AA-E29B-4832-A105-7E6F6A58B24D}" dt="2023-09-30T12:01:54.892" v="4" actId="478"/>
          <ac:spMkLst>
            <pc:docMk/>
            <pc:sldMk cId="356473542" sldId="414"/>
            <ac:spMk id="22" creationId="{28B905D0-7768-43A6-AE3A-683CD5FFAE50}"/>
          </ac:spMkLst>
        </pc:spChg>
        <pc:spChg chg="mod">
          <ac:chgData name="Mate Csanad" userId="318b3dc6109a1aac" providerId="LiveId" clId="{134E63AA-E29B-4832-A105-7E6F6A58B24D}" dt="2023-10-02T14:06:13.361" v="6016" actId="790"/>
          <ac:spMkLst>
            <pc:docMk/>
            <pc:sldMk cId="356473542" sldId="414"/>
            <ac:spMk id="28" creationId="{00000000-0000-0000-0000-000000000000}"/>
          </ac:spMkLst>
        </pc:spChg>
        <pc:spChg chg="mod">
          <ac:chgData name="Mate Csanad" userId="318b3dc6109a1aac" providerId="LiveId" clId="{134E63AA-E29B-4832-A105-7E6F6A58B24D}" dt="2023-10-02T14:06:13.361" v="6016" actId="790"/>
          <ac:spMkLst>
            <pc:docMk/>
            <pc:sldMk cId="356473542" sldId="414"/>
            <ac:spMk id="49154" creationId="{00000000-0000-0000-0000-000000000000}"/>
          </ac:spMkLst>
        </pc:spChg>
        <pc:spChg chg="mod">
          <ac:chgData name="Mate Csanad" userId="318b3dc6109a1aac" providerId="LiveId" clId="{134E63AA-E29B-4832-A105-7E6F6A58B24D}" dt="2023-10-02T14:06:13.361" v="6016" actId="790"/>
          <ac:spMkLst>
            <pc:docMk/>
            <pc:sldMk cId="356473542" sldId="414"/>
            <ac:spMk id="49155" creationId="{00000000-0000-0000-0000-000000000000}"/>
          </ac:spMkLst>
        </pc:spChg>
        <pc:grpChg chg="mod">
          <ac:chgData name="Mate Csanad" userId="318b3dc6109a1aac" providerId="LiveId" clId="{134E63AA-E29B-4832-A105-7E6F6A58B24D}" dt="2023-10-02T14:05:51.057" v="5946" actId="1076"/>
          <ac:grpSpMkLst>
            <pc:docMk/>
            <pc:sldMk cId="356473542" sldId="414"/>
            <ac:grpSpMk id="7" creationId="{00000000-0000-0000-0000-000000000000}"/>
          </ac:grpSpMkLst>
        </pc:grpChg>
      </pc:sldChg>
      <pc:sldChg chg="addSp delSp modSp mod">
        <pc:chgData name="Mate Csanad" userId="318b3dc6109a1aac" providerId="LiveId" clId="{134E63AA-E29B-4832-A105-7E6F6A58B24D}" dt="2023-10-02T14:36:05.410" v="6630" actId="20577"/>
        <pc:sldMkLst>
          <pc:docMk/>
          <pc:sldMk cId="1913844521" sldId="424"/>
        </pc:sldMkLst>
        <pc:spChg chg="add del mod">
          <ac:chgData name="Mate Csanad" userId="318b3dc6109a1aac" providerId="LiveId" clId="{134E63AA-E29B-4832-A105-7E6F6A58B24D}" dt="2023-10-02T14:08:27.022" v="6040" actId="478"/>
          <ac:spMkLst>
            <pc:docMk/>
            <pc:sldMk cId="1913844521" sldId="424"/>
            <ac:spMk id="2" creationId="{46E075ED-E20E-7BA2-FA5A-6486B634F1E7}"/>
          </ac:spMkLst>
        </pc:spChg>
        <pc:spChg chg="mod">
          <ac:chgData name="Mate Csanad" userId="318b3dc6109a1aac" providerId="LiveId" clId="{134E63AA-E29B-4832-A105-7E6F6A58B24D}" dt="2023-10-02T08:20:35.475" v="4487" actId="790"/>
          <ac:spMkLst>
            <pc:docMk/>
            <pc:sldMk cId="1913844521" sldId="424"/>
            <ac:spMk id="4" creationId="{00000000-0000-0000-0000-000000000000}"/>
          </ac:spMkLst>
        </pc:spChg>
        <pc:spChg chg="add mod">
          <ac:chgData name="Mate Csanad" userId="318b3dc6109a1aac" providerId="LiveId" clId="{134E63AA-E29B-4832-A105-7E6F6A58B24D}" dt="2023-10-02T14:08:27.398" v="6041"/>
          <ac:spMkLst>
            <pc:docMk/>
            <pc:sldMk cId="1913844521" sldId="424"/>
            <ac:spMk id="5" creationId="{FB378977-3EBD-5D7A-95A5-621EBE4BD5E5}"/>
          </ac:spMkLst>
        </pc:spChg>
        <pc:spChg chg="mod">
          <ac:chgData name="Mate Csanad" userId="318b3dc6109a1aac" providerId="LiveId" clId="{134E63AA-E29B-4832-A105-7E6F6A58B24D}" dt="2023-10-02T08:20:35.475" v="4487" actId="790"/>
          <ac:spMkLst>
            <pc:docMk/>
            <pc:sldMk cId="1913844521" sldId="424"/>
            <ac:spMk id="6" creationId="{00000000-0000-0000-0000-000000000000}"/>
          </ac:spMkLst>
        </pc:spChg>
        <pc:spChg chg="mod">
          <ac:chgData name="Mate Csanad" userId="318b3dc6109a1aac" providerId="LiveId" clId="{134E63AA-E29B-4832-A105-7E6F6A58B24D}" dt="2023-10-02T08:20:35.475" v="4487" actId="790"/>
          <ac:spMkLst>
            <pc:docMk/>
            <pc:sldMk cId="1913844521" sldId="424"/>
            <ac:spMk id="7" creationId="{00000000-0000-0000-0000-000000000000}"/>
          </ac:spMkLst>
        </pc:spChg>
        <pc:spChg chg="add mod">
          <ac:chgData name="Mate Csanad" userId="318b3dc6109a1aac" providerId="LiveId" clId="{134E63AA-E29B-4832-A105-7E6F6A58B24D}" dt="2023-10-02T08:20:35.475" v="4487" actId="790"/>
          <ac:spMkLst>
            <pc:docMk/>
            <pc:sldMk cId="1913844521" sldId="424"/>
            <ac:spMk id="9" creationId="{40AB510B-31B8-AE21-ADBC-6DA6BFDD32D8}"/>
          </ac:spMkLst>
        </pc:spChg>
        <pc:spChg chg="add mod">
          <ac:chgData name="Mate Csanad" userId="318b3dc6109a1aac" providerId="LiveId" clId="{134E63AA-E29B-4832-A105-7E6F6A58B24D}" dt="2023-10-02T08:20:35.475" v="4487" actId="790"/>
          <ac:spMkLst>
            <pc:docMk/>
            <pc:sldMk cId="1913844521" sldId="424"/>
            <ac:spMk id="10" creationId="{738A0050-6519-F3B4-4CF2-7F40653901F2}"/>
          </ac:spMkLst>
        </pc:spChg>
        <pc:spChg chg="add mod ord">
          <ac:chgData name="Mate Csanad" userId="318b3dc6109a1aac" providerId="LiveId" clId="{134E63AA-E29B-4832-A105-7E6F6A58B24D}" dt="2023-10-02T08:20:35.475" v="4487" actId="790"/>
          <ac:spMkLst>
            <pc:docMk/>
            <pc:sldMk cId="1913844521" sldId="424"/>
            <ac:spMk id="14" creationId="{6B8A1B4B-5126-B051-BF2D-AB39C7212412}"/>
          </ac:spMkLst>
        </pc:spChg>
        <pc:spChg chg="add mod ord">
          <ac:chgData name="Mate Csanad" userId="318b3dc6109a1aac" providerId="LiveId" clId="{134E63AA-E29B-4832-A105-7E6F6A58B24D}" dt="2023-10-02T08:20:35.475" v="4487" actId="790"/>
          <ac:spMkLst>
            <pc:docMk/>
            <pc:sldMk cId="1913844521" sldId="424"/>
            <ac:spMk id="15" creationId="{8B8139C4-7352-DF79-ED6F-5B21B5EF5626}"/>
          </ac:spMkLst>
        </pc:spChg>
        <pc:spChg chg="del">
          <ac:chgData name="Mate Csanad" userId="318b3dc6109a1aac" providerId="LiveId" clId="{134E63AA-E29B-4832-A105-7E6F6A58B24D}" dt="2023-10-01T09:00:15" v="3017" actId="478"/>
          <ac:spMkLst>
            <pc:docMk/>
            <pc:sldMk cId="1913844521" sldId="424"/>
            <ac:spMk id="19" creationId="{E4C8C423-7322-4503-B92C-BB70631A2B02}"/>
          </ac:spMkLst>
        </pc:spChg>
        <pc:spChg chg="mod">
          <ac:chgData name="Mate Csanad" userId="318b3dc6109a1aac" providerId="LiveId" clId="{134E63AA-E29B-4832-A105-7E6F6A58B24D}" dt="2023-10-02T08:20:35.475" v="4487" actId="790"/>
          <ac:spMkLst>
            <pc:docMk/>
            <pc:sldMk cId="1913844521" sldId="424"/>
            <ac:spMk id="52226" creationId="{00000000-0000-0000-0000-000000000000}"/>
          </ac:spMkLst>
        </pc:spChg>
        <pc:spChg chg="mod">
          <ac:chgData name="Mate Csanad" userId="318b3dc6109a1aac" providerId="LiveId" clId="{134E63AA-E29B-4832-A105-7E6F6A58B24D}" dt="2023-10-02T14:36:05.410" v="6630" actId="20577"/>
          <ac:spMkLst>
            <pc:docMk/>
            <pc:sldMk cId="1913844521" sldId="424"/>
            <ac:spMk id="52227" creationId="{00000000-0000-0000-0000-000000000000}"/>
          </ac:spMkLst>
        </pc:spChg>
        <pc:spChg chg="mod">
          <ac:chgData name="Mate Csanad" userId="318b3dc6109a1aac" providerId="LiveId" clId="{134E63AA-E29B-4832-A105-7E6F6A58B24D}" dt="2023-10-02T08:20:35.475" v="4487" actId="790"/>
          <ac:spMkLst>
            <pc:docMk/>
            <pc:sldMk cId="1913844521" sldId="424"/>
            <ac:spMk id="52272" creationId="{00000000-0000-0000-0000-000000000000}"/>
          </ac:spMkLst>
        </pc:spChg>
        <pc:spChg chg="mod">
          <ac:chgData name="Mate Csanad" userId="318b3dc6109a1aac" providerId="LiveId" clId="{134E63AA-E29B-4832-A105-7E6F6A58B24D}" dt="2023-10-02T08:20:35.475" v="4487" actId="790"/>
          <ac:spMkLst>
            <pc:docMk/>
            <pc:sldMk cId="1913844521" sldId="424"/>
            <ac:spMk id="52274" creationId="{00000000-0000-0000-0000-000000000000}"/>
          </ac:spMkLst>
        </pc:spChg>
        <pc:spChg chg="mod">
          <ac:chgData name="Mate Csanad" userId="318b3dc6109a1aac" providerId="LiveId" clId="{134E63AA-E29B-4832-A105-7E6F6A58B24D}" dt="2023-10-02T08:20:35.475" v="4487" actId="790"/>
          <ac:spMkLst>
            <pc:docMk/>
            <pc:sldMk cId="1913844521" sldId="424"/>
            <ac:spMk id="52275" creationId="{00000000-0000-0000-0000-000000000000}"/>
          </ac:spMkLst>
        </pc:spChg>
        <pc:spChg chg="mod">
          <ac:chgData name="Mate Csanad" userId="318b3dc6109a1aac" providerId="LiveId" clId="{134E63AA-E29B-4832-A105-7E6F6A58B24D}" dt="2023-10-02T08:20:35.475" v="4487" actId="790"/>
          <ac:spMkLst>
            <pc:docMk/>
            <pc:sldMk cId="1913844521" sldId="424"/>
            <ac:spMk id="52276" creationId="{00000000-0000-0000-0000-000000000000}"/>
          </ac:spMkLst>
        </pc:spChg>
        <pc:spChg chg="mod">
          <ac:chgData name="Mate Csanad" userId="318b3dc6109a1aac" providerId="LiveId" clId="{134E63AA-E29B-4832-A105-7E6F6A58B24D}" dt="2023-10-02T08:20:35.475" v="4487" actId="790"/>
          <ac:spMkLst>
            <pc:docMk/>
            <pc:sldMk cId="1913844521" sldId="424"/>
            <ac:spMk id="52277" creationId="{00000000-0000-0000-0000-000000000000}"/>
          </ac:spMkLst>
        </pc:spChg>
        <pc:spChg chg="mod">
          <ac:chgData name="Mate Csanad" userId="318b3dc6109a1aac" providerId="LiveId" clId="{134E63AA-E29B-4832-A105-7E6F6A58B24D}" dt="2023-10-02T08:20:35.475" v="4487" actId="790"/>
          <ac:spMkLst>
            <pc:docMk/>
            <pc:sldMk cId="1913844521" sldId="424"/>
            <ac:spMk id="52278" creationId="{00000000-0000-0000-0000-000000000000}"/>
          </ac:spMkLst>
        </pc:spChg>
        <pc:spChg chg="mod">
          <ac:chgData name="Mate Csanad" userId="318b3dc6109a1aac" providerId="LiveId" clId="{134E63AA-E29B-4832-A105-7E6F6A58B24D}" dt="2023-10-02T08:20:35.475" v="4487" actId="790"/>
          <ac:spMkLst>
            <pc:docMk/>
            <pc:sldMk cId="1913844521" sldId="424"/>
            <ac:spMk id="52279" creationId="{00000000-0000-0000-0000-000000000000}"/>
          </ac:spMkLst>
        </pc:spChg>
        <pc:spChg chg="mod">
          <ac:chgData name="Mate Csanad" userId="318b3dc6109a1aac" providerId="LiveId" clId="{134E63AA-E29B-4832-A105-7E6F6A58B24D}" dt="2023-10-02T08:20:35.475" v="4487" actId="790"/>
          <ac:spMkLst>
            <pc:docMk/>
            <pc:sldMk cId="1913844521" sldId="424"/>
            <ac:spMk id="52281" creationId="{00000000-0000-0000-0000-000000000000}"/>
          </ac:spMkLst>
        </pc:spChg>
        <pc:grpChg chg="mod">
          <ac:chgData name="Mate Csanad" userId="318b3dc6109a1aac" providerId="LiveId" clId="{134E63AA-E29B-4832-A105-7E6F6A58B24D}" dt="2023-10-02T08:19:16.729" v="4406" actId="1076"/>
          <ac:grpSpMkLst>
            <pc:docMk/>
            <pc:sldMk cId="1913844521" sldId="424"/>
            <ac:grpSpMk id="52282" creationId="{00000000-0000-0000-0000-000000000000}"/>
          </ac:grpSpMkLst>
        </pc:grpChg>
        <pc:grpChg chg="mod">
          <ac:chgData name="Mate Csanad" userId="318b3dc6109a1aac" providerId="LiveId" clId="{134E63AA-E29B-4832-A105-7E6F6A58B24D}" dt="2023-10-02T08:19:21.010" v="4407" actId="1076"/>
          <ac:grpSpMkLst>
            <pc:docMk/>
            <pc:sldMk cId="1913844521" sldId="424"/>
            <ac:grpSpMk id="52283" creationId="{00000000-0000-0000-0000-000000000000}"/>
          </ac:grpSpMkLst>
        </pc:grpChg>
        <pc:picChg chg="add mod">
          <ac:chgData name="Mate Csanad" userId="318b3dc6109a1aac" providerId="LiveId" clId="{134E63AA-E29B-4832-A105-7E6F6A58B24D}" dt="2023-10-02T08:18:14.645" v="4323" actId="1076"/>
          <ac:picMkLst>
            <pc:docMk/>
            <pc:sldMk cId="1913844521" sldId="424"/>
            <ac:picMk id="8" creationId="{98CFE252-98D9-F2C5-C38D-D815D511260C}"/>
          </ac:picMkLst>
        </pc:picChg>
        <pc:picChg chg="add mod">
          <ac:chgData name="Mate Csanad" userId="318b3dc6109a1aac" providerId="LiveId" clId="{134E63AA-E29B-4832-A105-7E6F6A58B24D}" dt="2023-10-02T08:14:59.293" v="4267" actId="1076"/>
          <ac:picMkLst>
            <pc:docMk/>
            <pc:sldMk cId="1913844521" sldId="424"/>
            <ac:picMk id="12" creationId="{FF153A5C-A828-C815-28F3-21FE461215CD}"/>
          </ac:picMkLst>
        </pc:picChg>
        <pc:picChg chg="add mod">
          <ac:chgData name="Mate Csanad" userId="318b3dc6109a1aac" providerId="LiveId" clId="{134E63AA-E29B-4832-A105-7E6F6A58B24D}" dt="2023-10-02T08:15:04.158" v="4269" actId="1076"/>
          <ac:picMkLst>
            <pc:docMk/>
            <pc:sldMk cId="1913844521" sldId="424"/>
            <ac:picMk id="13" creationId="{FB8AA7BC-118A-E916-0D5A-74E2B6048AED}"/>
          </ac:picMkLst>
        </pc:picChg>
        <pc:picChg chg="add mod">
          <ac:chgData name="Mate Csanad" userId="318b3dc6109a1aac" providerId="LiveId" clId="{134E63AA-E29B-4832-A105-7E6F6A58B24D}" dt="2023-10-02T08:17:44.176" v="4316" actId="1076"/>
          <ac:picMkLst>
            <pc:docMk/>
            <pc:sldMk cId="1913844521" sldId="424"/>
            <ac:picMk id="17" creationId="{3B6A3C6C-EBFE-7129-DB74-811235B15D96}"/>
          </ac:picMkLst>
        </pc:picChg>
        <pc:picChg chg="del mod">
          <ac:chgData name="Mate Csanad" userId="318b3dc6109a1aac" providerId="LiveId" clId="{134E63AA-E29B-4832-A105-7E6F6A58B24D}" dt="2023-10-02T08:13:02.690" v="4238" actId="478"/>
          <ac:picMkLst>
            <pc:docMk/>
            <pc:sldMk cId="1913844521" sldId="424"/>
            <ac:picMk id="52268" creationId="{00000000-0000-0000-0000-000000000000}"/>
          </ac:picMkLst>
        </pc:picChg>
        <pc:picChg chg="mod">
          <ac:chgData name="Mate Csanad" userId="318b3dc6109a1aac" providerId="LiveId" clId="{134E63AA-E29B-4832-A105-7E6F6A58B24D}" dt="2023-10-02T08:19:23.747" v="4408" actId="1076"/>
          <ac:picMkLst>
            <pc:docMk/>
            <pc:sldMk cId="1913844521" sldId="424"/>
            <ac:picMk id="52284" creationId="{00000000-0000-0000-0000-000000000000}"/>
          </ac:picMkLst>
        </pc:picChg>
        <pc:cxnChg chg="add del mod">
          <ac:chgData name="Mate Csanad" userId="318b3dc6109a1aac" providerId="LiveId" clId="{134E63AA-E29B-4832-A105-7E6F6A58B24D}" dt="2023-10-02T08:19:14.834" v="4405" actId="478"/>
          <ac:cxnSpMkLst>
            <pc:docMk/>
            <pc:sldMk cId="1913844521" sldId="424"/>
            <ac:cxnSpMk id="3" creationId="{50CE2077-BF52-D5B2-F20A-EEE1C9897550}"/>
          </ac:cxnSpMkLst>
        </pc:cxnChg>
        <pc:cxnChg chg="add del mod">
          <ac:chgData name="Mate Csanad" userId="318b3dc6109a1aac" providerId="LiveId" clId="{134E63AA-E29B-4832-A105-7E6F6A58B24D}" dt="2023-10-01T06:12:39.573" v="1990" actId="478"/>
          <ac:cxnSpMkLst>
            <pc:docMk/>
            <pc:sldMk cId="1913844521" sldId="424"/>
            <ac:cxnSpMk id="8" creationId="{4A65DEFB-4DF7-1F94-790F-89893DCA173A}"/>
          </ac:cxnSpMkLst>
        </pc:cxnChg>
        <pc:cxnChg chg="add mod">
          <ac:chgData name="Mate Csanad" userId="318b3dc6109a1aac" providerId="LiveId" clId="{134E63AA-E29B-4832-A105-7E6F6A58B24D}" dt="2023-10-02T08:18:09.429" v="4321" actId="208"/>
          <ac:cxnSpMkLst>
            <pc:docMk/>
            <pc:sldMk cId="1913844521" sldId="424"/>
            <ac:cxnSpMk id="19" creationId="{084A1A65-747E-C390-2032-5536415EAE72}"/>
          </ac:cxnSpMkLst>
        </pc:cxnChg>
      </pc:sldChg>
      <pc:sldChg chg="add">
        <pc:chgData name="Mate Csanad" userId="318b3dc6109a1aac" providerId="LiveId" clId="{134E63AA-E29B-4832-A105-7E6F6A58B24D}" dt="2023-09-30T12:04:39.381" v="31"/>
        <pc:sldMkLst>
          <pc:docMk/>
          <pc:sldMk cId="946402170" sldId="429"/>
        </pc:sldMkLst>
      </pc:sldChg>
      <pc:sldChg chg="delSp del mod">
        <pc:chgData name="Mate Csanad" userId="318b3dc6109a1aac" providerId="LiveId" clId="{134E63AA-E29B-4832-A105-7E6F6A58B24D}" dt="2023-09-30T12:04:34.121" v="30" actId="2696"/>
        <pc:sldMkLst>
          <pc:docMk/>
          <pc:sldMk cId="2130414985" sldId="429"/>
        </pc:sldMkLst>
        <pc:spChg chg="del">
          <ac:chgData name="Mate Csanad" userId="318b3dc6109a1aac" providerId="LiveId" clId="{134E63AA-E29B-4832-A105-7E6F6A58B24D}" dt="2023-09-30T12:02:08.594" v="15" actId="478"/>
          <ac:spMkLst>
            <pc:docMk/>
            <pc:sldMk cId="2130414985" sldId="429"/>
            <ac:spMk id="9" creationId="{D5FC8EA2-9491-46E2-B3C5-76D86EA3AB2C}"/>
          </ac:spMkLst>
        </pc:spChg>
      </pc:sldChg>
      <pc:sldChg chg="add">
        <pc:chgData name="Mate Csanad" userId="318b3dc6109a1aac" providerId="LiveId" clId="{134E63AA-E29B-4832-A105-7E6F6A58B24D}" dt="2023-09-30T12:04:39.381" v="31"/>
        <pc:sldMkLst>
          <pc:docMk/>
          <pc:sldMk cId="103966245" sldId="435"/>
        </pc:sldMkLst>
      </pc:sldChg>
      <pc:sldChg chg="delSp del mod">
        <pc:chgData name="Mate Csanad" userId="318b3dc6109a1aac" providerId="LiveId" clId="{134E63AA-E29B-4832-A105-7E6F6A58B24D}" dt="2023-09-30T12:04:34.121" v="30" actId="2696"/>
        <pc:sldMkLst>
          <pc:docMk/>
          <pc:sldMk cId="4149020179" sldId="435"/>
        </pc:sldMkLst>
        <pc:spChg chg="del">
          <ac:chgData name="Mate Csanad" userId="318b3dc6109a1aac" providerId="LiveId" clId="{134E63AA-E29B-4832-A105-7E6F6A58B24D}" dt="2023-09-30T12:02:07.582" v="14" actId="478"/>
          <ac:spMkLst>
            <pc:docMk/>
            <pc:sldMk cId="4149020179" sldId="435"/>
            <ac:spMk id="9" creationId="{9650B13D-3440-4021-BB2D-C3A59E549869}"/>
          </ac:spMkLst>
        </pc:spChg>
      </pc:sldChg>
      <pc:sldChg chg="delSp del mod">
        <pc:chgData name="Mate Csanad" userId="318b3dc6109a1aac" providerId="LiveId" clId="{134E63AA-E29B-4832-A105-7E6F6A58B24D}" dt="2023-10-01T08:59:47.482" v="3012" actId="47"/>
        <pc:sldMkLst>
          <pc:docMk/>
          <pc:sldMk cId="1861298511" sldId="458"/>
        </pc:sldMkLst>
        <pc:spChg chg="del">
          <ac:chgData name="Mate Csanad" userId="318b3dc6109a1aac" providerId="LiveId" clId="{134E63AA-E29B-4832-A105-7E6F6A58B24D}" dt="2023-09-30T12:02:19.092" v="21" actId="478"/>
          <ac:spMkLst>
            <pc:docMk/>
            <pc:sldMk cId="1861298511" sldId="458"/>
            <ac:spMk id="7" creationId="{4B53CD29-F337-4DA7-A23D-918E8AE162C5}"/>
          </ac:spMkLst>
        </pc:spChg>
      </pc:sldChg>
      <pc:sldChg chg="addSp delSp modSp mod">
        <pc:chgData name="Mate Csanad" userId="318b3dc6109a1aac" providerId="LiveId" clId="{134E63AA-E29B-4832-A105-7E6F6A58B24D}" dt="2023-10-02T14:08:16.764" v="6031"/>
        <pc:sldMkLst>
          <pc:docMk/>
          <pc:sldMk cId="1817884595" sldId="466"/>
        </pc:sldMkLst>
        <pc:spChg chg="mod">
          <ac:chgData name="Mate Csanad" userId="318b3dc6109a1aac" providerId="LiveId" clId="{134E63AA-E29B-4832-A105-7E6F6A58B24D}" dt="2023-10-01T08:43:19.920" v="2222" actId="790"/>
          <ac:spMkLst>
            <pc:docMk/>
            <pc:sldMk cId="1817884595" sldId="466"/>
            <ac:spMk id="2" creationId="{00000000-0000-0000-0000-000000000000}"/>
          </ac:spMkLst>
        </pc:spChg>
        <pc:spChg chg="mod">
          <ac:chgData name="Mate Csanad" userId="318b3dc6109a1aac" providerId="LiveId" clId="{134E63AA-E29B-4832-A105-7E6F6A58B24D}" dt="2023-10-02T14:05:11.063" v="5934" actId="20577"/>
          <ac:spMkLst>
            <pc:docMk/>
            <pc:sldMk cId="1817884595" sldId="466"/>
            <ac:spMk id="3" creationId="{00000000-0000-0000-0000-000000000000}"/>
          </ac:spMkLst>
        </pc:spChg>
        <pc:spChg chg="add del mod">
          <ac:chgData name="Mate Csanad" userId="318b3dc6109a1aac" providerId="LiveId" clId="{134E63AA-E29B-4832-A105-7E6F6A58B24D}" dt="2023-10-02T14:08:16.366" v="6030" actId="478"/>
          <ac:spMkLst>
            <pc:docMk/>
            <pc:sldMk cId="1817884595" sldId="466"/>
            <ac:spMk id="5" creationId="{30C7708F-3659-2AC3-8C31-442DA423D342}"/>
          </ac:spMkLst>
        </pc:spChg>
        <pc:spChg chg="mod">
          <ac:chgData name="Mate Csanad" userId="318b3dc6109a1aac" providerId="LiveId" clId="{134E63AA-E29B-4832-A105-7E6F6A58B24D}" dt="2023-10-01T08:43:19.920" v="2222" actId="790"/>
          <ac:spMkLst>
            <pc:docMk/>
            <pc:sldMk cId="1817884595" sldId="466"/>
            <ac:spMk id="8" creationId="{00000000-0000-0000-0000-000000000000}"/>
          </ac:spMkLst>
        </pc:spChg>
        <pc:spChg chg="mod">
          <ac:chgData name="Mate Csanad" userId="318b3dc6109a1aac" providerId="LiveId" clId="{134E63AA-E29B-4832-A105-7E6F6A58B24D}" dt="2023-10-01T08:43:19.920" v="2222" actId="790"/>
          <ac:spMkLst>
            <pc:docMk/>
            <pc:sldMk cId="1817884595" sldId="466"/>
            <ac:spMk id="9" creationId="{00000000-0000-0000-0000-000000000000}"/>
          </ac:spMkLst>
        </pc:spChg>
        <pc:spChg chg="mod">
          <ac:chgData name="Mate Csanad" userId="318b3dc6109a1aac" providerId="LiveId" clId="{134E63AA-E29B-4832-A105-7E6F6A58B24D}" dt="2023-10-01T08:43:19.920" v="2222" actId="790"/>
          <ac:spMkLst>
            <pc:docMk/>
            <pc:sldMk cId="1817884595" sldId="466"/>
            <ac:spMk id="10" creationId="{00000000-0000-0000-0000-000000000000}"/>
          </ac:spMkLst>
        </pc:spChg>
        <pc:spChg chg="mod">
          <ac:chgData name="Mate Csanad" userId="318b3dc6109a1aac" providerId="LiveId" clId="{134E63AA-E29B-4832-A105-7E6F6A58B24D}" dt="2023-10-01T08:43:19.920" v="2222" actId="790"/>
          <ac:spMkLst>
            <pc:docMk/>
            <pc:sldMk cId="1817884595" sldId="466"/>
            <ac:spMk id="11" creationId="{00000000-0000-0000-0000-000000000000}"/>
          </ac:spMkLst>
        </pc:spChg>
        <pc:spChg chg="add mod">
          <ac:chgData name="Mate Csanad" userId="318b3dc6109a1aac" providerId="LiveId" clId="{134E63AA-E29B-4832-A105-7E6F6A58B24D}" dt="2023-10-02T14:08:16.764" v="6031"/>
          <ac:spMkLst>
            <pc:docMk/>
            <pc:sldMk cId="1817884595" sldId="466"/>
            <ac:spMk id="11" creationId="{D737CBB3-2B55-B1B0-44BA-5572AB75F6DA}"/>
          </ac:spMkLst>
        </pc:spChg>
        <pc:grpChg chg="add mod">
          <ac:chgData name="Mate Csanad" userId="318b3dc6109a1aac" providerId="LiveId" clId="{134E63AA-E29B-4832-A105-7E6F6A58B24D}" dt="2023-10-01T08:43:48.296" v="2231" actId="14100"/>
          <ac:grpSpMkLst>
            <pc:docMk/>
            <pc:sldMk cId="1817884595" sldId="466"/>
            <ac:grpSpMk id="4" creationId="{27FB607D-C992-B042-C509-CF29327F8B9A}"/>
          </ac:grpSpMkLst>
        </pc:grpChg>
        <pc:picChg chg="mod">
          <ac:chgData name="Mate Csanad" userId="318b3dc6109a1aac" providerId="LiveId" clId="{134E63AA-E29B-4832-A105-7E6F6A58B24D}" dt="2023-10-01T08:43:01.898" v="2220" actId="164"/>
          <ac:picMkLst>
            <pc:docMk/>
            <pc:sldMk cId="1817884595" sldId="466"/>
            <ac:picMk id="7" creationId="{00000000-0000-0000-0000-000000000000}"/>
          </ac:picMkLst>
        </pc:picChg>
      </pc:sldChg>
      <pc:sldChg chg="del">
        <pc:chgData name="Mate Csanad" userId="318b3dc6109a1aac" providerId="LiveId" clId="{134E63AA-E29B-4832-A105-7E6F6A58B24D}" dt="2023-09-30T12:46:03.192" v="1910" actId="47"/>
        <pc:sldMkLst>
          <pc:docMk/>
          <pc:sldMk cId="626681774" sldId="468"/>
        </pc:sldMkLst>
      </pc:sldChg>
      <pc:sldChg chg="modSp del mod">
        <pc:chgData name="Mate Csanad" userId="318b3dc6109a1aac" providerId="LiveId" clId="{134E63AA-E29B-4832-A105-7E6F6A58B24D}" dt="2023-09-30T12:46:08.514" v="1911" actId="47"/>
        <pc:sldMkLst>
          <pc:docMk/>
          <pc:sldMk cId="2015200118" sldId="484"/>
        </pc:sldMkLst>
        <pc:spChg chg="mod">
          <ac:chgData name="Mate Csanad" userId="318b3dc6109a1aac" providerId="LiveId" clId="{134E63AA-E29B-4832-A105-7E6F6A58B24D}" dt="2023-09-30T12:04:58.829" v="35" actId="27636"/>
          <ac:spMkLst>
            <pc:docMk/>
            <pc:sldMk cId="2015200118" sldId="484"/>
            <ac:spMk id="3" creationId="{22D3250A-FEE8-4309-B933-66C9BB64110B}"/>
          </ac:spMkLst>
        </pc:spChg>
      </pc:sldChg>
      <pc:sldChg chg="del">
        <pc:chgData name="Mate Csanad" userId="318b3dc6109a1aac" providerId="LiveId" clId="{134E63AA-E29B-4832-A105-7E6F6A58B24D}" dt="2023-09-30T12:45:51.828" v="1908" actId="47"/>
        <pc:sldMkLst>
          <pc:docMk/>
          <pc:sldMk cId="733087935" sldId="492"/>
        </pc:sldMkLst>
      </pc:sldChg>
      <pc:sldChg chg="del">
        <pc:chgData name="Mate Csanad" userId="318b3dc6109a1aac" providerId="LiveId" clId="{134E63AA-E29B-4832-A105-7E6F6A58B24D}" dt="2023-09-30T12:45:53.106" v="1909" actId="47"/>
        <pc:sldMkLst>
          <pc:docMk/>
          <pc:sldMk cId="2974872953" sldId="493"/>
        </pc:sldMkLst>
      </pc:sldChg>
      <pc:sldChg chg="addSp delSp modSp mod">
        <pc:chgData name="Mate Csanad" userId="318b3dc6109a1aac" providerId="LiveId" clId="{134E63AA-E29B-4832-A105-7E6F6A58B24D}" dt="2023-10-05T14:36:56.544" v="7639" actId="313"/>
        <pc:sldMkLst>
          <pc:docMk/>
          <pc:sldMk cId="1099831801" sldId="498"/>
        </pc:sldMkLst>
        <pc:spChg chg="mod">
          <ac:chgData name="Mate Csanad" userId="318b3dc6109a1aac" providerId="LiveId" clId="{134E63AA-E29B-4832-A105-7E6F6A58B24D}" dt="2023-10-05T14:36:56.544" v="7639" actId="313"/>
          <ac:spMkLst>
            <pc:docMk/>
            <pc:sldMk cId="1099831801" sldId="498"/>
            <ac:spMk id="2" creationId="{00000000-0000-0000-0000-000000000000}"/>
          </ac:spMkLst>
        </pc:spChg>
        <pc:spChg chg="mod">
          <ac:chgData name="Mate Csanad" userId="318b3dc6109a1aac" providerId="LiveId" clId="{134E63AA-E29B-4832-A105-7E6F6A58B24D}" dt="2023-10-05T14:36:51.072" v="7638" actId="790"/>
          <ac:spMkLst>
            <pc:docMk/>
            <pc:sldMk cId="1099831801" sldId="498"/>
            <ac:spMk id="3" creationId="{00000000-0000-0000-0000-000000000000}"/>
          </ac:spMkLst>
        </pc:spChg>
        <pc:spChg chg="add del mod">
          <ac:chgData name="Mate Csanad" userId="318b3dc6109a1aac" providerId="LiveId" clId="{134E63AA-E29B-4832-A105-7E6F6A58B24D}" dt="2023-10-02T14:09:15.249" v="6062" actId="478"/>
          <ac:spMkLst>
            <pc:docMk/>
            <pc:sldMk cId="1099831801" sldId="498"/>
            <ac:spMk id="4" creationId="{7D041390-3451-388A-6334-9744296E9DE7}"/>
          </ac:spMkLst>
        </pc:spChg>
        <pc:spChg chg="mod">
          <ac:chgData name="Mate Csanad" userId="318b3dc6109a1aac" providerId="LiveId" clId="{134E63AA-E29B-4832-A105-7E6F6A58B24D}" dt="2023-10-05T14:36:51.072" v="7638" actId="790"/>
          <ac:spMkLst>
            <pc:docMk/>
            <pc:sldMk cId="1099831801" sldId="498"/>
            <ac:spMk id="5" creationId="{00000000-0000-0000-0000-000000000000}"/>
          </ac:spMkLst>
        </pc:spChg>
        <pc:spChg chg="mod">
          <ac:chgData name="Mate Csanad" userId="318b3dc6109a1aac" providerId="LiveId" clId="{134E63AA-E29B-4832-A105-7E6F6A58B24D}" dt="2023-10-05T14:36:51.072" v="7638" actId="790"/>
          <ac:spMkLst>
            <pc:docMk/>
            <pc:sldMk cId="1099831801" sldId="498"/>
            <ac:spMk id="6" creationId="{49B347F2-E394-F542-ECEE-6EFE01AD067B}"/>
          </ac:spMkLst>
        </pc:spChg>
        <pc:spChg chg="mod">
          <ac:chgData name="Mate Csanad" userId="318b3dc6109a1aac" providerId="LiveId" clId="{134E63AA-E29B-4832-A105-7E6F6A58B24D}" dt="2023-10-05T14:36:51.072" v="7638" actId="790"/>
          <ac:spMkLst>
            <pc:docMk/>
            <pc:sldMk cId="1099831801" sldId="498"/>
            <ac:spMk id="7" creationId="{00000000-0000-0000-0000-000000000000}"/>
          </ac:spMkLst>
        </pc:spChg>
        <pc:spChg chg="add mod">
          <ac:chgData name="Mate Csanad" userId="318b3dc6109a1aac" providerId="LiveId" clId="{134E63AA-E29B-4832-A105-7E6F6A58B24D}" dt="2023-10-05T14:36:51.072" v="7638" actId="790"/>
          <ac:spMkLst>
            <pc:docMk/>
            <pc:sldMk cId="1099831801" sldId="498"/>
            <ac:spMk id="8" creationId="{3E6184F1-9285-72A4-6EF5-4FC1D66A74C3}"/>
          </ac:spMkLst>
        </pc:spChg>
        <pc:picChg chg="mod">
          <ac:chgData name="Mate Csanad" userId="318b3dc6109a1aac" providerId="LiveId" clId="{134E63AA-E29B-4832-A105-7E6F6A58B24D}" dt="2023-09-30T12:20:37.745" v="1016" actId="1076"/>
          <ac:picMkLst>
            <pc:docMk/>
            <pc:sldMk cId="1099831801" sldId="498"/>
            <ac:picMk id="9" creationId="{E5136DC4-A643-4AC1-9442-E1814FD9DBAE}"/>
          </ac:picMkLst>
        </pc:picChg>
      </pc:sldChg>
      <pc:sldChg chg="addSp delSp modSp mod">
        <pc:chgData name="Mate Csanad" userId="318b3dc6109a1aac" providerId="LiveId" clId="{134E63AA-E29B-4832-A105-7E6F6A58B24D}" dt="2023-10-02T14:52:23.327" v="6872" actId="790"/>
        <pc:sldMkLst>
          <pc:docMk/>
          <pc:sldMk cId="3299228779" sldId="499"/>
        </pc:sldMkLst>
        <pc:spChg chg="mod">
          <ac:chgData name="Mate Csanad" userId="318b3dc6109a1aac" providerId="LiveId" clId="{134E63AA-E29B-4832-A105-7E6F6A58B24D}" dt="2023-10-02T14:52:23.327" v="6872" actId="790"/>
          <ac:spMkLst>
            <pc:docMk/>
            <pc:sldMk cId="3299228779" sldId="499"/>
            <ac:spMk id="2" creationId="{00000000-0000-0000-0000-000000000000}"/>
          </ac:spMkLst>
        </pc:spChg>
        <pc:spChg chg="mod">
          <ac:chgData name="Mate Csanad" userId="318b3dc6109a1aac" providerId="LiveId" clId="{134E63AA-E29B-4832-A105-7E6F6A58B24D}" dt="2023-10-02T14:52:23.327" v="6872" actId="790"/>
          <ac:spMkLst>
            <pc:docMk/>
            <pc:sldMk cId="3299228779" sldId="499"/>
            <ac:spMk id="3" creationId="{00000000-0000-0000-0000-000000000000}"/>
          </ac:spMkLst>
        </pc:spChg>
        <pc:spChg chg="mod">
          <ac:chgData name="Mate Csanad" userId="318b3dc6109a1aac" providerId="LiveId" clId="{134E63AA-E29B-4832-A105-7E6F6A58B24D}" dt="2023-10-02T14:52:23.327" v="6872" actId="790"/>
          <ac:spMkLst>
            <pc:docMk/>
            <pc:sldMk cId="3299228779" sldId="499"/>
            <ac:spMk id="4" creationId="{00000000-0000-0000-0000-000000000000}"/>
          </ac:spMkLst>
        </pc:spChg>
        <pc:spChg chg="add del mod">
          <ac:chgData name="Mate Csanad" userId="318b3dc6109a1aac" providerId="LiveId" clId="{134E63AA-E29B-4832-A105-7E6F6A58B24D}" dt="2023-10-02T14:09:18.593" v="6064" actId="478"/>
          <ac:spMkLst>
            <pc:docMk/>
            <pc:sldMk cId="3299228779" sldId="499"/>
            <ac:spMk id="5" creationId="{B63F63FA-8D4E-249D-1C4F-AECD36993041}"/>
          </ac:spMkLst>
        </pc:spChg>
        <pc:spChg chg="mod">
          <ac:chgData name="Mate Csanad" userId="318b3dc6109a1aac" providerId="LiveId" clId="{134E63AA-E29B-4832-A105-7E6F6A58B24D}" dt="2023-10-02T14:52:23.327" v="6872" actId="790"/>
          <ac:spMkLst>
            <pc:docMk/>
            <pc:sldMk cId="3299228779" sldId="499"/>
            <ac:spMk id="6" creationId="{00000000-0000-0000-0000-000000000000}"/>
          </ac:spMkLst>
        </pc:spChg>
        <pc:spChg chg="mod">
          <ac:chgData name="Mate Csanad" userId="318b3dc6109a1aac" providerId="LiveId" clId="{134E63AA-E29B-4832-A105-7E6F6A58B24D}" dt="2023-10-02T14:52:23.327" v="6872" actId="790"/>
          <ac:spMkLst>
            <pc:docMk/>
            <pc:sldMk cId="3299228779" sldId="499"/>
            <ac:spMk id="7" creationId="{EB8CE050-C5AE-5626-9CCF-C5E1C6664BAE}"/>
          </ac:spMkLst>
        </pc:spChg>
        <pc:spChg chg="mod">
          <ac:chgData name="Mate Csanad" userId="318b3dc6109a1aac" providerId="LiveId" clId="{134E63AA-E29B-4832-A105-7E6F6A58B24D}" dt="2023-10-02T14:52:23.327" v="6872" actId="790"/>
          <ac:spMkLst>
            <pc:docMk/>
            <pc:sldMk cId="3299228779" sldId="499"/>
            <ac:spMk id="9" creationId="{00000000-0000-0000-0000-000000000000}"/>
          </ac:spMkLst>
        </pc:spChg>
        <pc:spChg chg="mod">
          <ac:chgData name="Mate Csanad" userId="318b3dc6109a1aac" providerId="LiveId" clId="{134E63AA-E29B-4832-A105-7E6F6A58B24D}" dt="2023-10-02T08:36:59.605" v="4997" actId="790"/>
          <ac:spMkLst>
            <pc:docMk/>
            <pc:sldMk cId="3299228779" sldId="499"/>
            <ac:spMk id="10" creationId="{00000000-0000-0000-0000-000000000000}"/>
          </ac:spMkLst>
        </pc:spChg>
        <pc:spChg chg="add mod">
          <ac:chgData name="Mate Csanad" userId="318b3dc6109a1aac" providerId="LiveId" clId="{134E63AA-E29B-4832-A105-7E6F6A58B24D}" dt="2023-10-02T14:52:23.327" v="6872" actId="790"/>
          <ac:spMkLst>
            <pc:docMk/>
            <pc:sldMk cId="3299228779" sldId="499"/>
            <ac:spMk id="10" creationId="{DE6336F1-D50A-71D2-A473-443C212EE845}"/>
          </ac:spMkLst>
        </pc:spChg>
        <pc:spChg chg="add mod">
          <ac:chgData name="Mate Csanad" userId="318b3dc6109a1aac" providerId="LiveId" clId="{134E63AA-E29B-4832-A105-7E6F6A58B24D}" dt="2023-10-02T14:52:23.327" v="6872" actId="790"/>
          <ac:spMkLst>
            <pc:docMk/>
            <pc:sldMk cId="3299228779" sldId="499"/>
            <ac:spMk id="11" creationId="{DD7C3FEC-F29B-2C45-CE83-E437CBCE2950}"/>
          </ac:spMkLst>
        </pc:spChg>
        <pc:spChg chg="add mod">
          <ac:chgData name="Mate Csanad" userId="318b3dc6109a1aac" providerId="LiveId" clId="{134E63AA-E29B-4832-A105-7E6F6A58B24D}" dt="2023-10-02T14:52:23.327" v="6872" actId="790"/>
          <ac:spMkLst>
            <pc:docMk/>
            <pc:sldMk cId="3299228779" sldId="499"/>
            <ac:spMk id="12" creationId="{18338EE2-DBD2-2D7D-4D7D-6481EEB6954E}"/>
          </ac:spMkLst>
        </pc:spChg>
        <pc:spChg chg="add mod">
          <ac:chgData name="Mate Csanad" userId="318b3dc6109a1aac" providerId="LiveId" clId="{134E63AA-E29B-4832-A105-7E6F6A58B24D}" dt="2023-10-02T14:52:23.327" v="6872" actId="790"/>
          <ac:spMkLst>
            <pc:docMk/>
            <pc:sldMk cId="3299228779" sldId="499"/>
            <ac:spMk id="13" creationId="{F21C88DB-BF14-7C76-B3B1-899437AC7DC9}"/>
          </ac:spMkLst>
        </pc:spChg>
        <pc:spChg chg="mod">
          <ac:chgData name="Mate Csanad" userId="318b3dc6109a1aac" providerId="LiveId" clId="{134E63AA-E29B-4832-A105-7E6F6A58B24D}" dt="2023-10-02T14:52:23.327" v="6872" actId="790"/>
          <ac:spMkLst>
            <pc:docMk/>
            <pc:sldMk cId="3299228779" sldId="499"/>
            <ac:spMk id="16" creationId="{00000000-0000-0000-0000-000000000000}"/>
          </ac:spMkLst>
        </pc:spChg>
        <pc:spChg chg="mod">
          <ac:chgData name="Mate Csanad" userId="318b3dc6109a1aac" providerId="LiveId" clId="{134E63AA-E29B-4832-A105-7E6F6A58B24D}" dt="2023-10-02T14:52:23.327" v="6872" actId="790"/>
          <ac:spMkLst>
            <pc:docMk/>
            <pc:sldMk cId="3299228779" sldId="499"/>
            <ac:spMk id="18" creationId="{00000000-0000-0000-0000-000000000000}"/>
          </ac:spMkLst>
        </pc:spChg>
        <pc:spChg chg="mod">
          <ac:chgData name="Mate Csanad" userId="318b3dc6109a1aac" providerId="LiveId" clId="{134E63AA-E29B-4832-A105-7E6F6A58B24D}" dt="2023-10-02T14:52:23.327" v="6872" actId="790"/>
          <ac:spMkLst>
            <pc:docMk/>
            <pc:sldMk cId="3299228779" sldId="499"/>
            <ac:spMk id="19" creationId="{00000000-0000-0000-0000-000000000000}"/>
          </ac:spMkLst>
        </pc:spChg>
        <pc:spChg chg="mod">
          <ac:chgData name="Mate Csanad" userId="318b3dc6109a1aac" providerId="LiveId" clId="{134E63AA-E29B-4832-A105-7E6F6A58B24D}" dt="2023-10-02T14:52:23.327" v="6872" actId="790"/>
          <ac:spMkLst>
            <pc:docMk/>
            <pc:sldMk cId="3299228779" sldId="499"/>
            <ac:spMk id="21" creationId="{00000000-0000-0000-0000-000000000000}"/>
          </ac:spMkLst>
        </pc:spChg>
        <pc:spChg chg="mod">
          <ac:chgData name="Mate Csanad" userId="318b3dc6109a1aac" providerId="LiveId" clId="{134E63AA-E29B-4832-A105-7E6F6A58B24D}" dt="2023-10-02T14:52:23.327" v="6872" actId="790"/>
          <ac:spMkLst>
            <pc:docMk/>
            <pc:sldMk cId="3299228779" sldId="499"/>
            <ac:spMk id="22" creationId="{00000000-0000-0000-0000-000000000000}"/>
          </ac:spMkLst>
        </pc:spChg>
        <pc:grpChg chg="mod">
          <ac:chgData name="Mate Csanad" userId="318b3dc6109a1aac" providerId="LiveId" clId="{134E63AA-E29B-4832-A105-7E6F6A58B24D}" dt="2023-10-02T08:37:18.028" v="4998" actId="1076"/>
          <ac:grpSpMkLst>
            <pc:docMk/>
            <pc:sldMk cId="3299228779" sldId="499"/>
            <ac:grpSpMk id="23" creationId="{00000000-0000-0000-0000-000000000000}"/>
          </ac:grpSpMkLst>
        </pc:grpChg>
        <pc:grpChg chg="mod">
          <ac:chgData name="Mate Csanad" userId="318b3dc6109a1aac" providerId="LiveId" clId="{134E63AA-E29B-4832-A105-7E6F6A58B24D}" dt="2023-10-02T08:37:18.028" v="4998" actId="1076"/>
          <ac:grpSpMkLst>
            <pc:docMk/>
            <pc:sldMk cId="3299228779" sldId="499"/>
            <ac:grpSpMk id="24" creationId="{00000000-0000-0000-0000-000000000000}"/>
          </ac:grpSpMkLst>
        </pc:grpChg>
        <pc:grpChg chg="mod">
          <ac:chgData name="Mate Csanad" userId="318b3dc6109a1aac" providerId="LiveId" clId="{134E63AA-E29B-4832-A105-7E6F6A58B24D}" dt="2023-09-30T12:21:24.004" v="1039" actId="1076"/>
          <ac:grpSpMkLst>
            <pc:docMk/>
            <pc:sldMk cId="3299228779" sldId="499"/>
            <ac:grpSpMk id="25" creationId="{00000000-0000-0000-0000-000000000000}"/>
          </ac:grpSpMkLst>
        </pc:grpChg>
        <pc:cxnChg chg="mod">
          <ac:chgData name="Mate Csanad" userId="318b3dc6109a1aac" providerId="LiveId" clId="{134E63AA-E29B-4832-A105-7E6F6A58B24D}" dt="2023-09-30T12:21:27.154" v="1040" actId="14100"/>
          <ac:cxnSpMkLst>
            <pc:docMk/>
            <pc:sldMk cId="3299228779" sldId="499"/>
            <ac:cxnSpMk id="8" creationId="{2E3ABA9F-481E-4CCC-9B71-C4B1B891E49A}"/>
          </ac:cxnSpMkLst>
        </pc:cxnChg>
      </pc:sldChg>
      <pc:sldChg chg="addSp delSp modSp mod">
        <pc:chgData name="Mate Csanad" userId="318b3dc6109a1aac" providerId="LiveId" clId="{134E63AA-E29B-4832-A105-7E6F6A58B24D}" dt="2023-10-02T14:09:21.656" v="6067"/>
        <pc:sldMkLst>
          <pc:docMk/>
          <pc:sldMk cId="3663669723" sldId="500"/>
        </pc:sldMkLst>
        <pc:spChg chg="add del mod">
          <ac:chgData name="Mate Csanad" userId="318b3dc6109a1aac" providerId="LiveId" clId="{134E63AA-E29B-4832-A105-7E6F6A58B24D}" dt="2023-10-02T14:09:21.325" v="6066" actId="478"/>
          <ac:spMkLst>
            <pc:docMk/>
            <pc:sldMk cId="3663669723" sldId="500"/>
            <ac:spMk id="5" creationId="{727F61A5-3780-738B-114E-523B577C618C}"/>
          </ac:spMkLst>
        </pc:spChg>
        <pc:spChg chg="add mod">
          <ac:chgData name="Mate Csanad" userId="318b3dc6109a1aac" providerId="LiveId" clId="{134E63AA-E29B-4832-A105-7E6F6A58B24D}" dt="2023-10-02T14:09:21.656" v="6067"/>
          <ac:spMkLst>
            <pc:docMk/>
            <pc:sldMk cId="3663669723" sldId="500"/>
            <ac:spMk id="8" creationId="{7C5EFAB8-601C-EAB7-8850-F58FC8093B5B}"/>
          </ac:spMkLst>
        </pc:spChg>
        <pc:spChg chg="mod">
          <ac:chgData name="Mate Csanad" userId="318b3dc6109a1aac" providerId="LiveId" clId="{134E63AA-E29B-4832-A105-7E6F6A58B24D}" dt="2023-09-30T12:22:18.820" v="1106" actId="20577"/>
          <ac:spMkLst>
            <pc:docMk/>
            <pc:sldMk cId="3663669723" sldId="500"/>
            <ac:spMk id="24" creationId="{00000000-0000-0000-0000-000000000000}"/>
          </ac:spMkLst>
        </pc:spChg>
        <pc:grpChg chg="mod">
          <ac:chgData name="Mate Csanad" userId="318b3dc6109a1aac" providerId="LiveId" clId="{134E63AA-E29B-4832-A105-7E6F6A58B24D}" dt="2023-09-30T12:22:04.750" v="1105" actId="1076"/>
          <ac:grpSpMkLst>
            <pc:docMk/>
            <pc:sldMk cId="3663669723" sldId="500"/>
            <ac:grpSpMk id="23" creationId="{00000000-0000-0000-0000-000000000000}"/>
          </ac:grpSpMkLst>
        </pc:grpChg>
      </pc:sldChg>
      <pc:sldChg chg="addSp delSp modSp mod">
        <pc:chgData name="Mate Csanad" userId="318b3dc6109a1aac" providerId="LiveId" clId="{134E63AA-E29B-4832-A105-7E6F6A58B24D}" dt="2023-10-05T14:37:17.529" v="7641" actId="33524"/>
        <pc:sldMkLst>
          <pc:docMk/>
          <pc:sldMk cId="2961152694" sldId="501"/>
        </pc:sldMkLst>
        <pc:spChg chg="mod">
          <ac:chgData name="Mate Csanad" userId="318b3dc6109a1aac" providerId="LiveId" clId="{134E63AA-E29B-4832-A105-7E6F6A58B24D}" dt="2023-10-05T14:37:09.643" v="7640" actId="790"/>
          <ac:spMkLst>
            <pc:docMk/>
            <pc:sldMk cId="2961152694" sldId="501"/>
            <ac:spMk id="2" creationId="{00000000-0000-0000-0000-000000000000}"/>
          </ac:spMkLst>
        </pc:spChg>
        <pc:spChg chg="mod">
          <ac:chgData name="Mate Csanad" userId="318b3dc6109a1aac" providerId="LiveId" clId="{134E63AA-E29B-4832-A105-7E6F6A58B24D}" dt="2023-10-05T14:37:17.529" v="7641" actId="33524"/>
          <ac:spMkLst>
            <pc:docMk/>
            <pc:sldMk cId="2961152694" sldId="501"/>
            <ac:spMk id="3" creationId="{00000000-0000-0000-0000-000000000000}"/>
          </ac:spMkLst>
        </pc:spChg>
        <pc:spChg chg="mod">
          <ac:chgData name="Mate Csanad" userId="318b3dc6109a1aac" providerId="LiveId" clId="{134E63AA-E29B-4832-A105-7E6F6A58B24D}" dt="2023-10-05T14:37:09.643" v="7640" actId="790"/>
          <ac:spMkLst>
            <pc:docMk/>
            <pc:sldMk cId="2961152694" sldId="501"/>
            <ac:spMk id="5" creationId="{00000000-0000-0000-0000-000000000000}"/>
          </ac:spMkLst>
        </pc:spChg>
        <pc:spChg chg="add del mod">
          <ac:chgData name="Mate Csanad" userId="318b3dc6109a1aac" providerId="LiveId" clId="{134E63AA-E29B-4832-A105-7E6F6A58B24D}" dt="2023-10-02T14:09:23.617" v="6068" actId="478"/>
          <ac:spMkLst>
            <pc:docMk/>
            <pc:sldMk cId="2961152694" sldId="501"/>
            <ac:spMk id="6" creationId="{8F533172-F03B-351F-D124-95DD309F1FDE}"/>
          </ac:spMkLst>
        </pc:spChg>
        <pc:spChg chg="mod">
          <ac:chgData name="Mate Csanad" userId="318b3dc6109a1aac" providerId="LiveId" clId="{134E63AA-E29B-4832-A105-7E6F6A58B24D}" dt="2023-10-05T14:37:09.643" v="7640" actId="790"/>
          <ac:spMkLst>
            <pc:docMk/>
            <pc:sldMk cId="2961152694" sldId="501"/>
            <ac:spMk id="7" creationId="{136DF273-030E-856B-C9C6-FCD542DD7097}"/>
          </ac:spMkLst>
        </pc:spChg>
        <pc:spChg chg="mod">
          <ac:chgData name="Mate Csanad" userId="318b3dc6109a1aac" providerId="LiveId" clId="{134E63AA-E29B-4832-A105-7E6F6A58B24D}" dt="2023-10-05T14:37:09.643" v="7640" actId="790"/>
          <ac:spMkLst>
            <pc:docMk/>
            <pc:sldMk cId="2961152694" sldId="501"/>
            <ac:spMk id="8" creationId="{00000000-0000-0000-0000-000000000000}"/>
          </ac:spMkLst>
        </pc:spChg>
        <pc:spChg chg="add mod">
          <ac:chgData name="Mate Csanad" userId="318b3dc6109a1aac" providerId="LiveId" clId="{134E63AA-E29B-4832-A105-7E6F6A58B24D}" dt="2023-10-05T14:37:09.643" v="7640" actId="790"/>
          <ac:spMkLst>
            <pc:docMk/>
            <pc:sldMk cId="2961152694" sldId="501"/>
            <ac:spMk id="9" creationId="{E280C121-E044-9A3A-9040-E2725871C350}"/>
          </ac:spMkLst>
        </pc:spChg>
        <pc:picChg chg="mod">
          <ac:chgData name="Mate Csanad" userId="318b3dc6109a1aac" providerId="LiveId" clId="{134E63AA-E29B-4832-A105-7E6F6A58B24D}" dt="2023-09-30T12:23:21.577" v="1117" actId="1076"/>
          <ac:picMkLst>
            <pc:docMk/>
            <pc:sldMk cId="2961152694" sldId="501"/>
            <ac:picMk id="4" creationId="{00000000-0000-0000-0000-000000000000}"/>
          </ac:picMkLst>
        </pc:picChg>
        <pc:picChg chg="add del mod modCrop">
          <ac:chgData name="Mate Csanad" userId="318b3dc6109a1aac" providerId="LiveId" clId="{134E63AA-E29B-4832-A105-7E6F6A58B24D}" dt="2023-09-30T12:22:52.471" v="1112" actId="478"/>
          <ac:picMkLst>
            <pc:docMk/>
            <pc:sldMk cId="2961152694" sldId="501"/>
            <ac:picMk id="6" creationId="{38465066-7FC4-01F5-7E17-756D86D47DB9}"/>
          </ac:picMkLst>
        </pc:picChg>
        <pc:picChg chg="add mod">
          <ac:chgData name="Mate Csanad" userId="318b3dc6109a1aac" providerId="LiveId" clId="{134E63AA-E29B-4832-A105-7E6F6A58B24D}" dt="2023-09-30T12:23:23.434" v="1118" actId="1076"/>
          <ac:picMkLst>
            <pc:docMk/>
            <pc:sldMk cId="2961152694" sldId="501"/>
            <ac:picMk id="10" creationId="{3941AB2D-675A-73F2-9C99-863EF1499355}"/>
          </ac:picMkLst>
        </pc:picChg>
      </pc:sldChg>
      <pc:sldChg chg="addSp delSp modSp mod">
        <pc:chgData name="Mate Csanad" userId="318b3dc6109a1aac" providerId="LiveId" clId="{134E63AA-E29B-4832-A105-7E6F6A58B24D}" dt="2023-10-02T14:55:55.465" v="7058" actId="20577"/>
        <pc:sldMkLst>
          <pc:docMk/>
          <pc:sldMk cId="1054305708" sldId="502"/>
        </pc:sldMkLst>
        <pc:spChg chg="mod">
          <ac:chgData name="Mate Csanad" userId="318b3dc6109a1aac" providerId="LiveId" clId="{134E63AA-E29B-4832-A105-7E6F6A58B24D}" dt="2023-10-02T14:55:33.844" v="7048" actId="790"/>
          <ac:spMkLst>
            <pc:docMk/>
            <pc:sldMk cId="1054305708" sldId="502"/>
            <ac:spMk id="2" creationId="{00000000-0000-0000-0000-000000000000}"/>
          </ac:spMkLst>
        </pc:spChg>
        <pc:spChg chg="mod">
          <ac:chgData name="Mate Csanad" userId="318b3dc6109a1aac" providerId="LiveId" clId="{134E63AA-E29B-4832-A105-7E6F6A58B24D}" dt="2023-10-02T14:55:55.465" v="7058" actId="20577"/>
          <ac:spMkLst>
            <pc:docMk/>
            <pc:sldMk cId="1054305708" sldId="502"/>
            <ac:spMk id="3" creationId="{00000000-0000-0000-0000-000000000000}"/>
          </ac:spMkLst>
        </pc:spChg>
        <pc:spChg chg="mod">
          <ac:chgData name="Mate Csanad" userId="318b3dc6109a1aac" providerId="LiveId" clId="{134E63AA-E29B-4832-A105-7E6F6A58B24D}" dt="2023-10-02T14:55:33.844" v="7048" actId="790"/>
          <ac:spMkLst>
            <pc:docMk/>
            <pc:sldMk cId="1054305708" sldId="502"/>
            <ac:spMk id="4" creationId="{00000000-0000-0000-0000-000000000000}"/>
          </ac:spMkLst>
        </pc:spChg>
        <pc:spChg chg="mod">
          <ac:chgData name="Mate Csanad" userId="318b3dc6109a1aac" providerId="LiveId" clId="{134E63AA-E29B-4832-A105-7E6F6A58B24D}" dt="2023-10-02T14:55:33.844" v="7048" actId="790"/>
          <ac:spMkLst>
            <pc:docMk/>
            <pc:sldMk cId="1054305708" sldId="502"/>
            <ac:spMk id="5" creationId="{00000000-0000-0000-0000-000000000000}"/>
          </ac:spMkLst>
        </pc:spChg>
        <pc:spChg chg="mod">
          <ac:chgData name="Mate Csanad" userId="318b3dc6109a1aac" providerId="LiveId" clId="{134E63AA-E29B-4832-A105-7E6F6A58B24D}" dt="2023-10-02T14:55:33.844" v="7048" actId="790"/>
          <ac:spMkLst>
            <pc:docMk/>
            <pc:sldMk cId="1054305708" sldId="502"/>
            <ac:spMk id="6" creationId="{00000000-0000-0000-0000-000000000000}"/>
          </ac:spMkLst>
        </pc:spChg>
        <pc:spChg chg="mod">
          <ac:chgData name="Mate Csanad" userId="318b3dc6109a1aac" providerId="LiveId" clId="{134E63AA-E29B-4832-A105-7E6F6A58B24D}" dt="2023-10-02T14:55:33.844" v="7048" actId="790"/>
          <ac:spMkLst>
            <pc:docMk/>
            <pc:sldMk cId="1054305708" sldId="502"/>
            <ac:spMk id="7" creationId="{00000000-0000-0000-0000-000000000000}"/>
          </ac:spMkLst>
        </pc:spChg>
        <pc:spChg chg="mod">
          <ac:chgData name="Mate Csanad" userId="318b3dc6109a1aac" providerId="LiveId" clId="{134E63AA-E29B-4832-A105-7E6F6A58B24D}" dt="2023-10-02T14:55:33.844" v="7048" actId="790"/>
          <ac:spMkLst>
            <pc:docMk/>
            <pc:sldMk cId="1054305708" sldId="502"/>
            <ac:spMk id="8" creationId="{00000000-0000-0000-0000-000000000000}"/>
          </ac:spMkLst>
        </pc:spChg>
        <pc:spChg chg="mod">
          <ac:chgData name="Mate Csanad" userId="318b3dc6109a1aac" providerId="LiveId" clId="{134E63AA-E29B-4832-A105-7E6F6A58B24D}" dt="2023-10-02T14:55:33.844" v="7048" actId="790"/>
          <ac:spMkLst>
            <pc:docMk/>
            <pc:sldMk cId="1054305708" sldId="502"/>
            <ac:spMk id="9" creationId="{00000000-0000-0000-0000-000000000000}"/>
          </ac:spMkLst>
        </pc:spChg>
        <pc:spChg chg="add del mod">
          <ac:chgData name="Mate Csanad" userId="318b3dc6109a1aac" providerId="LiveId" clId="{134E63AA-E29B-4832-A105-7E6F6A58B24D}" dt="2023-10-02T14:09:25.536" v="6070" actId="478"/>
          <ac:spMkLst>
            <pc:docMk/>
            <pc:sldMk cId="1054305708" sldId="502"/>
            <ac:spMk id="10" creationId="{23286FBB-B0B2-6AA4-6D26-D1B11D8C2975}"/>
          </ac:spMkLst>
        </pc:spChg>
        <pc:spChg chg="mod">
          <ac:chgData name="Mate Csanad" userId="318b3dc6109a1aac" providerId="LiveId" clId="{134E63AA-E29B-4832-A105-7E6F6A58B24D}" dt="2023-10-02T14:55:33.844" v="7048" actId="790"/>
          <ac:spMkLst>
            <pc:docMk/>
            <pc:sldMk cId="1054305708" sldId="502"/>
            <ac:spMk id="11" creationId="{1AA25345-3CCE-CB24-DD0B-CC3C5A6BC451}"/>
          </ac:spMkLst>
        </pc:spChg>
        <pc:spChg chg="mod">
          <ac:chgData name="Mate Csanad" userId="318b3dc6109a1aac" providerId="LiveId" clId="{134E63AA-E29B-4832-A105-7E6F6A58B24D}" dt="2023-10-02T14:55:33.844" v="7048" actId="790"/>
          <ac:spMkLst>
            <pc:docMk/>
            <pc:sldMk cId="1054305708" sldId="502"/>
            <ac:spMk id="12" creationId="{00000000-0000-0000-0000-000000000000}"/>
          </ac:spMkLst>
        </pc:spChg>
        <pc:spChg chg="mod">
          <ac:chgData name="Mate Csanad" userId="318b3dc6109a1aac" providerId="LiveId" clId="{134E63AA-E29B-4832-A105-7E6F6A58B24D}" dt="2023-10-02T14:55:33.844" v="7048" actId="790"/>
          <ac:spMkLst>
            <pc:docMk/>
            <pc:sldMk cId="1054305708" sldId="502"/>
            <ac:spMk id="13" creationId="{00000000-0000-0000-0000-000000000000}"/>
          </ac:spMkLst>
        </pc:spChg>
        <pc:spChg chg="mod">
          <ac:chgData name="Mate Csanad" userId="318b3dc6109a1aac" providerId="LiveId" clId="{134E63AA-E29B-4832-A105-7E6F6A58B24D}" dt="2023-10-02T14:55:33.844" v="7048" actId="790"/>
          <ac:spMkLst>
            <pc:docMk/>
            <pc:sldMk cId="1054305708" sldId="502"/>
            <ac:spMk id="14" creationId="{00000000-0000-0000-0000-000000000000}"/>
          </ac:spMkLst>
        </pc:spChg>
        <pc:spChg chg="mod">
          <ac:chgData name="Mate Csanad" userId="318b3dc6109a1aac" providerId="LiveId" clId="{134E63AA-E29B-4832-A105-7E6F6A58B24D}" dt="2023-10-02T14:55:33.844" v="7048" actId="790"/>
          <ac:spMkLst>
            <pc:docMk/>
            <pc:sldMk cId="1054305708" sldId="502"/>
            <ac:spMk id="15" creationId="{00000000-0000-0000-0000-000000000000}"/>
          </ac:spMkLst>
        </pc:spChg>
        <pc:spChg chg="mod">
          <ac:chgData name="Mate Csanad" userId="318b3dc6109a1aac" providerId="LiveId" clId="{134E63AA-E29B-4832-A105-7E6F6A58B24D}" dt="2023-10-02T14:55:33.844" v="7048" actId="790"/>
          <ac:spMkLst>
            <pc:docMk/>
            <pc:sldMk cId="1054305708" sldId="502"/>
            <ac:spMk id="16" creationId="{00000000-0000-0000-0000-000000000000}"/>
          </ac:spMkLst>
        </pc:spChg>
        <pc:spChg chg="mod">
          <ac:chgData name="Mate Csanad" userId="318b3dc6109a1aac" providerId="LiveId" clId="{134E63AA-E29B-4832-A105-7E6F6A58B24D}" dt="2023-10-02T14:55:33.844" v="7048" actId="790"/>
          <ac:spMkLst>
            <pc:docMk/>
            <pc:sldMk cId="1054305708" sldId="502"/>
            <ac:spMk id="17" creationId="{00000000-0000-0000-0000-000000000000}"/>
          </ac:spMkLst>
        </pc:spChg>
        <pc:spChg chg="add mod">
          <ac:chgData name="Mate Csanad" userId="318b3dc6109a1aac" providerId="LiveId" clId="{134E63AA-E29B-4832-A105-7E6F6A58B24D}" dt="2023-10-02T14:55:33.844" v="7048" actId="790"/>
          <ac:spMkLst>
            <pc:docMk/>
            <pc:sldMk cId="1054305708" sldId="502"/>
            <ac:spMk id="18" creationId="{6C6FFB5D-4F6B-8A77-68A5-8E144CA6E478}"/>
          </ac:spMkLst>
        </pc:spChg>
        <pc:spChg chg="add mod">
          <ac:chgData name="Mate Csanad" userId="318b3dc6109a1aac" providerId="LiveId" clId="{134E63AA-E29B-4832-A105-7E6F6A58B24D}" dt="2023-10-02T14:55:33.844" v="7048" actId="790"/>
          <ac:spMkLst>
            <pc:docMk/>
            <pc:sldMk cId="1054305708" sldId="502"/>
            <ac:spMk id="21" creationId="{D0966E5E-668C-59D6-6109-7DCD99060F00}"/>
          </ac:spMkLst>
        </pc:spChg>
        <pc:spChg chg="mod">
          <ac:chgData name="Mate Csanad" userId="318b3dc6109a1aac" providerId="LiveId" clId="{134E63AA-E29B-4832-A105-7E6F6A58B24D}" dt="2023-10-02T14:55:33.844" v="7048" actId="790"/>
          <ac:spMkLst>
            <pc:docMk/>
            <pc:sldMk cId="1054305708" sldId="502"/>
            <ac:spMk id="23" creationId="{8041940C-4212-BADB-2EB3-F0306F80EABF}"/>
          </ac:spMkLst>
        </pc:spChg>
        <pc:spChg chg="mod">
          <ac:chgData name="Mate Csanad" userId="318b3dc6109a1aac" providerId="LiveId" clId="{134E63AA-E29B-4832-A105-7E6F6A58B24D}" dt="2023-10-02T14:55:33.844" v="7048" actId="790"/>
          <ac:spMkLst>
            <pc:docMk/>
            <pc:sldMk cId="1054305708" sldId="502"/>
            <ac:spMk id="24" creationId="{D6005FDE-CCA1-57DC-0419-38288CDFA92A}"/>
          </ac:spMkLst>
        </pc:spChg>
        <pc:spChg chg="mod">
          <ac:chgData name="Mate Csanad" userId="318b3dc6109a1aac" providerId="LiveId" clId="{134E63AA-E29B-4832-A105-7E6F6A58B24D}" dt="2023-10-02T14:55:33.844" v="7048" actId="790"/>
          <ac:spMkLst>
            <pc:docMk/>
            <pc:sldMk cId="1054305708" sldId="502"/>
            <ac:spMk id="25" creationId="{A7B8B8F5-5888-1D42-C8A5-C9528E944508}"/>
          </ac:spMkLst>
        </pc:spChg>
        <pc:spChg chg="mod">
          <ac:chgData name="Mate Csanad" userId="318b3dc6109a1aac" providerId="LiveId" clId="{134E63AA-E29B-4832-A105-7E6F6A58B24D}" dt="2023-10-02T14:55:33.844" v="7048" actId="790"/>
          <ac:spMkLst>
            <pc:docMk/>
            <pc:sldMk cId="1054305708" sldId="502"/>
            <ac:spMk id="26" creationId="{62931C04-8DC3-D3C2-99E2-E3843CFB16DF}"/>
          </ac:spMkLst>
        </pc:spChg>
        <pc:spChg chg="mod">
          <ac:chgData name="Mate Csanad" userId="318b3dc6109a1aac" providerId="LiveId" clId="{134E63AA-E29B-4832-A105-7E6F6A58B24D}" dt="2023-10-02T14:55:33.844" v="7048" actId="790"/>
          <ac:spMkLst>
            <pc:docMk/>
            <pc:sldMk cId="1054305708" sldId="502"/>
            <ac:spMk id="27" creationId="{7F0F36E7-6156-A153-26CD-C04B9465D2CC}"/>
          </ac:spMkLst>
        </pc:spChg>
        <pc:spChg chg="mod">
          <ac:chgData name="Mate Csanad" userId="318b3dc6109a1aac" providerId="LiveId" clId="{134E63AA-E29B-4832-A105-7E6F6A58B24D}" dt="2023-10-02T14:55:33.844" v="7048" actId="790"/>
          <ac:spMkLst>
            <pc:docMk/>
            <pc:sldMk cId="1054305708" sldId="502"/>
            <ac:spMk id="36" creationId="{00000000-0000-0000-0000-000000000000}"/>
          </ac:spMkLst>
        </pc:spChg>
        <pc:spChg chg="mod">
          <ac:chgData name="Mate Csanad" userId="318b3dc6109a1aac" providerId="LiveId" clId="{134E63AA-E29B-4832-A105-7E6F6A58B24D}" dt="2023-10-02T14:55:33.844" v="7048" actId="790"/>
          <ac:spMkLst>
            <pc:docMk/>
            <pc:sldMk cId="1054305708" sldId="502"/>
            <ac:spMk id="37" creationId="{00000000-0000-0000-0000-000000000000}"/>
          </ac:spMkLst>
        </pc:spChg>
        <pc:spChg chg="mod">
          <ac:chgData name="Mate Csanad" userId="318b3dc6109a1aac" providerId="LiveId" clId="{134E63AA-E29B-4832-A105-7E6F6A58B24D}" dt="2023-10-02T14:55:33.844" v="7048" actId="790"/>
          <ac:spMkLst>
            <pc:docMk/>
            <pc:sldMk cId="1054305708" sldId="502"/>
            <ac:spMk id="38" creationId="{00000000-0000-0000-0000-000000000000}"/>
          </ac:spMkLst>
        </pc:spChg>
        <pc:spChg chg="mod">
          <ac:chgData name="Mate Csanad" userId="318b3dc6109a1aac" providerId="LiveId" clId="{134E63AA-E29B-4832-A105-7E6F6A58B24D}" dt="2023-10-02T14:55:33.844" v="7048" actId="790"/>
          <ac:spMkLst>
            <pc:docMk/>
            <pc:sldMk cId="1054305708" sldId="502"/>
            <ac:spMk id="39" creationId="{00000000-0000-0000-0000-000000000000}"/>
          </ac:spMkLst>
        </pc:spChg>
        <pc:spChg chg="mod">
          <ac:chgData name="Mate Csanad" userId="318b3dc6109a1aac" providerId="LiveId" clId="{134E63AA-E29B-4832-A105-7E6F6A58B24D}" dt="2023-10-02T14:55:33.844" v="7048" actId="790"/>
          <ac:spMkLst>
            <pc:docMk/>
            <pc:sldMk cId="1054305708" sldId="502"/>
            <ac:spMk id="40" creationId="{00000000-0000-0000-0000-000000000000}"/>
          </ac:spMkLst>
        </pc:spChg>
        <pc:spChg chg="mod">
          <ac:chgData name="Mate Csanad" userId="318b3dc6109a1aac" providerId="LiveId" clId="{134E63AA-E29B-4832-A105-7E6F6A58B24D}" dt="2023-10-02T14:55:33.844" v="7048" actId="790"/>
          <ac:spMkLst>
            <pc:docMk/>
            <pc:sldMk cId="1054305708" sldId="502"/>
            <ac:spMk id="42" creationId="{00000000-0000-0000-0000-000000000000}"/>
          </ac:spMkLst>
        </pc:spChg>
        <pc:spChg chg="mod">
          <ac:chgData name="Mate Csanad" userId="318b3dc6109a1aac" providerId="LiveId" clId="{134E63AA-E29B-4832-A105-7E6F6A58B24D}" dt="2023-10-02T14:55:33.844" v="7048" actId="790"/>
          <ac:spMkLst>
            <pc:docMk/>
            <pc:sldMk cId="1054305708" sldId="502"/>
            <ac:spMk id="43" creationId="{00000000-0000-0000-0000-000000000000}"/>
          </ac:spMkLst>
        </pc:spChg>
        <pc:spChg chg="mod">
          <ac:chgData name="Mate Csanad" userId="318b3dc6109a1aac" providerId="LiveId" clId="{134E63AA-E29B-4832-A105-7E6F6A58B24D}" dt="2023-10-02T14:55:33.844" v="7048" actId="790"/>
          <ac:spMkLst>
            <pc:docMk/>
            <pc:sldMk cId="1054305708" sldId="502"/>
            <ac:spMk id="44" creationId="{00000000-0000-0000-0000-000000000000}"/>
          </ac:spMkLst>
        </pc:spChg>
        <pc:spChg chg="mod">
          <ac:chgData name="Mate Csanad" userId="318b3dc6109a1aac" providerId="LiveId" clId="{134E63AA-E29B-4832-A105-7E6F6A58B24D}" dt="2023-10-02T14:55:33.844" v="7048" actId="790"/>
          <ac:spMkLst>
            <pc:docMk/>
            <pc:sldMk cId="1054305708" sldId="502"/>
            <ac:spMk id="45" creationId="{00000000-0000-0000-0000-000000000000}"/>
          </ac:spMkLst>
        </pc:spChg>
        <pc:spChg chg="mod">
          <ac:chgData name="Mate Csanad" userId="318b3dc6109a1aac" providerId="LiveId" clId="{134E63AA-E29B-4832-A105-7E6F6A58B24D}" dt="2023-10-02T14:55:33.844" v="7048" actId="790"/>
          <ac:spMkLst>
            <pc:docMk/>
            <pc:sldMk cId="1054305708" sldId="502"/>
            <ac:spMk id="46" creationId="{00000000-0000-0000-0000-000000000000}"/>
          </ac:spMkLst>
        </pc:spChg>
        <pc:spChg chg="mod topLvl">
          <ac:chgData name="Mate Csanad" userId="318b3dc6109a1aac" providerId="LiveId" clId="{134E63AA-E29B-4832-A105-7E6F6A58B24D}" dt="2023-10-02T14:55:33.844" v="7048" actId="790"/>
          <ac:spMkLst>
            <pc:docMk/>
            <pc:sldMk cId="1054305708" sldId="502"/>
            <ac:spMk id="48" creationId="{00000000-0000-0000-0000-000000000000}"/>
          </ac:spMkLst>
        </pc:spChg>
        <pc:spChg chg="mod topLvl">
          <ac:chgData name="Mate Csanad" userId="318b3dc6109a1aac" providerId="LiveId" clId="{134E63AA-E29B-4832-A105-7E6F6A58B24D}" dt="2023-10-02T14:55:33.844" v="7048" actId="790"/>
          <ac:spMkLst>
            <pc:docMk/>
            <pc:sldMk cId="1054305708" sldId="502"/>
            <ac:spMk id="49" creationId="{00000000-0000-0000-0000-000000000000}"/>
          </ac:spMkLst>
        </pc:spChg>
        <pc:spChg chg="mod topLvl">
          <ac:chgData name="Mate Csanad" userId="318b3dc6109a1aac" providerId="LiveId" clId="{134E63AA-E29B-4832-A105-7E6F6A58B24D}" dt="2023-10-02T14:55:33.844" v="7048" actId="790"/>
          <ac:spMkLst>
            <pc:docMk/>
            <pc:sldMk cId="1054305708" sldId="502"/>
            <ac:spMk id="50" creationId="{00000000-0000-0000-0000-000000000000}"/>
          </ac:spMkLst>
        </pc:spChg>
        <pc:spChg chg="mod">
          <ac:chgData name="Mate Csanad" userId="318b3dc6109a1aac" providerId="LiveId" clId="{134E63AA-E29B-4832-A105-7E6F6A58B24D}" dt="2023-10-02T14:55:33.844" v="7048" actId="790"/>
          <ac:spMkLst>
            <pc:docMk/>
            <pc:sldMk cId="1054305708" sldId="502"/>
            <ac:spMk id="52" creationId="{00000000-0000-0000-0000-000000000000}"/>
          </ac:spMkLst>
        </pc:spChg>
        <pc:spChg chg="mod">
          <ac:chgData name="Mate Csanad" userId="318b3dc6109a1aac" providerId="LiveId" clId="{134E63AA-E29B-4832-A105-7E6F6A58B24D}" dt="2023-10-02T14:55:33.844" v="7048" actId="790"/>
          <ac:spMkLst>
            <pc:docMk/>
            <pc:sldMk cId="1054305708" sldId="502"/>
            <ac:spMk id="53" creationId="{00000000-0000-0000-0000-000000000000}"/>
          </ac:spMkLst>
        </pc:spChg>
        <pc:spChg chg="mod">
          <ac:chgData name="Mate Csanad" userId="318b3dc6109a1aac" providerId="LiveId" clId="{134E63AA-E29B-4832-A105-7E6F6A58B24D}" dt="2023-10-02T14:55:33.844" v="7048" actId="790"/>
          <ac:spMkLst>
            <pc:docMk/>
            <pc:sldMk cId="1054305708" sldId="502"/>
            <ac:spMk id="54" creationId="{00000000-0000-0000-0000-000000000000}"/>
          </ac:spMkLst>
        </pc:spChg>
        <pc:spChg chg="mod">
          <ac:chgData name="Mate Csanad" userId="318b3dc6109a1aac" providerId="LiveId" clId="{134E63AA-E29B-4832-A105-7E6F6A58B24D}" dt="2023-10-02T14:55:33.844" v="7048" actId="790"/>
          <ac:spMkLst>
            <pc:docMk/>
            <pc:sldMk cId="1054305708" sldId="502"/>
            <ac:spMk id="55" creationId="{00000000-0000-0000-0000-000000000000}"/>
          </ac:spMkLst>
        </pc:spChg>
        <pc:spChg chg="mod">
          <ac:chgData name="Mate Csanad" userId="318b3dc6109a1aac" providerId="LiveId" clId="{134E63AA-E29B-4832-A105-7E6F6A58B24D}" dt="2023-10-02T14:55:33.844" v="7048" actId="790"/>
          <ac:spMkLst>
            <pc:docMk/>
            <pc:sldMk cId="1054305708" sldId="502"/>
            <ac:spMk id="56" creationId="{00000000-0000-0000-0000-000000000000}"/>
          </ac:spMkLst>
        </pc:spChg>
        <pc:grpChg chg="add del mod ord">
          <ac:chgData name="Mate Csanad" userId="318b3dc6109a1aac" providerId="LiveId" clId="{134E63AA-E29B-4832-A105-7E6F6A58B24D}" dt="2023-09-30T12:24:58.690" v="1160" actId="165"/>
          <ac:grpSpMkLst>
            <pc:docMk/>
            <pc:sldMk cId="1054305708" sldId="502"/>
            <ac:grpSpMk id="10" creationId="{328007A9-4D18-DC65-405D-EF74593F1E60}"/>
          </ac:grpSpMkLst>
        </pc:grpChg>
        <pc:grpChg chg="add del mod ord">
          <ac:chgData name="Mate Csanad" userId="318b3dc6109a1aac" providerId="LiveId" clId="{134E63AA-E29B-4832-A105-7E6F6A58B24D}" dt="2023-09-30T12:25:54.752" v="1181" actId="165"/>
          <ac:grpSpMkLst>
            <pc:docMk/>
            <pc:sldMk cId="1054305708" sldId="502"/>
            <ac:grpSpMk id="11" creationId="{D374D1EF-7899-9C07-F78E-266D88BF59D6}"/>
          </ac:grpSpMkLst>
        </pc:grpChg>
        <pc:grpChg chg="add mod">
          <ac:chgData name="Mate Csanad" userId="318b3dc6109a1aac" providerId="LiveId" clId="{134E63AA-E29B-4832-A105-7E6F6A58B24D}" dt="2023-09-30T12:26:59.146" v="1192" actId="164"/>
          <ac:grpSpMkLst>
            <pc:docMk/>
            <pc:sldMk cId="1054305708" sldId="502"/>
            <ac:grpSpMk id="22" creationId="{6FA03F1D-9BB1-7C6D-FDA2-AB86F67709A8}"/>
          </ac:grpSpMkLst>
        </pc:grpChg>
        <pc:grpChg chg="mod topLvl">
          <ac:chgData name="Mate Csanad" userId="318b3dc6109a1aac" providerId="LiveId" clId="{134E63AA-E29B-4832-A105-7E6F6A58B24D}" dt="2023-09-30T12:26:50.012" v="1191" actId="164"/>
          <ac:grpSpMkLst>
            <pc:docMk/>
            <pc:sldMk cId="1054305708" sldId="502"/>
            <ac:grpSpMk id="28" creationId="{00000000-0000-0000-0000-000000000000}"/>
          </ac:grpSpMkLst>
        </pc:grpChg>
        <pc:grpChg chg="add mod">
          <ac:chgData name="Mate Csanad" userId="318b3dc6109a1aac" providerId="LiveId" clId="{134E63AA-E29B-4832-A105-7E6F6A58B24D}" dt="2023-09-30T12:26:50.012" v="1191" actId="164"/>
          <ac:grpSpMkLst>
            <pc:docMk/>
            <pc:sldMk cId="1054305708" sldId="502"/>
            <ac:grpSpMk id="31" creationId="{A6E1B194-1195-F78D-0464-FE63567865B7}"/>
          </ac:grpSpMkLst>
        </pc:grpChg>
        <pc:grpChg chg="add mod">
          <ac:chgData name="Mate Csanad" userId="318b3dc6109a1aac" providerId="LiveId" clId="{134E63AA-E29B-4832-A105-7E6F6A58B24D}" dt="2023-09-30T12:27:02.697" v="1196" actId="1038"/>
          <ac:grpSpMkLst>
            <pc:docMk/>
            <pc:sldMk cId="1054305708" sldId="502"/>
            <ac:grpSpMk id="32" creationId="{FD542ECA-991F-4660-B1C0-900307CFBEAE}"/>
          </ac:grpSpMkLst>
        </pc:grpChg>
        <pc:grpChg chg="mod topLvl">
          <ac:chgData name="Mate Csanad" userId="318b3dc6109a1aac" providerId="LiveId" clId="{134E63AA-E29B-4832-A105-7E6F6A58B24D}" dt="2023-09-30T12:26:50.012" v="1191" actId="164"/>
          <ac:grpSpMkLst>
            <pc:docMk/>
            <pc:sldMk cId="1054305708" sldId="502"/>
            <ac:grpSpMk id="35" creationId="{00000000-0000-0000-0000-000000000000}"/>
          </ac:grpSpMkLst>
        </pc:grpChg>
        <pc:grpChg chg="mod topLvl">
          <ac:chgData name="Mate Csanad" userId="318b3dc6109a1aac" providerId="LiveId" clId="{134E63AA-E29B-4832-A105-7E6F6A58B24D}" dt="2023-09-30T12:26:50.012" v="1191" actId="164"/>
          <ac:grpSpMkLst>
            <pc:docMk/>
            <pc:sldMk cId="1054305708" sldId="502"/>
            <ac:grpSpMk id="41" creationId="{00000000-0000-0000-0000-000000000000}"/>
          </ac:grpSpMkLst>
        </pc:grpChg>
        <pc:grpChg chg="mod topLvl">
          <ac:chgData name="Mate Csanad" userId="318b3dc6109a1aac" providerId="LiveId" clId="{134E63AA-E29B-4832-A105-7E6F6A58B24D}" dt="2023-09-30T12:26:59.146" v="1192" actId="164"/>
          <ac:grpSpMkLst>
            <pc:docMk/>
            <pc:sldMk cId="1054305708" sldId="502"/>
            <ac:grpSpMk id="47" creationId="{00000000-0000-0000-0000-000000000000}"/>
          </ac:grpSpMkLst>
        </pc:grpChg>
        <pc:grpChg chg="mod topLvl">
          <ac:chgData name="Mate Csanad" userId="318b3dc6109a1aac" providerId="LiveId" clId="{134E63AA-E29B-4832-A105-7E6F6A58B24D}" dt="2023-09-30T12:26:59.146" v="1192" actId="164"/>
          <ac:grpSpMkLst>
            <pc:docMk/>
            <pc:sldMk cId="1054305708" sldId="502"/>
            <ac:grpSpMk id="51" creationId="{00000000-0000-0000-0000-000000000000}"/>
          </ac:grpSpMkLst>
        </pc:grpChg>
        <pc:cxnChg chg="add mod">
          <ac:chgData name="Mate Csanad" userId="318b3dc6109a1aac" providerId="LiveId" clId="{134E63AA-E29B-4832-A105-7E6F6A58B24D}" dt="2023-09-30T12:26:50.012" v="1191" actId="164"/>
          <ac:cxnSpMkLst>
            <pc:docMk/>
            <pc:sldMk cId="1054305708" sldId="502"/>
            <ac:cxnSpMk id="19" creationId="{C397E100-081E-A2F2-4573-BD9D8A9D0797}"/>
          </ac:cxnSpMkLst>
        </pc:cxnChg>
        <pc:cxnChg chg="mod">
          <ac:chgData name="Mate Csanad" userId="318b3dc6109a1aac" providerId="LiveId" clId="{134E63AA-E29B-4832-A105-7E6F6A58B24D}" dt="2023-09-30T12:25:54.752" v="1181" actId="165"/>
          <ac:cxnSpMkLst>
            <pc:docMk/>
            <pc:sldMk cId="1054305708" sldId="502"/>
            <ac:cxnSpMk id="20" creationId="{00000000-0000-0000-0000-000000000000}"/>
          </ac:cxnSpMkLst>
        </pc:cxnChg>
        <pc:cxnChg chg="del mod">
          <ac:chgData name="Mate Csanad" userId="318b3dc6109a1aac" providerId="LiveId" clId="{134E63AA-E29B-4832-A105-7E6F6A58B24D}" dt="2023-09-30T12:26:12.408" v="1185" actId="478"/>
          <ac:cxnSpMkLst>
            <pc:docMk/>
            <pc:sldMk cId="1054305708" sldId="502"/>
            <ac:cxnSpMk id="29" creationId="{36162FCF-F54C-8B8F-0A6F-470056A43217}"/>
          </ac:cxnSpMkLst>
        </pc:cxnChg>
        <pc:cxnChg chg="mod">
          <ac:chgData name="Mate Csanad" userId="318b3dc6109a1aac" providerId="LiveId" clId="{134E63AA-E29B-4832-A105-7E6F6A58B24D}" dt="2023-09-30T12:26:34.821" v="1190" actId="1037"/>
          <ac:cxnSpMkLst>
            <pc:docMk/>
            <pc:sldMk cId="1054305708" sldId="502"/>
            <ac:cxnSpMk id="57" creationId="{00000000-0000-0000-0000-000000000000}"/>
          </ac:cxnSpMkLst>
        </pc:cxnChg>
        <pc:cxnChg chg="mod topLvl">
          <ac:chgData name="Mate Csanad" userId="318b3dc6109a1aac" providerId="LiveId" clId="{134E63AA-E29B-4832-A105-7E6F6A58B24D}" dt="2023-09-30T12:26:50.012" v="1191" actId="164"/>
          <ac:cxnSpMkLst>
            <pc:docMk/>
            <pc:sldMk cId="1054305708" sldId="502"/>
            <ac:cxnSpMk id="58" creationId="{00000000-0000-0000-0000-000000000000}"/>
          </ac:cxnSpMkLst>
        </pc:cxnChg>
      </pc:sldChg>
      <pc:sldChg chg="addSp delSp modSp mod">
        <pc:chgData name="Mate Csanad" userId="318b3dc6109a1aac" providerId="LiveId" clId="{134E63AA-E29B-4832-A105-7E6F6A58B24D}" dt="2023-10-05T14:37:39.833" v="7643" actId="20577"/>
        <pc:sldMkLst>
          <pc:docMk/>
          <pc:sldMk cId="2268029406" sldId="503"/>
        </pc:sldMkLst>
        <pc:spChg chg="mod">
          <ac:chgData name="Mate Csanad" userId="318b3dc6109a1aac" providerId="LiveId" clId="{134E63AA-E29B-4832-A105-7E6F6A58B24D}" dt="2023-10-02T08:42:47.341" v="5232" actId="790"/>
          <ac:spMkLst>
            <pc:docMk/>
            <pc:sldMk cId="2268029406" sldId="503"/>
            <ac:spMk id="2" creationId="{00000000-0000-0000-0000-000000000000}"/>
          </ac:spMkLst>
        </pc:spChg>
        <pc:spChg chg="mod">
          <ac:chgData name="Mate Csanad" userId="318b3dc6109a1aac" providerId="LiveId" clId="{134E63AA-E29B-4832-A105-7E6F6A58B24D}" dt="2023-10-05T14:37:39.833" v="7643" actId="20577"/>
          <ac:spMkLst>
            <pc:docMk/>
            <pc:sldMk cId="2268029406" sldId="503"/>
            <ac:spMk id="3" creationId="{00000000-0000-0000-0000-000000000000}"/>
          </ac:spMkLst>
        </pc:spChg>
        <pc:spChg chg="mod">
          <ac:chgData name="Mate Csanad" userId="318b3dc6109a1aac" providerId="LiveId" clId="{134E63AA-E29B-4832-A105-7E6F6A58B24D}" dt="2023-10-02T08:42:47.341" v="5232" actId="790"/>
          <ac:spMkLst>
            <pc:docMk/>
            <pc:sldMk cId="2268029406" sldId="503"/>
            <ac:spMk id="4" creationId="{00000000-0000-0000-0000-000000000000}"/>
          </ac:spMkLst>
        </pc:spChg>
        <pc:spChg chg="add del mod">
          <ac:chgData name="Mate Csanad" userId="318b3dc6109a1aac" providerId="LiveId" clId="{134E63AA-E29B-4832-A105-7E6F6A58B24D}" dt="2023-10-02T14:09:27.655" v="6072" actId="478"/>
          <ac:spMkLst>
            <pc:docMk/>
            <pc:sldMk cId="2268029406" sldId="503"/>
            <ac:spMk id="5" creationId="{13CEEC80-849C-26C6-97AD-17F8B951971D}"/>
          </ac:spMkLst>
        </pc:spChg>
        <pc:spChg chg="mod">
          <ac:chgData name="Mate Csanad" userId="318b3dc6109a1aac" providerId="LiveId" clId="{134E63AA-E29B-4832-A105-7E6F6A58B24D}" dt="2023-10-02T08:42:47.341" v="5232" actId="790"/>
          <ac:spMkLst>
            <pc:docMk/>
            <pc:sldMk cId="2268029406" sldId="503"/>
            <ac:spMk id="7" creationId="{F8184277-98CB-956E-35D5-91588A1A48FB}"/>
          </ac:spMkLst>
        </pc:spChg>
        <pc:spChg chg="mod">
          <ac:chgData name="Mate Csanad" userId="318b3dc6109a1aac" providerId="LiveId" clId="{134E63AA-E29B-4832-A105-7E6F6A58B24D}" dt="2023-10-02T08:42:47.341" v="5232" actId="790"/>
          <ac:spMkLst>
            <pc:docMk/>
            <pc:sldMk cId="2268029406" sldId="503"/>
            <ac:spMk id="8" creationId="{00000000-0000-0000-0000-000000000000}"/>
          </ac:spMkLst>
        </pc:spChg>
        <pc:spChg chg="mod">
          <ac:chgData name="Mate Csanad" userId="318b3dc6109a1aac" providerId="LiveId" clId="{134E63AA-E29B-4832-A105-7E6F6A58B24D}" dt="2023-10-02T08:42:47.341" v="5232" actId="790"/>
          <ac:spMkLst>
            <pc:docMk/>
            <pc:sldMk cId="2268029406" sldId="503"/>
            <ac:spMk id="9" creationId="{00000000-0000-0000-0000-000000000000}"/>
          </ac:spMkLst>
        </pc:spChg>
        <pc:spChg chg="add mod">
          <ac:chgData name="Mate Csanad" userId="318b3dc6109a1aac" providerId="LiveId" clId="{134E63AA-E29B-4832-A105-7E6F6A58B24D}" dt="2023-10-02T14:09:28.126" v="6073"/>
          <ac:spMkLst>
            <pc:docMk/>
            <pc:sldMk cId="2268029406" sldId="503"/>
            <ac:spMk id="9" creationId="{1BBB1F9D-8CD1-CF50-2A61-DC11EF8A51E3}"/>
          </ac:spMkLst>
        </pc:spChg>
        <pc:spChg chg="mod">
          <ac:chgData name="Mate Csanad" userId="318b3dc6109a1aac" providerId="LiveId" clId="{134E63AA-E29B-4832-A105-7E6F6A58B24D}" dt="2023-10-02T08:42:47.341" v="5232" actId="790"/>
          <ac:spMkLst>
            <pc:docMk/>
            <pc:sldMk cId="2268029406" sldId="503"/>
            <ac:spMk id="10" creationId="{B6333AA3-1ABB-9F2E-7BA8-30530627D0A2}"/>
          </ac:spMkLst>
        </pc:spChg>
        <pc:spChg chg="mod">
          <ac:chgData name="Mate Csanad" userId="318b3dc6109a1aac" providerId="LiveId" clId="{134E63AA-E29B-4832-A105-7E6F6A58B24D}" dt="2023-10-02T08:42:47.341" v="5232" actId="790"/>
          <ac:spMkLst>
            <pc:docMk/>
            <pc:sldMk cId="2268029406" sldId="503"/>
            <ac:spMk id="11" creationId="{6718641F-D356-241C-2618-5345CE5D7B50}"/>
          </ac:spMkLst>
        </pc:spChg>
        <pc:spChg chg="mod">
          <ac:chgData name="Mate Csanad" userId="318b3dc6109a1aac" providerId="LiveId" clId="{134E63AA-E29B-4832-A105-7E6F6A58B24D}" dt="2023-10-02T08:42:47.341" v="5232" actId="790"/>
          <ac:spMkLst>
            <pc:docMk/>
            <pc:sldMk cId="2268029406" sldId="503"/>
            <ac:spMk id="12" creationId="{82A66BAA-C467-A157-98F7-230EC2ACA9A7}"/>
          </ac:spMkLst>
        </pc:spChg>
        <pc:spChg chg="mod">
          <ac:chgData name="Mate Csanad" userId="318b3dc6109a1aac" providerId="LiveId" clId="{134E63AA-E29B-4832-A105-7E6F6A58B24D}" dt="2023-10-02T08:42:47.341" v="5232" actId="790"/>
          <ac:spMkLst>
            <pc:docMk/>
            <pc:sldMk cId="2268029406" sldId="503"/>
            <ac:spMk id="16" creationId="{493EA333-49DD-5870-65FE-35889021FEBE}"/>
          </ac:spMkLst>
        </pc:spChg>
        <pc:spChg chg="mod">
          <ac:chgData name="Mate Csanad" userId="318b3dc6109a1aac" providerId="LiveId" clId="{134E63AA-E29B-4832-A105-7E6F6A58B24D}" dt="2023-10-02T08:42:47.341" v="5232" actId="790"/>
          <ac:spMkLst>
            <pc:docMk/>
            <pc:sldMk cId="2268029406" sldId="503"/>
            <ac:spMk id="17" creationId="{2CF98701-E08C-5CEA-4DEB-246DCDAD5507}"/>
          </ac:spMkLst>
        </pc:spChg>
        <pc:spChg chg="mod">
          <ac:chgData name="Mate Csanad" userId="318b3dc6109a1aac" providerId="LiveId" clId="{134E63AA-E29B-4832-A105-7E6F6A58B24D}" dt="2023-10-02T08:42:47.341" v="5232" actId="790"/>
          <ac:spMkLst>
            <pc:docMk/>
            <pc:sldMk cId="2268029406" sldId="503"/>
            <ac:spMk id="18" creationId="{6D34FAFD-6588-65F6-0045-135FB0DEF29B}"/>
          </ac:spMkLst>
        </pc:spChg>
        <pc:spChg chg="mod">
          <ac:chgData name="Mate Csanad" userId="318b3dc6109a1aac" providerId="LiveId" clId="{134E63AA-E29B-4832-A105-7E6F6A58B24D}" dt="2023-10-02T08:42:47.341" v="5232" actId="790"/>
          <ac:spMkLst>
            <pc:docMk/>
            <pc:sldMk cId="2268029406" sldId="503"/>
            <ac:spMk id="21" creationId="{A788CEEA-1CE9-08C5-70CA-17EED51C7E4D}"/>
          </ac:spMkLst>
        </pc:spChg>
        <pc:spChg chg="mod">
          <ac:chgData name="Mate Csanad" userId="318b3dc6109a1aac" providerId="LiveId" clId="{134E63AA-E29B-4832-A105-7E6F6A58B24D}" dt="2023-10-02T08:42:47.341" v="5232" actId="790"/>
          <ac:spMkLst>
            <pc:docMk/>
            <pc:sldMk cId="2268029406" sldId="503"/>
            <ac:spMk id="22" creationId="{D6582777-002A-1512-2596-F7CE4CF7C0C3}"/>
          </ac:spMkLst>
        </pc:spChg>
        <pc:spChg chg="mod">
          <ac:chgData name="Mate Csanad" userId="318b3dc6109a1aac" providerId="LiveId" clId="{134E63AA-E29B-4832-A105-7E6F6A58B24D}" dt="2023-10-02T08:42:47.341" v="5232" actId="790"/>
          <ac:spMkLst>
            <pc:docMk/>
            <pc:sldMk cId="2268029406" sldId="503"/>
            <ac:spMk id="23" creationId="{61662BE2-8E83-2011-08BC-32F658EFD6BE}"/>
          </ac:spMkLst>
        </pc:spChg>
        <pc:spChg chg="mod">
          <ac:chgData name="Mate Csanad" userId="318b3dc6109a1aac" providerId="LiveId" clId="{134E63AA-E29B-4832-A105-7E6F6A58B24D}" dt="2023-10-02T08:42:47.341" v="5232" actId="790"/>
          <ac:spMkLst>
            <pc:docMk/>
            <pc:sldMk cId="2268029406" sldId="503"/>
            <ac:spMk id="24" creationId="{04F3886A-B8AE-B535-1327-B11D3FEAF53C}"/>
          </ac:spMkLst>
        </pc:spChg>
        <pc:spChg chg="mod">
          <ac:chgData name="Mate Csanad" userId="318b3dc6109a1aac" providerId="LiveId" clId="{134E63AA-E29B-4832-A105-7E6F6A58B24D}" dt="2023-10-02T08:42:47.341" v="5232" actId="790"/>
          <ac:spMkLst>
            <pc:docMk/>
            <pc:sldMk cId="2268029406" sldId="503"/>
            <ac:spMk id="25" creationId="{E072EF9F-CF48-4B4D-551C-BCF842B82C01}"/>
          </ac:spMkLst>
        </pc:spChg>
        <pc:spChg chg="mod">
          <ac:chgData name="Mate Csanad" userId="318b3dc6109a1aac" providerId="LiveId" clId="{134E63AA-E29B-4832-A105-7E6F6A58B24D}" dt="2023-10-02T08:42:47.341" v="5232" actId="790"/>
          <ac:spMkLst>
            <pc:docMk/>
            <pc:sldMk cId="2268029406" sldId="503"/>
            <ac:spMk id="28" creationId="{F6C4388A-96B5-F51E-FDCB-011193578323}"/>
          </ac:spMkLst>
        </pc:spChg>
        <pc:spChg chg="mod">
          <ac:chgData name="Mate Csanad" userId="318b3dc6109a1aac" providerId="LiveId" clId="{134E63AA-E29B-4832-A105-7E6F6A58B24D}" dt="2023-10-02T08:42:47.341" v="5232" actId="790"/>
          <ac:spMkLst>
            <pc:docMk/>
            <pc:sldMk cId="2268029406" sldId="503"/>
            <ac:spMk id="29" creationId="{AF48C3DE-FD12-2C15-61E7-CDAC4CDAFD4A}"/>
          </ac:spMkLst>
        </pc:spChg>
        <pc:spChg chg="add mod">
          <ac:chgData name="Mate Csanad" userId="318b3dc6109a1aac" providerId="LiveId" clId="{134E63AA-E29B-4832-A105-7E6F6A58B24D}" dt="2023-10-02T14:59:28.731" v="7140" actId="208"/>
          <ac:spMkLst>
            <pc:docMk/>
            <pc:sldMk cId="2268029406" sldId="503"/>
            <ac:spMk id="31" creationId="{63BBCB62-2193-AD2C-A9D4-44C10C0ABFAC}"/>
          </ac:spMkLst>
        </pc:spChg>
        <pc:spChg chg="add mod">
          <ac:chgData name="Mate Csanad" userId="318b3dc6109a1aac" providerId="LiveId" clId="{134E63AA-E29B-4832-A105-7E6F6A58B24D}" dt="2023-10-02T14:59:28.731" v="7140" actId="208"/>
          <ac:spMkLst>
            <pc:docMk/>
            <pc:sldMk cId="2268029406" sldId="503"/>
            <ac:spMk id="32" creationId="{DFE5FFB1-FFB2-B605-640B-9A9BF37AF39F}"/>
          </ac:spMkLst>
        </pc:spChg>
        <pc:spChg chg="add mod">
          <ac:chgData name="Mate Csanad" userId="318b3dc6109a1aac" providerId="LiveId" clId="{134E63AA-E29B-4832-A105-7E6F6A58B24D}" dt="2023-10-02T14:59:28.731" v="7140" actId="208"/>
          <ac:spMkLst>
            <pc:docMk/>
            <pc:sldMk cId="2268029406" sldId="503"/>
            <ac:spMk id="33" creationId="{7D693D02-8B04-AE52-5825-7E6B49075067}"/>
          </ac:spMkLst>
        </pc:spChg>
        <pc:grpChg chg="add mod">
          <ac:chgData name="Mate Csanad" userId="318b3dc6109a1aac" providerId="LiveId" clId="{134E63AA-E29B-4832-A105-7E6F6A58B24D}" dt="2023-10-01T06:20:16.460" v="2173" actId="1076"/>
          <ac:grpSpMkLst>
            <pc:docMk/>
            <pc:sldMk cId="2268029406" sldId="503"/>
            <ac:grpSpMk id="6" creationId="{9E8D2F21-1BB7-77C4-B087-A53BB7D37BCE}"/>
          </ac:grpSpMkLst>
        </pc:grpChg>
        <pc:grpChg chg="add mod">
          <ac:chgData name="Mate Csanad" userId="318b3dc6109a1aac" providerId="LiveId" clId="{134E63AA-E29B-4832-A105-7E6F6A58B24D}" dt="2023-10-02T14:58:20.413" v="7125" actId="1076"/>
          <ac:grpSpMkLst>
            <pc:docMk/>
            <pc:sldMk cId="2268029406" sldId="503"/>
            <ac:grpSpMk id="26" creationId="{EDDF1B38-8AED-8491-18E4-2F821DC42690}"/>
          </ac:grpSpMkLst>
        </pc:grpChg>
        <pc:picChg chg="del mod">
          <ac:chgData name="Mate Csanad" userId="318b3dc6109a1aac" providerId="LiveId" clId="{134E63AA-E29B-4832-A105-7E6F6A58B24D}" dt="2023-10-01T06:19:38.668" v="2160" actId="478"/>
          <ac:picMkLst>
            <pc:docMk/>
            <pc:sldMk cId="2268029406" sldId="503"/>
            <ac:picMk id="5" creationId="{00000000-0000-0000-0000-000000000000}"/>
          </ac:picMkLst>
        </pc:picChg>
        <pc:picChg chg="mod">
          <ac:chgData name="Mate Csanad" userId="318b3dc6109a1aac" providerId="LiveId" clId="{134E63AA-E29B-4832-A105-7E6F6A58B24D}" dt="2023-10-02T08:40:56.160" v="5136"/>
          <ac:picMkLst>
            <pc:docMk/>
            <pc:sldMk cId="2268029406" sldId="503"/>
            <ac:picMk id="27" creationId="{02F8858F-514A-1CA4-9912-96843646BF6B}"/>
          </ac:picMkLst>
        </pc:picChg>
        <pc:cxnChg chg="mod">
          <ac:chgData name="Mate Csanad" userId="318b3dc6109a1aac" providerId="LiveId" clId="{134E63AA-E29B-4832-A105-7E6F6A58B24D}" dt="2023-10-01T06:19:33.362" v="2158"/>
          <ac:cxnSpMkLst>
            <pc:docMk/>
            <pc:sldMk cId="2268029406" sldId="503"/>
            <ac:cxnSpMk id="13" creationId="{A861B404-261B-DDC8-678E-9EB89467CE14}"/>
          </ac:cxnSpMkLst>
        </pc:cxnChg>
        <pc:cxnChg chg="mod">
          <ac:chgData name="Mate Csanad" userId="318b3dc6109a1aac" providerId="LiveId" clId="{134E63AA-E29B-4832-A105-7E6F6A58B24D}" dt="2023-10-01T06:19:33.362" v="2158"/>
          <ac:cxnSpMkLst>
            <pc:docMk/>
            <pc:sldMk cId="2268029406" sldId="503"/>
            <ac:cxnSpMk id="14" creationId="{318D0FBC-E820-903C-8A23-0799FA9A5FBD}"/>
          </ac:cxnSpMkLst>
        </pc:cxnChg>
        <pc:cxnChg chg="mod">
          <ac:chgData name="Mate Csanad" userId="318b3dc6109a1aac" providerId="LiveId" clId="{134E63AA-E29B-4832-A105-7E6F6A58B24D}" dt="2023-10-01T06:20:14.068" v="2171" actId="14100"/>
          <ac:cxnSpMkLst>
            <pc:docMk/>
            <pc:sldMk cId="2268029406" sldId="503"/>
            <ac:cxnSpMk id="15" creationId="{EB708625-C67C-3C39-84A3-F73E22C88EE8}"/>
          </ac:cxnSpMkLst>
        </pc:cxnChg>
        <pc:cxnChg chg="mod">
          <ac:chgData name="Mate Csanad" userId="318b3dc6109a1aac" providerId="LiveId" clId="{134E63AA-E29B-4832-A105-7E6F6A58B24D}" dt="2023-10-01T06:19:33.362" v="2158"/>
          <ac:cxnSpMkLst>
            <pc:docMk/>
            <pc:sldMk cId="2268029406" sldId="503"/>
            <ac:cxnSpMk id="19" creationId="{59A9E159-9A58-4904-BE3B-CD256DA62B0E}"/>
          </ac:cxnSpMkLst>
        </pc:cxnChg>
        <pc:cxnChg chg="mod">
          <ac:chgData name="Mate Csanad" userId="318b3dc6109a1aac" providerId="LiveId" clId="{134E63AA-E29B-4832-A105-7E6F6A58B24D}" dt="2023-10-01T06:19:33.362" v="2158"/>
          <ac:cxnSpMkLst>
            <pc:docMk/>
            <pc:sldMk cId="2268029406" sldId="503"/>
            <ac:cxnSpMk id="20" creationId="{AAEA2E6A-6EBA-C5AC-88BA-077D653A72D6}"/>
          </ac:cxnSpMkLst>
        </pc:cxnChg>
      </pc:sldChg>
      <pc:sldChg chg="delSp del mod">
        <pc:chgData name="Mate Csanad" userId="318b3dc6109a1aac" providerId="LiveId" clId="{134E63AA-E29B-4832-A105-7E6F6A58B24D}" dt="2023-09-30T12:34:19.566" v="1722" actId="47"/>
        <pc:sldMkLst>
          <pc:docMk/>
          <pc:sldMk cId="4215024419" sldId="506"/>
        </pc:sldMkLst>
        <pc:spChg chg="del">
          <ac:chgData name="Mate Csanad" userId="318b3dc6109a1aac" providerId="LiveId" clId="{134E63AA-E29B-4832-A105-7E6F6A58B24D}" dt="2023-09-30T12:02:33.091" v="25" actId="478"/>
          <ac:spMkLst>
            <pc:docMk/>
            <pc:sldMk cId="4215024419" sldId="506"/>
            <ac:spMk id="17" creationId="{932B4A4F-2DF1-41A9-AD53-952FA6EB7E75}"/>
          </ac:spMkLst>
        </pc:spChg>
      </pc:sldChg>
      <pc:sldChg chg="delSp del mod">
        <pc:chgData name="Mate Csanad" userId="318b3dc6109a1aac" providerId="LiveId" clId="{134E63AA-E29B-4832-A105-7E6F6A58B24D}" dt="2023-09-30T12:33:47.299" v="1717" actId="47"/>
        <pc:sldMkLst>
          <pc:docMk/>
          <pc:sldMk cId="1357976721" sldId="507"/>
        </pc:sldMkLst>
        <pc:spChg chg="del">
          <ac:chgData name="Mate Csanad" userId="318b3dc6109a1aac" providerId="LiveId" clId="{134E63AA-E29B-4832-A105-7E6F6A58B24D}" dt="2023-09-30T12:02:30.828" v="24" actId="478"/>
          <ac:spMkLst>
            <pc:docMk/>
            <pc:sldMk cId="1357976721" sldId="507"/>
            <ac:spMk id="28" creationId="{932B4A4F-2DF1-41A9-AD53-952FA6EB7E75}"/>
          </ac:spMkLst>
        </pc:spChg>
      </pc:sldChg>
      <pc:sldChg chg="delSp del mod ord">
        <pc:chgData name="Mate Csanad" userId="318b3dc6109a1aac" providerId="LiveId" clId="{134E63AA-E29B-4832-A105-7E6F6A58B24D}" dt="2023-09-30T12:32:57.336" v="1698" actId="47"/>
        <pc:sldMkLst>
          <pc:docMk/>
          <pc:sldMk cId="1832481907" sldId="508"/>
        </pc:sldMkLst>
        <pc:spChg chg="del">
          <ac:chgData name="Mate Csanad" userId="318b3dc6109a1aac" providerId="LiveId" clId="{134E63AA-E29B-4832-A105-7E6F6A58B24D}" dt="2023-09-30T12:02:28.487" v="23" actId="478"/>
          <ac:spMkLst>
            <pc:docMk/>
            <pc:sldMk cId="1832481907" sldId="508"/>
            <ac:spMk id="14" creationId="{932B4A4F-2DF1-41A9-AD53-952FA6EB7E75}"/>
          </ac:spMkLst>
        </pc:spChg>
      </pc:sldChg>
      <pc:sldChg chg="addSp delSp modSp mod">
        <pc:chgData name="Mate Csanad" userId="318b3dc6109a1aac" providerId="LiveId" clId="{134E63AA-E29B-4832-A105-7E6F6A58B24D}" dt="2023-10-02T14:09:53.849" v="6080"/>
        <pc:sldMkLst>
          <pc:docMk/>
          <pc:sldMk cId="2322137176" sldId="509"/>
        </pc:sldMkLst>
        <pc:spChg chg="mod">
          <ac:chgData name="Mate Csanad" userId="318b3dc6109a1aac" providerId="LiveId" clId="{134E63AA-E29B-4832-A105-7E6F6A58B24D}" dt="2023-10-02T08:43:56.750" v="5338" actId="790"/>
          <ac:spMkLst>
            <pc:docMk/>
            <pc:sldMk cId="2322137176" sldId="509"/>
            <ac:spMk id="2" creationId="{FC7A26C1-E3EB-49EE-B90F-C093EBAED864}"/>
          </ac:spMkLst>
        </pc:spChg>
        <pc:spChg chg="mod">
          <ac:chgData name="Mate Csanad" userId="318b3dc6109a1aac" providerId="LiveId" clId="{134E63AA-E29B-4832-A105-7E6F6A58B24D}" dt="2023-10-02T08:44:09.177" v="5339" actId="207"/>
          <ac:spMkLst>
            <pc:docMk/>
            <pc:sldMk cId="2322137176" sldId="509"/>
            <ac:spMk id="3" creationId="{1E0F5CAD-81F1-426C-BDF1-4FB1A1547D95}"/>
          </ac:spMkLst>
        </pc:spChg>
        <pc:spChg chg="add del mod">
          <ac:chgData name="Mate Csanad" userId="318b3dc6109a1aac" providerId="LiveId" clId="{134E63AA-E29B-4832-A105-7E6F6A58B24D}" dt="2023-10-02T14:09:53.441" v="6079" actId="478"/>
          <ac:spMkLst>
            <pc:docMk/>
            <pc:sldMk cId="2322137176" sldId="509"/>
            <ac:spMk id="4" creationId="{B3B4BB99-0504-3CE7-DA8A-AB0F40B0DE35}"/>
          </ac:spMkLst>
        </pc:spChg>
        <pc:spChg chg="mod">
          <ac:chgData name="Mate Csanad" userId="318b3dc6109a1aac" providerId="LiveId" clId="{134E63AA-E29B-4832-A105-7E6F6A58B24D}" dt="2023-10-02T08:43:56.750" v="5338" actId="790"/>
          <ac:spMkLst>
            <pc:docMk/>
            <pc:sldMk cId="2322137176" sldId="509"/>
            <ac:spMk id="9" creationId="{242A6FC3-4BA8-4038-9317-6AFDD29C22CF}"/>
          </ac:spMkLst>
        </pc:spChg>
        <pc:spChg chg="mod">
          <ac:chgData name="Mate Csanad" userId="318b3dc6109a1aac" providerId="LiveId" clId="{134E63AA-E29B-4832-A105-7E6F6A58B24D}" dt="2023-10-02T08:43:56.750" v="5338" actId="790"/>
          <ac:spMkLst>
            <pc:docMk/>
            <pc:sldMk cId="2322137176" sldId="509"/>
            <ac:spMk id="10" creationId="{B49D63B5-0F03-41AD-BB3C-B7607CD9E002}"/>
          </ac:spMkLst>
        </pc:spChg>
        <pc:spChg chg="mod">
          <ac:chgData name="Mate Csanad" userId="318b3dc6109a1aac" providerId="LiveId" clId="{134E63AA-E29B-4832-A105-7E6F6A58B24D}" dt="2023-10-02T08:43:56.750" v="5338" actId="790"/>
          <ac:spMkLst>
            <pc:docMk/>
            <pc:sldMk cId="2322137176" sldId="509"/>
            <ac:spMk id="11" creationId="{9B9F2F16-CD8A-47DB-8F07-57D0E49713DE}"/>
          </ac:spMkLst>
        </pc:spChg>
        <pc:spChg chg="mod">
          <ac:chgData name="Mate Csanad" userId="318b3dc6109a1aac" providerId="LiveId" clId="{134E63AA-E29B-4832-A105-7E6F6A58B24D}" dt="2023-10-02T08:43:56.750" v="5338" actId="790"/>
          <ac:spMkLst>
            <pc:docMk/>
            <pc:sldMk cId="2322137176" sldId="509"/>
            <ac:spMk id="12" creationId="{37F03D35-01E3-4803-8BC5-46121FFF1FD5}"/>
          </ac:spMkLst>
        </pc:spChg>
        <pc:spChg chg="mod">
          <ac:chgData name="Mate Csanad" userId="318b3dc6109a1aac" providerId="LiveId" clId="{134E63AA-E29B-4832-A105-7E6F6A58B24D}" dt="2023-10-02T08:43:56.750" v="5338" actId="790"/>
          <ac:spMkLst>
            <pc:docMk/>
            <pc:sldMk cId="2322137176" sldId="509"/>
            <ac:spMk id="14" creationId="{ABD19920-F346-44A7-8609-45ADEB0B0BB5}"/>
          </ac:spMkLst>
        </pc:spChg>
        <pc:spChg chg="mod">
          <ac:chgData name="Mate Csanad" userId="318b3dc6109a1aac" providerId="LiveId" clId="{134E63AA-E29B-4832-A105-7E6F6A58B24D}" dt="2023-10-02T08:43:56.750" v="5338" actId="790"/>
          <ac:spMkLst>
            <pc:docMk/>
            <pc:sldMk cId="2322137176" sldId="509"/>
            <ac:spMk id="15" creationId="{DC12EB39-449B-4B49-AB1C-18D353F1D465}"/>
          </ac:spMkLst>
        </pc:spChg>
        <pc:spChg chg="add mod">
          <ac:chgData name="Mate Csanad" userId="318b3dc6109a1aac" providerId="LiveId" clId="{134E63AA-E29B-4832-A105-7E6F6A58B24D}" dt="2023-10-02T14:09:53.849" v="6080"/>
          <ac:spMkLst>
            <pc:docMk/>
            <pc:sldMk cId="2322137176" sldId="509"/>
            <ac:spMk id="16" creationId="{78D89DD9-932E-E603-4475-DAA645002111}"/>
          </ac:spMkLst>
        </pc:spChg>
        <pc:spChg chg="mod">
          <ac:chgData name="Mate Csanad" userId="318b3dc6109a1aac" providerId="LiveId" clId="{134E63AA-E29B-4832-A105-7E6F6A58B24D}" dt="2023-10-02T08:43:56.750" v="5338" actId="790"/>
          <ac:spMkLst>
            <pc:docMk/>
            <pc:sldMk cId="2322137176" sldId="509"/>
            <ac:spMk id="18" creationId="{00000000-0000-0000-0000-000000000000}"/>
          </ac:spMkLst>
        </pc:spChg>
        <pc:spChg chg="mod">
          <ac:chgData name="Mate Csanad" userId="318b3dc6109a1aac" providerId="LiveId" clId="{134E63AA-E29B-4832-A105-7E6F6A58B24D}" dt="2023-10-02T08:43:56.750" v="5338" actId="790"/>
          <ac:spMkLst>
            <pc:docMk/>
            <pc:sldMk cId="2322137176" sldId="509"/>
            <ac:spMk id="19" creationId="{DEAF4E0A-C5EF-49E4-A15B-FA2638B2B5C8}"/>
          </ac:spMkLst>
        </pc:spChg>
        <pc:spChg chg="mod">
          <ac:chgData name="Mate Csanad" userId="318b3dc6109a1aac" providerId="LiveId" clId="{134E63AA-E29B-4832-A105-7E6F6A58B24D}" dt="2023-10-02T08:43:56.750" v="5338" actId="790"/>
          <ac:spMkLst>
            <pc:docMk/>
            <pc:sldMk cId="2322137176" sldId="509"/>
            <ac:spMk id="20" creationId="{6CF49727-8FB3-4516-86C5-9A552D1DFFD3}"/>
          </ac:spMkLst>
        </pc:spChg>
        <pc:spChg chg="mod">
          <ac:chgData name="Mate Csanad" userId="318b3dc6109a1aac" providerId="LiveId" clId="{134E63AA-E29B-4832-A105-7E6F6A58B24D}" dt="2023-10-02T08:43:56.750" v="5338" actId="790"/>
          <ac:spMkLst>
            <pc:docMk/>
            <pc:sldMk cId="2322137176" sldId="509"/>
            <ac:spMk id="21" creationId="{00000000-0000-0000-0000-000000000000}"/>
          </ac:spMkLst>
        </pc:spChg>
        <pc:spChg chg="mod">
          <ac:chgData name="Mate Csanad" userId="318b3dc6109a1aac" providerId="LiveId" clId="{134E63AA-E29B-4832-A105-7E6F6A58B24D}" dt="2023-10-02T08:43:56.750" v="5338" actId="790"/>
          <ac:spMkLst>
            <pc:docMk/>
            <pc:sldMk cId="2322137176" sldId="509"/>
            <ac:spMk id="23" creationId="{00000000-0000-0000-0000-000000000000}"/>
          </ac:spMkLst>
        </pc:spChg>
        <pc:spChg chg="mod">
          <ac:chgData name="Mate Csanad" userId="318b3dc6109a1aac" providerId="LiveId" clId="{134E63AA-E29B-4832-A105-7E6F6A58B24D}" dt="2023-10-02T08:43:56.750" v="5338" actId="790"/>
          <ac:spMkLst>
            <pc:docMk/>
            <pc:sldMk cId="2322137176" sldId="509"/>
            <ac:spMk id="25" creationId="{7526E2E5-ECE7-4281-976C-BF23784C6D39}"/>
          </ac:spMkLst>
        </pc:spChg>
        <pc:spChg chg="mod">
          <ac:chgData name="Mate Csanad" userId="318b3dc6109a1aac" providerId="LiveId" clId="{134E63AA-E29B-4832-A105-7E6F6A58B24D}" dt="2023-10-02T08:43:56.750" v="5338" actId="790"/>
          <ac:spMkLst>
            <pc:docMk/>
            <pc:sldMk cId="2322137176" sldId="509"/>
            <ac:spMk id="27" creationId="{099C650B-9366-4463-9E5C-5DC9ACFEFBD8}"/>
          </ac:spMkLst>
        </pc:spChg>
        <pc:grpChg chg="mod">
          <ac:chgData name="Mate Csanad" userId="318b3dc6109a1aac" providerId="LiveId" clId="{134E63AA-E29B-4832-A105-7E6F6A58B24D}" dt="2023-09-30T12:31:31.639" v="1656" actId="14100"/>
          <ac:grpSpMkLst>
            <pc:docMk/>
            <pc:sldMk cId="2322137176" sldId="509"/>
            <ac:grpSpMk id="6" creationId="{00000000-0000-0000-0000-000000000000}"/>
          </ac:grpSpMkLst>
        </pc:grpChg>
        <pc:grpChg chg="mod">
          <ac:chgData name="Mate Csanad" userId="318b3dc6109a1aac" providerId="LiveId" clId="{134E63AA-E29B-4832-A105-7E6F6A58B24D}" dt="2023-09-30T12:31:57.582" v="1665" actId="14100"/>
          <ac:grpSpMkLst>
            <pc:docMk/>
            <pc:sldMk cId="2322137176" sldId="509"/>
            <ac:grpSpMk id="7" creationId="{270849F9-E2CD-4FE1-AFDC-B47DEE9B386F}"/>
          </ac:grpSpMkLst>
        </pc:grpChg>
        <pc:picChg chg="mod">
          <ac:chgData name="Mate Csanad" userId="318b3dc6109a1aac" providerId="LiveId" clId="{134E63AA-E29B-4832-A105-7E6F6A58B24D}" dt="2023-09-30T12:31:57.582" v="1665" actId="14100"/>
          <ac:picMkLst>
            <pc:docMk/>
            <pc:sldMk cId="2322137176" sldId="509"/>
            <ac:picMk id="13" creationId="{4A0511FB-352C-4C61-8090-C2558911F611}"/>
          </ac:picMkLst>
        </pc:picChg>
      </pc:sldChg>
      <pc:sldChg chg="addSp delSp modSp add mod">
        <pc:chgData name="Mate Csanad" userId="318b3dc6109a1aac" providerId="LiveId" clId="{134E63AA-E29B-4832-A105-7E6F6A58B24D}" dt="2023-09-30T12:44:58.033" v="1907" actId="1076"/>
        <pc:sldMkLst>
          <pc:docMk/>
          <pc:sldMk cId="187331507" sldId="515"/>
        </pc:sldMkLst>
        <pc:spChg chg="mod">
          <ac:chgData name="Mate Csanad" userId="318b3dc6109a1aac" providerId="LiveId" clId="{134E63AA-E29B-4832-A105-7E6F6A58B24D}" dt="2023-09-30T12:43:02.481" v="1875" actId="20577"/>
          <ac:spMkLst>
            <pc:docMk/>
            <pc:sldMk cId="187331507" sldId="515"/>
            <ac:spMk id="2" creationId="{00000000-0000-0000-0000-000000000000}"/>
          </ac:spMkLst>
        </pc:spChg>
        <pc:spChg chg="mod">
          <ac:chgData name="Mate Csanad" userId="318b3dc6109a1aac" providerId="LiveId" clId="{134E63AA-E29B-4832-A105-7E6F6A58B24D}" dt="2023-09-30T12:41:56.905" v="1830" actId="20577"/>
          <ac:spMkLst>
            <pc:docMk/>
            <pc:sldMk cId="187331507" sldId="515"/>
            <ac:spMk id="3" creationId="{00000000-0000-0000-0000-000000000000}"/>
          </ac:spMkLst>
        </pc:spChg>
        <pc:picChg chg="del">
          <ac:chgData name="Mate Csanad" userId="318b3dc6109a1aac" providerId="LiveId" clId="{134E63AA-E29B-4832-A105-7E6F6A58B24D}" dt="2023-09-30T12:39:05.050" v="1744" actId="478"/>
          <ac:picMkLst>
            <pc:docMk/>
            <pc:sldMk cId="187331507" sldId="515"/>
            <ac:picMk id="5" creationId="{2DB079B0-83B4-2363-5690-C5F5A3B86A14}"/>
          </ac:picMkLst>
        </pc:picChg>
        <pc:picChg chg="add del mod">
          <ac:chgData name="Mate Csanad" userId="318b3dc6109a1aac" providerId="LiveId" clId="{134E63AA-E29B-4832-A105-7E6F6A58B24D}" dt="2023-09-30T12:39:43.345" v="1749" actId="478"/>
          <ac:picMkLst>
            <pc:docMk/>
            <pc:sldMk cId="187331507" sldId="515"/>
            <ac:picMk id="6" creationId="{853E7A78-A6C4-D09C-184A-BF4B34249B0F}"/>
          </ac:picMkLst>
        </pc:picChg>
        <pc:picChg chg="mod">
          <ac:chgData name="Mate Csanad" userId="318b3dc6109a1aac" providerId="LiveId" clId="{134E63AA-E29B-4832-A105-7E6F6A58B24D}" dt="2023-09-30T12:44:28.025" v="1891" actId="1076"/>
          <ac:picMkLst>
            <pc:docMk/>
            <pc:sldMk cId="187331507" sldId="515"/>
            <ac:picMk id="7" creationId="{4C266331-D34E-4BAF-A0F0-8E02FD385A09}"/>
          </ac:picMkLst>
        </pc:picChg>
        <pc:picChg chg="add mod">
          <ac:chgData name="Mate Csanad" userId="318b3dc6109a1aac" providerId="LiveId" clId="{134E63AA-E29B-4832-A105-7E6F6A58B24D}" dt="2023-09-30T12:44:49.785" v="1903" actId="1076"/>
          <ac:picMkLst>
            <pc:docMk/>
            <pc:sldMk cId="187331507" sldId="515"/>
            <ac:picMk id="10" creationId="{6878CB06-4292-0B42-E884-7188AFF64E91}"/>
          </ac:picMkLst>
        </pc:picChg>
        <pc:picChg chg="del">
          <ac:chgData name="Mate Csanad" userId="318b3dc6109a1aac" providerId="LiveId" clId="{134E63AA-E29B-4832-A105-7E6F6A58B24D}" dt="2023-09-30T12:39:04.403" v="1743" actId="478"/>
          <ac:picMkLst>
            <pc:docMk/>
            <pc:sldMk cId="187331507" sldId="515"/>
            <ac:picMk id="12" creationId="{8D9BDE38-5EB5-8D0A-4B5E-2B7436407ED9}"/>
          </ac:picMkLst>
        </pc:picChg>
        <pc:picChg chg="add mod modCrop">
          <ac:chgData name="Mate Csanad" userId="318b3dc6109a1aac" providerId="LiveId" clId="{134E63AA-E29B-4832-A105-7E6F6A58B24D}" dt="2023-09-30T12:44:54.913" v="1906" actId="1076"/>
          <ac:picMkLst>
            <pc:docMk/>
            <pc:sldMk cId="187331507" sldId="515"/>
            <ac:picMk id="15" creationId="{DB0BF171-4006-B08B-3DC0-2BF2559970E1}"/>
          </ac:picMkLst>
        </pc:picChg>
        <pc:picChg chg="add mod modCrop">
          <ac:chgData name="Mate Csanad" userId="318b3dc6109a1aac" providerId="LiveId" clId="{134E63AA-E29B-4832-A105-7E6F6A58B24D}" dt="2023-09-30T12:44:58.033" v="1907" actId="1076"/>
          <ac:picMkLst>
            <pc:docMk/>
            <pc:sldMk cId="187331507" sldId="515"/>
            <ac:picMk id="20" creationId="{9F9006F8-E107-D9DC-6C07-90B3A64EDB60}"/>
          </ac:picMkLst>
        </pc:picChg>
      </pc:sldChg>
      <pc:sldChg chg="modSp add mod">
        <pc:chgData name="Mate Csanad" userId="318b3dc6109a1aac" providerId="LiveId" clId="{134E63AA-E29B-4832-A105-7E6F6A58B24D}" dt="2023-10-02T14:07:40.431" v="6026" actId="14100"/>
        <pc:sldMkLst>
          <pc:docMk/>
          <pc:sldMk cId="597848972" sldId="516"/>
        </pc:sldMkLst>
        <pc:spChg chg="mod">
          <ac:chgData name="Mate Csanad" userId="318b3dc6109a1aac" providerId="LiveId" clId="{134E63AA-E29B-4832-A105-7E6F6A58B24D}" dt="2023-10-01T12:09:32.575" v="3440" actId="790"/>
          <ac:spMkLst>
            <pc:docMk/>
            <pc:sldMk cId="597848972" sldId="516"/>
            <ac:spMk id="2" creationId="{00000000-0000-0000-0000-000000000000}"/>
          </ac:spMkLst>
        </pc:spChg>
        <pc:spChg chg="mod">
          <ac:chgData name="Mate Csanad" userId="318b3dc6109a1aac" providerId="LiveId" clId="{134E63AA-E29B-4832-A105-7E6F6A58B24D}" dt="2023-10-02T14:01:40.944" v="5921" actId="20577"/>
          <ac:spMkLst>
            <pc:docMk/>
            <pc:sldMk cId="597848972" sldId="516"/>
            <ac:spMk id="3" creationId="{00000000-0000-0000-0000-000000000000}"/>
          </ac:spMkLst>
        </pc:spChg>
        <pc:spChg chg="mod">
          <ac:chgData name="Mate Csanad" userId="318b3dc6109a1aac" providerId="LiveId" clId="{134E63AA-E29B-4832-A105-7E6F6A58B24D}" dt="2023-10-01T12:09:32.575" v="3440" actId="790"/>
          <ac:spMkLst>
            <pc:docMk/>
            <pc:sldMk cId="597848972" sldId="516"/>
            <ac:spMk id="6" creationId="{00000000-0000-0000-0000-000000000000}"/>
          </ac:spMkLst>
        </pc:spChg>
        <pc:spChg chg="mod">
          <ac:chgData name="Mate Csanad" userId="318b3dc6109a1aac" providerId="LiveId" clId="{134E63AA-E29B-4832-A105-7E6F6A58B24D}" dt="2023-10-02T14:07:40.431" v="6026" actId="14100"/>
          <ac:spMkLst>
            <pc:docMk/>
            <pc:sldMk cId="597848972" sldId="516"/>
            <ac:spMk id="7" creationId="{E9936F3D-9EBD-47EB-AFE1-0448F7DB7712}"/>
          </ac:spMkLst>
        </pc:spChg>
        <pc:spChg chg="mod">
          <ac:chgData name="Mate Csanad" userId="318b3dc6109a1aac" providerId="LiveId" clId="{134E63AA-E29B-4832-A105-7E6F6A58B24D}" dt="2023-10-01T12:09:32.575" v="3440" actId="790"/>
          <ac:spMkLst>
            <pc:docMk/>
            <pc:sldMk cId="597848972" sldId="516"/>
            <ac:spMk id="9" creationId="{00000000-0000-0000-0000-000000000000}"/>
          </ac:spMkLst>
        </pc:spChg>
        <pc:spChg chg="mod">
          <ac:chgData name="Mate Csanad" userId="318b3dc6109a1aac" providerId="LiveId" clId="{134E63AA-E29B-4832-A105-7E6F6A58B24D}" dt="2023-10-01T12:09:32.575" v="3440" actId="790"/>
          <ac:spMkLst>
            <pc:docMk/>
            <pc:sldMk cId="597848972" sldId="516"/>
            <ac:spMk id="10" creationId="{00000000-0000-0000-0000-000000000000}"/>
          </ac:spMkLst>
        </pc:spChg>
      </pc:sldChg>
      <pc:sldChg chg="addSp delSp modSp add mod">
        <pc:chgData name="Mate Csanad" userId="318b3dc6109a1aac" providerId="LiveId" clId="{134E63AA-E29B-4832-A105-7E6F6A58B24D}" dt="2023-10-02T14:36:17.733" v="6631" actId="790"/>
        <pc:sldMkLst>
          <pc:docMk/>
          <pc:sldMk cId="867658945" sldId="517"/>
        </pc:sldMkLst>
        <pc:spChg chg="mod">
          <ac:chgData name="Mate Csanad" userId="318b3dc6109a1aac" providerId="LiveId" clId="{134E63AA-E29B-4832-A105-7E6F6A58B24D}" dt="2023-10-02T14:36:17.733" v="6631" actId="790"/>
          <ac:spMkLst>
            <pc:docMk/>
            <pc:sldMk cId="867658945" sldId="517"/>
            <ac:spMk id="2" creationId="{00000000-0000-0000-0000-000000000000}"/>
          </ac:spMkLst>
        </pc:spChg>
        <pc:spChg chg="mod">
          <ac:chgData name="Mate Csanad" userId="318b3dc6109a1aac" providerId="LiveId" clId="{134E63AA-E29B-4832-A105-7E6F6A58B24D}" dt="2023-10-02T14:36:17.733" v="6631" actId="790"/>
          <ac:spMkLst>
            <pc:docMk/>
            <pc:sldMk cId="867658945" sldId="517"/>
            <ac:spMk id="3" creationId="{00000000-0000-0000-0000-000000000000}"/>
          </ac:spMkLst>
        </pc:spChg>
        <pc:spChg chg="mod">
          <ac:chgData name="Mate Csanad" userId="318b3dc6109a1aac" providerId="LiveId" clId="{134E63AA-E29B-4832-A105-7E6F6A58B24D}" dt="2023-10-02T14:36:17.733" v="6631" actId="790"/>
          <ac:spMkLst>
            <pc:docMk/>
            <pc:sldMk cId="867658945" sldId="517"/>
            <ac:spMk id="4" creationId="{1B3D6E44-A79D-5C8D-A67C-EBB789EA28A6}"/>
          </ac:spMkLst>
        </pc:spChg>
        <pc:spChg chg="add mod">
          <ac:chgData name="Mate Csanad" userId="318b3dc6109a1aac" providerId="LiveId" clId="{134E63AA-E29B-4832-A105-7E6F6A58B24D}" dt="2023-10-02T14:36:17.733" v="6631" actId="790"/>
          <ac:spMkLst>
            <pc:docMk/>
            <pc:sldMk cId="867658945" sldId="517"/>
            <ac:spMk id="5" creationId="{5A4C81D9-BD33-2EEF-CC57-D04B20EB3CB1}"/>
          </ac:spMkLst>
        </pc:spChg>
        <pc:spChg chg="mod">
          <ac:chgData name="Mate Csanad" userId="318b3dc6109a1aac" providerId="LiveId" clId="{134E63AA-E29B-4832-A105-7E6F6A58B24D}" dt="2023-10-02T14:36:17.733" v="6631" actId="790"/>
          <ac:spMkLst>
            <pc:docMk/>
            <pc:sldMk cId="867658945" sldId="517"/>
            <ac:spMk id="6" creationId="{00000000-0000-0000-0000-000000000000}"/>
          </ac:spMkLst>
        </pc:spChg>
        <pc:spChg chg="del mod">
          <ac:chgData name="Mate Csanad" userId="318b3dc6109a1aac" providerId="LiveId" clId="{134E63AA-E29B-4832-A105-7E6F6A58B24D}" dt="2023-10-02T14:08:29.448" v="6042" actId="478"/>
          <ac:spMkLst>
            <pc:docMk/>
            <pc:sldMk cId="867658945" sldId="517"/>
            <ac:spMk id="7" creationId="{E9936F3D-9EBD-47EB-AFE1-0448F7DB7712}"/>
          </ac:spMkLst>
        </pc:spChg>
        <pc:spChg chg="mod">
          <ac:chgData name="Mate Csanad" userId="318b3dc6109a1aac" providerId="LiveId" clId="{134E63AA-E29B-4832-A105-7E6F6A58B24D}" dt="2023-10-02T14:36:17.733" v="6631" actId="790"/>
          <ac:spMkLst>
            <pc:docMk/>
            <pc:sldMk cId="867658945" sldId="517"/>
            <ac:spMk id="9" creationId="{00000000-0000-0000-0000-000000000000}"/>
          </ac:spMkLst>
        </pc:spChg>
      </pc:sldChg>
      <pc:sldChg chg="addSp delSp modSp add mod">
        <pc:chgData name="Mate Csanad" userId="318b3dc6109a1aac" providerId="LiveId" clId="{134E63AA-E29B-4832-A105-7E6F6A58B24D}" dt="2023-10-02T14:52:04.919" v="6870" actId="790"/>
        <pc:sldMkLst>
          <pc:docMk/>
          <pc:sldMk cId="2399626998" sldId="518"/>
        </pc:sldMkLst>
        <pc:spChg chg="mod">
          <ac:chgData name="Mate Csanad" userId="318b3dc6109a1aac" providerId="LiveId" clId="{134E63AA-E29B-4832-A105-7E6F6A58B24D}" dt="2023-10-02T14:52:04.919" v="6870" actId="790"/>
          <ac:spMkLst>
            <pc:docMk/>
            <pc:sldMk cId="2399626998" sldId="518"/>
            <ac:spMk id="2" creationId="{00000000-0000-0000-0000-000000000000}"/>
          </ac:spMkLst>
        </pc:spChg>
        <pc:spChg chg="mod">
          <ac:chgData name="Mate Csanad" userId="318b3dc6109a1aac" providerId="LiveId" clId="{134E63AA-E29B-4832-A105-7E6F6A58B24D}" dt="2023-10-02T14:52:04.919" v="6870" actId="790"/>
          <ac:spMkLst>
            <pc:docMk/>
            <pc:sldMk cId="2399626998" sldId="518"/>
            <ac:spMk id="3" creationId="{00000000-0000-0000-0000-000000000000}"/>
          </ac:spMkLst>
        </pc:spChg>
        <pc:spChg chg="mod">
          <ac:chgData name="Mate Csanad" userId="318b3dc6109a1aac" providerId="LiveId" clId="{134E63AA-E29B-4832-A105-7E6F6A58B24D}" dt="2023-10-02T14:52:04.919" v="6870" actId="790"/>
          <ac:spMkLst>
            <pc:docMk/>
            <pc:sldMk cId="2399626998" sldId="518"/>
            <ac:spMk id="4" creationId="{8EB2A268-02BA-511F-B33D-44A71406E62A}"/>
          </ac:spMkLst>
        </pc:spChg>
        <pc:spChg chg="add mod">
          <ac:chgData name="Mate Csanad" userId="318b3dc6109a1aac" providerId="LiveId" clId="{134E63AA-E29B-4832-A105-7E6F6A58B24D}" dt="2023-10-02T14:52:04.919" v="6870" actId="790"/>
          <ac:spMkLst>
            <pc:docMk/>
            <pc:sldMk cId="2399626998" sldId="518"/>
            <ac:spMk id="5" creationId="{F235984F-2A66-E921-52C6-A81F901C6A18}"/>
          </ac:spMkLst>
        </pc:spChg>
        <pc:spChg chg="mod">
          <ac:chgData name="Mate Csanad" userId="318b3dc6109a1aac" providerId="LiveId" clId="{134E63AA-E29B-4832-A105-7E6F6A58B24D}" dt="2023-10-02T14:52:04.919" v="6870" actId="790"/>
          <ac:spMkLst>
            <pc:docMk/>
            <pc:sldMk cId="2399626998" sldId="518"/>
            <ac:spMk id="6" creationId="{00000000-0000-0000-0000-000000000000}"/>
          </ac:spMkLst>
        </pc:spChg>
        <pc:spChg chg="del mod">
          <ac:chgData name="Mate Csanad" userId="318b3dc6109a1aac" providerId="LiveId" clId="{134E63AA-E29B-4832-A105-7E6F6A58B24D}" dt="2023-10-02T14:09:00.934" v="6058" actId="478"/>
          <ac:spMkLst>
            <pc:docMk/>
            <pc:sldMk cId="2399626998" sldId="518"/>
            <ac:spMk id="7" creationId="{E9936F3D-9EBD-47EB-AFE1-0448F7DB7712}"/>
          </ac:spMkLst>
        </pc:spChg>
        <pc:spChg chg="mod">
          <ac:chgData name="Mate Csanad" userId="318b3dc6109a1aac" providerId="LiveId" clId="{134E63AA-E29B-4832-A105-7E6F6A58B24D}" dt="2023-10-02T14:52:04.919" v="6870" actId="790"/>
          <ac:spMkLst>
            <pc:docMk/>
            <pc:sldMk cId="2399626998" sldId="518"/>
            <ac:spMk id="9" creationId="{00000000-0000-0000-0000-000000000000}"/>
          </ac:spMkLst>
        </pc:spChg>
      </pc:sldChg>
      <pc:sldChg chg="addSp delSp modSp add mod">
        <pc:chgData name="Mate Csanad" userId="318b3dc6109a1aac" providerId="LiveId" clId="{134E63AA-E29B-4832-A105-7E6F6A58B24D}" dt="2023-10-02T14:09:47.282" v="6077" actId="207"/>
        <pc:sldMkLst>
          <pc:docMk/>
          <pc:sldMk cId="2805720286" sldId="519"/>
        </pc:sldMkLst>
        <pc:spChg chg="mod">
          <ac:chgData name="Mate Csanad" userId="318b3dc6109a1aac" providerId="LiveId" clId="{134E63AA-E29B-4832-A105-7E6F6A58B24D}" dt="2023-10-02T14:03:01.635" v="5931" actId="790"/>
          <ac:spMkLst>
            <pc:docMk/>
            <pc:sldMk cId="2805720286" sldId="519"/>
            <ac:spMk id="2" creationId="{00000000-0000-0000-0000-000000000000}"/>
          </ac:spMkLst>
        </pc:spChg>
        <pc:spChg chg="mod">
          <ac:chgData name="Mate Csanad" userId="318b3dc6109a1aac" providerId="LiveId" clId="{134E63AA-E29B-4832-A105-7E6F6A58B24D}" dt="2023-10-02T14:03:01.635" v="5931" actId="790"/>
          <ac:spMkLst>
            <pc:docMk/>
            <pc:sldMk cId="2805720286" sldId="519"/>
            <ac:spMk id="3" creationId="{00000000-0000-0000-0000-000000000000}"/>
          </ac:spMkLst>
        </pc:spChg>
        <pc:spChg chg="mod">
          <ac:chgData name="Mate Csanad" userId="318b3dc6109a1aac" providerId="LiveId" clId="{134E63AA-E29B-4832-A105-7E6F6A58B24D}" dt="2023-10-02T14:03:01.635" v="5931" actId="790"/>
          <ac:spMkLst>
            <pc:docMk/>
            <pc:sldMk cId="2805720286" sldId="519"/>
            <ac:spMk id="4" creationId="{7295A53C-89D0-AD3C-B2AD-26364C5F54AB}"/>
          </ac:spMkLst>
        </pc:spChg>
        <pc:spChg chg="add mod">
          <ac:chgData name="Mate Csanad" userId="318b3dc6109a1aac" providerId="LiveId" clId="{134E63AA-E29B-4832-A105-7E6F6A58B24D}" dt="2023-10-02T14:09:47.282" v="6077" actId="207"/>
          <ac:spMkLst>
            <pc:docMk/>
            <pc:sldMk cId="2805720286" sldId="519"/>
            <ac:spMk id="5" creationId="{BC1F7C4C-D842-FD55-DA20-C6A8077141E1}"/>
          </ac:spMkLst>
        </pc:spChg>
        <pc:spChg chg="mod">
          <ac:chgData name="Mate Csanad" userId="318b3dc6109a1aac" providerId="LiveId" clId="{134E63AA-E29B-4832-A105-7E6F6A58B24D}" dt="2023-10-02T14:03:01.635" v="5931" actId="790"/>
          <ac:spMkLst>
            <pc:docMk/>
            <pc:sldMk cId="2805720286" sldId="519"/>
            <ac:spMk id="6" creationId="{00000000-0000-0000-0000-000000000000}"/>
          </ac:spMkLst>
        </pc:spChg>
        <pc:spChg chg="del mod">
          <ac:chgData name="Mate Csanad" userId="318b3dc6109a1aac" providerId="LiveId" clId="{134E63AA-E29B-4832-A105-7E6F6A58B24D}" dt="2023-10-02T14:09:31.423" v="6074" actId="478"/>
          <ac:spMkLst>
            <pc:docMk/>
            <pc:sldMk cId="2805720286" sldId="519"/>
            <ac:spMk id="7" creationId="{E9936F3D-9EBD-47EB-AFE1-0448F7DB7712}"/>
          </ac:spMkLst>
        </pc:spChg>
        <pc:spChg chg="mod">
          <ac:chgData name="Mate Csanad" userId="318b3dc6109a1aac" providerId="LiveId" clId="{134E63AA-E29B-4832-A105-7E6F6A58B24D}" dt="2023-10-02T14:03:01.635" v="5931" actId="790"/>
          <ac:spMkLst>
            <pc:docMk/>
            <pc:sldMk cId="2805720286" sldId="519"/>
            <ac:spMk id="9" creationId="{00000000-0000-0000-0000-000000000000}"/>
          </ac:spMkLst>
        </pc:spChg>
      </pc:sldChg>
      <pc:sldMasterChg chg="modSldLayout">
        <pc:chgData name="Mate Csanad" userId="318b3dc6109a1aac" providerId="LiveId" clId="{134E63AA-E29B-4832-A105-7E6F6A58B24D}" dt="2023-10-02T12:54:33.005" v="5853" actId="20577"/>
        <pc:sldMasterMkLst>
          <pc:docMk/>
          <pc:sldMasterMk cId="81030255" sldId="2147483669"/>
        </pc:sldMasterMkLst>
        <pc:sldLayoutChg chg="modSp mod">
          <pc:chgData name="Mate Csanad" userId="318b3dc6109a1aac" providerId="LiveId" clId="{134E63AA-E29B-4832-A105-7E6F6A58B24D}" dt="2023-10-02T12:54:33.005" v="5853" actId="20577"/>
          <pc:sldLayoutMkLst>
            <pc:docMk/>
            <pc:sldMasterMk cId="81030255" sldId="2147483669"/>
            <pc:sldLayoutMk cId="1727119371" sldId="2147483671"/>
          </pc:sldLayoutMkLst>
          <pc:spChg chg="mod">
            <ac:chgData name="Mate Csanad" userId="318b3dc6109a1aac" providerId="LiveId" clId="{134E63AA-E29B-4832-A105-7E6F6A58B24D}" dt="2023-10-02T12:54:33.005" v="5853" actId="20577"/>
            <ac:spMkLst>
              <pc:docMk/>
              <pc:sldMasterMk cId="81030255" sldId="2147483669"/>
              <pc:sldLayoutMk cId="1727119371" sldId="2147483671"/>
              <ac:spMk id="6" creationId="{00000000-0000-0000-0000-000000000000}"/>
            </ac:spMkLst>
          </pc:spChg>
        </pc:sldLayoutChg>
      </pc:sldMasterChg>
    </pc:docChg>
  </pc:docChgLst>
  <pc:docChgLst>
    <pc:chgData name="Mate Csanad" userId="318b3dc6109a1aac" providerId="LiveId" clId="{A25F2A85-27A8-4751-92A7-ADB108F4E1D5}"/>
    <pc:docChg chg="undo custSel modSld">
      <pc:chgData name="Mate Csanad" userId="318b3dc6109a1aac" providerId="LiveId" clId="{A25F2A85-27A8-4751-92A7-ADB108F4E1D5}" dt="2023-11-06T15:18:04.013" v="18" actId="1035"/>
      <pc:docMkLst>
        <pc:docMk/>
      </pc:docMkLst>
      <pc:sldChg chg="modSp mod">
        <pc:chgData name="Mate Csanad" userId="318b3dc6109a1aac" providerId="LiveId" clId="{A25F2A85-27A8-4751-92A7-ADB108F4E1D5}" dt="2023-11-06T15:18:04.013" v="18" actId="1035"/>
        <pc:sldMkLst>
          <pc:docMk/>
          <pc:sldMk cId="3702025403" sldId="263"/>
        </pc:sldMkLst>
        <pc:spChg chg="mod">
          <ac:chgData name="Mate Csanad" userId="318b3dc6109a1aac" providerId="LiveId" clId="{A25F2A85-27A8-4751-92A7-ADB108F4E1D5}" dt="2023-11-06T15:18:04.013" v="18" actId="1035"/>
          <ac:spMkLst>
            <pc:docMk/>
            <pc:sldMk cId="3702025403" sldId="263"/>
            <ac:spMk id="3" creationId="{00000000-0000-0000-0000-000000000000}"/>
          </ac:spMkLst>
        </pc:spChg>
      </pc:sldChg>
      <pc:sldChg chg="modSp mod">
        <pc:chgData name="Mate Csanad" userId="318b3dc6109a1aac" providerId="LiveId" clId="{A25F2A85-27A8-4751-92A7-ADB108F4E1D5}" dt="2023-11-04T11:15:45.336" v="0" actId="790"/>
        <pc:sldMkLst>
          <pc:docMk/>
          <pc:sldMk cId="580094121" sldId="298"/>
        </pc:sldMkLst>
        <pc:spChg chg="mod">
          <ac:chgData name="Mate Csanad" userId="318b3dc6109a1aac" providerId="LiveId" clId="{A25F2A85-27A8-4751-92A7-ADB108F4E1D5}" dt="2023-11-04T11:15:45.336" v="0" actId="790"/>
          <ac:spMkLst>
            <pc:docMk/>
            <pc:sldMk cId="580094121" sldId="298"/>
            <ac:spMk id="2" creationId="{A342D62A-FFED-42FD-2551-2AE5D2890D76}"/>
          </ac:spMkLst>
        </pc:spChg>
        <pc:spChg chg="mod">
          <ac:chgData name="Mate Csanad" userId="318b3dc6109a1aac" providerId="LiveId" clId="{A25F2A85-27A8-4751-92A7-ADB108F4E1D5}" dt="2023-11-04T11:15:45.336" v="0" actId="790"/>
          <ac:spMkLst>
            <pc:docMk/>
            <pc:sldMk cId="580094121" sldId="298"/>
            <ac:spMk id="3" creationId="{32D6AC30-91FE-DF42-0006-227BCD85DAB4}"/>
          </ac:spMkLst>
        </pc:spChg>
        <pc:spChg chg="mod">
          <ac:chgData name="Mate Csanad" userId="318b3dc6109a1aac" providerId="LiveId" clId="{A25F2A85-27A8-4751-92A7-ADB108F4E1D5}" dt="2023-11-04T11:15:45.336" v="0" actId="790"/>
          <ac:spMkLst>
            <pc:docMk/>
            <pc:sldMk cId="580094121" sldId="298"/>
            <ac:spMk id="4" creationId="{00000000-0000-0000-0000-000000000000}"/>
          </ac:spMkLst>
        </pc:spChg>
        <pc:spChg chg="mod">
          <ac:chgData name="Mate Csanad" userId="318b3dc6109a1aac" providerId="LiveId" clId="{A25F2A85-27A8-4751-92A7-ADB108F4E1D5}" dt="2023-11-04T11:15:45.336" v="0" actId="790"/>
          <ac:spMkLst>
            <pc:docMk/>
            <pc:sldMk cId="580094121" sldId="298"/>
            <ac:spMk id="5" creationId="{EBB2D351-3152-B6FC-C1F6-34D0C4DD2A06}"/>
          </ac:spMkLst>
        </pc:spChg>
        <pc:spChg chg="mod">
          <ac:chgData name="Mate Csanad" userId="318b3dc6109a1aac" providerId="LiveId" clId="{A25F2A85-27A8-4751-92A7-ADB108F4E1D5}" dt="2023-11-04T11:15:45.336" v="0" actId="790"/>
          <ac:spMkLst>
            <pc:docMk/>
            <pc:sldMk cId="580094121" sldId="298"/>
            <ac:spMk id="6" creationId="{00000000-0000-0000-0000-000000000000}"/>
          </ac:spMkLst>
        </pc:spChg>
        <pc:spChg chg="mod">
          <ac:chgData name="Mate Csanad" userId="318b3dc6109a1aac" providerId="LiveId" clId="{A25F2A85-27A8-4751-92A7-ADB108F4E1D5}" dt="2023-11-04T11:15:45.336" v="0" actId="790"/>
          <ac:spMkLst>
            <pc:docMk/>
            <pc:sldMk cId="580094121" sldId="298"/>
            <ac:spMk id="7" creationId="{6863E811-64C0-6F0A-DD0A-F8D9A89AE9F3}"/>
          </ac:spMkLst>
        </pc:spChg>
        <pc:spChg chg="mod">
          <ac:chgData name="Mate Csanad" userId="318b3dc6109a1aac" providerId="LiveId" clId="{A25F2A85-27A8-4751-92A7-ADB108F4E1D5}" dt="2023-11-04T11:15:45.336" v="0" actId="790"/>
          <ac:spMkLst>
            <pc:docMk/>
            <pc:sldMk cId="580094121" sldId="298"/>
            <ac:spMk id="104450" creationId="{00000000-0000-0000-0000-000000000000}"/>
          </ac:spMkLst>
        </pc:spChg>
        <pc:spChg chg="mod">
          <ac:chgData name="Mate Csanad" userId="318b3dc6109a1aac" providerId="LiveId" clId="{A25F2A85-27A8-4751-92A7-ADB108F4E1D5}" dt="2023-11-04T11:15:45.336" v="0" actId="790"/>
          <ac:spMkLst>
            <pc:docMk/>
            <pc:sldMk cId="580094121" sldId="298"/>
            <ac:spMk id="104451"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d.docs.live.net/318b3dc6109a1aac/Documents/Munka/konferenciak/QM22/levy_alpha_vs_sNN_compilation.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https://d.docs.live.net/318b3dc6109a1aac/Documents/Munka/konferenciak/QM22/levy_alpha_vs_sNN_compil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10247401216449"/>
          <c:y val="5.0925894947023848E-2"/>
          <c:w val="0.77081225113020557"/>
          <c:h val="0.72402396696569071"/>
        </c:manualLayout>
      </c:layout>
      <c:scatterChart>
        <c:scatterStyle val="lineMarker"/>
        <c:varyColors val="0"/>
        <c:ser>
          <c:idx val="1"/>
          <c:order val="0"/>
          <c:tx>
            <c:v>pion</c:v>
          </c:tx>
          <c:spPr>
            <a:ln w="19050">
              <a:noFill/>
            </a:ln>
          </c:spPr>
          <c:marker>
            <c:spPr>
              <a:solidFill>
                <a:srgbClr val="FF0000">
                  <a:alpha val="50196"/>
                </a:srgbClr>
              </a:solidFill>
            </c:spPr>
          </c:marker>
          <c:errBars>
            <c:errDir val="y"/>
            <c:errBarType val="both"/>
            <c:errValType val="cust"/>
            <c:noEndCap val="0"/>
            <c:plus>
              <c:numRef>
                <c:f>Munka1!$H$2:$H$8</c:f>
                <c:numCache>
                  <c:formatCode>General</c:formatCode>
                  <c:ptCount val="7"/>
                  <c:pt idx="0">
                    <c:v>1.7999999999999999E-2</c:v>
                  </c:pt>
                  <c:pt idx="1">
                    <c:v>1.6E-2</c:v>
                  </c:pt>
                  <c:pt idx="2">
                    <c:v>1.2999999999999999E-2</c:v>
                  </c:pt>
                  <c:pt idx="3">
                    <c:v>1.2999999999999999E-2</c:v>
                  </c:pt>
                  <c:pt idx="4">
                    <c:v>0.05</c:v>
                  </c:pt>
                  <c:pt idx="5">
                    <c:v>0.1</c:v>
                  </c:pt>
                  <c:pt idx="6">
                    <c:v>0.01</c:v>
                  </c:pt>
                </c:numCache>
              </c:numRef>
            </c:plus>
            <c:minus>
              <c:numRef>
                <c:f>Munka1!$H$2:$H$8</c:f>
                <c:numCache>
                  <c:formatCode>General</c:formatCode>
                  <c:ptCount val="7"/>
                  <c:pt idx="0">
                    <c:v>1.7999999999999999E-2</c:v>
                  </c:pt>
                  <c:pt idx="1">
                    <c:v>1.6E-2</c:v>
                  </c:pt>
                  <c:pt idx="2">
                    <c:v>1.2999999999999999E-2</c:v>
                  </c:pt>
                  <c:pt idx="3">
                    <c:v>1.2999999999999999E-2</c:v>
                  </c:pt>
                  <c:pt idx="4">
                    <c:v>0.05</c:v>
                  </c:pt>
                  <c:pt idx="5">
                    <c:v>0.1</c:v>
                  </c:pt>
                  <c:pt idx="6">
                    <c:v>0.01</c:v>
                  </c:pt>
                </c:numCache>
              </c:numRef>
            </c:minus>
          </c:errBars>
          <c:errBars>
            <c:errDir val="x"/>
            <c:errBarType val="both"/>
            <c:errValType val="fixedVal"/>
            <c:noEndCap val="0"/>
            <c:val val="1"/>
          </c:errBars>
          <c:xVal>
            <c:numRef>
              <c:f>(Munka1!$B$2:$B$8,Munka1!$B$11:$B$14)</c:f>
              <c:numCache>
                <c:formatCode>General</c:formatCode>
                <c:ptCount val="11"/>
                <c:pt idx="0">
                  <c:v>5020</c:v>
                </c:pt>
                <c:pt idx="1">
                  <c:v>5020</c:v>
                </c:pt>
                <c:pt idx="2">
                  <c:v>5020</c:v>
                </c:pt>
                <c:pt idx="3">
                  <c:v>5020</c:v>
                </c:pt>
                <c:pt idx="4">
                  <c:v>17.3</c:v>
                </c:pt>
                <c:pt idx="5">
                  <c:v>17.3</c:v>
                </c:pt>
                <c:pt idx="6">
                  <c:v>200</c:v>
                </c:pt>
                <c:pt idx="7">
                  <c:v>200</c:v>
                </c:pt>
                <c:pt idx="8">
                  <c:v>200</c:v>
                </c:pt>
                <c:pt idx="9">
                  <c:v>200</c:v>
                </c:pt>
                <c:pt idx="10">
                  <c:v>200</c:v>
                </c:pt>
              </c:numCache>
            </c:numRef>
          </c:xVal>
          <c:yVal>
            <c:numRef>
              <c:f>(Munka1!$G$2:$G$8,Munka1!$G$11:$G$14)</c:f>
              <c:numCache>
                <c:formatCode>General</c:formatCode>
                <c:ptCount val="11"/>
                <c:pt idx="0">
                  <c:v>1.92</c:v>
                </c:pt>
                <c:pt idx="1">
                  <c:v>1.87</c:v>
                </c:pt>
                <c:pt idx="2">
                  <c:v>1.83</c:v>
                </c:pt>
                <c:pt idx="3">
                  <c:v>1.74</c:v>
                </c:pt>
                <c:pt idx="4">
                  <c:v>1.169</c:v>
                </c:pt>
                <c:pt idx="5">
                  <c:v>1.83</c:v>
                </c:pt>
                <c:pt idx="6">
                  <c:v>1.2070000000000001</c:v>
                </c:pt>
                <c:pt idx="7">
                  <c:v>1.3260000000000001</c:v>
                </c:pt>
                <c:pt idx="8">
                  <c:v>1.39</c:v>
                </c:pt>
                <c:pt idx="9">
                  <c:v>1.4159999999999999</c:v>
                </c:pt>
                <c:pt idx="10">
                  <c:v>1.444</c:v>
                </c:pt>
              </c:numCache>
            </c:numRef>
          </c:yVal>
          <c:smooth val="0"/>
          <c:extLst>
            <c:ext xmlns:c16="http://schemas.microsoft.com/office/drawing/2014/chart" uri="{C3380CC4-5D6E-409C-BE32-E72D297353CC}">
              <c16:uniqueId val="{00000000-C248-44C7-A580-5508A76949BF}"/>
            </c:ext>
          </c:extLst>
        </c:ser>
        <c:ser>
          <c:idx val="0"/>
          <c:order val="1"/>
          <c:tx>
            <c:v>kaon</c:v>
          </c:tx>
          <c:spPr>
            <a:ln w="19050" cap="rnd">
              <a:solidFill>
                <a:srgbClr val="068B06"/>
              </a:solidFill>
              <a:round/>
            </a:ln>
            <a:effectLst/>
          </c:spPr>
          <c:marker>
            <c:symbol val="circle"/>
            <c:size val="8"/>
            <c:spPr>
              <a:noFill/>
              <a:ln w="31750">
                <a:solidFill>
                  <a:srgbClr val="068B06"/>
                </a:solidFill>
              </a:ln>
              <a:effectLst/>
            </c:spPr>
          </c:marker>
          <c:errBars>
            <c:errDir val="y"/>
            <c:errBarType val="both"/>
            <c:errValType val="cust"/>
            <c:noEndCap val="0"/>
            <c:plus>
              <c:numRef>
                <c:f>Munka1!$H$9:$H$10</c:f>
                <c:numCache>
                  <c:formatCode>General</c:formatCode>
                  <c:ptCount val="2"/>
                  <c:pt idx="0">
                    <c:v>0.1</c:v>
                  </c:pt>
                  <c:pt idx="1">
                    <c:v>0.1</c:v>
                  </c:pt>
                </c:numCache>
              </c:numRef>
            </c:plus>
            <c:minus>
              <c:numRef>
                <c:f>Munka1!$H$9:$H$10</c:f>
                <c:numCache>
                  <c:formatCode>General</c:formatCode>
                  <c:ptCount val="2"/>
                  <c:pt idx="0">
                    <c:v>0.1</c:v>
                  </c:pt>
                  <c:pt idx="1">
                    <c:v>0.1</c:v>
                  </c:pt>
                </c:numCache>
              </c:numRef>
            </c:minus>
          </c:errBars>
          <c:errBars>
            <c:errDir val="x"/>
            <c:errBarType val="both"/>
            <c:errValType val="fixedVal"/>
            <c:noEndCap val="0"/>
            <c:val val="1"/>
          </c:errBars>
          <c:xVal>
            <c:numRef>
              <c:f>Munka1!$B$9:$B$10</c:f>
              <c:numCache>
                <c:formatCode>General</c:formatCode>
                <c:ptCount val="2"/>
                <c:pt idx="0">
                  <c:v>200</c:v>
                </c:pt>
                <c:pt idx="1">
                  <c:v>200</c:v>
                </c:pt>
              </c:numCache>
            </c:numRef>
          </c:xVal>
          <c:yVal>
            <c:numRef>
              <c:f>Munka1!$G$9:$G$10</c:f>
              <c:numCache>
                <c:formatCode>General</c:formatCode>
                <c:ptCount val="2"/>
                <c:pt idx="0">
                  <c:v>1.35</c:v>
                </c:pt>
                <c:pt idx="1">
                  <c:v>1.4</c:v>
                </c:pt>
              </c:numCache>
            </c:numRef>
          </c:yVal>
          <c:smooth val="0"/>
          <c:extLst>
            <c:ext xmlns:c16="http://schemas.microsoft.com/office/drawing/2014/chart" uri="{C3380CC4-5D6E-409C-BE32-E72D297353CC}">
              <c16:uniqueId val="{00000001-C248-44C7-A580-5508A76949BF}"/>
            </c:ext>
          </c:extLst>
        </c:ser>
        <c:dLbls>
          <c:showLegendKey val="0"/>
          <c:showVal val="0"/>
          <c:showCatName val="0"/>
          <c:showSerName val="0"/>
          <c:showPercent val="0"/>
          <c:showBubbleSize val="0"/>
        </c:dLbls>
        <c:axId val="1176793775"/>
        <c:axId val="1176794191"/>
      </c:scatterChart>
      <c:valAx>
        <c:axId val="1176793775"/>
        <c:scaling>
          <c:logBase val="10"/>
          <c:orientation val="minMax"/>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hu-HU"/>
          </a:p>
        </c:txPr>
        <c:crossAx val="1176794191"/>
        <c:crosses val="autoZero"/>
        <c:crossBetween val="midCat"/>
      </c:valAx>
      <c:valAx>
        <c:axId val="1176794191"/>
        <c:scaling>
          <c:orientation val="minMax"/>
          <c:max val="2"/>
          <c:min val="1"/>
        </c:scaling>
        <c:delete val="0"/>
        <c:axPos val="l"/>
        <c:majorGridlines>
          <c:spPr>
            <a:ln w="9525" cap="flat" cmpd="sng" algn="ctr">
              <a:solidFill>
                <a:schemeClr val="tx1">
                  <a:lumMod val="15000"/>
                  <a:lumOff val="85000"/>
                </a:schemeClr>
              </a:solidFill>
              <a:round/>
            </a:ln>
            <a:effectLst/>
          </c:spPr>
        </c:majorGridlines>
        <c:minorGridlines/>
        <c:title>
          <c:tx>
            <c:rich>
              <a:bodyPr/>
              <a:lstStyle/>
              <a:p>
                <a:pPr>
                  <a:defRPr sz="3200"/>
                </a:pPr>
                <a:r>
                  <a:rPr lang="hu-HU" sz="3200">
                    <a:latin typeface="Symbol" panose="05050102010706020507" pitchFamily="18" charset="2"/>
                  </a:rPr>
                  <a:t>a</a:t>
                </a:r>
                <a:endParaRPr lang="en-US" sz="3200">
                  <a:latin typeface="Symbol" panose="05050102010706020507" pitchFamily="18" charset="2"/>
                </a:endParaRPr>
              </a:p>
            </c:rich>
          </c:tx>
          <c:layout>
            <c:manualLayout>
              <c:xMode val="edge"/>
              <c:yMode val="edge"/>
              <c:x val="0"/>
              <c:y val="7.8624453476405301E-3"/>
            </c:manualLayout>
          </c:layout>
          <c:overlay val="0"/>
        </c:title>
        <c:numFmt formatCode="General" sourceLinked="1"/>
        <c:majorTickMark val="none"/>
        <c:minorTickMark val="cross"/>
        <c:tickLblPos val="nextTo"/>
        <c:spPr>
          <a:noFill/>
          <a:ln w="9525" cap="flat" cmpd="sng" algn="ctr">
            <a:solidFill>
              <a:schemeClr val="tx1">
                <a:lumMod val="25000"/>
                <a:lumOff val="75000"/>
              </a:schemeClr>
            </a:solidFill>
            <a:round/>
          </a:ln>
          <a:effectLst/>
        </c:spPr>
        <c:txPr>
          <a:bodyPr rot="-60000000" vert="horz"/>
          <a:lstStyle/>
          <a:p>
            <a:pPr>
              <a:defRPr/>
            </a:pPr>
            <a:endParaRPr lang="hu-HU"/>
          </a:p>
        </c:txPr>
        <c:crossAx val="1176793775"/>
        <c:crosses val="autoZero"/>
        <c:crossBetween val="midCat"/>
        <c:majorUnit val="0.5"/>
        <c:minorUnit val="0.25"/>
      </c:valAx>
    </c:plotArea>
    <c:legend>
      <c:legendPos val="l"/>
      <c:layout>
        <c:manualLayout>
          <c:xMode val="edge"/>
          <c:yMode val="edge"/>
          <c:x val="0.70858217943182733"/>
          <c:y val="0.35644379254921221"/>
          <c:w val="0.19107990778719203"/>
          <c:h val="0.2091010498687664"/>
        </c:manualLayout>
      </c:layout>
      <c:overlay val="0"/>
      <c:spPr>
        <a:solidFill>
          <a:srgbClr val="EAEAEA">
            <a:alpha val="30196"/>
          </a:srgbClr>
        </a:solidFill>
      </c:spPr>
    </c:legend>
    <c:plotVisOnly val="1"/>
    <c:dispBlanksAs val="gap"/>
    <c:showDLblsOverMax val="0"/>
    <c:extLst/>
  </c:chart>
  <c:spPr>
    <a:noFill/>
  </c:spPr>
  <c:txPr>
    <a:bodyPr/>
    <a:lstStyle/>
    <a:p>
      <a:pPr>
        <a:defRPr sz="1800"/>
      </a:pPr>
      <a:endParaRPr lang="hu-H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10247401216449"/>
          <c:y val="5.0925894947023848E-2"/>
          <c:w val="0.77081225113020557"/>
          <c:h val="0.72402396696569071"/>
        </c:manualLayout>
      </c:layout>
      <c:scatterChart>
        <c:scatterStyle val="lineMarker"/>
        <c:varyColors val="0"/>
        <c:ser>
          <c:idx val="1"/>
          <c:order val="0"/>
          <c:tx>
            <c:v>pion</c:v>
          </c:tx>
          <c:spPr>
            <a:ln w="19050">
              <a:noFill/>
            </a:ln>
          </c:spPr>
          <c:marker>
            <c:spPr>
              <a:solidFill>
                <a:srgbClr val="FF0000">
                  <a:alpha val="50196"/>
                </a:srgbClr>
              </a:solidFill>
            </c:spPr>
          </c:marker>
          <c:errBars>
            <c:errDir val="y"/>
            <c:errBarType val="both"/>
            <c:errValType val="cust"/>
            <c:noEndCap val="0"/>
            <c:plus>
              <c:numRef>
                <c:f>Munka1!$H$2:$H$8</c:f>
                <c:numCache>
                  <c:formatCode>General</c:formatCode>
                  <c:ptCount val="7"/>
                  <c:pt idx="0">
                    <c:v>1.7999999999999999E-2</c:v>
                  </c:pt>
                  <c:pt idx="1">
                    <c:v>1.6E-2</c:v>
                  </c:pt>
                  <c:pt idx="2">
                    <c:v>1.2999999999999999E-2</c:v>
                  </c:pt>
                  <c:pt idx="3">
                    <c:v>1.2999999999999999E-2</c:v>
                  </c:pt>
                  <c:pt idx="4">
                    <c:v>0.05</c:v>
                  </c:pt>
                  <c:pt idx="5">
                    <c:v>0.1</c:v>
                  </c:pt>
                  <c:pt idx="6">
                    <c:v>0.01</c:v>
                  </c:pt>
                </c:numCache>
              </c:numRef>
            </c:plus>
            <c:minus>
              <c:numRef>
                <c:f>Munka1!$H$2:$H$8</c:f>
                <c:numCache>
                  <c:formatCode>General</c:formatCode>
                  <c:ptCount val="7"/>
                  <c:pt idx="0">
                    <c:v>1.7999999999999999E-2</c:v>
                  </c:pt>
                  <c:pt idx="1">
                    <c:v>1.6E-2</c:v>
                  </c:pt>
                  <c:pt idx="2">
                    <c:v>1.2999999999999999E-2</c:v>
                  </c:pt>
                  <c:pt idx="3">
                    <c:v>1.2999999999999999E-2</c:v>
                  </c:pt>
                  <c:pt idx="4">
                    <c:v>0.05</c:v>
                  </c:pt>
                  <c:pt idx="5">
                    <c:v>0.1</c:v>
                  </c:pt>
                  <c:pt idx="6">
                    <c:v>0.01</c:v>
                  </c:pt>
                </c:numCache>
              </c:numRef>
            </c:minus>
          </c:errBars>
          <c:errBars>
            <c:errDir val="x"/>
            <c:errBarType val="both"/>
            <c:errValType val="fixedVal"/>
            <c:noEndCap val="0"/>
            <c:val val="1"/>
          </c:errBars>
          <c:xVal>
            <c:numRef>
              <c:f>(Munka1!$B$2:$B$8,Munka1!$B$11:$B$14)</c:f>
              <c:numCache>
                <c:formatCode>General</c:formatCode>
                <c:ptCount val="11"/>
                <c:pt idx="0">
                  <c:v>5020</c:v>
                </c:pt>
                <c:pt idx="1">
                  <c:v>5020</c:v>
                </c:pt>
                <c:pt idx="2">
                  <c:v>5020</c:v>
                </c:pt>
                <c:pt idx="3">
                  <c:v>5020</c:v>
                </c:pt>
                <c:pt idx="4">
                  <c:v>17.3</c:v>
                </c:pt>
                <c:pt idx="5">
                  <c:v>17.3</c:v>
                </c:pt>
                <c:pt idx="6">
                  <c:v>200</c:v>
                </c:pt>
                <c:pt idx="7">
                  <c:v>200</c:v>
                </c:pt>
                <c:pt idx="8">
                  <c:v>200</c:v>
                </c:pt>
                <c:pt idx="9">
                  <c:v>200</c:v>
                </c:pt>
                <c:pt idx="10">
                  <c:v>200</c:v>
                </c:pt>
              </c:numCache>
            </c:numRef>
          </c:xVal>
          <c:yVal>
            <c:numRef>
              <c:f>(Munka1!$G$2:$G$8,Munka1!$G$11:$G$14)</c:f>
              <c:numCache>
                <c:formatCode>General</c:formatCode>
                <c:ptCount val="11"/>
                <c:pt idx="0">
                  <c:v>1.92</c:v>
                </c:pt>
                <c:pt idx="1">
                  <c:v>1.87</c:v>
                </c:pt>
                <c:pt idx="2">
                  <c:v>1.83</c:v>
                </c:pt>
                <c:pt idx="3">
                  <c:v>1.74</c:v>
                </c:pt>
                <c:pt idx="4">
                  <c:v>1.169</c:v>
                </c:pt>
                <c:pt idx="5">
                  <c:v>1.83</c:v>
                </c:pt>
                <c:pt idx="6">
                  <c:v>1.2070000000000001</c:v>
                </c:pt>
                <c:pt idx="7">
                  <c:v>1.3260000000000001</c:v>
                </c:pt>
                <c:pt idx="8">
                  <c:v>1.39</c:v>
                </c:pt>
                <c:pt idx="9">
                  <c:v>1.4159999999999999</c:v>
                </c:pt>
                <c:pt idx="10">
                  <c:v>1.444</c:v>
                </c:pt>
              </c:numCache>
            </c:numRef>
          </c:yVal>
          <c:smooth val="0"/>
          <c:extLst>
            <c:ext xmlns:c16="http://schemas.microsoft.com/office/drawing/2014/chart" uri="{C3380CC4-5D6E-409C-BE32-E72D297353CC}">
              <c16:uniqueId val="{00000000-C248-44C7-A580-5508A76949BF}"/>
            </c:ext>
          </c:extLst>
        </c:ser>
        <c:ser>
          <c:idx val="0"/>
          <c:order val="1"/>
          <c:tx>
            <c:v>kaon</c:v>
          </c:tx>
          <c:spPr>
            <a:ln w="19050" cap="rnd">
              <a:solidFill>
                <a:srgbClr val="068B06"/>
              </a:solidFill>
              <a:round/>
            </a:ln>
            <a:effectLst/>
          </c:spPr>
          <c:marker>
            <c:symbol val="circle"/>
            <c:size val="8"/>
            <c:spPr>
              <a:noFill/>
              <a:ln w="31750">
                <a:solidFill>
                  <a:srgbClr val="068B06"/>
                </a:solidFill>
              </a:ln>
              <a:effectLst/>
            </c:spPr>
          </c:marker>
          <c:errBars>
            <c:errDir val="y"/>
            <c:errBarType val="both"/>
            <c:errValType val="cust"/>
            <c:noEndCap val="0"/>
            <c:plus>
              <c:numRef>
                <c:f>Munka1!$H$9:$H$10</c:f>
                <c:numCache>
                  <c:formatCode>General</c:formatCode>
                  <c:ptCount val="2"/>
                  <c:pt idx="0">
                    <c:v>0.1</c:v>
                  </c:pt>
                  <c:pt idx="1">
                    <c:v>0.1</c:v>
                  </c:pt>
                </c:numCache>
              </c:numRef>
            </c:plus>
            <c:minus>
              <c:numRef>
                <c:f>Munka1!$H$9:$H$10</c:f>
                <c:numCache>
                  <c:formatCode>General</c:formatCode>
                  <c:ptCount val="2"/>
                  <c:pt idx="0">
                    <c:v>0.1</c:v>
                  </c:pt>
                  <c:pt idx="1">
                    <c:v>0.1</c:v>
                  </c:pt>
                </c:numCache>
              </c:numRef>
            </c:minus>
          </c:errBars>
          <c:errBars>
            <c:errDir val="x"/>
            <c:errBarType val="both"/>
            <c:errValType val="fixedVal"/>
            <c:noEndCap val="0"/>
            <c:val val="1"/>
          </c:errBars>
          <c:xVal>
            <c:numRef>
              <c:f>Munka1!$B$9:$B$10</c:f>
              <c:numCache>
                <c:formatCode>General</c:formatCode>
                <c:ptCount val="2"/>
                <c:pt idx="0">
                  <c:v>200</c:v>
                </c:pt>
                <c:pt idx="1">
                  <c:v>200</c:v>
                </c:pt>
              </c:numCache>
            </c:numRef>
          </c:xVal>
          <c:yVal>
            <c:numRef>
              <c:f>Munka1!$G$9:$G$10</c:f>
              <c:numCache>
                <c:formatCode>General</c:formatCode>
                <c:ptCount val="2"/>
                <c:pt idx="0">
                  <c:v>1.35</c:v>
                </c:pt>
                <c:pt idx="1">
                  <c:v>1.4</c:v>
                </c:pt>
              </c:numCache>
            </c:numRef>
          </c:yVal>
          <c:smooth val="0"/>
          <c:extLst>
            <c:ext xmlns:c16="http://schemas.microsoft.com/office/drawing/2014/chart" uri="{C3380CC4-5D6E-409C-BE32-E72D297353CC}">
              <c16:uniqueId val="{00000001-C248-44C7-A580-5508A76949BF}"/>
            </c:ext>
          </c:extLst>
        </c:ser>
        <c:dLbls>
          <c:showLegendKey val="0"/>
          <c:showVal val="0"/>
          <c:showCatName val="0"/>
          <c:showSerName val="0"/>
          <c:showPercent val="0"/>
          <c:showBubbleSize val="0"/>
        </c:dLbls>
        <c:axId val="1176793775"/>
        <c:axId val="1176794191"/>
      </c:scatterChart>
      <c:valAx>
        <c:axId val="1176793775"/>
        <c:scaling>
          <c:logBase val="10"/>
          <c:orientation val="minMax"/>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hu-HU"/>
          </a:p>
        </c:txPr>
        <c:crossAx val="1176794191"/>
        <c:crosses val="autoZero"/>
        <c:crossBetween val="midCat"/>
      </c:valAx>
      <c:valAx>
        <c:axId val="1176794191"/>
        <c:scaling>
          <c:orientation val="minMax"/>
          <c:max val="2"/>
          <c:min val="1"/>
        </c:scaling>
        <c:delete val="0"/>
        <c:axPos val="l"/>
        <c:majorGridlines>
          <c:spPr>
            <a:ln w="9525" cap="flat" cmpd="sng" algn="ctr">
              <a:solidFill>
                <a:schemeClr val="tx1">
                  <a:lumMod val="15000"/>
                  <a:lumOff val="85000"/>
                </a:schemeClr>
              </a:solidFill>
              <a:round/>
            </a:ln>
            <a:effectLst/>
          </c:spPr>
        </c:majorGridlines>
        <c:minorGridlines/>
        <c:title>
          <c:tx>
            <c:rich>
              <a:bodyPr/>
              <a:lstStyle/>
              <a:p>
                <a:pPr>
                  <a:defRPr sz="3200"/>
                </a:pPr>
                <a:r>
                  <a:rPr lang="hu-HU" sz="3200">
                    <a:latin typeface="Symbol" panose="05050102010706020507" pitchFamily="18" charset="2"/>
                  </a:rPr>
                  <a:t>a</a:t>
                </a:r>
                <a:endParaRPr lang="en-US" sz="3200">
                  <a:latin typeface="Symbol" panose="05050102010706020507" pitchFamily="18" charset="2"/>
                </a:endParaRPr>
              </a:p>
            </c:rich>
          </c:tx>
          <c:layout>
            <c:manualLayout>
              <c:xMode val="edge"/>
              <c:yMode val="edge"/>
              <c:x val="0"/>
              <c:y val="7.8624453476405301E-3"/>
            </c:manualLayout>
          </c:layout>
          <c:overlay val="0"/>
        </c:title>
        <c:numFmt formatCode="General" sourceLinked="1"/>
        <c:majorTickMark val="none"/>
        <c:minorTickMark val="cross"/>
        <c:tickLblPos val="nextTo"/>
        <c:spPr>
          <a:noFill/>
          <a:ln w="9525" cap="flat" cmpd="sng" algn="ctr">
            <a:solidFill>
              <a:schemeClr val="tx1">
                <a:lumMod val="25000"/>
                <a:lumOff val="75000"/>
              </a:schemeClr>
            </a:solidFill>
            <a:round/>
          </a:ln>
          <a:effectLst/>
        </c:spPr>
        <c:txPr>
          <a:bodyPr rot="-60000000" vert="horz"/>
          <a:lstStyle/>
          <a:p>
            <a:pPr>
              <a:defRPr/>
            </a:pPr>
            <a:endParaRPr lang="hu-HU"/>
          </a:p>
        </c:txPr>
        <c:crossAx val="1176793775"/>
        <c:crosses val="autoZero"/>
        <c:crossBetween val="midCat"/>
        <c:majorUnit val="0.5"/>
        <c:minorUnit val="0.25"/>
      </c:valAx>
    </c:plotArea>
    <c:legend>
      <c:legendPos val="l"/>
      <c:layout>
        <c:manualLayout>
          <c:xMode val="edge"/>
          <c:yMode val="edge"/>
          <c:x val="0.70858217943182733"/>
          <c:y val="0.35644379254921221"/>
          <c:w val="0.19107990778719203"/>
          <c:h val="0.2091010498687664"/>
        </c:manualLayout>
      </c:layout>
      <c:overlay val="0"/>
      <c:spPr>
        <a:solidFill>
          <a:srgbClr val="EAEAEA">
            <a:alpha val="30196"/>
          </a:srgbClr>
        </a:solidFill>
      </c:spPr>
    </c:legend>
    <c:plotVisOnly val="1"/>
    <c:dispBlanksAs val="gap"/>
    <c:showDLblsOverMax val="0"/>
    <c:extLst/>
  </c:chart>
  <c:spPr>
    <a:noFill/>
  </c:spPr>
  <c:txPr>
    <a:bodyPr/>
    <a:lstStyle/>
    <a:p>
      <a:pPr>
        <a:defRPr sz="1800"/>
      </a:pPr>
      <a:endParaRPr lang="hu-H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83C9D-902E-40D7-AD23-CC20841CBA8F}" type="datetimeFigureOut">
              <a:rPr lang="hu-HU" smtClean="0"/>
              <a:t>2023. 11. 06.</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3CD19B-B35A-4FAF-936E-9F47122B64BA}" type="slidenum">
              <a:rPr lang="hu-HU" smtClean="0"/>
              <a:t>‹#›</a:t>
            </a:fld>
            <a:endParaRPr lang="hu-HU"/>
          </a:p>
        </p:txBody>
      </p:sp>
    </p:spTree>
    <p:extLst>
      <p:ext uri="{BB962C8B-B14F-4D97-AF65-F5344CB8AC3E}">
        <p14:creationId xmlns:p14="http://schemas.microsoft.com/office/powerpoint/2010/main" val="285889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0694F8-0A54-424E-928D-D3EAC3B0E438}" type="slidenum">
              <a:rPr lang="hu-HU" smtClean="0"/>
              <a:t>27</a:t>
            </a:fld>
            <a:endParaRPr lang="hu-HU"/>
          </a:p>
        </p:txBody>
      </p:sp>
    </p:spTree>
    <p:extLst>
      <p:ext uri="{BB962C8B-B14F-4D97-AF65-F5344CB8AC3E}">
        <p14:creationId xmlns:p14="http://schemas.microsoft.com/office/powerpoint/2010/main" val="264479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7AF53-AC86-43D7-8452-4D15EFE592A1}" type="slidenum">
              <a:rPr lang="en-US"/>
              <a:pPr/>
              <a:t>43</a:t>
            </a:fld>
            <a:endParaRPr lang="en-US"/>
          </a:p>
        </p:txBody>
      </p:sp>
      <p:sp>
        <p:nvSpPr>
          <p:cNvPr id="64514" name="Rectangle 2"/>
          <p:cNvSpPr>
            <a:spLocks noGrp="1" noRot="1" noChangeAspect="1" noChangeArrowheads="1" noTextEdit="1"/>
          </p:cNvSpPr>
          <p:nvPr>
            <p:ph type="sldImg"/>
          </p:nvPr>
        </p:nvSpPr>
        <p:spPr>
          <a:xfrm>
            <a:off x="685800" y="1143000"/>
            <a:ext cx="5486400" cy="3086100"/>
          </a:xfrm>
          <a:ln/>
        </p:spPr>
      </p:sp>
      <p:sp>
        <p:nvSpPr>
          <p:cNvPr id="64515" name="Rectangle 3"/>
          <p:cNvSpPr>
            <a:spLocks noGrp="1" noChangeArrowheads="1"/>
          </p:cNvSpPr>
          <p:nvPr>
            <p:ph type="body" idx="1"/>
          </p:nvPr>
        </p:nvSpPr>
        <p:spPr>
          <a:xfrm>
            <a:off x="914400" y="4343400"/>
            <a:ext cx="5029200" cy="4114800"/>
          </a:xfrm>
        </p:spPr>
        <p:txBody>
          <a:bodyPr/>
          <a:lstStyle/>
          <a:p>
            <a:endParaRPr lang="hu-HU"/>
          </a:p>
        </p:txBody>
      </p:sp>
    </p:spTree>
    <p:extLst>
      <p:ext uri="{BB962C8B-B14F-4D97-AF65-F5344CB8AC3E}">
        <p14:creationId xmlns:p14="http://schemas.microsoft.com/office/powerpoint/2010/main" val="35247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685800" y="1143000"/>
            <a:ext cx="5486400" cy="3086100"/>
          </a:xfrm>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4CE95CBB-2F19-438C-A727-8A4B1662E390}" type="slidenum">
              <a:rPr lang="en-US" smtClean="0"/>
              <a:pPr/>
              <a:t>44</a:t>
            </a:fld>
            <a:endParaRPr lang="en-US"/>
          </a:p>
        </p:txBody>
      </p:sp>
    </p:spTree>
    <p:extLst>
      <p:ext uri="{BB962C8B-B14F-4D97-AF65-F5344CB8AC3E}">
        <p14:creationId xmlns:p14="http://schemas.microsoft.com/office/powerpoint/2010/main" val="7948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hu-HU"/>
              <a:t>Mintacím szerkesztése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23793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a:xfrm>
            <a:off x="785006" y="599421"/>
            <a:ext cx="11353632" cy="547466"/>
          </a:xfrm>
        </p:spPr>
        <p:txBody>
          <a:bodyPr/>
          <a:lstStyle/>
          <a:p>
            <a:r>
              <a:rPr lang="hu-HU"/>
              <a:t>Mintacím szerkesztése</a:t>
            </a:r>
            <a:endParaRPr lang="en-US" dirty="0"/>
          </a:p>
        </p:txBody>
      </p:sp>
      <p:sp>
        <p:nvSpPr>
          <p:cNvPr id="3" name="Content Placeholder 2"/>
          <p:cNvSpPr>
            <a:spLocks noGrp="1"/>
          </p:cNvSpPr>
          <p:nvPr>
            <p:ph idx="1"/>
          </p:nvPr>
        </p:nvSpPr>
        <p:spPr>
          <a:xfrm>
            <a:off x="785006" y="1190773"/>
            <a:ext cx="11353632" cy="4885287"/>
          </a:xfrm>
        </p:spPr>
        <p:txBody>
          <a:bodyPr ancho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a:xfrm>
            <a:off x="8637923" y="124207"/>
            <a:ext cx="3500715" cy="309201"/>
          </a:xfrm>
          <a:prstGeom prst="rect">
            <a:avLst/>
          </a:prstGeom>
        </p:spPr>
        <p:txBody>
          <a:bodyPr/>
          <a:lstStyle>
            <a:lvl1pPr>
              <a:defRPr>
                <a:solidFill>
                  <a:schemeClr val="tx2">
                    <a:lumMod val="40000"/>
                    <a:lumOff val="60000"/>
                  </a:schemeClr>
                </a:solidFill>
              </a:defRPr>
            </a:lvl1pPr>
          </a:lstStyle>
          <a:p>
            <a:pPr algn="r"/>
            <a:r>
              <a:rPr lang="hu-HU"/>
              <a:t>October 11, 2023</a:t>
            </a:r>
            <a:endParaRPr lang="en-US" dirty="0"/>
          </a:p>
        </p:txBody>
      </p:sp>
      <p:sp>
        <p:nvSpPr>
          <p:cNvPr id="5" name="Footer Placeholder 4"/>
          <p:cNvSpPr>
            <a:spLocks noGrp="1"/>
          </p:cNvSpPr>
          <p:nvPr>
            <p:ph type="ftr" sz="quarter" idx="11"/>
          </p:nvPr>
        </p:nvSpPr>
        <p:spPr>
          <a:xfrm>
            <a:off x="785006" y="124208"/>
            <a:ext cx="5938836" cy="309201"/>
          </a:xfrm>
          <a:prstGeom prst="rect">
            <a:avLst/>
          </a:prstGeom>
        </p:spPr>
        <p:txBody>
          <a:bodyPr/>
          <a:lstStyle>
            <a:lvl1pPr>
              <a:defRPr>
                <a:solidFill>
                  <a:schemeClr val="tx2">
                    <a:lumMod val="40000"/>
                    <a:lumOff val="60000"/>
                  </a:schemeClr>
                </a:solidFill>
              </a:defRPr>
            </a:lvl1pPr>
          </a:lstStyle>
          <a:p>
            <a:r>
              <a:rPr lang="en-US" dirty="0"/>
              <a:t>M. Csanád (Eötvös U) @ </a:t>
            </a:r>
            <a:r>
              <a:rPr lang="hu-HU" dirty="0"/>
              <a:t>AE Building </a:t>
            </a:r>
            <a:r>
              <a:rPr lang="hu-HU" dirty="0" err="1"/>
              <a:t>Bridges</a:t>
            </a:r>
            <a:r>
              <a:rPr lang="hu-HU" dirty="0"/>
              <a:t> 2023</a:t>
            </a:r>
            <a:endParaRPr lang="en-US" dirty="0"/>
          </a:p>
        </p:txBody>
      </p:sp>
      <p:sp>
        <p:nvSpPr>
          <p:cNvPr id="6" name="Slide Number Placeholder 5"/>
          <p:cNvSpPr>
            <a:spLocks noGrp="1"/>
          </p:cNvSpPr>
          <p:nvPr>
            <p:ph type="sldNum" sz="quarter" idx="12"/>
          </p:nvPr>
        </p:nvSpPr>
        <p:spPr>
          <a:xfrm>
            <a:off x="77910" y="643308"/>
            <a:ext cx="818901" cy="503578"/>
          </a:xfrm>
          <a:prstGeom prst="rect">
            <a:avLst/>
          </a:prstGeom>
        </p:spPr>
        <p:txBody>
          <a:bodyPr/>
          <a:lstStyle>
            <a:lvl1pPr>
              <a:defRPr sz="2400">
                <a:solidFill>
                  <a:schemeClr val="accent1"/>
                </a:solidFill>
              </a:defRPr>
            </a:lvl1pPr>
          </a:lstStyle>
          <a:p>
            <a:fld id="{8EBAB383-6C5D-40A2-91D4-B65D4716B15C}" type="slidenum">
              <a:rPr lang="en-US" smtClean="0"/>
              <a:pPr/>
              <a:t>‹#›</a:t>
            </a:fld>
            <a:r>
              <a:rPr lang="en-US" sz="1100" dirty="0"/>
              <a:t>/</a:t>
            </a:r>
            <a:r>
              <a:rPr lang="hu-HU" sz="1100" dirty="0"/>
              <a:t>30</a:t>
            </a:r>
            <a:endParaRPr lang="en-US" sz="2800" dirty="0"/>
          </a:p>
        </p:txBody>
      </p:sp>
      <p:cxnSp>
        <p:nvCxnSpPr>
          <p:cNvPr id="33" name="Straight Connector 32"/>
          <p:cNvCxnSpPr/>
          <p:nvPr/>
        </p:nvCxnSpPr>
        <p:spPr>
          <a:xfrm>
            <a:off x="785006" y="1124037"/>
            <a:ext cx="11358653"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9" name="Kép 8" descr="A képen szöveg látható&#10;&#10;Automatikusan generált leírás">
            <a:extLst>
              <a:ext uri="{FF2B5EF4-FFF2-40B4-BE49-F238E27FC236}">
                <a16:creationId xmlns:a16="http://schemas.microsoft.com/office/drawing/2014/main" id="{4C266331-D34E-4BAF-A0F0-8E02FD385A09}"/>
              </a:ext>
            </a:extLst>
          </p:cNvPr>
          <p:cNvPicPr>
            <a:picLocks noChangeAspect="1"/>
          </p:cNvPicPr>
          <p:nvPr userDrawn="1"/>
        </p:nvPicPr>
        <p:blipFill rotWithShape="1">
          <a:blip r:embed="rId2" cstate="hqprint">
            <a:duotone>
              <a:schemeClr val="accent1">
                <a:shade val="45000"/>
                <a:satMod val="135000"/>
              </a:schemeClr>
              <a:prstClr val="white"/>
            </a:duotone>
            <a:extLst>
              <a:ext uri="{28A0092B-C50C-407E-A947-70E740481C1C}">
                <a14:useLocalDpi xmlns:a14="http://schemas.microsoft.com/office/drawing/2010/main" val="0"/>
              </a:ext>
            </a:extLst>
          </a:blip>
          <a:srcRect r="55195"/>
          <a:stretch/>
        </p:blipFill>
        <p:spPr>
          <a:xfrm>
            <a:off x="91004" y="69526"/>
            <a:ext cx="622845" cy="599420"/>
          </a:xfrm>
          <a:prstGeom prst="rect">
            <a:avLst/>
          </a:prstGeom>
        </p:spPr>
      </p:pic>
    </p:spTree>
    <p:extLst>
      <p:ext uri="{BB962C8B-B14F-4D97-AF65-F5344CB8AC3E}">
        <p14:creationId xmlns:p14="http://schemas.microsoft.com/office/powerpoint/2010/main" val="1727119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hu-HU"/>
              <a:t>Mintacím szerkesztése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55827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hu-HU"/>
              <a:t>Mintacím szerkesztése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3025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hf hdr="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jpeg"/><Relationship Id="rId10" Type="http://schemas.openxmlformats.org/officeDocument/2006/relationships/image" Target="../media/image10.svg"/><Relationship Id="rId4" Type="http://schemas.microsoft.com/office/2007/relationships/hdphoto" Target="../media/hdphoto1.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20.png"/><Relationship Id="rId2" Type="http://schemas.openxmlformats.org/officeDocument/2006/relationships/image" Target="../media/image690.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1.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zimanyischool.kfki.hu/23/" TargetMode="External"/><Relationship Id="rId3" Type="http://schemas.openxmlformats.org/officeDocument/2006/relationships/image" Target="../media/image4.png"/><Relationship Id="rId7" Type="http://schemas.openxmlformats.org/officeDocument/2006/relationships/hyperlink" Target="https://agenda.infn.it/event/33324/" TargetMode="External"/><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microsoft.com/office/2007/relationships/hdphoto" Target="../media/hdphoto1.wdp"/><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77.pn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hyperlink" Target="http://upload.wikimedia.org/wikipedia/commons/f/f7/Meson-octet-small.svg" TargetMode="External"/><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2.xml"/><Relationship Id="rId5" Type="http://schemas.openxmlformats.org/officeDocument/2006/relationships/image" Target="../media/image88.gif"/><Relationship Id="rId4" Type="http://schemas.openxmlformats.org/officeDocument/2006/relationships/image" Target="../media/image87.gif"/></Relationships>
</file>

<file path=ppt/slides/_rels/slide36.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jp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10.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41.emf"/><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150.png"/><Relationship Id="rId2" Type="http://schemas.openxmlformats.org/officeDocument/2006/relationships/image" Target="../media/image1140.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00.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0.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2.jpg"/><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wmf"/><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6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00.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7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400.png"/></Relationships>
</file>

<file path=ppt/slides/_rels/slide7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750.png"/><Relationship Id="rId4" Type="http://schemas.openxmlformats.org/officeDocument/2006/relationships/image" Target="../media/image740.png"/></Relationships>
</file>

<file path=ppt/slides/_rels/slide75.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73.emf"/><Relationship Id="rId5" Type="http://schemas.openxmlformats.org/officeDocument/2006/relationships/image" Target="../media/image172.emf"/><Relationship Id="rId4" Type="http://schemas.openxmlformats.org/officeDocument/2006/relationships/image" Target="../media/image171.emf"/></Relationships>
</file>

<file path=ppt/slides/_rels/slide7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751.png"/><Relationship Id="rId1" Type="http://schemas.openxmlformats.org/officeDocument/2006/relationships/slideLayout" Target="../slideLayouts/slideLayout2.xml"/><Relationship Id="rId5" Type="http://schemas.openxmlformats.org/officeDocument/2006/relationships/image" Target="../media/image1340.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2501363" y="552450"/>
            <a:ext cx="8637073" cy="2800425"/>
          </a:xfrm>
        </p:spPr>
        <p:txBody>
          <a:bodyPr>
            <a:normAutofit/>
          </a:bodyPr>
          <a:lstStyle/>
          <a:p>
            <a:r>
              <a:rPr lang="en-US" sz="4800" dirty="0"/>
              <a:t>Exploring the Big Bang</a:t>
            </a:r>
            <a:br>
              <a:rPr lang="en-US" sz="4800" dirty="0"/>
            </a:br>
            <a:r>
              <a:rPr lang="en-US" sz="4800" dirty="0"/>
              <a:t>in the Lab</a:t>
            </a:r>
            <a:br>
              <a:rPr lang="en-US" sz="4800" dirty="0"/>
            </a:br>
            <a:r>
              <a:rPr lang="en-US" sz="4800" dirty="0"/>
              <a:t>with Femtoscopy</a:t>
            </a:r>
            <a:br>
              <a:rPr lang="en-US" sz="4800" dirty="0"/>
            </a:br>
            <a:r>
              <a:rPr lang="en-US" sz="2800" dirty="0">
                <a:solidFill>
                  <a:schemeClr val="accent1"/>
                </a:solidFill>
              </a:rPr>
              <a:t>and Lévy-stable distributions</a:t>
            </a:r>
            <a:endParaRPr lang="en-US" sz="4800" dirty="0">
              <a:solidFill>
                <a:schemeClr val="accent1"/>
              </a:solidFill>
            </a:endParaRPr>
          </a:p>
        </p:txBody>
      </p:sp>
      <p:sp>
        <p:nvSpPr>
          <p:cNvPr id="3" name="Alcím 2"/>
          <p:cNvSpPr>
            <a:spLocks noGrp="1"/>
          </p:cNvSpPr>
          <p:nvPr>
            <p:ph type="subTitle" idx="1"/>
          </p:nvPr>
        </p:nvSpPr>
        <p:spPr>
          <a:xfrm>
            <a:off x="2417780" y="3531204"/>
            <a:ext cx="9673276" cy="977621"/>
          </a:xfrm>
        </p:spPr>
        <p:txBody>
          <a:bodyPr>
            <a:normAutofit/>
          </a:bodyPr>
          <a:lstStyle/>
          <a:p>
            <a:pPr>
              <a:spcBef>
                <a:spcPts val="0"/>
              </a:spcBef>
            </a:pPr>
            <a:r>
              <a:rPr lang="en-US" dirty="0" err="1"/>
              <a:t>máté</a:t>
            </a:r>
            <a:r>
              <a:rPr lang="en-US" dirty="0"/>
              <a:t> Csanád (Eötvös University)</a:t>
            </a:r>
          </a:p>
          <a:p>
            <a:pPr>
              <a:spcBef>
                <a:spcPts val="0"/>
              </a:spcBef>
            </a:pPr>
            <a:r>
              <a:rPr lang="en-US" dirty="0"/>
              <a:t>Building Bridges 2023: 34th Annual conference of Academia Europaea</a:t>
            </a:r>
          </a:p>
        </p:txBody>
      </p:sp>
      <p:sp>
        <p:nvSpPr>
          <p:cNvPr id="8" name="AutoShape 2" descr="data:image/png;base64,iVBORw0KGgoAAAANSUhEUgAAAK8AAAC+CAMAAAB0xq95AAAAGXRFWHRTb2Z0d2FyZQBBZG9iZSBJbWFnZVJlYWR5ccllPAAAAYBQTFRFhIWFTCoqvr6+sLCwQEBAdHR0s7OzfHx8+vr6tra2mwAA9PT0ampq29vbUlJSY2Jip6enEA4O+Pj4SkpKWllZogAAz8/Pzc3N8PDw5eXl7Ozs39/f8vLyiwAAMTEx9vb2mpqa7+/vAAAAxMTE6urqoaKi0dHRy8vLwsLCqqqq4uLi2dnZx8fH3d3d1NTU6enp4+Pj09PT5+fn19fXwcHBQAEBycnJeQAAlZWVj4+PJycnZQAAnp+fVAAAu7u7ioqKkpKSHx8fPAoKPDw8QyAgKQICNTU1uLi4KgkJrKysV0pKDwUFTz8/qgAAgoODVVVVi5KSShISQTExXV1dZ2dnTk5Oj5aWGBgYcXFxx8nJvcHBKywstLu7IiMjl5eXMxkZzs7OODg4TDY2/f39/Pz8/v7+w8XFjIyMeHh4tLS0RUVFb21tKDU1qKur2NvbVVtbn6enYGBg3Nzc7u7uxsbG0tLSztLSnJyc1tbWzc7OrLGxrq2tgICAqq2th4eH////atwyZAAAAIB0Uk5T/////////////////////////////////////////////////////////////////////////////////////////////////////////////////////////////////////////////////////////////////////////wA4BUtnAAAba0lEQVR42uyci1viyLbonRAxEIMQIOTBSwJEXuENKg/FNGA3g8y0Org3R4WBGRH3vecI8snZuM2/firhIaA9Z7ett/t+H2tGpSmS+lFUrUetVayI/3/JypJ3ybvkXfIueZe8S94l74/FyxiaX25saro/Fm9TvHD4vtw4cNh/KF6aQz+l9r/QaOPIvZTmh+JNPAwP1PAXGr0P17+rD+gfiBdxHVdS5Tj1cuuW4SRezgx/IF5nu1O1GFOuFxtxu343Vbbc/kC84dtCvqy2HL/Y2GvDh2q1+kPrR+Al7hVKpbJtraaMauMB5JeFxUeNQbsHNF4JuThozNyPG53fk3dLl0mlUplUBoygMZmRJV8jx7zWfFJutIBWy6gxXvrbd+Pd5Hkv9DlVLhuNRrUEDKRszLRJBMHRIGHy8YaMcdIotZbLyZ+j328+MFcbt+vr53H1CEiGshyu8LyJ40zZB42+clzLW2Ya1fEb5DvOX4R46BSEzgyTMbV7TxA8xjBexv/YsVoLtVJq0lhOHl585/VGpSuCAAu65Bgprol5mUAXAxJg+vcGoSE0dJnxfEjB3PfQD+SsYkKzNx1ByI2R1Jemrs/nA7Q+X3QQJT6eNMAI58e88T+/iz7rqOb+6b+x1krShJD+j0Mo3SOBbNJ0MEIx7AMMVF151Jh6ZMhFU73yzryIGMjfzBoDP7QDSyNotEgaOHkkNpvArwS/WkBJ2GzErbVkAbQp8GP5uc8NenO3szuc78qLsN6L1JOlIhNQEfDmMmVjsqST9MTvCxdwht182WjJ68CaNB5S5nrCZ55e7UM+ZTzvyht5cP2sjptGXi3izhYhLLwq6CzGeOm8YD1MluPYgiMEg+mQKuVq/zgEf3cAZJ0LjHWa6Qo6sFTelZczbByUkw/gUatFZbPFKEXfHRfilkNN4bzWORZSyXknONhulNRxoPJqwrEmY/k5EsSBr0zIvmVLu7GRKh+Q78jbcgFXS/7QEZTLqkwRGsU9+lz+M8udwVah8n8e4415v7iym788UtorhYa++F8HedbH0IiIcRgYYnqtk7OUM8V35LU9wOCzN8ZDIrkFsZsIgoibD3DuNij67EcbevgKKdac89PhvKa6+5O9WNMIV81owcX0fZRZRPq8WXbqjEbL2bvwku2Hq6urVWsVuFrl1Mb9w9HRhd0OJjJxcgaBwfK5XC67YZ0Q8VmDG1wzXLEMN4h5sqqTdUxEes4u8Dn6ie7f/+NPO5yTTN8HipYl2HpLXuQkn5RFcrXUyRTwu5KZEiSKd/dymIlpXUpvcS07fxV2oTQxHEdDHj9e35eWKUJSGLPjiP8al8QiaeUDWfK79Jvx4u5Ygm8fWOZdrdSnkOSjjdYLptUqIniMnb/QHOoSXtaNZj13LZHelLUK7fZzO+BeU6euDO4F/LbB280Hm/JEo7nVH6ZmXa382uxLuh6tgsFDxIL7RQ7cgURI4p02dK/WT84MupRxzm9rt95y/m4qN4QGLFTj0y6Sl9q5V3SHHgW2SXLz2gmJEBjhtpGzvGh2XbAWCtUnL9SYPEi/8XqTPEcBhncnrkuqw8+/oKsYKn2Rln8+RLYxdS+Lib1ZXrE5eNQD4PN8cgycgf/77fUZZdfAsDB1tX7rLvIqrgde0TS/x0P6wPQNLvACteEyFKz/qE6mV23zPfSvWXUMn0tdGCW/5iYcWeRVDTAEc89uoiHB/oDnbM94wZw4AY68RT3y2w5C72Iv6LYgu1oZyXn84DMF53mVWR9vpjl0Vq9468wdWPfPeBE6LZznpbEF9zKm7t+F1w2CMaMxmd/VgQgzfhfi6HleCHM7Ef/suzD76t4Y9ZwX7/keClUQigK/LQNM3Kf34EW0wB6VMzqgJ87jkhmNzioDwBtjiJDIBWa8DTrM++7QZ7w4jXk2GsCwp0pWcC91+cD5DryRdkFnia+v6AXBsHpg+YCKvMk8w3vNUvVAkw/PvEOKCHDEH4u8OM1f31caeXUchq2FzsalJeV5B172tOa4/BfQE5UGnIY+50FU1K+jM7x3dN2HhkxPYGgXTAdGXOC1Adyi/fQ8fulitvVW61miEje8PS+5LdT0krYyF0+EVS9T2evhIjG1Z4DXT7rDPTQxVU7NHu8OsL0FXpR2X2fDj7Cu0wdL2HNc6MScRznzW/Mi0VXN3ih2aBFrGywYyHAEQepuZMqbsPEE1UyEZqYDRsjD/cTbRJ11ZTbCb2y4erIzUTyD95oBqDneh38b3oRf3GT37/3TqFbrRzZ9Jj7Ywk18c7LeuBZWZ0QiOmfcZPsx5QW4nCobbEJXXHOs2NjHBwrhRyt3XfU2vKd60ctn2SfViqKgp6hp4GyipugfE16RqWN4gJh4LmSU8G4FZ3mbaDChyjrFVmRqbFCKy1IiM/hDbImbpZM34O3R5MEBg2GxBY8BcQ5MUVokTdiUlyJ4cpMzzxo3fIa3hQbvVNn5gL612R1QeDNMiXXvMPPB9s28LZVSm8qkKb9/cacOD/ImXw+Ej8yElw67g4g/MmPcRu9xxNsyR7aK2cXwEo8MsJ4Yqm9eaQ2WDPvNvOTRWsdi+U/n4vDKXYVN2KYY4agxLwnsmciNI3oSA9os9MTbJKlYEXqmCJokw4fw5uB6/eTAmGx/M+9gQ38I3IW/JfAX/HjKbeqSotdEjXjRQL3b4vt/PBk3csqLoxSUhdDnOUUkKA0wdqUpZMrqz9/MqzytARMf/6+XtpmbaIioB0iRITBK4gXxRRSlTPiTcWtOeNleJJuN2V5MgdJMT0TPhCpwpuLe1/OSKI4g9IocwafaL+4zN1EvUWdQETNtFQEvWGJ9Gk3IKwqMdUg2bjKvFmKy2S38JVzb9s623WMXcnkp0liNyQL5vp73+PADkIO8HAQd/C7L57XFOUyFeQoXB0PXNQh/USwcFLnQyFXnGf/YgyOzLlUx6//Cgt7Ip2SR95ClbEcqFXd4vpLXZrYxn1JlyTefRoVgmGGWepIIEKprgmJuL63cUyacQYaL1YMJv9PppAZb3J1/vLWAfbQrVFtOutfb3NwkZ4UO+4noGXDRjE8pEBAs/3T3lfMBudu5uriAZzMTcvbh73/GFgTKKocKFQQphtDWFnQ9VELZjxArPwIuJgtkK5ZVaLXKbGxrQUAbtKfp6Cv/KCVng+WMYfOr5y+2pxdg/T/yTzcyJg/PlEOP56MkHlnAg+FHT3p/b8eetqfT2qHWfrWTdu3dDz1p8H73tocerUerTe+094Zaz4tiv2mc53Zzpcw0WLbkj/BXrDen9lgQ4IYuM+HNNJShENNdFAwbcFnFtcKlUHp4zK9UsLznmuFZpepam8Ci0YHbr9o524fCvuisDAYMwwwGg2hdu9Go1WqTrQJj8nP2dfoBZ1dhEEvoRrkfY0oDcabuS35fE6ejnMqlMJkSLXPUxDQ5k4gyJuaOk3bZUedAObzXsoi05/4kIu5nOaTVaokIs10RCrX8mDfjerX+xXZOhcb4PmqLgRxwJnfUS76glEhMeTHkELcJ8QKL4QOmkPIFWUoOJqIqiIA8iQWlgNA6R3WkI3F+X1+TUrZysPyUF/96e0FfdXbjYw1hPPChNpIx+U28l0SmxnS8zLHhyn0RuOIJp3tgQ4l+8cKuYnFp6PnhdZ9RuKCJXhhdysTYnKMguWdu/92dYqOmSwL9kJKi5Uv01bzoDlxNGsvJfB7omcxVwOelUZQK+/11XwSVrC6nm0oJ/Pw3XWd9vmAaLjmA7D5QorPvyemquhmR9t/97eH62q5DT5igdS0UM10bwHQACy13CHrLZF/Ni603QASf0dVqh8myRd81mQg+EDTbNrsmP9d3+0Iex5woRe9dVlmY/rs65FwXpfnXHIkIWnBUrZqao8Le7zoagyhvlzI2ydJuA/w1Wm5ezavS7GbU8ZpgFU4LGeNlgPKFCVO97/P2bGCYYxftyjyLFhGJ/erME6X22tn8SxwPIcWD9LcgOAxn0nvx0IEV8DFm4FXYKhyfgcgbfyUvegVXM5c7yvVCo3O/Hc9kmyRNdXliNMwos396LkOVSjrwkys0hlTgWn7KoauOsKvHsE5qHNHrzgvw0VVHfyJNmJJD+rXhN7d8Jw1Hvu3D9mAB9rg/59lX8gZOCo4OFKCzq5rGmTmRA9FKC0d7EcbXJwAye9SR4YRO51Sj1+9BZnfMpZFpO3DBWtBJD/WVikbTqUn0pc7pg3JLuQbv6lc3Ru+0809p+RVPGwUF48WZnVvhjEQN+6/kVWlutyMUhhKxa4MmJgZj47SbjaRDXd5dbMM5qdcr+87j0dnJBSt2XRsSpG5vp10BRgA8zK0Bw/bb8a789Nqji+VNiseTU/3oSofGL6/qY1fEFsBImx9qH99JOdRX8aL3KwRwCzGUw5pbbe2sQykNczCxNuo1EXQGA8pH15YbehCkJ24TkHLHYLXuGuy4meL92uNzibcK3SX60S4TgNbl4XaAq0vHWZR2QTbRzGA00nd67VDztfoX7UtbdVgAvwNuIUYsxBdNhLkazQfwkR/fGmC95kJrkJ+4cPv9qsdjQ9uT7SfutrLajRHvwEvRJGqm7dKLcjrH7bb0NCtugoga9fqczT4IX3vN19sLKarBGPzu5f3kyLZ+d27pr19X5AH3mPx+VnGfHkIQcNJNfdWJPB9yNI60RLPJvl5yVAudqiP3eFVznI7Cf1vIFxTr5LfG8wiNeRE/+QXe03lew7Ze5lWYpDIolvUTCh/jG0Shs5rMK88oZ1pf6NzuV05yjlJhQ3XUnfj9PuoteJ1Y6N/nPYJlLTY0jSq3OC6mgvpOfLBmfeIlFSc3Skah2ag6dCer/qc4BfCavp03iFH/G29BEIRGQ7Ov2Go35PFNEyPeGJF1+xMJIjHL2/LGTKTZ0znVOXKxBD3b0VvxmiLIX/G2H1ceV9ptV0y5bpXX20NYxiU6tROCpMKcYmP3iVdEcEQk07DGFWXwpwBU6qh5F3yD+UA1+Yejv+AtcQxQ0Bdtu0KxKtQkS9bo+/13EKSVHrdRFCdWZd5zZCZ3s/pALAxMlxJX196A14sQtc9/xft3t38L8uxoi4OrjlWewEc+wj+8skoP7T4eY1fl+XAenjqiCGVy062FXRMGvaw1v503y/1HZqFqZBwxbevlj/9oZ2d/++FkdWV777Yxcs6OtVrZJjisfoaoK0f67JwAcxlzjpBbC14/ElGoQD/8N+sz/nHnLJn85YVdpOx4eT2J5goujFXG2IvUmvokUxzr302Ejib8pigl+84L92PWjjaSyatv5e2xt8c5tbozv0fS99+xkGdVWODdUFRq1lkdty+GTZg4nr9VIkCRuBSicDMhyqSjhEFzqbb8/I28zU2PvhA3Gg+oJ9YEYM1Cfjc09ndmFDC3Chfg2sRDr15t2sSoyesd6TMdR0i+M22TgqAE0aVnLTzu6VilfiLfuN+H7kkhkVHOOCGRqCkhsxI8z0eBP2nNnY8lV4Xb+8Pr9OMtXCjsSuGRsKZlByFU9Jnujqy5woPdRTFRd71O8EwQtdE+MDMGTzMD2ROm/bySd1+qeAGuf0mKjuF/uS5+++Vqb59zA9YBxkR6jHb1ZH0sN8enayqymCWwYbtyqu9UjlcVXjY7cEvAqkeNftUn1SiRQQaEKAAZAzPDLM2MsLe3cnN0dLRqlfoxWhp2WbaVX8/7Sz41KoGZVsCkMo61brTrDW6iQOnbGMlJGIv2YVuhyvZFxKu6Tz9uf9QqfSKx5SX6AJh3ra1o6bGxMNNUYOCuE+Ooqu/nfjlMWZKWSaWNLClH+ut4W12WC9xfJmf34UCg/OEjSZO26VJpTaSJhNNpRVbKbfbCfT7LkF2CaXq5SMgt7V4mHu/ZJ/3VspFBL8a73bzPG+wXlcrHZ/38TnzlfGixq5XKRqWamdmeVGfgf7KxLfYliam0rmE2Jj1QKFVF/1ZRochuqbKQvBkYu/Zk518OZYsqpWI4HF5VBKED6+Kz/cRv0a+evyh7BhcEOJd/KpzOn6b/9fKmnUebvrhyyTt6Wvv+/cXFR49rezvtubB/dNn3t+9dWpfHNVy8Rpu+t2/vnMHnudxuNW95KtDeQV6z3gL7p8Dx2i2Nb2S53Nvy370oYFA/rp1olRx4WNS6FNseE5v1pIes9oJlsx/TLm3aVdzWmuYvl4e5qPy4fytpmdy4H2OywL5SP/SGt3BD0E32Dc9EG/qybIZ4hX1HcYegKMn4CSIWAuGd746gvawXJyO8P+tysQRLNJ9faibpSNiusdZqpUk/q6/Wv4j/DLbGRxUwavXnL9tARpVVKZVSORweIrycVEnWCvb5XsvkBY9IZstuj4lMnfni3FsvnE/7+Ql5tb1A7B2pZNCYSoJfcf5LLgZzDRFyPgs4ilid2vLKhnFAgABH8pNaZuJiR7UpBurBL23d7gtVqR4tI3UWr7+aN7gGlyxlS7xazRil0ukv4KogQsRk3ibN9xl2kh8KIIycTG56XTuKACoyXOTlfqizQkldtuR3q3F1edrP1/MmDNZ4OVk6F2BpO/nzX+CO8oVyCUF4VLEBHg5IdFQyQyvtCpPXDIBfPsEVO92Nl1OlAtwpHFqMn5uvnb8ufS6V6azprY3KzedkPPDyZMjWJ/ljqYQgxA4mxTvuoCjnlsVe0aUyuZkvAePbYDrEDdsGQTjd+zkZ972SN9gWHPlHM3WhaQhrxfX8zsujW5/m56X6OGqcMx4lk3l+nN+EAm6CIQHwC7VmoRur4/AIQVUncGOlt5Y/eiUvZ4Ab15Ir7TmBb4c9e/sl3Gx9Wq8h54wD45yxNNY+PCInZ6V8LOklRsDeZ/1Ap41OmhkVPRp4Mf1KXsR1ey+t6BYZiD3eXvj+YnTHvFLOmJjUayBBN9/DOec03w0iIwAcegaMX1S22dHJF8p+/PHV+1FmZRYd14B0eY8qtvkSrkmc4QU6gWKxabmRpNHkao5R/YN5NMLPgHtaD3M3KUJQFfHX8iLmyUj1AsDF9g7G71xBPccd1z9ECWorMlPOFWh1pRT9uF5DTo6TIsXNGI4tM5jo3vo0fYSg37TfNymywSK46Btz6i6e4454g/2ozz+t8pGqC8ykVB4zrYcBIxyYA8Z1StHJMGzoTeu5ELob6Ikoj4vNIH4X10yW2hPuiNdLMJz7j6e9gHDfKSao2Xojr1wvMQZu0q1sfENkKPbFc1vfUH+GUj4K2CdGNGsTq5aD3uLojnibkjGeqQuWNZrbN1fP5XU/AZPa8Hry0uvt35nfmLe1KW1/ixhD3ex9MGaG4iKuXC+Hg3CNnSlaRZk6hoQIfK5eDgB3STEoAWM3O5fljCcYe/mI5LfU9+FBDKwUsq6odOJlyzECJsP8ZziqR/QNuJkgHag3ftPG0bP1iJMRjpgCzaJGnyknbxJfKOT4Ft4mSjFBXBy09VLUfekrzo/uqD7VWff6+bnNeV7SaMxc/WQTDbklLUET7H4H3Ez905/o2/OKOMP7KFvgPyW/2pj55e+LFfKAdysEjPGcjwu8S6bpGzTnzgeAt074MQD8z4oAvKhyPCG+Ay+9K1Xz/HqYz5RBDHA5quapaWfXGxQIM+ycUcG9hA+l3TQ6X6/c4qoffvr9958OpSoNY/LzJ1ng4pvxtlCzjf0gB91yHGscx7En9Cxv1oe5TfNl6lK9VMvks82NL24z2w9nTvmOT6oeB9+MF73e27l/3M3MHEkB7vWlYm4+KFQDip1f6U1g8EJinzPP8pLKfburXZ093wKC4gPtW9oLrt0R4E5u5pyxMfN5QZ8plFEqtuDeAo3WRbwmCprhxaF1GO7A1dkth1TN/7bzFwT3DQG2libnjC3xm/mPrzv8qAxgi4p/FGTUCXZ2/iL9I32j0cg91TLFN6i3Xm+k4hYW4MJ4+6QcX/zuj+5HzzVlIlqL6UYeBBl1iPWYZlsi6YrQaOxOSnbiO6031w8ikljrjKJ7+QNcPKDU9dy3afZZ2oCUSq6j2axrb+F8yzo8CuHlEiPl2+szIL4zaStY1gzPj3hgntVSmH0WsOPeus8WhJR7jvnzRviWQSrZUcv/feF7Lr6Vl1oVJGORKmXAcjuYP+mGQunf47+Z0OdpDne4Z9amK/HZk/5NHFVqrCVwm1ReUjq/mt+Dd6tSi5fV8WoB6Ily5rfubDJysNY+TJ5G/3ieTxgQwe5q+3L2A2khQWhHP7qZkIurv3BG9ht58YtO1WI5FOBGo3OZVB+TvPdpmShO4Uz54P++oLq7BHOtgePlg+lcaeH9bPFRulm+ADSb/sBiOXkH3tCZUMoIMdWGUNDbDZkDsuWLTmrnyceGDoz5C54AEnITUgqknJoaBArKEtH1Rj5VUHkMQuP4X59SH/C3593S1ByrwFPn1uDGEbNTAhqC5gOjGYttSAVkyfYLl236ihuSGrSMz9yYuSxE4UXNrmPdKX0bAwynkRUH9Oa8+IV+fWSAme3TDY68ztJglTB+njSbSU+nKhWY/mQbpQcmS9FMkSRV35eLBNW/brYQnCSyxTCJm/f1Gy4psGzyK52zoAj135w3srfvndqOVYjshTAvbRM9pV+BHOTlo8SZDz9J8qEw9oMg3YHcmJfPGY8bd8MtMXS0M3E8g+lV7h38SXHT/eQq4v0uYqO93SjP9PYP1LPHkqVsyaWqKe8CkKh2dGZ53KqWGg88YPSDT4UPIurHxHfRv4srCaXZo7P23sbssWTJETKMWKj7o8ft1Tk/DDR+GkXG80rv/wmvlO90VaxWQZjJ7khfZzNjc4VOJzfTqM7foP/+7d/h+2HQ2JlgLTSeHM3U5QXmRJFW849mC/WvwYXCjB+WvNQ2xe/KCxTEvr5QmPl+mL/5iHqdqBPucNiUUD1I38CzO/Zr1If9r7r1+3w/F6ncEITqeAiNB1HEhqKk9N0wFBV0drW3jca0Mc78ALxiq6iRisaNo6PEezTjDQHWkNfLSF9yNNQUSpPGuWqM78YrZjXSCSNLvJQqGy0dMjI9ThKkN81Z4CQBDQEawe/Gj8CL7kvuQbJklUKy8kEIGacCbTiCNG12vdxYgyU/LN79AXi7UtF4pqYHAanmQJ0aLjpJh+rMrh5otsqlJXnxA/CqNLvxg0csrREaq9DPGcOiz5yPr3VdwA9bhz5lPn1/XnQH1p2rgJ64PhH0LHKjm3XjEXtHlxuObEen2FzTBb87b3fdsCfrKYRY0+/g4twXFFBnlUc5Hdfkj/SPqEiQ352XfchOnO3Q9uPCPoLpSDnBj9yvfJ36fSdeb+ApKiLDCzkkqjtTM8nTPwLv+8mSd8m75F3yLnmXvEveJe+Sd8m75F3yLnmXvEveJe+Sd8m75F3yLnmXvEveJe+Sd8m75F3yLnmXvEveJe+Sd8n7V/I/AgwAMYHv5Iy7dR8AAAAASUVORK5CYII=">
            <a:extLst>
              <a:ext uri="{FF2B5EF4-FFF2-40B4-BE49-F238E27FC236}">
                <a16:creationId xmlns:a16="http://schemas.microsoft.com/office/drawing/2014/main" id="{A275747D-91FD-4BCE-B41D-FB7406AD45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Kép 6" descr="A képen szöveg látható&#10;&#10;Automatikusan generált leírás">
            <a:extLst>
              <a:ext uri="{FF2B5EF4-FFF2-40B4-BE49-F238E27FC236}">
                <a16:creationId xmlns:a16="http://schemas.microsoft.com/office/drawing/2014/main" id="{4C266331-D34E-4BAF-A0F0-8E02FD385A09}"/>
              </a:ext>
            </a:extLst>
          </p:cNvPr>
          <p:cNvPicPr>
            <a:picLocks noChangeAspect="1"/>
          </p:cNvPicPr>
          <p:nvPr/>
        </p:nvPicPr>
        <p:blipFill rotWithShape="1">
          <a:blip r:embed="rId2" cstate="hqprint">
            <a:duotone>
              <a:schemeClr val="accent1">
                <a:shade val="45000"/>
                <a:satMod val="135000"/>
              </a:schemeClr>
              <a:prstClr val="white"/>
            </a:duotone>
            <a:extLst>
              <a:ext uri="{28A0092B-C50C-407E-A947-70E740481C1C}">
                <a14:useLocalDpi xmlns:a14="http://schemas.microsoft.com/office/drawing/2010/main" val="0"/>
              </a:ext>
            </a:extLst>
          </a:blip>
          <a:srcRect r="55195"/>
          <a:stretch/>
        </p:blipFill>
        <p:spPr>
          <a:xfrm>
            <a:off x="2417780" y="4508825"/>
            <a:ext cx="1654768" cy="1592532"/>
          </a:xfrm>
          <a:prstGeom prst="rect">
            <a:avLst/>
          </a:prstGeom>
        </p:spPr>
      </p:pic>
      <p:pic>
        <p:nvPicPr>
          <p:cNvPr id="11" name="Kép 10">
            <a:extLst>
              <a:ext uri="{FF2B5EF4-FFF2-40B4-BE49-F238E27FC236}">
                <a16:creationId xmlns:a16="http://schemas.microsoft.com/office/drawing/2014/main" id="{B6339CFC-5066-4677-9507-3A1587FDEB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82" b="97339" l="9690" r="89535">
                        <a14:foregroundMark x1="16667" y1="79552" x2="15116" y2="88375"/>
                        <a14:foregroundMark x1="15116" y1="88375" x2="23256" y2="95098"/>
                        <a14:foregroundMark x1="23256" y1="95098" x2="55814" y2="97759"/>
                        <a14:foregroundMark x1="55814" y1="97759" x2="79457" y2="97759"/>
                        <a14:foregroundMark x1="79457" y1="97759" x2="87209" y2="91317"/>
                        <a14:foregroundMark x1="87209" y1="91317" x2="66279" y2="89636"/>
                        <a14:foregroundMark x1="66279" y1="89636" x2="40698" y2="90196"/>
                        <a14:foregroundMark x1="40698" y1="90196" x2="20543" y2="85714"/>
                        <a14:foregroundMark x1="20543" y1="85714" x2="18992" y2="84454"/>
                        <a14:foregroundMark x1="84884" y1="93137" x2="61240" y2="95798"/>
                        <a14:foregroundMark x1="61240" y1="95798" x2="38372" y2="95238"/>
                        <a14:foregroundMark x1="38372" y1="95238" x2="60078" y2="97339"/>
                        <a14:foregroundMark x1="60078" y1="97339" x2="77907" y2="96779"/>
                        <a14:foregroundMark x1="32946" y1="71569" x2="32946" y2="71569"/>
                        <a14:foregroundMark x1="41085" y1="71989" x2="41085" y2="71989"/>
                        <a14:foregroundMark x1="65891" y1="71989" x2="65891" y2="71989"/>
                        <a14:foregroundMark x1="39535" y1="11204" x2="46899" y2="3922"/>
                        <a14:foregroundMark x1="46899" y1="3922" x2="60078" y2="10784"/>
                        <a14:foregroundMark x1="60078" y1="10784" x2="47674" y2="7563"/>
                        <a14:foregroundMark x1="58915" y1="3782" x2="37984" y2="4202"/>
                        <a14:foregroundMark x1="32558" y1="27311" x2="32558" y2="27311"/>
                        <a14:foregroundMark x1="31395" y1="27731" x2="31395" y2="27731"/>
                      </a14:backgroundRemoval>
                    </a14:imgEffect>
                  </a14:imgLayer>
                </a14:imgProps>
              </a:ext>
            </a:extLst>
          </a:blip>
          <a:stretch>
            <a:fillRect/>
          </a:stretch>
        </p:blipFill>
        <p:spPr>
          <a:xfrm>
            <a:off x="10559163" y="37041"/>
            <a:ext cx="1228725" cy="3400425"/>
          </a:xfrm>
          <a:prstGeom prst="rect">
            <a:avLst/>
          </a:prstGeom>
          <a:ln>
            <a:noFill/>
          </a:ln>
          <a:effectLst>
            <a:outerShdw blurRad="292100" dist="139700" dir="2700000" algn="tl" rotWithShape="0">
              <a:srgbClr val="333333">
                <a:alpha val="65000"/>
              </a:srgbClr>
            </a:outerShdw>
          </a:effectLst>
        </p:spPr>
      </p:pic>
      <p:pic>
        <p:nvPicPr>
          <p:cNvPr id="16" name="Kép 15">
            <a:extLst>
              <a:ext uri="{FF2B5EF4-FFF2-40B4-BE49-F238E27FC236}">
                <a16:creationId xmlns:a16="http://schemas.microsoft.com/office/drawing/2014/main" id="{6D7FC0F3-06CB-48AC-A435-0A04A7A11D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44" y="3425139"/>
            <a:ext cx="1668903" cy="1700054"/>
          </a:xfrm>
          <a:prstGeom prst="rect">
            <a:avLst/>
          </a:prstGeom>
        </p:spPr>
      </p:pic>
      <p:pic>
        <p:nvPicPr>
          <p:cNvPr id="17" name="Kép 16">
            <a:extLst>
              <a:ext uri="{FF2B5EF4-FFF2-40B4-BE49-F238E27FC236}">
                <a16:creationId xmlns:a16="http://schemas.microsoft.com/office/drawing/2014/main" id="{957825C7-09B0-469F-83B1-7A7D91944D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8176" y="1683972"/>
            <a:ext cx="1668903" cy="1668903"/>
          </a:xfrm>
          <a:prstGeom prst="rect">
            <a:avLst/>
          </a:prstGeom>
        </p:spPr>
      </p:pic>
      <p:pic>
        <p:nvPicPr>
          <p:cNvPr id="13" name="Kép 12" descr="A képen színes látható&#10;&#10;Automatikusan generált leírás">
            <a:extLst>
              <a:ext uri="{FF2B5EF4-FFF2-40B4-BE49-F238E27FC236}">
                <a16:creationId xmlns:a16="http://schemas.microsoft.com/office/drawing/2014/main" id="{CC691A2A-8456-4944-9DF2-4C7568E78CB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8176" y="105015"/>
            <a:ext cx="1668903" cy="1503287"/>
          </a:xfrm>
          <a:prstGeom prst="rect">
            <a:avLst/>
          </a:prstGeom>
        </p:spPr>
      </p:pic>
      <p:pic>
        <p:nvPicPr>
          <p:cNvPr id="18" name="Kép 17" descr="A képen szöveg, beltéri látható&#10;&#10;Automatikusan generált leírás">
            <a:extLst>
              <a:ext uri="{FF2B5EF4-FFF2-40B4-BE49-F238E27FC236}">
                <a16:creationId xmlns:a16="http://schemas.microsoft.com/office/drawing/2014/main" id="{B4E2C660-9848-4FCE-A9F0-CBCF2F58309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467" y="5200863"/>
            <a:ext cx="1690147" cy="853524"/>
          </a:xfrm>
          <a:prstGeom prst="rect">
            <a:avLst/>
          </a:prstGeom>
        </p:spPr>
      </p:pic>
      <p:pic>
        <p:nvPicPr>
          <p:cNvPr id="10" name="Ábra 9">
            <a:extLst>
              <a:ext uri="{FF2B5EF4-FFF2-40B4-BE49-F238E27FC236}">
                <a16:creationId xmlns:a16="http://schemas.microsoft.com/office/drawing/2014/main" id="{6878CB06-4292-0B42-E884-7188AFF64E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78109" y="4459778"/>
            <a:ext cx="1617891" cy="1592532"/>
          </a:xfrm>
          <a:prstGeom prst="rect">
            <a:avLst/>
          </a:prstGeom>
        </p:spPr>
      </p:pic>
      <p:pic>
        <p:nvPicPr>
          <p:cNvPr id="15" name="Kép 14" descr="A képen vázlat, rajz, szöveg, tervezés látható&#10;&#10;Automatikusan generált leírás">
            <a:extLst>
              <a:ext uri="{FF2B5EF4-FFF2-40B4-BE49-F238E27FC236}">
                <a16:creationId xmlns:a16="http://schemas.microsoft.com/office/drawing/2014/main" id="{DB0BF171-4006-B08B-3DC0-2BF2559970E1}"/>
              </a:ext>
            </a:extLst>
          </p:cNvPr>
          <p:cNvPicPr>
            <a:picLocks noChangeAspect="1"/>
          </p:cNvPicPr>
          <p:nvPr/>
        </p:nvPicPr>
        <p:blipFill rotWithShape="1">
          <a:blip r:embed="rId11">
            <a:clrChange>
              <a:clrFrom>
                <a:srgbClr val="A6A6A6"/>
              </a:clrFrom>
              <a:clrTo>
                <a:srgbClr val="A6A6A6">
                  <a:alpha val="0"/>
                </a:srgbClr>
              </a:clrTo>
            </a:clrChange>
            <a:extLst>
              <a:ext uri="{28A0092B-C50C-407E-A947-70E740481C1C}">
                <a14:useLocalDpi xmlns:a14="http://schemas.microsoft.com/office/drawing/2010/main" val="0"/>
              </a:ext>
            </a:extLst>
          </a:blip>
          <a:srcRect l="28337" t="24504" r="28342" b="35763"/>
          <a:stretch/>
        </p:blipFill>
        <p:spPr>
          <a:xfrm>
            <a:off x="6501561" y="4457159"/>
            <a:ext cx="1736474" cy="1592532"/>
          </a:xfrm>
          <a:prstGeom prst="rect">
            <a:avLst/>
          </a:prstGeom>
        </p:spPr>
      </p:pic>
      <p:pic>
        <p:nvPicPr>
          <p:cNvPr id="20" name="Kép 19" descr="A képen szöveg, Betűtípus, képernyőkép, Grafika látható&#10;&#10;Automatikusan generált leírás">
            <a:extLst>
              <a:ext uri="{FF2B5EF4-FFF2-40B4-BE49-F238E27FC236}">
                <a16:creationId xmlns:a16="http://schemas.microsoft.com/office/drawing/2014/main" id="{9F9006F8-E107-D9DC-6C07-90B3A64EDB60}"/>
              </a:ext>
            </a:extLst>
          </p:cNvPr>
          <p:cNvPicPr>
            <a:picLocks noChangeAspect="1"/>
          </p:cNvPicPr>
          <p:nvPr/>
        </p:nvPicPr>
        <p:blipFill rotWithShape="1">
          <a:blip r:embed="rId12">
            <a:extLst>
              <a:ext uri="{28A0092B-C50C-407E-A947-70E740481C1C}">
                <a14:useLocalDpi xmlns:a14="http://schemas.microsoft.com/office/drawing/2010/main" val="0"/>
              </a:ext>
            </a:extLst>
          </a:blip>
          <a:srcRect l="4039" t="8262" r="3803" b="7962"/>
          <a:stretch/>
        </p:blipFill>
        <p:spPr>
          <a:xfrm>
            <a:off x="8643596" y="4457159"/>
            <a:ext cx="3347448" cy="1592531"/>
          </a:xfrm>
          <a:prstGeom prst="rect">
            <a:avLst/>
          </a:prstGeom>
        </p:spPr>
      </p:pic>
    </p:spTree>
    <p:extLst>
      <p:ext uri="{BB962C8B-B14F-4D97-AF65-F5344CB8AC3E}">
        <p14:creationId xmlns:p14="http://schemas.microsoft.com/office/powerpoint/2010/main" val="187331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Contents of this talk</a:t>
            </a:r>
          </a:p>
        </p:txBody>
      </p:sp>
      <p:sp>
        <p:nvSpPr>
          <p:cNvPr id="3" name="Tartalom helye 2"/>
          <p:cNvSpPr>
            <a:spLocks noGrp="1"/>
          </p:cNvSpPr>
          <p:nvPr>
            <p:ph idx="1"/>
          </p:nvPr>
        </p:nvSpPr>
        <p:spPr/>
        <p:txBody>
          <a:bodyPr vert="horz" lIns="91440" tIns="45720" rIns="91440" bIns="45720" rtlCol="0" anchor="t">
            <a:normAutofit/>
          </a:bodyPr>
          <a:lstStyle/>
          <a:p>
            <a:pPr>
              <a:lnSpc>
                <a:spcPct val="200000"/>
              </a:lnSpc>
              <a:spcBef>
                <a:spcPts val="2400"/>
              </a:spcBef>
            </a:pPr>
            <a:r>
              <a:rPr lang="en-US" sz="2400" dirty="0">
                <a:solidFill>
                  <a:schemeClr val="bg1">
                    <a:lumMod val="75000"/>
                  </a:schemeClr>
                </a:solidFill>
              </a:rPr>
              <a:t>Introduction to particle physics and the strong interaction</a:t>
            </a:r>
          </a:p>
          <a:p>
            <a:pPr>
              <a:lnSpc>
                <a:spcPct val="190000"/>
              </a:lnSpc>
              <a:spcBef>
                <a:spcPts val="2400"/>
              </a:spcBef>
            </a:pPr>
            <a:r>
              <a:rPr lang="en-US" sz="2400" dirty="0"/>
              <a:t>Big bang in the lab: basics of high-energy physics</a:t>
            </a:r>
          </a:p>
          <a:p>
            <a:pPr>
              <a:lnSpc>
                <a:spcPct val="200000"/>
              </a:lnSpc>
              <a:spcBef>
                <a:spcPts val="2400"/>
              </a:spcBef>
            </a:pPr>
            <a:r>
              <a:rPr lang="en-US" sz="2400" dirty="0">
                <a:solidFill>
                  <a:schemeClr val="bg1">
                    <a:lumMod val="75000"/>
                  </a:schemeClr>
                </a:solidFill>
              </a:rPr>
              <a:t>Quantum-statistics and the HBT effect</a:t>
            </a:r>
          </a:p>
          <a:p>
            <a:pPr>
              <a:lnSpc>
                <a:spcPct val="200000"/>
              </a:lnSpc>
              <a:spcBef>
                <a:spcPts val="2400"/>
              </a:spcBef>
            </a:pPr>
            <a:r>
              <a:rPr lang="en-US" sz="2400" dirty="0">
                <a:solidFill>
                  <a:schemeClr val="bg1">
                    <a:lumMod val="75000"/>
                  </a:schemeClr>
                </a:solidFill>
              </a:rPr>
              <a:t>Exploring femtometer geometry with femtoscopy</a:t>
            </a:r>
          </a:p>
          <a:p>
            <a:pPr>
              <a:lnSpc>
                <a:spcPct val="200000"/>
              </a:lnSpc>
              <a:spcBef>
                <a:spcPts val="2400"/>
              </a:spcBef>
            </a:pPr>
            <a:r>
              <a:rPr lang="en-US" sz="2400" dirty="0">
                <a:solidFill>
                  <a:schemeClr val="bg1">
                    <a:lumMod val="75000"/>
                  </a:schemeClr>
                </a:solidFill>
              </a:rPr>
              <a:t>Summary</a:t>
            </a:r>
          </a:p>
        </p:txBody>
      </p:sp>
      <p:sp>
        <p:nvSpPr>
          <p:cNvPr id="6" name="Dátum helye 5"/>
          <p:cNvSpPr>
            <a:spLocks noGrp="1"/>
          </p:cNvSpPr>
          <p:nvPr>
            <p:ph type="dt" sz="half" idx="10"/>
          </p:nvPr>
        </p:nvSpPr>
        <p:spPr/>
        <p:txBody>
          <a:bodyPr/>
          <a:lstStyle/>
          <a:p>
            <a:pPr algn="r"/>
            <a:r>
              <a:rPr lang="en-US" dirty="0"/>
              <a:t>October 11, 2023</a:t>
            </a:r>
          </a:p>
        </p:txBody>
      </p:sp>
      <p:sp>
        <p:nvSpPr>
          <p:cNvPr id="9" name="Élőláb helye 8"/>
          <p:cNvSpPr>
            <a:spLocks noGrp="1"/>
          </p:cNvSpPr>
          <p:nvPr>
            <p:ph type="ftr" sz="quarter" idx="11"/>
          </p:nvPr>
        </p:nvSpPr>
        <p:spPr/>
        <p:txBody>
          <a:bodyPr/>
          <a:lstStyle/>
          <a:p>
            <a:r>
              <a:rPr lang="en-US" dirty="0"/>
              <a:t>M. Csanád (Eötvös U) @ AE Building Bridges 2023</a:t>
            </a:r>
          </a:p>
        </p:txBody>
      </p:sp>
      <p:sp>
        <p:nvSpPr>
          <p:cNvPr id="4" name="Dia számának helye 3">
            <a:extLst>
              <a:ext uri="{FF2B5EF4-FFF2-40B4-BE49-F238E27FC236}">
                <a16:creationId xmlns:a16="http://schemas.microsoft.com/office/drawing/2014/main" id="{1B3D6E44-A79D-5C8D-A67C-EBB789EA28A6}"/>
              </a:ext>
            </a:extLst>
          </p:cNvPr>
          <p:cNvSpPr>
            <a:spLocks noGrp="1"/>
          </p:cNvSpPr>
          <p:nvPr>
            <p:ph type="sldNum" sz="quarter" idx="12"/>
          </p:nvPr>
        </p:nvSpPr>
        <p:spPr/>
        <p:txBody>
          <a:bodyPr/>
          <a:lstStyle/>
          <a:p>
            <a:fld id="{8EBAB383-6C5D-40A2-91D4-B65D4716B15C}" type="slidenum">
              <a:rPr lang="en-US" smtClean="0"/>
              <a:pPr/>
              <a:t>10</a:t>
            </a:fld>
            <a:r>
              <a:rPr lang="en-US" sz="1100" dirty="0"/>
              <a:t>/30</a:t>
            </a:r>
            <a:endParaRPr lang="en-US" sz="2800" dirty="0"/>
          </a:p>
        </p:txBody>
      </p:sp>
      <p:sp>
        <p:nvSpPr>
          <p:cNvPr id="5" name="Téglalap 4">
            <a:extLst>
              <a:ext uri="{FF2B5EF4-FFF2-40B4-BE49-F238E27FC236}">
                <a16:creationId xmlns:a16="http://schemas.microsoft.com/office/drawing/2014/main" id="{5A4C81D9-BD33-2EEF-CC57-D04B20EB3CB1}"/>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a:t>
            </a:r>
            <a:r>
              <a:rPr lang="en-US" sz="1600" b="1" dirty="0">
                <a:solidFill>
                  <a:schemeClr val="bg2"/>
                </a:solidFill>
                <a:effectLst>
                  <a:outerShdw blurRad="38100" dist="38100" dir="2700000" algn="tl">
                    <a:srgbClr val="000000">
                      <a:alpha val="43137"/>
                    </a:srgbClr>
                  </a:outerShdw>
                </a:effectLst>
              </a:rPr>
              <a:t>HIGH-ENERGY PHYSICS       </a:t>
            </a:r>
            <a:r>
              <a:rPr lang="en-US" sz="1600" b="1" dirty="0">
                <a:solidFill>
                  <a:schemeClr val="bg1">
                    <a:lumMod val="65000"/>
                  </a:schemeClr>
                </a:solidFill>
                <a:effectLst>
                  <a:outerShdw blurRad="38100" dist="38100" dir="2700000" algn="tl">
                    <a:srgbClr val="000000">
                      <a:alpha val="43137"/>
                    </a:srgbClr>
                  </a:outerShdw>
                </a:effectLst>
              </a:rPr>
              <a:t>QUANTUM STATISTICS       FEMTOSCOPY </a:t>
            </a:r>
          </a:p>
        </p:txBody>
      </p:sp>
    </p:spTree>
    <p:extLst>
      <p:ext uri="{BB962C8B-B14F-4D97-AF65-F5344CB8AC3E}">
        <p14:creationId xmlns:p14="http://schemas.microsoft.com/office/powerpoint/2010/main" val="867658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Big Bang in the lab </a:t>
            </a:r>
          </a:p>
        </p:txBody>
      </p:sp>
      <p:sp>
        <p:nvSpPr>
          <p:cNvPr id="3" name="Tartalom helye 2"/>
          <p:cNvSpPr>
            <a:spLocks noGrp="1"/>
          </p:cNvSpPr>
          <p:nvPr>
            <p:ph idx="1"/>
          </p:nvPr>
        </p:nvSpPr>
        <p:spPr/>
        <p:txBody>
          <a:bodyPr>
            <a:normAutofit/>
          </a:bodyPr>
          <a:lstStyle/>
          <a:p>
            <a:r>
              <a:rPr lang="en-US" dirty="0"/>
              <a:t>Ages of the Universe:</a:t>
            </a:r>
          </a:p>
          <a:p>
            <a:pPr lvl="1"/>
            <a:r>
              <a:rPr lang="en-US" dirty="0"/>
              <a:t>Stars &amp; Galaxies (after few 100M years)</a:t>
            </a:r>
          </a:p>
          <a:p>
            <a:pPr lvl="1"/>
            <a:r>
              <a:rPr lang="en-US" dirty="0"/>
              <a:t>Atoms (after ~400k years)</a:t>
            </a:r>
          </a:p>
          <a:p>
            <a:pPr lvl="1"/>
            <a:r>
              <a:rPr lang="en-US" dirty="0"/>
              <a:t>Nuclei (after ~3 minutes)</a:t>
            </a:r>
          </a:p>
          <a:p>
            <a:pPr lvl="1"/>
            <a:r>
              <a:rPr lang="en-US" dirty="0"/>
              <a:t>Nucleosynthesis (first 3 minutes)</a:t>
            </a:r>
          </a:p>
          <a:p>
            <a:pPr lvl="1"/>
            <a:r>
              <a:rPr lang="en-US" dirty="0"/>
              <a:t>Strong interaction era (first microsecond)</a:t>
            </a:r>
          </a:p>
          <a:p>
            <a:pPr lvl="1"/>
            <a:r>
              <a:rPr lang="en-US" dirty="0"/>
              <a:t>… ?</a:t>
            </a:r>
          </a:p>
          <a:p>
            <a:r>
              <a:rPr lang="en-US" dirty="0"/>
              <a:t>How to investigate?</a:t>
            </a:r>
          </a:p>
          <a:p>
            <a:pPr lvl="1"/>
            <a:r>
              <a:rPr lang="en-US" dirty="0"/>
              <a:t>Create little bangs</a:t>
            </a:r>
          </a:p>
          <a:p>
            <a:pPr lvl="1"/>
            <a:r>
              <a:rPr lang="en-US" dirty="0"/>
              <a:t>Collisions of heavy ions</a:t>
            </a:r>
          </a:p>
          <a:p>
            <a:pPr lvl="1"/>
            <a:r>
              <a:rPr lang="en-US" dirty="0"/>
              <a:t>Record outcoming particles</a:t>
            </a:r>
          </a:p>
          <a:p>
            <a:pPr lvl="1"/>
            <a:r>
              <a:rPr lang="en-US" dirty="0"/>
              <a:t>Find clever observables from data</a:t>
            </a:r>
          </a:p>
        </p:txBody>
      </p:sp>
      <p:pic>
        <p:nvPicPr>
          <p:cNvPr id="11" name="Kép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26407" y="1068080"/>
            <a:ext cx="4977442" cy="5053240"/>
          </a:xfrm>
          <a:prstGeom prst="rect">
            <a:avLst/>
          </a:prstGeom>
        </p:spPr>
      </p:pic>
      <p:sp>
        <p:nvSpPr>
          <p:cNvPr id="6" name="Dátum helye 5"/>
          <p:cNvSpPr>
            <a:spLocks noGrp="1"/>
          </p:cNvSpPr>
          <p:nvPr>
            <p:ph type="dt" sz="half" idx="10"/>
          </p:nvPr>
        </p:nvSpPr>
        <p:spPr/>
        <p:txBody>
          <a:bodyPr/>
          <a:lstStyle/>
          <a:p>
            <a:pPr algn="r"/>
            <a:r>
              <a:rPr lang="en-US" dirty="0"/>
              <a:t>October 11, 2023</a:t>
            </a:r>
          </a:p>
        </p:txBody>
      </p:sp>
      <p:sp>
        <p:nvSpPr>
          <p:cNvPr id="8" name="Élőláb helye 7"/>
          <p:cNvSpPr>
            <a:spLocks noGrp="1"/>
          </p:cNvSpPr>
          <p:nvPr>
            <p:ph type="ftr" sz="quarter" idx="11"/>
          </p:nvPr>
        </p:nvSpPr>
        <p:spPr/>
        <p:txBody>
          <a:bodyPr/>
          <a:lstStyle/>
          <a:p>
            <a:r>
              <a:rPr lang="en-US" dirty="0"/>
              <a:t>M. Csanád (Eötvös U) @ AE Building Bridges 2023</a:t>
            </a:r>
          </a:p>
        </p:txBody>
      </p:sp>
      <p:sp>
        <p:nvSpPr>
          <p:cNvPr id="5" name="Dia számának helye 4">
            <a:extLst>
              <a:ext uri="{FF2B5EF4-FFF2-40B4-BE49-F238E27FC236}">
                <a16:creationId xmlns:a16="http://schemas.microsoft.com/office/drawing/2014/main" id="{529DD76C-BFCF-F6C7-7B52-B2B2AD02CC3D}"/>
              </a:ext>
            </a:extLst>
          </p:cNvPr>
          <p:cNvSpPr>
            <a:spLocks noGrp="1"/>
          </p:cNvSpPr>
          <p:nvPr>
            <p:ph type="sldNum" sz="quarter" idx="12"/>
          </p:nvPr>
        </p:nvSpPr>
        <p:spPr/>
        <p:txBody>
          <a:bodyPr/>
          <a:lstStyle/>
          <a:p>
            <a:fld id="{8EBAB383-6C5D-40A2-91D4-B65D4716B15C}" type="slidenum">
              <a:rPr lang="en-US" smtClean="0"/>
              <a:pPr/>
              <a:t>11</a:t>
            </a:fld>
            <a:r>
              <a:rPr lang="en-US" sz="1100" dirty="0"/>
              <a:t>/30</a:t>
            </a:r>
            <a:endParaRPr lang="en-US" sz="2800" dirty="0"/>
          </a:p>
        </p:txBody>
      </p:sp>
      <p:sp>
        <p:nvSpPr>
          <p:cNvPr id="7" name="Téglalap 6">
            <a:extLst>
              <a:ext uri="{FF2B5EF4-FFF2-40B4-BE49-F238E27FC236}">
                <a16:creationId xmlns:a16="http://schemas.microsoft.com/office/drawing/2014/main" id="{86AD3E49-F212-34AC-144A-18FA275B7497}"/>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a:t>
            </a:r>
            <a:r>
              <a:rPr lang="en-US" sz="1600" b="1" dirty="0">
                <a:solidFill>
                  <a:schemeClr val="bg2"/>
                </a:solidFill>
                <a:effectLst>
                  <a:outerShdw blurRad="38100" dist="38100" dir="2700000" algn="tl">
                    <a:srgbClr val="000000">
                      <a:alpha val="43137"/>
                    </a:srgbClr>
                  </a:outerShdw>
                </a:effectLst>
              </a:rPr>
              <a:t>HIGH-ENERGY PHYSICS       </a:t>
            </a:r>
            <a:r>
              <a:rPr lang="en-US" sz="1600" b="1" dirty="0">
                <a:solidFill>
                  <a:schemeClr val="bg1">
                    <a:lumMod val="65000"/>
                  </a:schemeClr>
                </a:solidFill>
                <a:effectLst>
                  <a:outerShdw blurRad="38100" dist="38100" dir="2700000" algn="tl">
                    <a:srgbClr val="000000">
                      <a:alpha val="43137"/>
                    </a:srgbClr>
                  </a:outerShdw>
                </a:effectLst>
              </a:rPr>
              <a:t>QUANTUM STATISTICS       FEMTOSCOPY </a:t>
            </a:r>
          </a:p>
        </p:txBody>
      </p:sp>
    </p:spTree>
    <p:extLst>
      <p:ext uri="{BB962C8B-B14F-4D97-AF65-F5344CB8AC3E}">
        <p14:creationId xmlns:p14="http://schemas.microsoft.com/office/powerpoint/2010/main" val="2392556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Timeline of little bangs in particle accelerators</a:t>
            </a:r>
          </a:p>
        </p:txBody>
      </p:sp>
      <p:sp>
        <p:nvSpPr>
          <p:cNvPr id="6" name="Tartalom helye 5"/>
          <p:cNvSpPr>
            <a:spLocks noGrp="1"/>
          </p:cNvSpPr>
          <p:nvPr>
            <p:ph idx="1"/>
          </p:nvPr>
        </p:nvSpPr>
        <p:spPr>
          <a:xfrm>
            <a:off x="785006" y="1190773"/>
            <a:ext cx="3305965" cy="2959885"/>
          </a:xfrm>
        </p:spPr>
        <p:txBody>
          <a:bodyPr/>
          <a:lstStyle/>
          <a:p>
            <a:pPr>
              <a:spcBef>
                <a:spcPts val="400"/>
              </a:spcBef>
            </a:pPr>
            <a:r>
              <a:rPr lang="en-US" dirty="0"/>
              <a:t>Pre-thermalization stage: </a:t>
            </a:r>
            <a:br>
              <a:rPr lang="en-US" dirty="0"/>
            </a:br>
            <a:r>
              <a:rPr lang="en-US" dirty="0"/>
              <a:t>most energetic interactions</a:t>
            </a:r>
            <a:br>
              <a:rPr lang="en-US" dirty="0"/>
            </a:br>
            <a:r>
              <a:rPr lang="en-US" dirty="0"/>
              <a:t>duration: ~1 </a:t>
            </a:r>
            <a:r>
              <a:rPr lang="en-US" dirty="0" err="1"/>
              <a:t>fm</a:t>
            </a:r>
            <a:r>
              <a:rPr lang="en-US" dirty="0"/>
              <a:t>/c</a:t>
            </a:r>
          </a:p>
          <a:p>
            <a:pPr>
              <a:spcBef>
                <a:spcPts val="400"/>
              </a:spcBef>
            </a:pPr>
            <a:r>
              <a:rPr lang="en-US" dirty="0"/>
              <a:t>Hydrodynamic explosion,</a:t>
            </a:r>
            <a:br>
              <a:rPr lang="en-US" dirty="0"/>
            </a:br>
            <a:r>
              <a:rPr lang="en-US" dirty="0"/>
              <a:t>duration: ~10 </a:t>
            </a:r>
            <a:r>
              <a:rPr lang="en-US" dirty="0" err="1"/>
              <a:t>fm</a:t>
            </a:r>
            <a:r>
              <a:rPr lang="en-US" dirty="0"/>
              <a:t>/c</a:t>
            </a:r>
          </a:p>
          <a:p>
            <a:pPr>
              <a:spcBef>
                <a:spcPts val="400"/>
              </a:spcBef>
            </a:pPr>
            <a:r>
              <a:rPr lang="en-US" dirty="0"/>
              <a:t>Quark-hadron transition, free streaming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detectors</a:t>
            </a:r>
          </a:p>
        </p:txBody>
      </p:sp>
      <p:pic>
        <p:nvPicPr>
          <p:cNvPr id="38" name="Picture 4" descr="ev2_side"/>
          <p:cNvPicPr>
            <a:picLocks noChangeAspect="1" noChangeArrowheads="1"/>
          </p:cNvPicPr>
          <p:nvPr/>
        </p:nvPicPr>
        <p:blipFill rotWithShape="1">
          <a:blip r:embed="rId2" cstate="print"/>
          <a:srcRect b="1980"/>
          <a:stretch/>
        </p:blipFill>
        <p:spPr bwMode="auto">
          <a:xfrm>
            <a:off x="4159204" y="1146886"/>
            <a:ext cx="7979434" cy="4929174"/>
          </a:xfrm>
          <a:prstGeom prst="rect">
            <a:avLst/>
          </a:prstGeom>
          <a:noFill/>
        </p:spPr>
      </p:pic>
      <p:grpSp>
        <p:nvGrpSpPr>
          <p:cNvPr id="39" name="Group 5"/>
          <p:cNvGrpSpPr>
            <a:grpSpLocks/>
          </p:cNvGrpSpPr>
          <p:nvPr/>
        </p:nvGrpSpPr>
        <p:grpSpPr bwMode="auto">
          <a:xfrm>
            <a:off x="4311605" y="3419550"/>
            <a:ext cx="7846443" cy="0"/>
            <a:chOff x="96" y="2304"/>
            <a:chExt cx="5664" cy="0"/>
          </a:xfrm>
        </p:grpSpPr>
        <p:sp>
          <p:nvSpPr>
            <p:cNvPr id="40" name="Line 6"/>
            <p:cNvSpPr>
              <a:spLocks noChangeShapeType="1"/>
            </p:cNvSpPr>
            <p:nvPr/>
          </p:nvSpPr>
          <p:spPr bwMode="auto">
            <a:xfrm>
              <a:off x="96" y="2304"/>
              <a:ext cx="528" cy="0"/>
            </a:xfrm>
            <a:prstGeom prst="line">
              <a:avLst/>
            </a:prstGeom>
            <a:noFill/>
            <a:ln w="38100">
              <a:solidFill>
                <a:srgbClr val="FF0000"/>
              </a:solidFill>
              <a:round/>
              <a:headEnd/>
              <a:tailEnd type="triangle" w="lg" len="lg"/>
            </a:ln>
            <a:effectLst/>
          </p:spPr>
          <p:txBody>
            <a:bodyPr/>
            <a:lstStyle/>
            <a:p>
              <a:endParaRPr lang="en-US" dirty="0"/>
            </a:p>
          </p:txBody>
        </p:sp>
        <p:sp>
          <p:nvSpPr>
            <p:cNvPr id="41" name="Line 7"/>
            <p:cNvSpPr>
              <a:spLocks noChangeShapeType="1"/>
            </p:cNvSpPr>
            <p:nvPr/>
          </p:nvSpPr>
          <p:spPr bwMode="auto">
            <a:xfrm flipH="1">
              <a:off x="5088" y="2304"/>
              <a:ext cx="672" cy="0"/>
            </a:xfrm>
            <a:prstGeom prst="line">
              <a:avLst/>
            </a:prstGeom>
            <a:noFill/>
            <a:ln w="38100">
              <a:solidFill>
                <a:srgbClr val="FF0000"/>
              </a:solidFill>
              <a:round/>
              <a:headEnd/>
              <a:tailEnd type="triangle" w="lg" len="lg"/>
            </a:ln>
            <a:effectLst/>
          </p:spPr>
          <p:txBody>
            <a:bodyPr/>
            <a:lstStyle/>
            <a:p>
              <a:endParaRPr lang="en-US" dirty="0"/>
            </a:p>
          </p:txBody>
        </p:sp>
      </p:grpSp>
      <p:sp>
        <p:nvSpPr>
          <p:cNvPr id="42" name="Oval 8"/>
          <p:cNvSpPr>
            <a:spLocks noChangeArrowheads="1"/>
          </p:cNvSpPr>
          <p:nvPr/>
        </p:nvSpPr>
        <p:spPr bwMode="auto">
          <a:xfrm>
            <a:off x="11919759" y="3266907"/>
            <a:ext cx="218880" cy="303181"/>
          </a:xfrm>
          <a:prstGeom prst="ellipse">
            <a:avLst/>
          </a:prstGeom>
          <a:solidFill>
            <a:srgbClr val="FF0000"/>
          </a:solidFill>
          <a:ln w="9525">
            <a:solidFill>
              <a:schemeClr val="tx1"/>
            </a:solidFill>
            <a:round/>
            <a:headEnd/>
            <a:tailEnd/>
          </a:ln>
          <a:effectLst/>
        </p:spPr>
        <p:txBody>
          <a:bodyPr wrap="none" anchor="ctr"/>
          <a:lstStyle/>
          <a:p>
            <a:endParaRPr lang="en-US" dirty="0"/>
          </a:p>
        </p:txBody>
      </p:sp>
      <p:sp>
        <p:nvSpPr>
          <p:cNvPr id="43" name="Oval 9"/>
          <p:cNvSpPr>
            <a:spLocks noChangeArrowheads="1"/>
          </p:cNvSpPr>
          <p:nvPr/>
        </p:nvSpPr>
        <p:spPr bwMode="auto">
          <a:xfrm>
            <a:off x="4159205" y="3262389"/>
            <a:ext cx="218880" cy="303181"/>
          </a:xfrm>
          <a:prstGeom prst="ellipse">
            <a:avLst/>
          </a:prstGeom>
          <a:solidFill>
            <a:srgbClr val="FF0000"/>
          </a:solidFill>
          <a:ln w="9525">
            <a:solidFill>
              <a:schemeClr val="tx1"/>
            </a:solidFill>
            <a:round/>
            <a:headEnd/>
            <a:tailEnd/>
          </a:ln>
          <a:effectLst/>
        </p:spPr>
        <p:txBody>
          <a:bodyPr wrap="none" anchor="ctr"/>
          <a:lstStyle/>
          <a:p>
            <a:endParaRPr lang="en-US" dirty="0"/>
          </a:p>
        </p:txBody>
      </p:sp>
      <p:grpSp>
        <p:nvGrpSpPr>
          <p:cNvPr id="44" name="Group 10"/>
          <p:cNvGrpSpPr>
            <a:grpSpLocks/>
          </p:cNvGrpSpPr>
          <p:nvPr/>
        </p:nvGrpSpPr>
        <p:grpSpPr bwMode="auto">
          <a:xfrm>
            <a:off x="7738690" y="3190951"/>
            <a:ext cx="627550" cy="424721"/>
            <a:chOff x="2608" y="2160"/>
            <a:chExt cx="453" cy="318"/>
          </a:xfrm>
        </p:grpSpPr>
        <p:sp>
          <p:nvSpPr>
            <p:cNvPr id="45" name="Oval 11"/>
            <p:cNvSpPr>
              <a:spLocks noChangeArrowheads="1"/>
            </p:cNvSpPr>
            <p:nvPr/>
          </p:nvSpPr>
          <p:spPr bwMode="auto">
            <a:xfrm>
              <a:off x="2744" y="2160"/>
              <a:ext cx="90" cy="91"/>
            </a:xfrm>
            <a:prstGeom prst="ellipse">
              <a:avLst/>
            </a:prstGeom>
            <a:solidFill>
              <a:schemeClr val="accent1"/>
            </a:solidFill>
            <a:ln w="9525">
              <a:solidFill>
                <a:schemeClr val="tx1"/>
              </a:solidFill>
              <a:round/>
              <a:headEnd/>
              <a:tailEnd/>
            </a:ln>
            <a:effectLst/>
          </p:spPr>
          <p:txBody>
            <a:bodyPr wrap="none" anchor="ctr"/>
            <a:lstStyle/>
            <a:p>
              <a:endParaRPr lang="en-US" dirty="0"/>
            </a:p>
          </p:txBody>
        </p:sp>
        <p:sp>
          <p:nvSpPr>
            <p:cNvPr id="46" name="Oval 12"/>
            <p:cNvSpPr>
              <a:spLocks noChangeArrowheads="1"/>
            </p:cNvSpPr>
            <p:nvPr/>
          </p:nvSpPr>
          <p:spPr bwMode="auto">
            <a:xfrm>
              <a:off x="2835" y="2160"/>
              <a:ext cx="90" cy="91"/>
            </a:xfrm>
            <a:prstGeom prst="ellipse">
              <a:avLst/>
            </a:prstGeom>
            <a:solidFill>
              <a:schemeClr val="accent1"/>
            </a:solidFill>
            <a:ln w="9525">
              <a:solidFill>
                <a:schemeClr val="tx1"/>
              </a:solidFill>
              <a:round/>
              <a:headEnd/>
              <a:tailEnd/>
            </a:ln>
            <a:effectLst/>
          </p:spPr>
          <p:txBody>
            <a:bodyPr wrap="none" anchor="ctr"/>
            <a:lstStyle/>
            <a:p>
              <a:endParaRPr lang="en-US" dirty="0"/>
            </a:p>
          </p:txBody>
        </p:sp>
        <p:sp>
          <p:nvSpPr>
            <p:cNvPr id="47" name="Oval 13"/>
            <p:cNvSpPr>
              <a:spLocks noChangeArrowheads="1"/>
            </p:cNvSpPr>
            <p:nvPr/>
          </p:nvSpPr>
          <p:spPr bwMode="auto">
            <a:xfrm>
              <a:off x="2971" y="2296"/>
              <a:ext cx="90" cy="91"/>
            </a:xfrm>
            <a:prstGeom prst="ellipse">
              <a:avLst/>
            </a:prstGeom>
            <a:solidFill>
              <a:schemeClr val="accent1"/>
            </a:solidFill>
            <a:ln w="9525">
              <a:solidFill>
                <a:schemeClr val="tx1"/>
              </a:solidFill>
              <a:round/>
              <a:headEnd/>
              <a:tailEnd/>
            </a:ln>
            <a:effectLst/>
          </p:spPr>
          <p:txBody>
            <a:bodyPr wrap="none" anchor="ctr"/>
            <a:lstStyle/>
            <a:p>
              <a:endParaRPr lang="en-US" dirty="0"/>
            </a:p>
          </p:txBody>
        </p:sp>
        <p:sp>
          <p:nvSpPr>
            <p:cNvPr id="48" name="Oval 14"/>
            <p:cNvSpPr>
              <a:spLocks noChangeArrowheads="1"/>
            </p:cNvSpPr>
            <p:nvPr/>
          </p:nvSpPr>
          <p:spPr bwMode="auto">
            <a:xfrm>
              <a:off x="2880" y="2341"/>
              <a:ext cx="90" cy="91"/>
            </a:xfrm>
            <a:prstGeom prst="ellipse">
              <a:avLst/>
            </a:prstGeom>
            <a:solidFill>
              <a:schemeClr val="accent1"/>
            </a:solidFill>
            <a:ln w="9525">
              <a:solidFill>
                <a:schemeClr val="tx1"/>
              </a:solidFill>
              <a:round/>
              <a:headEnd/>
              <a:tailEnd/>
            </a:ln>
            <a:effectLst/>
          </p:spPr>
          <p:txBody>
            <a:bodyPr wrap="none" anchor="ctr"/>
            <a:lstStyle/>
            <a:p>
              <a:endParaRPr lang="en-US" dirty="0"/>
            </a:p>
          </p:txBody>
        </p:sp>
        <p:sp>
          <p:nvSpPr>
            <p:cNvPr id="49" name="Oval 15"/>
            <p:cNvSpPr>
              <a:spLocks noChangeArrowheads="1"/>
            </p:cNvSpPr>
            <p:nvPr/>
          </p:nvSpPr>
          <p:spPr bwMode="auto">
            <a:xfrm>
              <a:off x="2925" y="2251"/>
              <a:ext cx="90" cy="91"/>
            </a:xfrm>
            <a:prstGeom prst="ellipse">
              <a:avLst/>
            </a:prstGeom>
            <a:solidFill>
              <a:srgbClr val="0029FF"/>
            </a:solidFill>
            <a:ln w="9525">
              <a:solidFill>
                <a:schemeClr val="tx1"/>
              </a:solidFill>
              <a:round/>
              <a:headEnd/>
              <a:tailEnd/>
            </a:ln>
            <a:effectLst/>
          </p:spPr>
          <p:txBody>
            <a:bodyPr wrap="none" anchor="ctr"/>
            <a:lstStyle/>
            <a:p>
              <a:endParaRPr lang="en-US" dirty="0"/>
            </a:p>
          </p:txBody>
        </p:sp>
        <p:sp>
          <p:nvSpPr>
            <p:cNvPr id="50" name="Oval 16"/>
            <p:cNvSpPr>
              <a:spLocks noChangeArrowheads="1"/>
            </p:cNvSpPr>
            <p:nvPr/>
          </p:nvSpPr>
          <p:spPr bwMode="auto">
            <a:xfrm>
              <a:off x="2835" y="2296"/>
              <a:ext cx="90" cy="91"/>
            </a:xfrm>
            <a:prstGeom prst="ellipse">
              <a:avLst/>
            </a:prstGeom>
            <a:solidFill>
              <a:srgbClr val="0029FF"/>
            </a:solidFill>
            <a:ln w="9525">
              <a:solidFill>
                <a:schemeClr val="tx1"/>
              </a:solidFill>
              <a:round/>
              <a:headEnd/>
              <a:tailEnd/>
            </a:ln>
            <a:effectLst/>
          </p:spPr>
          <p:txBody>
            <a:bodyPr wrap="none" anchor="ctr"/>
            <a:lstStyle/>
            <a:p>
              <a:endParaRPr lang="en-US" dirty="0"/>
            </a:p>
          </p:txBody>
        </p:sp>
        <p:sp>
          <p:nvSpPr>
            <p:cNvPr id="51" name="Oval 17"/>
            <p:cNvSpPr>
              <a:spLocks noChangeArrowheads="1"/>
            </p:cNvSpPr>
            <p:nvPr/>
          </p:nvSpPr>
          <p:spPr bwMode="auto">
            <a:xfrm>
              <a:off x="2789" y="2296"/>
              <a:ext cx="90" cy="91"/>
            </a:xfrm>
            <a:prstGeom prst="ellipse">
              <a:avLst/>
            </a:prstGeom>
            <a:solidFill>
              <a:srgbClr val="0029FF"/>
            </a:solidFill>
            <a:ln w="9525">
              <a:solidFill>
                <a:schemeClr val="tx1"/>
              </a:solidFill>
              <a:round/>
              <a:headEnd/>
              <a:tailEnd/>
            </a:ln>
            <a:effectLst/>
          </p:spPr>
          <p:txBody>
            <a:bodyPr wrap="none" anchor="ctr"/>
            <a:lstStyle/>
            <a:p>
              <a:endParaRPr lang="en-US" dirty="0"/>
            </a:p>
          </p:txBody>
        </p:sp>
        <p:sp>
          <p:nvSpPr>
            <p:cNvPr id="52" name="Oval 18"/>
            <p:cNvSpPr>
              <a:spLocks noChangeArrowheads="1"/>
            </p:cNvSpPr>
            <p:nvPr/>
          </p:nvSpPr>
          <p:spPr bwMode="auto">
            <a:xfrm>
              <a:off x="2880" y="2341"/>
              <a:ext cx="90" cy="91"/>
            </a:xfrm>
            <a:prstGeom prst="ellipse">
              <a:avLst/>
            </a:prstGeom>
            <a:solidFill>
              <a:srgbClr val="0029FF"/>
            </a:solidFill>
            <a:ln w="9525">
              <a:solidFill>
                <a:schemeClr val="tx1"/>
              </a:solidFill>
              <a:round/>
              <a:headEnd/>
              <a:tailEnd/>
            </a:ln>
            <a:effectLst/>
          </p:spPr>
          <p:txBody>
            <a:bodyPr wrap="none" anchor="ctr"/>
            <a:lstStyle/>
            <a:p>
              <a:endParaRPr lang="en-US" dirty="0"/>
            </a:p>
          </p:txBody>
        </p:sp>
        <p:sp>
          <p:nvSpPr>
            <p:cNvPr id="53" name="Oval 19"/>
            <p:cNvSpPr>
              <a:spLocks noChangeArrowheads="1"/>
            </p:cNvSpPr>
            <p:nvPr/>
          </p:nvSpPr>
          <p:spPr bwMode="auto">
            <a:xfrm>
              <a:off x="2971" y="2296"/>
              <a:ext cx="90" cy="91"/>
            </a:xfrm>
            <a:prstGeom prst="ellipse">
              <a:avLst/>
            </a:prstGeom>
            <a:solidFill>
              <a:srgbClr val="00FF00"/>
            </a:solidFill>
            <a:ln w="9525">
              <a:solidFill>
                <a:schemeClr val="tx1"/>
              </a:solidFill>
              <a:round/>
              <a:headEnd/>
              <a:tailEnd/>
            </a:ln>
            <a:effectLst/>
          </p:spPr>
          <p:txBody>
            <a:bodyPr wrap="none" anchor="ctr"/>
            <a:lstStyle/>
            <a:p>
              <a:endParaRPr lang="en-US" dirty="0"/>
            </a:p>
          </p:txBody>
        </p:sp>
        <p:sp>
          <p:nvSpPr>
            <p:cNvPr id="54" name="Oval 20"/>
            <p:cNvSpPr>
              <a:spLocks noChangeArrowheads="1"/>
            </p:cNvSpPr>
            <p:nvPr/>
          </p:nvSpPr>
          <p:spPr bwMode="auto">
            <a:xfrm>
              <a:off x="2925" y="2387"/>
              <a:ext cx="90" cy="91"/>
            </a:xfrm>
            <a:prstGeom prst="ellipse">
              <a:avLst/>
            </a:prstGeom>
            <a:solidFill>
              <a:srgbClr val="00FF00"/>
            </a:solidFill>
            <a:ln w="9525">
              <a:solidFill>
                <a:schemeClr val="tx1"/>
              </a:solidFill>
              <a:round/>
              <a:headEnd/>
              <a:tailEnd/>
            </a:ln>
            <a:effectLst/>
          </p:spPr>
          <p:txBody>
            <a:bodyPr wrap="none" anchor="ctr"/>
            <a:lstStyle/>
            <a:p>
              <a:endParaRPr lang="en-US" dirty="0"/>
            </a:p>
          </p:txBody>
        </p:sp>
        <p:sp>
          <p:nvSpPr>
            <p:cNvPr id="55" name="Oval 21"/>
            <p:cNvSpPr>
              <a:spLocks noChangeArrowheads="1"/>
            </p:cNvSpPr>
            <p:nvPr/>
          </p:nvSpPr>
          <p:spPr bwMode="auto">
            <a:xfrm>
              <a:off x="2835" y="2296"/>
              <a:ext cx="90" cy="91"/>
            </a:xfrm>
            <a:prstGeom prst="ellipse">
              <a:avLst/>
            </a:prstGeom>
            <a:solidFill>
              <a:srgbClr val="00FF00"/>
            </a:solidFill>
            <a:ln w="9525">
              <a:solidFill>
                <a:schemeClr val="tx1"/>
              </a:solidFill>
              <a:round/>
              <a:headEnd/>
              <a:tailEnd/>
            </a:ln>
            <a:effectLst/>
          </p:spPr>
          <p:txBody>
            <a:bodyPr wrap="none" anchor="ctr"/>
            <a:lstStyle/>
            <a:p>
              <a:endParaRPr lang="en-US" dirty="0"/>
            </a:p>
          </p:txBody>
        </p:sp>
        <p:sp>
          <p:nvSpPr>
            <p:cNvPr id="56" name="Oval 22"/>
            <p:cNvSpPr>
              <a:spLocks noChangeArrowheads="1"/>
            </p:cNvSpPr>
            <p:nvPr/>
          </p:nvSpPr>
          <p:spPr bwMode="auto">
            <a:xfrm>
              <a:off x="2835" y="2341"/>
              <a:ext cx="90" cy="91"/>
            </a:xfrm>
            <a:prstGeom prst="ellipse">
              <a:avLst/>
            </a:prstGeom>
            <a:solidFill>
              <a:srgbClr val="00FF00"/>
            </a:solidFill>
            <a:ln w="9525">
              <a:solidFill>
                <a:schemeClr val="tx1"/>
              </a:solidFill>
              <a:round/>
              <a:headEnd/>
              <a:tailEnd/>
            </a:ln>
            <a:effectLst/>
          </p:spPr>
          <p:txBody>
            <a:bodyPr wrap="none" anchor="ctr"/>
            <a:lstStyle/>
            <a:p>
              <a:endParaRPr lang="en-US" dirty="0"/>
            </a:p>
          </p:txBody>
        </p:sp>
        <p:sp>
          <p:nvSpPr>
            <p:cNvPr id="57" name="Oval 23"/>
            <p:cNvSpPr>
              <a:spLocks noChangeArrowheads="1"/>
            </p:cNvSpPr>
            <p:nvPr/>
          </p:nvSpPr>
          <p:spPr bwMode="auto">
            <a:xfrm>
              <a:off x="2925" y="2341"/>
              <a:ext cx="90" cy="91"/>
            </a:xfrm>
            <a:prstGeom prst="ellipse">
              <a:avLst/>
            </a:prstGeom>
            <a:solidFill>
              <a:srgbClr val="FF0000"/>
            </a:solidFill>
            <a:ln w="9525">
              <a:solidFill>
                <a:schemeClr val="tx1"/>
              </a:solidFill>
              <a:round/>
              <a:headEnd/>
              <a:tailEnd/>
            </a:ln>
            <a:effectLst/>
          </p:spPr>
          <p:txBody>
            <a:bodyPr wrap="none" anchor="ctr"/>
            <a:lstStyle/>
            <a:p>
              <a:endParaRPr lang="en-US" dirty="0"/>
            </a:p>
          </p:txBody>
        </p:sp>
        <p:sp>
          <p:nvSpPr>
            <p:cNvPr id="58" name="Oval 24"/>
            <p:cNvSpPr>
              <a:spLocks noChangeArrowheads="1"/>
            </p:cNvSpPr>
            <p:nvPr/>
          </p:nvSpPr>
          <p:spPr bwMode="auto">
            <a:xfrm>
              <a:off x="2744" y="2341"/>
              <a:ext cx="90" cy="91"/>
            </a:xfrm>
            <a:prstGeom prst="ellipse">
              <a:avLst/>
            </a:prstGeom>
            <a:solidFill>
              <a:srgbClr val="FF0000"/>
            </a:solidFill>
            <a:ln w="9525">
              <a:solidFill>
                <a:schemeClr val="tx1"/>
              </a:solidFill>
              <a:round/>
              <a:headEnd/>
              <a:tailEnd/>
            </a:ln>
            <a:effectLst/>
          </p:spPr>
          <p:txBody>
            <a:bodyPr wrap="none" anchor="ctr"/>
            <a:lstStyle/>
            <a:p>
              <a:endParaRPr lang="en-US" dirty="0"/>
            </a:p>
          </p:txBody>
        </p:sp>
        <p:sp>
          <p:nvSpPr>
            <p:cNvPr id="59" name="Oval 25"/>
            <p:cNvSpPr>
              <a:spLocks noChangeArrowheads="1"/>
            </p:cNvSpPr>
            <p:nvPr/>
          </p:nvSpPr>
          <p:spPr bwMode="auto">
            <a:xfrm>
              <a:off x="2699" y="2341"/>
              <a:ext cx="90" cy="91"/>
            </a:xfrm>
            <a:prstGeom prst="ellipse">
              <a:avLst/>
            </a:prstGeom>
            <a:solidFill>
              <a:srgbClr val="FF0000"/>
            </a:solidFill>
            <a:ln w="9525">
              <a:solidFill>
                <a:schemeClr val="tx1"/>
              </a:solidFill>
              <a:round/>
              <a:headEnd/>
              <a:tailEnd/>
            </a:ln>
            <a:effectLst/>
          </p:spPr>
          <p:txBody>
            <a:bodyPr wrap="none" anchor="ctr"/>
            <a:lstStyle/>
            <a:p>
              <a:endParaRPr lang="en-US" dirty="0"/>
            </a:p>
          </p:txBody>
        </p:sp>
        <p:sp>
          <p:nvSpPr>
            <p:cNvPr id="60" name="Oval 26"/>
            <p:cNvSpPr>
              <a:spLocks noChangeArrowheads="1"/>
            </p:cNvSpPr>
            <p:nvPr/>
          </p:nvSpPr>
          <p:spPr bwMode="auto">
            <a:xfrm>
              <a:off x="2789" y="2341"/>
              <a:ext cx="90" cy="91"/>
            </a:xfrm>
            <a:prstGeom prst="ellipse">
              <a:avLst/>
            </a:prstGeom>
            <a:solidFill>
              <a:srgbClr val="FF0000"/>
            </a:solidFill>
            <a:ln w="9525">
              <a:solidFill>
                <a:schemeClr val="tx1"/>
              </a:solidFill>
              <a:round/>
              <a:headEnd/>
              <a:tailEnd/>
            </a:ln>
            <a:effectLst/>
          </p:spPr>
          <p:txBody>
            <a:bodyPr wrap="none" anchor="ctr"/>
            <a:lstStyle/>
            <a:p>
              <a:endParaRPr lang="en-US" dirty="0"/>
            </a:p>
          </p:txBody>
        </p:sp>
        <p:sp>
          <p:nvSpPr>
            <p:cNvPr id="61" name="Oval 27"/>
            <p:cNvSpPr>
              <a:spLocks noChangeArrowheads="1"/>
            </p:cNvSpPr>
            <p:nvPr/>
          </p:nvSpPr>
          <p:spPr bwMode="auto">
            <a:xfrm>
              <a:off x="2880" y="2205"/>
              <a:ext cx="90" cy="91"/>
            </a:xfrm>
            <a:prstGeom prst="ellipse">
              <a:avLst/>
            </a:prstGeom>
            <a:solidFill>
              <a:srgbClr val="FF0000"/>
            </a:solidFill>
            <a:ln w="9525">
              <a:solidFill>
                <a:schemeClr val="tx1"/>
              </a:solidFill>
              <a:round/>
              <a:headEnd/>
              <a:tailEnd/>
            </a:ln>
            <a:effectLst/>
          </p:spPr>
          <p:txBody>
            <a:bodyPr wrap="none" anchor="ctr"/>
            <a:lstStyle/>
            <a:p>
              <a:endParaRPr lang="en-US" dirty="0"/>
            </a:p>
          </p:txBody>
        </p:sp>
        <p:sp>
          <p:nvSpPr>
            <p:cNvPr id="62" name="Oval 28"/>
            <p:cNvSpPr>
              <a:spLocks noChangeArrowheads="1"/>
            </p:cNvSpPr>
            <p:nvPr/>
          </p:nvSpPr>
          <p:spPr bwMode="auto">
            <a:xfrm>
              <a:off x="2744" y="2205"/>
              <a:ext cx="90" cy="91"/>
            </a:xfrm>
            <a:prstGeom prst="ellipse">
              <a:avLst/>
            </a:prstGeom>
            <a:solidFill>
              <a:srgbClr val="FFCC00"/>
            </a:solidFill>
            <a:ln w="9525">
              <a:solidFill>
                <a:schemeClr val="tx1"/>
              </a:solidFill>
              <a:round/>
              <a:headEnd/>
              <a:tailEnd/>
            </a:ln>
            <a:effectLst/>
          </p:spPr>
          <p:txBody>
            <a:bodyPr wrap="none" anchor="ctr"/>
            <a:lstStyle/>
            <a:p>
              <a:endParaRPr lang="en-US" dirty="0"/>
            </a:p>
          </p:txBody>
        </p:sp>
        <p:sp>
          <p:nvSpPr>
            <p:cNvPr id="63" name="Oval 29"/>
            <p:cNvSpPr>
              <a:spLocks noChangeArrowheads="1"/>
            </p:cNvSpPr>
            <p:nvPr/>
          </p:nvSpPr>
          <p:spPr bwMode="auto">
            <a:xfrm>
              <a:off x="2608" y="2251"/>
              <a:ext cx="90" cy="91"/>
            </a:xfrm>
            <a:prstGeom prst="ellipse">
              <a:avLst/>
            </a:prstGeom>
            <a:solidFill>
              <a:srgbClr val="FFCC00"/>
            </a:solidFill>
            <a:ln w="9525">
              <a:solidFill>
                <a:schemeClr val="tx1"/>
              </a:solidFill>
              <a:round/>
              <a:headEnd/>
              <a:tailEnd/>
            </a:ln>
            <a:effectLst/>
          </p:spPr>
          <p:txBody>
            <a:bodyPr wrap="none" anchor="ctr"/>
            <a:lstStyle/>
            <a:p>
              <a:endParaRPr lang="en-US" dirty="0"/>
            </a:p>
          </p:txBody>
        </p:sp>
        <p:sp>
          <p:nvSpPr>
            <p:cNvPr id="64" name="Oval 30"/>
            <p:cNvSpPr>
              <a:spLocks noChangeArrowheads="1"/>
            </p:cNvSpPr>
            <p:nvPr/>
          </p:nvSpPr>
          <p:spPr bwMode="auto">
            <a:xfrm>
              <a:off x="2744" y="2296"/>
              <a:ext cx="90" cy="91"/>
            </a:xfrm>
            <a:prstGeom prst="ellipse">
              <a:avLst/>
            </a:prstGeom>
            <a:solidFill>
              <a:srgbClr val="FFCC00"/>
            </a:solidFill>
            <a:ln w="9525">
              <a:solidFill>
                <a:schemeClr val="tx1"/>
              </a:solidFill>
              <a:round/>
              <a:headEnd/>
              <a:tailEnd/>
            </a:ln>
            <a:effectLst/>
          </p:spPr>
          <p:txBody>
            <a:bodyPr wrap="none" anchor="ctr"/>
            <a:lstStyle/>
            <a:p>
              <a:endParaRPr lang="en-US" dirty="0"/>
            </a:p>
          </p:txBody>
        </p:sp>
        <p:sp>
          <p:nvSpPr>
            <p:cNvPr id="65" name="Oval 31"/>
            <p:cNvSpPr>
              <a:spLocks noChangeArrowheads="1"/>
            </p:cNvSpPr>
            <p:nvPr/>
          </p:nvSpPr>
          <p:spPr bwMode="auto">
            <a:xfrm>
              <a:off x="2835" y="2387"/>
              <a:ext cx="90" cy="91"/>
            </a:xfrm>
            <a:prstGeom prst="ellipse">
              <a:avLst/>
            </a:prstGeom>
            <a:solidFill>
              <a:srgbClr val="FFCC00"/>
            </a:solidFill>
            <a:ln w="9525">
              <a:solidFill>
                <a:schemeClr val="tx1"/>
              </a:solidFill>
              <a:round/>
              <a:headEnd/>
              <a:tailEnd/>
            </a:ln>
            <a:effectLst/>
          </p:spPr>
          <p:txBody>
            <a:bodyPr wrap="none" anchor="ctr"/>
            <a:lstStyle/>
            <a:p>
              <a:endParaRPr lang="en-US" dirty="0"/>
            </a:p>
          </p:txBody>
        </p:sp>
        <p:sp>
          <p:nvSpPr>
            <p:cNvPr id="66" name="Oval 32"/>
            <p:cNvSpPr>
              <a:spLocks noChangeArrowheads="1"/>
            </p:cNvSpPr>
            <p:nvPr/>
          </p:nvSpPr>
          <p:spPr bwMode="auto">
            <a:xfrm>
              <a:off x="2880" y="2387"/>
              <a:ext cx="90" cy="91"/>
            </a:xfrm>
            <a:prstGeom prst="ellipse">
              <a:avLst/>
            </a:prstGeom>
            <a:solidFill>
              <a:srgbClr val="FFCC00"/>
            </a:solidFill>
            <a:ln w="9525">
              <a:solidFill>
                <a:schemeClr val="tx1"/>
              </a:solidFill>
              <a:round/>
              <a:headEnd/>
              <a:tailEnd/>
            </a:ln>
            <a:effectLst/>
          </p:spPr>
          <p:txBody>
            <a:bodyPr wrap="none" anchor="ctr"/>
            <a:lstStyle/>
            <a:p>
              <a:endParaRPr lang="en-US" dirty="0"/>
            </a:p>
          </p:txBody>
        </p:sp>
        <p:sp>
          <p:nvSpPr>
            <p:cNvPr id="67" name="Oval 33"/>
            <p:cNvSpPr>
              <a:spLocks noChangeArrowheads="1"/>
            </p:cNvSpPr>
            <p:nvPr/>
          </p:nvSpPr>
          <p:spPr bwMode="auto">
            <a:xfrm>
              <a:off x="2835" y="2251"/>
              <a:ext cx="90" cy="91"/>
            </a:xfrm>
            <a:prstGeom prst="ellipse">
              <a:avLst/>
            </a:prstGeom>
            <a:solidFill>
              <a:srgbClr val="FFCC00"/>
            </a:solidFill>
            <a:ln w="9525">
              <a:solidFill>
                <a:schemeClr val="tx1"/>
              </a:solidFill>
              <a:round/>
              <a:headEnd/>
              <a:tailEnd/>
            </a:ln>
            <a:effectLst/>
          </p:spPr>
          <p:txBody>
            <a:bodyPr wrap="none" anchor="ctr"/>
            <a:lstStyle/>
            <a:p>
              <a:endParaRPr lang="en-US" dirty="0"/>
            </a:p>
          </p:txBody>
        </p:sp>
      </p:grpSp>
      <p:sp>
        <p:nvSpPr>
          <p:cNvPr id="8" name="Dátum helye 7"/>
          <p:cNvSpPr>
            <a:spLocks noGrp="1"/>
          </p:cNvSpPr>
          <p:nvPr>
            <p:ph type="dt" sz="half" idx="10"/>
          </p:nvPr>
        </p:nvSpPr>
        <p:spPr/>
        <p:txBody>
          <a:bodyPr/>
          <a:lstStyle/>
          <a:p>
            <a:pPr algn="r"/>
            <a:r>
              <a:rPr lang="en-US" dirty="0"/>
              <a:t>October 11, 2023</a:t>
            </a:r>
          </a:p>
        </p:txBody>
      </p:sp>
      <p:sp>
        <p:nvSpPr>
          <p:cNvPr id="9" name="Élőláb helye 8"/>
          <p:cNvSpPr>
            <a:spLocks noGrp="1"/>
          </p:cNvSpPr>
          <p:nvPr>
            <p:ph type="ftr" sz="quarter" idx="11"/>
          </p:nvPr>
        </p:nvSpPr>
        <p:spPr/>
        <p:txBody>
          <a:bodyPr/>
          <a:lstStyle/>
          <a:p>
            <a:r>
              <a:rPr lang="en-US" dirty="0"/>
              <a:t>M. Csanád (Eötvös U) @ AE Building Bridges 2023</a:t>
            </a:r>
          </a:p>
        </p:txBody>
      </p:sp>
      <p:pic>
        <p:nvPicPr>
          <p:cNvPr id="4" name="Kép 3">
            <a:extLst>
              <a:ext uri="{FF2B5EF4-FFF2-40B4-BE49-F238E27FC236}">
                <a16:creationId xmlns:a16="http://schemas.microsoft.com/office/drawing/2014/main" id="{9636B6B6-87BF-C499-9BAC-65AA22D55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52" y="3912082"/>
            <a:ext cx="3117707" cy="2163978"/>
          </a:xfrm>
          <a:prstGeom prst="rect">
            <a:avLst/>
          </a:prstGeom>
        </p:spPr>
      </p:pic>
      <p:sp>
        <p:nvSpPr>
          <p:cNvPr id="5" name="Dia számának helye 4">
            <a:extLst>
              <a:ext uri="{FF2B5EF4-FFF2-40B4-BE49-F238E27FC236}">
                <a16:creationId xmlns:a16="http://schemas.microsoft.com/office/drawing/2014/main" id="{86841EE4-C2E4-9BB2-EEC6-C26592E99EB0}"/>
              </a:ext>
            </a:extLst>
          </p:cNvPr>
          <p:cNvSpPr>
            <a:spLocks noGrp="1"/>
          </p:cNvSpPr>
          <p:nvPr>
            <p:ph type="sldNum" sz="quarter" idx="12"/>
          </p:nvPr>
        </p:nvSpPr>
        <p:spPr/>
        <p:txBody>
          <a:bodyPr/>
          <a:lstStyle/>
          <a:p>
            <a:fld id="{8EBAB383-6C5D-40A2-91D4-B65D4716B15C}" type="slidenum">
              <a:rPr lang="en-US" smtClean="0"/>
              <a:pPr/>
              <a:t>12</a:t>
            </a:fld>
            <a:r>
              <a:rPr lang="en-US" sz="1100" dirty="0"/>
              <a:t>/30</a:t>
            </a:r>
            <a:endParaRPr lang="en-US" sz="2800" dirty="0"/>
          </a:p>
        </p:txBody>
      </p:sp>
      <p:sp>
        <p:nvSpPr>
          <p:cNvPr id="7" name="Téglalap 6">
            <a:extLst>
              <a:ext uri="{FF2B5EF4-FFF2-40B4-BE49-F238E27FC236}">
                <a16:creationId xmlns:a16="http://schemas.microsoft.com/office/drawing/2014/main" id="{1900B848-08D8-0540-DF04-BF5A0872064A}"/>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a:t>
            </a:r>
            <a:r>
              <a:rPr lang="en-US" sz="1600" b="1" dirty="0">
                <a:solidFill>
                  <a:schemeClr val="bg2"/>
                </a:solidFill>
                <a:effectLst>
                  <a:outerShdw blurRad="38100" dist="38100" dir="2700000" algn="tl">
                    <a:srgbClr val="000000">
                      <a:alpha val="43137"/>
                    </a:srgbClr>
                  </a:outerShdw>
                </a:effectLst>
              </a:rPr>
              <a:t>HIGH-ENERGY PHYSICS       </a:t>
            </a:r>
            <a:r>
              <a:rPr lang="en-US" sz="1600" b="1" dirty="0">
                <a:solidFill>
                  <a:schemeClr val="bg1">
                    <a:lumMod val="65000"/>
                  </a:schemeClr>
                </a:solidFill>
                <a:effectLst>
                  <a:outerShdw blurRad="38100" dist="38100" dir="2700000" algn="tl">
                    <a:srgbClr val="000000">
                      <a:alpha val="43137"/>
                    </a:srgbClr>
                  </a:outerShdw>
                </a:effectLst>
              </a:rPr>
              <a:t>QUANTUM STATISTICS       FEMTOSCOPY </a:t>
            </a:r>
          </a:p>
        </p:txBody>
      </p:sp>
    </p:spTree>
    <p:extLst>
      <p:ext uri="{BB962C8B-B14F-4D97-AF65-F5344CB8AC3E}">
        <p14:creationId xmlns:p14="http://schemas.microsoft.com/office/powerpoint/2010/main" val="151550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3.7037E-7 L 0.31263 -0.00186 " pathEditMode="relative" rAng="0" ptsTypes="AA">
                                      <p:cBhvr>
                                        <p:cTn id="6" dur="2000" fill="hold"/>
                                        <p:tgtEl>
                                          <p:spTgt spid="43"/>
                                        </p:tgtEl>
                                        <p:attrNameLst>
                                          <p:attrName>ppt_x</p:attrName>
                                          <p:attrName>ppt_y</p:attrName>
                                        </p:attrNameLst>
                                      </p:cBhvr>
                                      <p:rCtr x="15638" y="-139"/>
                                    </p:animMotion>
                                  </p:childTnLst>
                                </p:cTn>
                              </p:par>
                              <p:par>
                                <p:cTn id="7" presetID="35" presetClass="path" presetSubtype="0" accel="50000" decel="50000" fill="hold" grpId="0" nodeType="withEffect">
                                  <p:stCondLst>
                                    <p:cond delay="0"/>
                                  </p:stCondLst>
                                  <p:childTnLst>
                                    <p:animMotion origin="layout" path="M 1.45833E-6 3.7037E-7 L -0.3211 0.00208 " pathEditMode="relative" rAng="0" ptsTypes="AA">
                                      <p:cBhvr>
                                        <p:cTn id="8" dur="2000" fill="hold"/>
                                        <p:tgtEl>
                                          <p:spTgt spid="42"/>
                                        </p:tgtEl>
                                        <p:attrNameLst>
                                          <p:attrName>ppt_x</p:attrName>
                                          <p:attrName>ppt_y</p:attrName>
                                        </p:attrNameLst>
                                      </p:cBhvr>
                                      <p:rCtr x="-16055" y="93"/>
                                    </p:animMotion>
                                  </p:childTnLst>
                                </p:cTn>
                              </p:par>
                              <p:par>
                                <p:cTn id="9" presetID="10" presetClass="exit" presetSubtype="0" fill="hold" nodeType="withEffect">
                                  <p:stCondLst>
                                    <p:cond delay="0"/>
                                  </p:stCondLst>
                                  <p:childTnLst>
                                    <p:animEffect transition="out" filter="fade">
                                      <p:cBhvr>
                                        <p:cTn id="10" dur="2000"/>
                                        <p:tgtEl>
                                          <p:spTgt spid="39"/>
                                        </p:tgtEl>
                                      </p:cBhvr>
                                    </p:animEffect>
                                    <p:set>
                                      <p:cBhvr>
                                        <p:cTn id="11" dur="1" fill="hold">
                                          <p:stCondLst>
                                            <p:cond delay="1999"/>
                                          </p:stCondLst>
                                        </p:cTn>
                                        <p:tgtEl>
                                          <p:spTgt spid="3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1000" fill="hold"/>
                                        <p:tgtEl>
                                          <p:spTgt spid="44"/>
                                        </p:tgtEl>
                                        <p:attrNameLst>
                                          <p:attrName>ppt_w</p:attrName>
                                        </p:attrNameLst>
                                      </p:cBhvr>
                                      <p:tavLst>
                                        <p:tav tm="0">
                                          <p:val>
                                            <p:strVal val="#ppt_w*0.70"/>
                                          </p:val>
                                        </p:tav>
                                        <p:tav tm="100000">
                                          <p:val>
                                            <p:strVal val="#ppt_w"/>
                                          </p:val>
                                        </p:tav>
                                      </p:tavLst>
                                    </p:anim>
                                    <p:anim calcmode="lin" valueType="num">
                                      <p:cBhvr>
                                        <p:cTn id="17" dur="1000" fill="hold"/>
                                        <p:tgtEl>
                                          <p:spTgt spid="44"/>
                                        </p:tgtEl>
                                        <p:attrNameLst>
                                          <p:attrName>ppt_h</p:attrName>
                                        </p:attrNameLst>
                                      </p:cBhvr>
                                      <p:tavLst>
                                        <p:tav tm="0">
                                          <p:val>
                                            <p:strVal val="#ppt_h"/>
                                          </p:val>
                                        </p:tav>
                                        <p:tav tm="100000">
                                          <p:val>
                                            <p:strVal val="#ppt_h"/>
                                          </p:val>
                                        </p:tav>
                                      </p:tavLst>
                                    </p:anim>
                                    <p:animEffect transition="in" filter="fade">
                                      <p:cBhvr>
                                        <p:cTn id="18" dur="1000"/>
                                        <p:tgtEl>
                                          <p:spTgt spid="44"/>
                                        </p:tgtEl>
                                      </p:cBhvr>
                                    </p:animEffect>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42"/>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4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Facilities: SPS, RHIC, LHC</a:t>
            </a: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a:xfrm>
                <a:off x="749146" y="1146886"/>
                <a:ext cx="8717582" cy="4982359"/>
              </a:xfrm>
            </p:spPr>
            <p:txBody>
              <a:bodyPr>
                <a:normAutofit/>
              </a:bodyPr>
              <a:lstStyle/>
              <a:p>
                <a:pPr>
                  <a:lnSpc>
                    <a:spcPct val="100000"/>
                  </a:lnSpc>
                  <a:spcBef>
                    <a:spcPts val="0"/>
                  </a:spcBef>
                </a:pPr>
                <a:r>
                  <a:rPr lang="en-US" dirty="0"/>
                  <a:t>Energy: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e>
                        </m:d>
                      </m:e>
                      <m:sup>
                        <m:r>
                          <a:rPr lang="en-US" b="0" i="1" smtClean="0">
                            <a:latin typeface="Cambria Math" panose="02040503050406030204" pitchFamily="18" charset="0"/>
                          </a:rPr>
                          <m:t>2</m:t>
                        </m:r>
                      </m:sup>
                    </m:sSup>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𝐸</m:t>
                        </m:r>
                      </m:e>
                      <m:sub>
                        <m:r>
                          <m:rPr>
                            <m:sty m:val="p"/>
                          </m:rPr>
                          <a:rPr lang="en-US" b="0" i="0" smtClean="0">
                            <a:latin typeface="Cambria Math" panose="02040503050406030204" pitchFamily="18" charset="0"/>
                          </a:rPr>
                          <m:t>center</m:t>
                        </m:r>
                        <m:r>
                          <a:rPr lang="en-US" b="0" i="0" smtClean="0">
                            <a:latin typeface="Cambria Math" panose="02040503050406030204" pitchFamily="18" charset="0"/>
                          </a:rPr>
                          <m:t>−</m:t>
                        </m:r>
                        <m:r>
                          <m:rPr>
                            <m:sty m:val="p"/>
                          </m:rPr>
                          <a:rPr lang="en-US" b="0" i="0" smtClean="0">
                            <a:latin typeface="Cambria Math" panose="02040503050406030204" pitchFamily="18" charset="0"/>
                          </a:rPr>
                          <m:t>of</m:t>
                        </m:r>
                        <m:r>
                          <a:rPr lang="en-US" b="0" i="0" smtClean="0">
                            <a:latin typeface="Cambria Math" panose="02040503050406030204" pitchFamily="18" charset="0"/>
                          </a:rPr>
                          <m:t>−</m:t>
                        </m:r>
                        <m:r>
                          <m:rPr>
                            <m:sty m:val="p"/>
                          </m:rPr>
                          <a:rPr lang="en-US" b="0" i="0" smtClean="0">
                            <a:latin typeface="Cambria Math" panose="02040503050406030204" pitchFamily="18" charset="0"/>
                          </a:rPr>
                          <m:t>mass</m:t>
                        </m:r>
                      </m:sub>
                      <m:sup>
                        <m:r>
                          <a:rPr lang="en-US" b="0" i="1" smtClean="0">
                            <a:latin typeface="Cambria Math" panose="02040503050406030204" pitchFamily="18" charset="0"/>
                          </a:rPr>
                          <m:t>2</m:t>
                        </m:r>
                      </m:sup>
                    </m:sSubSup>
                  </m:oMath>
                </a14:m>
                <a:r>
                  <a:rPr lang="en-US" dirty="0"/>
                  <a:t>; usually </a:t>
                </a:r>
                <a14:m>
                  <m:oMath xmlns:m="http://schemas.openxmlformats.org/officeDocument/2006/math">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𝑁𝑁</m:t>
                            </m:r>
                          </m:sub>
                        </m:sSub>
                      </m:e>
                    </m:rad>
                    <m:r>
                      <a:rPr lang="en-US" b="0" i="1" smtClean="0">
                        <a:latin typeface="Cambria Math" panose="02040503050406030204" pitchFamily="18" charset="0"/>
                      </a:rPr>
                      <m:t>=</m:t>
                    </m:r>
                    <m:f>
                      <m:fPr>
                        <m:ctrlPr>
                          <a:rPr lang="en-US" b="0"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𝑠</m:t>
                            </m:r>
                          </m:e>
                        </m:rad>
                      </m:num>
                      <m:den>
                        <m:r>
                          <m:rPr>
                            <m:sty m:val="p"/>
                          </m:rPr>
                          <a:rPr lang="en-US" b="0" i="0" smtClean="0">
                            <a:latin typeface="Cambria Math" panose="02040503050406030204" pitchFamily="18" charset="0"/>
                          </a:rPr>
                          <m:t>nucleon</m:t>
                        </m:r>
                        <m:r>
                          <a:rPr lang="en-US" b="0" i="0" smtClean="0">
                            <a:latin typeface="Cambria Math" panose="02040503050406030204" pitchFamily="18" charset="0"/>
                          </a:rPr>
                          <m:t>−</m:t>
                        </m:r>
                        <m:r>
                          <m:rPr>
                            <m:sty m:val="p"/>
                          </m:rPr>
                          <a:rPr lang="en-US" b="0" i="0" smtClean="0">
                            <a:latin typeface="Cambria Math" panose="02040503050406030204" pitchFamily="18" charset="0"/>
                          </a:rPr>
                          <m:t>pairs</m:t>
                        </m:r>
                      </m:den>
                    </m:f>
                  </m:oMath>
                </a14:m>
                <a:endParaRPr lang="en-US" dirty="0"/>
              </a:p>
              <a:p>
                <a:r>
                  <a:rPr lang="en-US" dirty="0"/>
                  <a:t>BNL: RHIC (Relativistic Heavy Ion Collider), soon EiC (Electron Ion Collider)</a:t>
                </a:r>
              </a:p>
              <a:p>
                <a:pPr lvl="1"/>
                <a:r>
                  <a:rPr lang="en-US" dirty="0"/>
                  <a:t>Colliding </a:t>
                </a:r>
                <a14:m>
                  <m:oMath xmlns:m="http://schemas.openxmlformats.org/officeDocument/2006/math">
                    <m:acc>
                      <m:accPr>
                        <m:chr m:val="⃗"/>
                        <m:ctrlPr>
                          <a:rPr lang="en-US" i="1" smtClean="0">
                            <a:latin typeface="Cambria Math" panose="02040503050406030204" pitchFamily="18" charset="0"/>
                          </a:rPr>
                        </m:ctrlPr>
                      </m:accPr>
                      <m:e>
                        <m:r>
                          <m:rPr>
                            <m:nor/>
                          </m:rPr>
                          <a:rPr lang="en-US" b="0" i="0" smtClean="0"/>
                          <m:t>p</m:t>
                        </m:r>
                      </m:e>
                    </m:acc>
                  </m:oMath>
                </a14:m>
                <a:r>
                  <a:rPr lang="en-US" dirty="0"/>
                  <a:t>, d, </a:t>
                </a:r>
                <a:r>
                  <a:rPr lang="en-US" baseline="30000" dirty="0"/>
                  <a:t>3</a:t>
                </a:r>
                <a:r>
                  <a:rPr lang="en-US" dirty="0"/>
                  <a:t>He, Al, Cu, Zr, Ru, Au, U (each for a separate, specific reason)</a:t>
                </a:r>
              </a:p>
              <a:p>
                <a:pPr lvl="1"/>
                <a:r>
                  <a:rPr lang="en-US" dirty="0"/>
                  <a:t>Energies: 7.7-200 GeV/nucleon, down to ~3 GeV for fixed-target collisions</a:t>
                </a:r>
              </a:p>
              <a:p>
                <a:pPr lvl="1"/>
                <a:r>
                  <a:rPr lang="en-US" dirty="0"/>
                  <a:t>Experiments: STAR, PHENIX</a:t>
                </a:r>
                <a:r>
                  <a:rPr lang="hu-HU" dirty="0"/>
                  <a:t>, </a:t>
                </a:r>
                <a:r>
                  <a:rPr lang="en-US" dirty="0" err="1"/>
                  <a:t>sPHENIX</a:t>
                </a:r>
                <a:endParaRPr lang="en-US" dirty="0"/>
              </a:p>
              <a:p>
                <a:r>
                  <a:rPr lang="en-US" dirty="0"/>
                  <a:t>CERN: hosts SPS (Super Proton Synchrotron) and LHC (Large Hadron Collider)</a:t>
                </a:r>
              </a:p>
              <a:p>
                <a:pPr lvl="1"/>
                <a:r>
                  <a:rPr lang="en-US" dirty="0"/>
                  <a:t>Colliding protons, Pb, Xe, O </a:t>
                </a:r>
              </a:p>
              <a:p>
                <a:pPr lvl="1"/>
                <a:r>
                  <a:rPr lang="en-US" dirty="0"/>
                  <a:t>Energies: from </a:t>
                </a:r>
                <a:r>
                  <a:rPr lang="hu-HU" dirty="0" err="1"/>
                  <a:t>few</a:t>
                </a:r>
                <a:r>
                  <a:rPr lang="hu-HU" dirty="0"/>
                  <a:t> G</a:t>
                </a:r>
                <a:r>
                  <a:rPr lang="en-US" dirty="0"/>
                  <a:t>eV/nucleon to </a:t>
                </a:r>
                <a:r>
                  <a:rPr lang="hu-HU" dirty="0"/>
                  <a:t>5.2 TeV (</a:t>
                </a:r>
                <a:r>
                  <a:rPr lang="hu-HU" dirty="0" err="1"/>
                  <a:t>PbPb</a:t>
                </a:r>
                <a:r>
                  <a:rPr lang="hu-HU" dirty="0"/>
                  <a:t>) </a:t>
                </a:r>
                <a:r>
                  <a:rPr lang="hu-HU" dirty="0" err="1"/>
                  <a:t>or</a:t>
                </a:r>
                <a:r>
                  <a:rPr lang="hu-HU" dirty="0"/>
                  <a:t> </a:t>
                </a:r>
                <a:r>
                  <a:rPr lang="en-US" dirty="0"/>
                  <a:t>13</a:t>
                </a:r>
                <a:r>
                  <a:rPr lang="hu-HU" dirty="0"/>
                  <a:t>.6</a:t>
                </a:r>
                <a:r>
                  <a:rPr lang="en-US" dirty="0"/>
                  <a:t> TeV (pp) </a:t>
                </a:r>
              </a:p>
              <a:p>
                <a:pPr lvl="1"/>
                <a:r>
                  <a:rPr lang="en-US" dirty="0"/>
                  <a:t>Experiments: ALICE, ATLAS, CMS, NA61/SHINE, …</a:t>
                </a:r>
              </a:p>
              <a:p>
                <a:r>
                  <a:rPr lang="en-US" dirty="0"/>
                  <a:t>LHC: top energy, highest density and temperature</a:t>
                </a:r>
              </a:p>
              <a:p>
                <a:r>
                  <a:rPr lang="en-US" dirty="0"/>
                  <a:t>SPS and RHIC: phase diagram studies</a:t>
                </a:r>
              </a:p>
            </p:txBody>
          </p:sp>
        </mc:Choice>
        <mc:Fallback xmlns="">
          <p:sp>
            <p:nvSpPr>
              <p:cNvPr id="3" name="Tartalom helye 2"/>
              <p:cNvSpPr>
                <a:spLocks noGrp="1" noRot="1" noChangeAspect="1" noMove="1" noResize="1" noEditPoints="1" noAdjustHandles="1" noChangeArrowheads="1" noChangeShapeType="1" noTextEdit="1"/>
              </p:cNvSpPr>
              <p:nvPr>
                <p:ph idx="1"/>
              </p:nvPr>
            </p:nvSpPr>
            <p:spPr>
              <a:xfrm>
                <a:off x="749146" y="1146886"/>
                <a:ext cx="8717582" cy="4982359"/>
              </a:xfrm>
              <a:blipFill>
                <a:blip r:embed="rId2"/>
                <a:stretch>
                  <a:fillRect l="-629" r="-70" b="-612"/>
                </a:stretch>
              </a:blipFill>
            </p:spPr>
            <p:txBody>
              <a:bodyPr/>
              <a:lstStyle/>
              <a:p>
                <a:r>
                  <a:rPr lang="en-US">
                    <a:noFill/>
                  </a:rPr>
                  <a:t> </a:t>
                </a:r>
              </a:p>
            </p:txBody>
          </p:sp>
        </mc:Fallback>
      </mc:AlternateContent>
      <p:pic>
        <p:nvPicPr>
          <p:cNvPr id="10" name="Kép 9"/>
          <p:cNvPicPr>
            <a:picLocks noChangeAspect="1"/>
          </p:cNvPicPr>
          <p:nvPr/>
        </p:nvPicPr>
        <p:blipFill>
          <a:blip r:embed="rId3"/>
          <a:stretch>
            <a:fillRect/>
          </a:stretch>
        </p:blipFill>
        <p:spPr>
          <a:xfrm>
            <a:off x="7797707" y="3837422"/>
            <a:ext cx="4335428" cy="2220908"/>
          </a:xfrm>
          <a:prstGeom prst="rect">
            <a:avLst/>
          </a:prstGeom>
        </p:spPr>
      </p:pic>
      <p:sp>
        <p:nvSpPr>
          <p:cNvPr id="6" name="Dátum helye 5"/>
          <p:cNvSpPr>
            <a:spLocks noGrp="1"/>
          </p:cNvSpPr>
          <p:nvPr>
            <p:ph type="dt" sz="half" idx="10"/>
          </p:nvPr>
        </p:nvSpPr>
        <p:spPr/>
        <p:txBody>
          <a:bodyPr/>
          <a:lstStyle/>
          <a:p>
            <a:pPr algn="r"/>
            <a:r>
              <a:rPr lang="hu-HU"/>
              <a:t>October 11, 2023</a:t>
            </a:r>
            <a:endParaRPr lang="en-US" dirty="0"/>
          </a:p>
        </p:txBody>
      </p:sp>
      <p:sp>
        <p:nvSpPr>
          <p:cNvPr id="8" name="Élőláb helye 7"/>
          <p:cNvSpPr>
            <a:spLocks noGrp="1"/>
          </p:cNvSpPr>
          <p:nvPr>
            <p:ph type="ftr" sz="quarter" idx="11"/>
          </p:nvPr>
        </p:nvSpPr>
        <p:spPr/>
        <p:txBody>
          <a:bodyPr/>
          <a:lstStyle/>
          <a:p>
            <a:r>
              <a:rPr lang="en-US" dirty="0"/>
              <a:t>M. Csanád (Eötvös U) @ AE Building Bridges 2023</a:t>
            </a:r>
          </a:p>
        </p:txBody>
      </p:sp>
      <p:pic>
        <p:nvPicPr>
          <p:cNvPr id="4" name="Kép 3">
            <a:extLst>
              <a:ext uri="{FF2B5EF4-FFF2-40B4-BE49-F238E27FC236}">
                <a16:creationId xmlns:a16="http://schemas.microsoft.com/office/drawing/2014/main" id="{1D9404E8-D6ED-088B-C9C8-CA7EEB791E5D}"/>
              </a:ext>
            </a:extLst>
          </p:cNvPr>
          <p:cNvPicPr>
            <a:picLocks noChangeAspect="1"/>
          </p:cNvPicPr>
          <p:nvPr/>
        </p:nvPicPr>
        <p:blipFill>
          <a:blip r:embed="rId4"/>
          <a:stretch>
            <a:fillRect/>
          </a:stretch>
        </p:blipFill>
        <p:spPr>
          <a:xfrm>
            <a:off x="9313083" y="1312899"/>
            <a:ext cx="2825555" cy="2358511"/>
          </a:xfrm>
          <a:prstGeom prst="rect">
            <a:avLst/>
          </a:prstGeom>
          <a:ln>
            <a:noFill/>
          </a:ln>
        </p:spPr>
      </p:pic>
      <p:sp>
        <p:nvSpPr>
          <p:cNvPr id="7" name="Dia számának helye 6">
            <a:extLst>
              <a:ext uri="{FF2B5EF4-FFF2-40B4-BE49-F238E27FC236}">
                <a16:creationId xmlns:a16="http://schemas.microsoft.com/office/drawing/2014/main" id="{93F5209B-6D4C-D1BF-9B8C-8B8CD2D74176}"/>
              </a:ext>
            </a:extLst>
          </p:cNvPr>
          <p:cNvSpPr>
            <a:spLocks noGrp="1"/>
          </p:cNvSpPr>
          <p:nvPr>
            <p:ph type="sldNum" sz="quarter" idx="12"/>
          </p:nvPr>
        </p:nvSpPr>
        <p:spPr/>
        <p:txBody>
          <a:bodyPr/>
          <a:lstStyle/>
          <a:p>
            <a:fld id="{8EBAB383-6C5D-40A2-91D4-B65D4716B15C}" type="slidenum">
              <a:rPr lang="en-US" smtClean="0"/>
              <a:pPr/>
              <a:t>13</a:t>
            </a:fld>
            <a:r>
              <a:rPr lang="en-US" sz="1100"/>
              <a:t>/</a:t>
            </a:r>
            <a:r>
              <a:rPr lang="hu-HU" sz="1100"/>
              <a:t>30</a:t>
            </a:r>
            <a:endParaRPr lang="en-US" sz="2800" dirty="0"/>
          </a:p>
        </p:txBody>
      </p:sp>
      <p:sp>
        <p:nvSpPr>
          <p:cNvPr id="9" name="Téglalap 8">
            <a:extLst>
              <a:ext uri="{FF2B5EF4-FFF2-40B4-BE49-F238E27FC236}">
                <a16:creationId xmlns:a16="http://schemas.microsoft.com/office/drawing/2014/main" id="{55D176D5-DF2E-C627-3304-DC642C1909FD}"/>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a:t>
            </a:r>
            <a:r>
              <a:rPr lang="en-US" sz="1600" b="1" dirty="0">
                <a:solidFill>
                  <a:schemeClr val="bg2"/>
                </a:solidFill>
                <a:effectLst>
                  <a:outerShdw blurRad="38100" dist="38100" dir="2700000" algn="tl">
                    <a:srgbClr val="000000">
                      <a:alpha val="43137"/>
                    </a:srgbClr>
                  </a:outerShdw>
                </a:effectLst>
              </a:rPr>
              <a:t>HIGH-ENERGY PHYSICS       </a:t>
            </a:r>
            <a:r>
              <a:rPr lang="en-US" sz="1600" b="1" dirty="0">
                <a:solidFill>
                  <a:schemeClr val="bg1">
                    <a:lumMod val="65000"/>
                  </a:schemeClr>
                </a:solidFill>
                <a:effectLst>
                  <a:outerShdw blurRad="38100" dist="38100" dir="2700000" algn="tl">
                    <a:srgbClr val="000000">
                      <a:alpha val="43137"/>
                    </a:srgbClr>
                  </a:outerShdw>
                </a:effectLst>
              </a:rPr>
              <a:t>QUANTUM STATISTICS       FEMTOSCOPY </a:t>
            </a:r>
          </a:p>
        </p:txBody>
      </p:sp>
    </p:spTree>
    <p:extLst>
      <p:ext uri="{BB962C8B-B14F-4D97-AF65-F5344CB8AC3E}">
        <p14:creationId xmlns:p14="http://schemas.microsoft.com/office/powerpoint/2010/main" val="2473539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a:blip r:embed="rId2">
            <a:clrChange>
              <a:clrFrom>
                <a:srgbClr val="FFFFFF"/>
              </a:clrFrom>
              <a:clrTo>
                <a:srgbClr val="FFFFFF">
                  <a:alpha val="0"/>
                </a:srgbClr>
              </a:clrTo>
            </a:clrChange>
          </a:blip>
          <a:stretch>
            <a:fillRect/>
          </a:stretch>
        </p:blipFill>
        <p:spPr>
          <a:xfrm>
            <a:off x="7010400" y="1235598"/>
            <a:ext cx="4796118" cy="3970850"/>
          </a:xfrm>
          <a:prstGeom prst="rect">
            <a:avLst/>
          </a:prstGeom>
        </p:spPr>
      </p:pic>
      <p:sp>
        <p:nvSpPr>
          <p:cNvPr id="2" name="Cím 1"/>
          <p:cNvSpPr>
            <a:spLocks noGrp="1"/>
          </p:cNvSpPr>
          <p:nvPr>
            <p:ph type="title"/>
          </p:nvPr>
        </p:nvSpPr>
        <p:spPr/>
        <p:txBody>
          <a:bodyPr>
            <a:normAutofit/>
          </a:bodyPr>
          <a:lstStyle/>
          <a:p>
            <a:r>
              <a:rPr lang="en-US" dirty="0"/>
              <a:t>Exploring the Phase map of QCD</a:t>
            </a: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p:txBody>
              <a:bodyPr>
                <a:normAutofit lnSpcReduction="10000"/>
              </a:bodyPr>
              <a:lstStyle/>
              <a:p>
                <a:pPr>
                  <a:lnSpc>
                    <a:spcPct val="124000"/>
                  </a:lnSpc>
                </a:pPr>
                <a:r>
                  <a:rPr lang="en-US" dirty="0"/>
                  <a:t>Why so many facilities? Explore phase map!</a:t>
                </a:r>
              </a:p>
              <a:p>
                <a:pPr>
                  <a:lnSpc>
                    <a:spcPct val="124000"/>
                  </a:lnSpc>
                </a:pPr>
                <a:r>
                  <a:rPr lang="en-US" dirty="0"/>
                  <a:t>Control parameters:</a:t>
                </a:r>
              </a:p>
              <a:p>
                <a:pPr lvl="1">
                  <a:lnSpc>
                    <a:spcPct val="124000"/>
                  </a:lnSpc>
                </a:pPr>
                <a:r>
                  <a:rPr lang="en-US" dirty="0"/>
                  <a:t>Collision energy, system, geometry</a:t>
                </a:r>
              </a:p>
              <a:p>
                <a:pPr lvl="1">
                  <a:lnSpc>
                    <a:spcPct val="124000"/>
                  </a:lnSpc>
                </a:pPr>
                <a:r>
                  <a:rPr lang="en-US" dirty="0"/>
                  <a:t>Affecting temperature and density</a:t>
                </a:r>
              </a:p>
              <a:p>
                <a:pPr>
                  <a:lnSpc>
                    <a:spcPct val="124000"/>
                  </a:lnSpc>
                </a:pPr>
                <a:r>
                  <a:rPr lang="en-US" dirty="0"/>
                  <a:t>Phase map: temperature versus matter excess</a:t>
                </a:r>
                <a:br>
                  <a:rPr lang="en-US" dirty="0"/>
                </a:br>
                <a:r>
                  <a:rPr lang="en-US" dirty="0"/>
                  <a:t>(baryochemical potential </a:t>
                </a:r>
                <a:r>
                  <a:rPr lang="en-US" dirty="0" err="1">
                    <a:latin typeface="Symbol" panose="05050102010706020507" pitchFamily="18" charset="2"/>
                  </a:rPr>
                  <a:t>m</a:t>
                </a:r>
                <a:r>
                  <a:rPr lang="en-US" baseline="-25000" dirty="0" err="1"/>
                  <a:t>B</a:t>
                </a:r>
                <a:r>
                  <a:rPr lang="en-US" dirty="0"/>
                  <a:t>)</a:t>
                </a:r>
              </a:p>
              <a:p>
                <a:pPr lvl="1">
                  <a:lnSpc>
                    <a:spcPct val="124000"/>
                  </a:lnSpc>
                </a:pPr>
                <a:r>
                  <a:rPr lang="en-US" dirty="0"/>
                  <a:t>Crossover at low </a:t>
                </a:r>
                <a:r>
                  <a:rPr lang="en-US" dirty="0" err="1">
                    <a:latin typeface="Symbol" panose="05050102010706020507" pitchFamily="18" charset="2"/>
                  </a:rPr>
                  <a:t>m</a:t>
                </a:r>
                <a:r>
                  <a:rPr lang="en-US" baseline="-25000" dirty="0" err="1"/>
                  <a:t>B</a:t>
                </a:r>
                <a:r>
                  <a:rPr lang="en-US" dirty="0"/>
                  <a:t> and T</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160 MeV</a:t>
                </a:r>
              </a:p>
              <a:p>
                <a:pPr lvl="1">
                  <a:lnSpc>
                    <a:spcPct val="124000"/>
                  </a:lnSpc>
                </a:pPr>
                <a:r>
                  <a:rPr lang="en-US" dirty="0"/>
                  <a:t>Probably 1</a:t>
                </a:r>
                <a:r>
                  <a:rPr lang="en-US" baseline="30000" dirty="0"/>
                  <a:t>st</a:t>
                </a:r>
                <a:r>
                  <a:rPr lang="en-US" dirty="0"/>
                  <a:t> order quark-hadron phase transition</a:t>
                </a:r>
                <a:br>
                  <a:rPr lang="en-US" dirty="0"/>
                </a:br>
                <a:r>
                  <a:rPr lang="en-US" dirty="0"/>
                  <a:t>at high </a:t>
                </a:r>
                <a:r>
                  <a:rPr lang="en-US" dirty="0" err="1">
                    <a:latin typeface="Symbol" panose="05050102010706020507" pitchFamily="18" charset="2"/>
                  </a:rPr>
                  <a:t>m</a:t>
                </a:r>
                <a:r>
                  <a:rPr lang="en-US" baseline="-25000" dirty="0" err="1"/>
                  <a:t>B</a:t>
                </a:r>
                <a:r>
                  <a:rPr lang="en-US" dirty="0"/>
                  <a:t> (NJL, bag model, </a:t>
                </a:r>
                <a:r>
                  <a:rPr lang="en-US" dirty="0" err="1"/>
                  <a:t>etc</a:t>
                </a:r>
                <a:r>
                  <a:rPr lang="en-US" dirty="0"/>
                  <a:t>)</a:t>
                </a:r>
              </a:p>
              <a:p>
                <a:pPr lvl="1">
                  <a:lnSpc>
                    <a:spcPct val="124000"/>
                  </a:lnSpc>
                </a:pPr>
                <a:r>
                  <a:rPr lang="en-US" dirty="0">
                    <a:solidFill>
                      <a:schemeClr val="accent1"/>
                    </a:solidFill>
                  </a:rPr>
                  <a:t>Critical End Point (CEP) in between, at some </a:t>
                </a:r>
                <a:r>
                  <a:rPr lang="en-US" dirty="0" err="1">
                    <a:solidFill>
                      <a:schemeClr val="accent1"/>
                    </a:solidFill>
                    <a:latin typeface="Symbol" panose="05050102010706020507" pitchFamily="18" charset="2"/>
                  </a:rPr>
                  <a:t>m</a:t>
                </a:r>
                <a:r>
                  <a:rPr lang="en-US" baseline="-25000" dirty="0" err="1">
                    <a:solidFill>
                      <a:schemeClr val="accent1"/>
                    </a:solidFill>
                  </a:rPr>
                  <a:t>B</a:t>
                </a:r>
                <a:r>
                  <a:rPr lang="en-US" dirty="0">
                    <a:solidFill>
                      <a:schemeClr val="accent1"/>
                    </a:solidFill>
                  </a:rPr>
                  <a:t> and T</a:t>
                </a:r>
                <a:r>
                  <a:rPr lang="en-US" baseline="-25000" dirty="0">
                    <a:solidFill>
                      <a:schemeClr val="accent1"/>
                    </a:solidFill>
                  </a:rPr>
                  <a:t>c</a:t>
                </a:r>
                <a:r>
                  <a:rPr lang="en-US" dirty="0">
                    <a:solidFill>
                      <a:schemeClr val="accent1"/>
                    </a:solidFill>
                  </a:rPr>
                  <a:t>?</a:t>
                </a:r>
              </a:p>
              <a:p>
                <a:pPr lvl="1">
                  <a:lnSpc>
                    <a:spcPct val="124000"/>
                  </a:lnSpc>
                </a:pPr>
                <a:r>
                  <a:rPr lang="en-US" dirty="0"/>
                  <a:t>High </a:t>
                </a:r>
                <a:r>
                  <a:rPr lang="en-US" dirty="0" err="1">
                    <a:latin typeface="Symbol" panose="05050102010706020507" pitchFamily="18" charset="2"/>
                  </a:rPr>
                  <a:t>m</a:t>
                </a:r>
                <a:r>
                  <a:rPr lang="en-US" baseline="-25000" dirty="0" err="1"/>
                  <a:t>B</a:t>
                </a:r>
                <a:r>
                  <a:rPr lang="en-US" dirty="0"/>
                  <a:t>: nuclear matter, neutron stars, color superconductors…</a:t>
                </a:r>
              </a:p>
              <a:p>
                <a:pPr>
                  <a:lnSpc>
                    <a:spcPct val="124000"/>
                  </a:lnSpc>
                </a:pPr>
                <a:r>
                  <a:rPr lang="en-US" dirty="0"/>
                  <a:t>Phase transition importance: even in core-collapse supernovae!</a:t>
                </a:r>
              </a:p>
            </p:txBody>
          </p:sp>
        </mc:Choice>
        <mc:Fallback xmlns="">
          <p:sp>
            <p:nvSpPr>
              <p:cNvPr id="3" name="Tartalom helye 2"/>
              <p:cNvSpPr>
                <a:spLocks noGrp="1" noRot="1" noChangeAspect="1" noMove="1" noResize="1" noEditPoints="1" noAdjustHandles="1" noChangeArrowheads="1" noChangeShapeType="1" noTextEdit="1"/>
              </p:cNvSpPr>
              <p:nvPr>
                <p:ph idx="1"/>
              </p:nvPr>
            </p:nvSpPr>
            <p:spPr>
              <a:blipFill>
                <a:blip r:embed="rId3"/>
                <a:stretch>
                  <a:fillRect l="-483" t="-249"/>
                </a:stretch>
              </a:blipFill>
            </p:spPr>
            <p:txBody>
              <a:bodyPr/>
              <a:lstStyle/>
              <a:p>
                <a:r>
                  <a:rPr lang="en-US">
                    <a:noFill/>
                  </a:rPr>
                  <a:t> </a:t>
                </a:r>
              </a:p>
            </p:txBody>
          </p:sp>
        </mc:Fallback>
      </mc:AlternateContent>
      <p:sp>
        <p:nvSpPr>
          <p:cNvPr id="4" name="Szövegdoboz 3">
            <a:extLst>
              <a:ext uri="{FF2B5EF4-FFF2-40B4-BE49-F238E27FC236}">
                <a16:creationId xmlns:a16="http://schemas.microsoft.com/office/drawing/2014/main" id="{2C2356D9-695A-4D21-91BE-04A95E7B0A9F}"/>
              </a:ext>
            </a:extLst>
          </p:cNvPr>
          <p:cNvSpPr txBox="1"/>
          <p:nvPr/>
        </p:nvSpPr>
        <p:spPr>
          <a:xfrm>
            <a:off x="10064581" y="1991941"/>
            <a:ext cx="1011451" cy="430887"/>
          </a:xfrm>
          <a:prstGeom prst="rect">
            <a:avLst/>
          </a:prstGeom>
          <a:noFill/>
        </p:spPr>
        <p:txBody>
          <a:bodyPr wrap="square" rtlCol="0">
            <a:spAutoFit/>
          </a:bodyPr>
          <a:lstStyle/>
          <a:p>
            <a:r>
              <a:rPr lang="en-US" sz="1100" dirty="0"/>
              <a:t>+J-PARC HI</a:t>
            </a:r>
          </a:p>
          <a:p>
            <a:r>
              <a:rPr lang="en-US" sz="1100" dirty="0"/>
              <a:t>+NICA</a:t>
            </a:r>
          </a:p>
        </p:txBody>
      </p:sp>
      <p:sp>
        <p:nvSpPr>
          <p:cNvPr id="9" name="Dátum helye 8"/>
          <p:cNvSpPr>
            <a:spLocks noGrp="1"/>
          </p:cNvSpPr>
          <p:nvPr>
            <p:ph type="dt" sz="half" idx="10"/>
          </p:nvPr>
        </p:nvSpPr>
        <p:spPr/>
        <p:txBody>
          <a:bodyPr/>
          <a:lstStyle/>
          <a:p>
            <a:pPr algn="r"/>
            <a:r>
              <a:rPr lang="en-US" dirty="0"/>
              <a:t>October 11, 2023</a:t>
            </a:r>
          </a:p>
        </p:txBody>
      </p:sp>
      <p:sp>
        <p:nvSpPr>
          <p:cNvPr id="10" name="Élőláb helye 9"/>
          <p:cNvSpPr>
            <a:spLocks noGrp="1"/>
          </p:cNvSpPr>
          <p:nvPr>
            <p:ph type="ftr" sz="quarter" idx="11"/>
          </p:nvPr>
        </p:nvSpPr>
        <p:spPr/>
        <p:txBody>
          <a:bodyPr/>
          <a:lstStyle/>
          <a:p>
            <a:r>
              <a:rPr lang="en-US" dirty="0"/>
              <a:t>M. Csanád (Eötvös U) @ AE Building Bridges 2023</a:t>
            </a:r>
          </a:p>
        </p:txBody>
      </p:sp>
      <p:sp>
        <p:nvSpPr>
          <p:cNvPr id="6" name="Dia számának helye 5">
            <a:extLst>
              <a:ext uri="{FF2B5EF4-FFF2-40B4-BE49-F238E27FC236}">
                <a16:creationId xmlns:a16="http://schemas.microsoft.com/office/drawing/2014/main" id="{0EE6986A-AEBF-D2CC-7E2B-BA3712C9D747}"/>
              </a:ext>
            </a:extLst>
          </p:cNvPr>
          <p:cNvSpPr>
            <a:spLocks noGrp="1"/>
          </p:cNvSpPr>
          <p:nvPr>
            <p:ph type="sldNum" sz="quarter" idx="12"/>
          </p:nvPr>
        </p:nvSpPr>
        <p:spPr/>
        <p:txBody>
          <a:bodyPr/>
          <a:lstStyle/>
          <a:p>
            <a:fld id="{8EBAB383-6C5D-40A2-91D4-B65D4716B15C}" type="slidenum">
              <a:rPr lang="en-US" smtClean="0"/>
              <a:pPr/>
              <a:t>14</a:t>
            </a:fld>
            <a:r>
              <a:rPr lang="en-US" sz="1100" dirty="0"/>
              <a:t>/30</a:t>
            </a:r>
            <a:endParaRPr lang="en-US" sz="2800" dirty="0"/>
          </a:p>
        </p:txBody>
      </p:sp>
      <p:sp>
        <p:nvSpPr>
          <p:cNvPr id="8" name="Téglalap 7">
            <a:extLst>
              <a:ext uri="{FF2B5EF4-FFF2-40B4-BE49-F238E27FC236}">
                <a16:creationId xmlns:a16="http://schemas.microsoft.com/office/drawing/2014/main" id="{A59A7AB2-CB11-383D-7F76-4B08B99DACFA}"/>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a:t>
            </a:r>
            <a:r>
              <a:rPr lang="en-US" sz="1600" b="1" dirty="0">
                <a:solidFill>
                  <a:schemeClr val="bg2"/>
                </a:solidFill>
                <a:effectLst>
                  <a:outerShdw blurRad="38100" dist="38100" dir="2700000" algn="tl">
                    <a:srgbClr val="000000">
                      <a:alpha val="43137"/>
                    </a:srgbClr>
                  </a:outerShdw>
                </a:effectLst>
              </a:rPr>
              <a:t>HIGH-ENERGY PHYSICS       </a:t>
            </a:r>
            <a:r>
              <a:rPr lang="en-US" sz="1600" b="1" dirty="0">
                <a:solidFill>
                  <a:schemeClr val="bg1">
                    <a:lumMod val="65000"/>
                  </a:schemeClr>
                </a:solidFill>
                <a:effectLst>
                  <a:outerShdw blurRad="38100" dist="38100" dir="2700000" algn="tl">
                    <a:srgbClr val="000000">
                      <a:alpha val="43137"/>
                    </a:srgbClr>
                  </a:outerShdw>
                </a:effectLst>
              </a:rPr>
              <a:t>QUANTUM STATISTICS       FEMTOSCOPY </a:t>
            </a:r>
          </a:p>
        </p:txBody>
      </p:sp>
    </p:spTree>
    <p:extLst>
      <p:ext uri="{BB962C8B-B14F-4D97-AF65-F5344CB8AC3E}">
        <p14:creationId xmlns:p14="http://schemas.microsoft.com/office/powerpoint/2010/main" val="3309472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165E617-DE45-48E7-ABF7-B3B739A997E7}"/>
              </a:ext>
            </a:extLst>
          </p:cNvPr>
          <p:cNvSpPr>
            <a:spLocks noGrp="1"/>
          </p:cNvSpPr>
          <p:nvPr>
            <p:ph type="title"/>
          </p:nvPr>
        </p:nvSpPr>
        <p:spPr/>
        <p:txBody>
          <a:bodyPr>
            <a:normAutofit/>
          </a:bodyPr>
          <a:lstStyle/>
          <a:p>
            <a:r>
              <a:rPr lang="en-US"/>
              <a:t>Extending the reach: fixed target </a:t>
            </a:r>
            <a:r>
              <a:rPr lang="en-US" dirty="0"/>
              <a:t>collisions</a:t>
            </a:r>
          </a:p>
        </p:txBody>
      </p:sp>
      <mc:AlternateContent xmlns:mc="http://schemas.openxmlformats.org/markup-compatibility/2006" xmlns:a14="http://schemas.microsoft.com/office/drawing/2010/main">
        <mc:Choice Requires="a14">
          <p:sp>
            <p:nvSpPr>
              <p:cNvPr id="3" name="Tartalom helye 2">
                <a:extLst>
                  <a:ext uri="{FF2B5EF4-FFF2-40B4-BE49-F238E27FC236}">
                    <a16:creationId xmlns:a16="http://schemas.microsoft.com/office/drawing/2014/main" id="{39F499C0-F87E-426C-B2E9-ABC6878E8AAC}"/>
                  </a:ext>
                </a:extLst>
              </p:cNvPr>
              <p:cNvSpPr>
                <a:spLocks noGrp="1"/>
              </p:cNvSpPr>
              <p:nvPr>
                <p:ph idx="1"/>
              </p:nvPr>
            </p:nvSpPr>
            <p:spPr>
              <a:xfrm>
                <a:off x="785006" y="1128018"/>
                <a:ext cx="11353632" cy="5023919"/>
              </a:xfrm>
            </p:spPr>
            <p:txBody>
              <a:bodyPr>
                <a:normAutofit/>
              </a:bodyPr>
              <a:lstStyle/>
              <a:p>
                <a:pPr>
                  <a:lnSpc>
                    <a:spcPct val="110000"/>
                  </a:lnSpc>
                </a:pPr>
                <a:r>
                  <a:rPr lang="en-US" dirty="0"/>
                  <a:t>Collider: </a:t>
                </a:r>
                <a14:m>
                  <m:oMath xmlns:m="http://schemas.openxmlformats.org/officeDocument/2006/math">
                    <m:rad>
                      <m:radPr>
                        <m:degHide m:val="on"/>
                        <m:ctrlPr>
                          <a:rPr lang="en-US" i="1" smtClean="0">
                            <a:latin typeface="Cambria Math" panose="02040503050406030204" pitchFamily="18" charset="0"/>
                          </a:rPr>
                        </m:ctrlPr>
                      </m:radPr>
                      <m:deg/>
                      <m:e>
                        <m:sSub>
                          <m:sSubPr>
                            <m:ctrlPr>
                              <a:rPr lang="en-US" i="1" smtClean="0">
                                <a:latin typeface="Cambria Math" panose="02040503050406030204" pitchFamily="18" charset="0"/>
                              </a:rPr>
                            </m:ctrlPr>
                          </m:sSubPr>
                          <m:e>
                            <m:r>
                              <a:rPr lang="en-US" i="1" smtClean="0">
                                <a:latin typeface="Cambria Math" panose="02040503050406030204" pitchFamily="18" charset="0"/>
                              </a:rPr>
                              <m:t>𝑠</m:t>
                            </m:r>
                          </m:e>
                          <m:sub>
                            <m:r>
                              <a:rPr lang="en-US" i="1" smtClean="0">
                                <a:latin typeface="Cambria Math" panose="02040503050406030204" pitchFamily="18" charset="0"/>
                              </a:rPr>
                              <m:t>𝑁𝑁</m:t>
                            </m:r>
                          </m:sub>
                        </m:sSub>
                      </m:e>
                    </m:rad>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rPr>
                          <m:t>𝐸</m:t>
                        </m:r>
                      </m:e>
                      <m:sub>
                        <m:r>
                          <m:rPr>
                            <m:sty m:val="p"/>
                          </m:rPr>
                          <a:rPr lang="en-US" i="0" smtClean="0">
                            <a:latin typeface="Cambria Math" panose="02040503050406030204" pitchFamily="18" charset="0"/>
                          </a:rPr>
                          <m:t>beam</m:t>
                        </m:r>
                      </m:sub>
                    </m:sSub>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rPr>
                          <m:t>𝐸</m:t>
                        </m:r>
                      </m:e>
                      <m:sub>
                        <m:r>
                          <m:rPr>
                            <m:sty m:val="p"/>
                          </m:rPr>
                          <a:rPr lang="en-US" i="0" smtClean="0">
                            <a:latin typeface="Cambria Math" panose="02040503050406030204" pitchFamily="18" charset="0"/>
                          </a:rPr>
                          <m:t>beam</m:t>
                        </m:r>
                      </m:sub>
                    </m:sSub>
                  </m:oMath>
                </a14:m>
                <a:r>
                  <a:rPr lang="en-US" dirty="0"/>
                  <a:t>    Fixed target: </a:t>
                </a:r>
                <a14:m>
                  <m:oMath xmlns:m="http://schemas.openxmlformats.org/officeDocument/2006/math">
                    <m:rad>
                      <m:radPr>
                        <m:degHide m:val="on"/>
                        <m:ctrlPr>
                          <a:rPr lang="en-US" i="1" smtClean="0">
                            <a:latin typeface="Cambria Math" panose="02040503050406030204" pitchFamily="18" charset="0"/>
                          </a:rPr>
                        </m:ctrlPr>
                      </m:radPr>
                      <m:deg/>
                      <m:e>
                        <m:sSub>
                          <m:sSubPr>
                            <m:ctrlPr>
                              <a:rPr lang="en-US" i="1" smtClean="0">
                                <a:latin typeface="Cambria Math" panose="02040503050406030204" pitchFamily="18" charset="0"/>
                              </a:rPr>
                            </m:ctrlPr>
                          </m:sSubPr>
                          <m:e>
                            <m:r>
                              <a:rPr lang="en-US" i="1" smtClean="0">
                                <a:latin typeface="Cambria Math" panose="02040503050406030204" pitchFamily="18" charset="0"/>
                              </a:rPr>
                              <m:t>𝑠</m:t>
                            </m:r>
                          </m:e>
                          <m:sub>
                            <m:r>
                              <a:rPr lang="en-US" i="1" smtClean="0">
                                <a:latin typeface="Cambria Math" panose="02040503050406030204" pitchFamily="18" charset="0"/>
                              </a:rPr>
                              <m:t>𝑁𝑁</m:t>
                            </m:r>
                          </m:sub>
                        </m:sSub>
                      </m:e>
                    </m:rad>
                    <m:r>
                      <a:rPr lang="en-US" i="1" smtClean="0">
                        <a:latin typeface="Cambria Math" panose="02040503050406030204" pitchFamily="18" charset="0"/>
                      </a:rPr>
                      <m:t>=</m:t>
                    </m:r>
                    <m:rad>
                      <m:radPr>
                        <m:degHide m:val="on"/>
                        <m:ctrlPr>
                          <a:rPr lang="en-US" i="1" smtClean="0">
                            <a:latin typeface="Cambria Math" panose="02040503050406030204" pitchFamily="18" charset="0"/>
                          </a:rPr>
                        </m:ctrlPr>
                      </m:radPr>
                      <m:deg/>
                      <m:e>
                        <m:r>
                          <a:rPr lang="en-US" i="1" smtClean="0">
                            <a:latin typeface="Cambria Math" panose="02040503050406030204" pitchFamily="18" charset="0"/>
                          </a:rPr>
                          <m:t>2⋅</m:t>
                        </m:r>
                        <m:sSub>
                          <m:sSubPr>
                            <m:ctrlPr>
                              <a:rPr lang="en-US" i="1" smtClean="0">
                                <a:latin typeface="Cambria Math" panose="02040503050406030204" pitchFamily="18" charset="0"/>
                              </a:rPr>
                            </m:ctrlPr>
                          </m:sSubPr>
                          <m:e>
                            <m:r>
                              <a:rPr lang="en-US" i="1" smtClean="0">
                                <a:latin typeface="Cambria Math" panose="02040503050406030204" pitchFamily="18" charset="0"/>
                              </a:rPr>
                              <m:t>𝑀</m:t>
                            </m:r>
                          </m:e>
                          <m:sub>
                            <m:r>
                              <a:rPr lang="en-US" i="1" smtClean="0">
                                <a:latin typeface="Cambria Math" panose="02040503050406030204" pitchFamily="18" charset="0"/>
                              </a:rPr>
                              <m:t>𝑝</m:t>
                            </m:r>
                          </m:sub>
                        </m:sSub>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rPr>
                              <m:t>𝐸</m:t>
                            </m:r>
                          </m:e>
                          <m:sub>
                            <m:r>
                              <m:rPr>
                                <m:sty m:val="p"/>
                              </m:rPr>
                              <a:rPr lang="en-US" i="0" smtClean="0">
                                <a:latin typeface="Cambria Math" panose="02040503050406030204" pitchFamily="18" charset="0"/>
                              </a:rPr>
                              <m:t>beam</m:t>
                            </m:r>
                          </m:sub>
                        </m:sSub>
                      </m:e>
                    </m:rad>
                  </m:oMath>
                </a14:m>
                <a:endParaRPr lang="en-US" dirty="0"/>
              </a:p>
              <a:p>
                <a:pPr>
                  <a:lnSpc>
                    <a:spcPct val="112000"/>
                  </a:lnSpc>
                </a:pPr>
                <a:endParaRPr lang="en-US" dirty="0"/>
              </a:p>
              <a:p>
                <a:pPr>
                  <a:lnSpc>
                    <a:spcPct val="112000"/>
                  </a:lnSpc>
                </a:pPr>
                <a:endParaRPr lang="en-US" dirty="0"/>
              </a:p>
              <a:p>
                <a:pPr>
                  <a:lnSpc>
                    <a:spcPct val="112000"/>
                  </a:lnSpc>
                </a:pPr>
                <a:endParaRPr lang="en-US" dirty="0"/>
              </a:p>
              <a:p>
                <a:pPr>
                  <a:lnSpc>
                    <a:spcPct val="112000"/>
                  </a:lnSpc>
                </a:pPr>
                <a:endParaRPr lang="en-US" dirty="0"/>
              </a:p>
              <a:p>
                <a:pPr>
                  <a:lnSpc>
                    <a:spcPct val="110000"/>
                  </a:lnSpc>
                </a:pPr>
                <a:endParaRPr lang="en-US" dirty="0"/>
              </a:p>
              <a:p>
                <a:pPr>
                  <a:lnSpc>
                    <a:spcPct val="110000"/>
                  </a:lnSpc>
                </a:pPr>
                <a:endParaRPr lang="en-US" dirty="0"/>
              </a:p>
              <a:p>
                <a:pPr>
                  <a:lnSpc>
                    <a:spcPct val="110000"/>
                  </a:lnSpc>
                </a:pPr>
                <a:r>
                  <a:rPr lang="en-US" dirty="0"/>
                  <a:t>Energies unreachable in collider mode</a:t>
                </a:r>
              </a:p>
              <a:p>
                <a:pPr>
                  <a:lnSpc>
                    <a:spcPct val="110000"/>
                  </a:lnSpc>
                  <a:spcBef>
                    <a:spcPts val="600"/>
                  </a:spcBef>
                </a:pPr>
                <a:r>
                  <a:rPr lang="en-US" dirty="0"/>
                  <a:t>Chemical potentials reachable by RHIC in collider mode: 20-420 MeV</a:t>
                </a:r>
              </a:p>
              <a:p>
                <a:pPr>
                  <a:lnSpc>
                    <a:spcPct val="110000"/>
                  </a:lnSpc>
                  <a:spcBef>
                    <a:spcPts val="600"/>
                  </a:spcBef>
                </a:pPr>
                <a:r>
                  <a:rPr lang="en-US" dirty="0"/>
                  <a:t>Chemical potentials in fixed target mode: 420-721 MeV</a:t>
                </a:r>
              </a:p>
              <a:p>
                <a:pPr>
                  <a:lnSpc>
                    <a:spcPct val="110000"/>
                  </a:lnSpc>
                  <a:spcBef>
                    <a:spcPts val="600"/>
                  </a:spcBef>
                </a:pPr>
                <a:r>
                  <a:rPr lang="en-US" dirty="0"/>
                  <a:t>LHC: ~0.5-1 MeV</a:t>
                </a:r>
              </a:p>
            </p:txBody>
          </p:sp>
        </mc:Choice>
        <mc:Fallback xmlns="">
          <p:sp>
            <p:nvSpPr>
              <p:cNvPr id="3" name="Tartalom helye 2">
                <a:extLst>
                  <a:ext uri="{FF2B5EF4-FFF2-40B4-BE49-F238E27FC236}">
                    <a16:creationId xmlns:a16="http://schemas.microsoft.com/office/drawing/2014/main" id="{39F499C0-F87E-426C-B2E9-ABC6878E8AAC}"/>
                  </a:ext>
                </a:extLst>
              </p:cNvPr>
              <p:cNvSpPr>
                <a:spLocks noGrp="1" noRot="1" noChangeAspect="1" noMove="1" noResize="1" noEditPoints="1" noAdjustHandles="1" noChangeArrowheads="1" noChangeShapeType="1" noTextEdit="1"/>
              </p:cNvSpPr>
              <p:nvPr>
                <p:ph idx="1"/>
              </p:nvPr>
            </p:nvSpPr>
            <p:spPr>
              <a:xfrm>
                <a:off x="785006" y="1128018"/>
                <a:ext cx="11353632" cy="5023919"/>
              </a:xfrm>
              <a:blipFill>
                <a:blip r:embed="rId2"/>
                <a:stretch>
                  <a:fillRect l="-483" b="-1092"/>
                </a:stretch>
              </a:blipFill>
            </p:spPr>
            <p:txBody>
              <a:bodyPr/>
              <a:lstStyle/>
              <a:p>
                <a:r>
                  <a:rPr lang="en-US">
                    <a:noFill/>
                  </a:rPr>
                  <a:t> </a:t>
                </a:r>
              </a:p>
            </p:txBody>
          </p:sp>
        </mc:Fallback>
      </mc:AlternateContent>
      <p:graphicFrame>
        <p:nvGraphicFramePr>
          <p:cNvPr id="9" name="Tartalom helye 6">
            <a:extLst>
              <a:ext uri="{FF2B5EF4-FFF2-40B4-BE49-F238E27FC236}">
                <a16:creationId xmlns:a16="http://schemas.microsoft.com/office/drawing/2014/main" id="{735C690E-AA21-4884-9994-AEE77B85859A}"/>
              </a:ext>
            </a:extLst>
          </p:cNvPr>
          <p:cNvGraphicFramePr>
            <a:graphicFrameLocks/>
          </p:cNvGraphicFramePr>
          <p:nvPr>
            <p:extLst>
              <p:ext uri="{D42A27DB-BD31-4B8C-83A1-F6EECF244321}">
                <p14:modId xmlns:p14="http://schemas.microsoft.com/office/powerpoint/2010/main" val="2119589329"/>
              </p:ext>
            </p:extLst>
          </p:nvPr>
        </p:nvGraphicFramePr>
        <p:xfrm>
          <a:off x="1084115" y="1575000"/>
          <a:ext cx="8664001" cy="2952000"/>
        </p:xfrm>
        <a:graphic>
          <a:graphicData uri="http://schemas.openxmlformats.org/drawingml/2006/table">
            <a:tbl>
              <a:tblPr firstRow="1" firstCol="1" bandRow="1">
                <a:tableStyleId>{5C22544A-7EE6-4342-B048-85BDC9FD1C3A}</a:tableStyleId>
              </a:tblPr>
              <a:tblGrid>
                <a:gridCol w="1839146">
                  <a:extLst>
                    <a:ext uri="{9D8B030D-6E8A-4147-A177-3AD203B41FA5}">
                      <a16:colId xmlns:a16="http://schemas.microsoft.com/office/drawing/2014/main" val="3896769898"/>
                    </a:ext>
                  </a:extLst>
                </a:gridCol>
                <a:gridCol w="1966282">
                  <a:extLst>
                    <a:ext uri="{9D8B030D-6E8A-4147-A177-3AD203B41FA5}">
                      <a16:colId xmlns:a16="http://schemas.microsoft.com/office/drawing/2014/main" val="795232730"/>
                    </a:ext>
                  </a:extLst>
                </a:gridCol>
                <a:gridCol w="2310901">
                  <a:extLst>
                    <a:ext uri="{9D8B030D-6E8A-4147-A177-3AD203B41FA5}">
                      <a16:colId xmlns:a16="http://schemas.microsoft.com/office/drawing/2014/main" val="167135697"/>
                    </a:ext>
                  </a:extLst>
                </a:gridCol>
                <a:gridCol w="1174392">
                  <a:extLst>
                    <a:ext uri="{9D8B030D-6E8A-4147-A177-3AD203B41FA5}">
                      <a16:colId xmlns:a16="http://schemas.microsoft.com/office/drawing/2014/main" val="2809609478"/>
                    </a:ext>
                  </a:extLst>
                </a:gridCol>
                <a:gridCol w="1373280">
                  <a:extLst>
                    <a:ext uri="{9D8B030D-6E8A-4147-A177-3AD203B41FA5}">
                      <a16:colId xmlns:a16="http://schemas.microsoft.com/office/drawing/2014/main" val="3980015010"/>
                    </a:ext>
                  </a:extLst>
                </a:gridCol>
              </a:tblGrid>
              <a:tr h="648000">
                <a:tc>
                  <a:txBody>
                    <a:bodyPr/>
                    <a:lstStyle/>
                    <a:p>
                      <a:pPr algn="ctr">
                        <a:lnSpc>
                          <a:spcPct val="107000"/>
                        </a:lnSpc>
                        <a:spcAft>
                          <a:spcPts val="0"/>
                        </a:spcAft>
                      </a:pPr>
                      <a:r>
                        <a:rPr lang="en-US" sz="1800" noProof="0">
                          <a:effectLst/>
                        </a:rPr>
                        <a:t>Collider Energy [GeV]</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800" noProof="0" dirty="0">
                          <a:effectLst/>
                        </a:rPr>
                        <a:t>Single beam energy [GeV]</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800" noProof="0" dirty="0">
                          <a:effectLst/>
                        </a:rPr>
                        <a:t>Fixed target </a:t>
                      </a:r>
                      <a:r>
                        <a:rPr lang="en-US" sz="1800" noProof="0" dirty="0" err="1">
                          <a:effectLst/>
                        </a:rPr>
                        <a:t>c.m.</a:t>
                      </a:r>
                      <a:r>
                        <a:rPr lang="en-US" sz="1800" noProof="0" dirty="0">
                          <a:effectLst/>
                        </a:rPr>
                        <a:t> energy[GeV]</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800" noProof="0">
                          <a:effectLst/>
                        </a:rPr>
                        <a:t>Beam rapidity</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800" noProof="0" dirty="0" err="1">
                          <a:effectLst/>
                        </a:rPr>
                        <a:t>μ</a:t>
                      </a:r>
                      <a:r>
                        <a:rPr lang="en-US" sz="1800" baseline="-25000" noProof="0" dirty="0" err="1">
                          <a:effectLst/>
                        </a:rPr>
                        <a:t>B</a:t>
                      </a:r>
                      <a:r>
                        <a:rPr lang="en-US" sz="1800" baseline="0" noProof="0" dirty="0">
                          <a:effectLst/>
                        </a:rPr>
                        <a:t> </a:t>
                      </a:r>
                      <a:r>
                        <a:rPr lang="en-US" sz="1800" noProof="0" dirty="0">
                          <a:effectLst/>
                        </a:rPr>
                        <a:t>[MeV]</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11035765"/>
                  </a:ext>
                </a:extLst>
              </a:tr>
              <a:tr h="288000">
                <a:tc>
                  <a:txBody>
                    <a:bodyPr/>
                    <a:lstStyle/>
                    <a:p>
                      <a:pPr algn="r">
                        <a:lnSpc>
                          <a:spcPct val="107000"/>
                        </a:lnSpc>
                        <a:spcAft>
                          <a:spcPts val="0"/>
                        </a:spcAft>
                      </a:pPr>
                      <a:r>
                        <a:rPr lang="en-US" sz="1800" noProof="0" dirty="0">
                          <a:effectLst/>
                        </a:rPr>
                        <a:t>200.0</a:t>
                      </a:r>
                      <a:endParaRPr lang="en-US" sz="1800" noProof="0" dirty="0">
                        <a:effectLst/>
                        <a:latin typeface="Calibri" panose="020F0502020204030204" pitchFamily="34" charset="0"/>
                        <a:ea typeface="+mn-ea"/>
                        <a:cs typeface="Times New Roman" panose="02020603050405020304" pitchFamily="18" charset="0"/>
                      </a:endParaRPr>
                    </a:p>
                  </a:txBody>
                  <a:tcPr marL="44450" marR="504000" marT="0" marB="0" anchor="ctr"/>
                </a:tc>
                <a:tc>
                  <a:txBody>
                    <a:bodyPr/>
                    <a:lstStyle/>
                    <a:p>
                      <a:pPr marL="0" algn="r" defTabSz="685800" rtl="0" eaLnBrk="1" latinLnBrk="0" hangingPunct="1">
                        <a:lnSpc>
                          <a:spcPct val="107000"/>
                        </a:lnSpc>
                        <a:spcAft>
                          <a:spcPts val="0"/>
                        </a:spcAft>
                      </a:pPr>
                      <a:r>
                        <a:rPr lang="en-US" sz="1800" kern="1200" noProof="0" dirty="0">
                          <a:solidFill>
                            <a:schemeClr val="dk1"/>
                          </a:solidFill>
                          <a:effectLst/>
                          <a:latin typeface="+mn-lt"/>
                          <a:ea typeface="+mn-ea"/>
                          <a:cs typeface="+mn-cs"/>
                        </a:rPr>
                        <a:t>100.00</a:t>
                      </a:r>
                    </a:p>
                  </a:txBody>
                  <a:tcPr marL="44450" marR="504000" marT="0" marB="0" anchor="ctr"/>
                </a:tc>
                <a:tc>
                  <a:txBody>
                    <a:bodyPr/>
                    <a:lstStyle/>
                    <a:p>
                      <a:pPr algn="r">
                        <a:lnSpc>
                          <a:spcPct val="107000"/>
                        </a:lnSpc>
                        <a:spcAft>
                          <a:spcPts val="0"/>
                        </a:spcAft>
                      </a:pPr>
                      <a:r>
                        <a:rPr lang="en-US" sz="1800" noProof="0">
                          <a:effectLst/>
                        </a:rPr>
                        <a:t>13.71</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tc>
                  <a:txBody>
                    <a:bodyPr/>
                    <a:lstStyle/>
                    <a:p>
                      <a:pPr algn="r">
                        <a:lnSpc>
                          <a:spcPct val="107000"/>
                        </a:lnSpc>
                        <a:spcAft>
                          <a:spcPts val="0"/>
                        </a:spcAft>
                      </a:pPr>
                      <a:r>
                        <a:rPr lang="en-US" sz="1800" noProof="0">
                          <a:effectLst/>
                        </a:rPr>
                        <a:t>2.10</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360000" marT="0" marB="0" anchor="ctr"/>
                </a:tc>
                <a:tc>
                  <a:txBody>
                    <a:bodyPr/>
                    <a:lstStyle/>
                    <a:p>
                      <a:pPr algn="r">
                        <a:lnSpc>
                          <a:spcPct val="107000"/>
                        </a:lnSpc>
                        <a:spcAft>
                          <a:spcPts val="0"/>
                        </a:spcAft>
                      </a:pPr>
                      <a:r>
                        <a:rPr lang="en-US" sz="1800" noProof="0">
                          <a:effectLst/>
                        </a:rPr>
                        <a:t>260</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extLst>
                  <a:ext uri="{0D108BD9-81ED-4DB2-BD59-A6C34878D82A}">
                    <a16:rowId xmlns:a16="http://schemas.microsoft.com/office/drawing/2014/main" val="3426916130"/>
                  </a:ext>
                </a:extLst>
              </a:tr>
              <a:tr h="288000">
                <a:tc>
                  <a:txBody>
                    <a:bodyPr/>
                    <a:lstStyle/>
                    <a:p>
                      <a:pPr algn="r">
                        <a:lnSpc>
                          <a:spcPct val="107000"/>
                        </a:lnSpc>
                        <a:spcAft>
                          <a:spcPts val="0"/>
                        </a:spcAft>
                      </a:pPr>
                      <a:r>
                        <a:rPr lang="en-US" sz="1800" noProof="0">
                          <a:effectLst/>
                        </a:rPr>
                        <a:t>62.4</a:t>
                      </a:r>
                      <a:endParaRPr lang="en-US" sz="1800" noProof="0" dirty="0">
                        <a:effectLst/>
                        <a:latin typeface="Calibri" panose="020F0502020204030204" pitchFamily="34" charset="0"/>
                        <a:ea typeface="+mn-ea"/>
                        <a:cs typeface="Times New Roman" panose="02020603050405020304" pitchFamily="18" charset="0"/>
                      </a:endParaRPr>
                    </a:p>
                  </a:txBody>
                  <a:tcPr marL="44450" marR="504000" marT="0" marB="0" anchor="ctr"/>
                </a:tc>
                <a:tc>
                  <a:txBody>
                    <a:bodyPr/>
                    <a:lstStyle/>
                    <a:p>
                      <a:pPr marL="0" algn="r" defTabSz="685800" rtl="0" eaLnBrk="1" latinLnBrk="0" hangingPunct="1">
                        <a:lnSpc>
                          <a:spcPct val="107000"/>
                        </a:lnSpc>
                        <a:spcAft>
                          <a:spcPts val="0"/>
                        </a:spcAft>
                      </a:pPr>
                      <a:r>
                        <a:rPr lang="en-US" sz="1800" kern="1200" noProof="0" dirty="0">
                          <a:solidFill>
                            <a:schemeClr val="dk1"/>
                          </a:solidFill>
                          <a:effectLst/>
                          <a:latin typeface="+mn-lt"/>
                          <a:ea typeface="+mn-ea"/>
                          <a:cs typeface="+mn-cs"/>
                        </a:rPr>
                        <a:t>31.20</a:t>
                      </a:r>
                    </a:p>
                  </a:txBody>
                  <a:tcPr marL="44450" marR="504000" marT="0" marB="0" anchor="ctr"/>
                </a:tc>
                <a:tc>
                  <a:txBody>
                    <a:bodyPr/>
                    <a:lstStyle/>
                    <a:p>
                      <a:pPr algn="r">
                        <a:lnSpc>
                          <a:spcPct val="107000"/>
                        </a:lnSpc>
                        <a:spcAft>
                          <a:spcPts val="0"/>
                        </a:spcAft>
                      </a:pPr>
                      <a:r>
                        <a:rPr lang="en-US" sz="1800" noProof="0">
                          <a:effectLst/>
                        </a:rPr>
                        <a:t>7.74</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tc>
                  <a:txBody>
                    <a:bodyPr/>
                    <a:lstStyle/>
                    <a:p>
                      <a:pPr algn="r">
                        <a:lnSpc>
                          <a:spcPct val="107000"/>
                        </a:lnSpc>
                        <a:spcAft>
                          <a:spcPts val="0"/>
                        </a:spcAft>
                      </a:pPr>
                      <a:r>
                        <a:rPr lang="en-US" sz="1800" noProof="0">
                          <a:effectLst/>
                        </a:rPr>
                        <a:t>2.10</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360000" marT="0" marB="0" anchor="ctr"/>
                </a:tc>
                <a:tc>
                  <a:txBody>
                    <a:bodyPr/>
                    <a:lstStyle/>
                    <a:p>
                      <a:pPr algn="r">
                        <a:lnSpc>
                          <a:spcPct val="107000"/>
                        </a:lnSpc>
                        <a:spcAft>
                          <a:spcPts val="0"/>
                        </a:spcAft>
                      </a:pPr>
                      <a:r>
                        <a:rPr lang="en-US" sz="1800" noProof="0">
                          <a:effectLst/>
                        </a:rPr>
                        <a:t>420</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extLst>
                  <a:ext uri="{0D108BD9-81ED-4DB2-BD59-A6C34878D82A}">
                    <a16:rowId xmlns:a16="http://schemas.microsoft.com/office/drawing/2014/main" val="813780869"/>
                  </a:ext>
                </a:extLst>
              </a:tr>
              <a:tr h="288000">
                <a:tc>
                  <a:txBody>
                    <a:bodyPr/>
                    <a:lstStyle/>
                    <a:p>
                      <a:pPr algn="r">
                        <a:lnSpc>
                          <a:spcPct val="107000"/>
                        </a:lnSpc>
                        <a:spcAft>
                          <a:spcPts val="0"/>
                        </a:spcAft>
                      </a:pPr>
                      <a:r>
                        <a:rPr lang="en-US" sz="1800" noProof="0">
                          <a:effectLst/>
                        </a:rPr>
                        <a:t>39.0</a:t>
                      </a:r>
                      <a:endParaRPr lang="en-US" sz="1800" noProof="0" dirty="0">
                        <a:effectLst/>
                        <a:latin typeface="Calibri" panose="020F0502020204030204" pitchFamily="34" charset="0"/>
                        <a:ea typeface="+mn-ea"/>
                        <a:cs typeface="Times New Roman" panose="02020603050405020304" pitchFamily="18" charset="0"/>
                      </a:endParaRPr>
                    </a:p>
                  </a:txBody>
                  <a:tcPr marL="44450" marR="504000" marT="0" marB="0" anchor="ctr"/>
                </a:tc>
                <a:tc>
                  <a:txBody>
                    <a:bodyPr/>
                    <a:lstStyle/>
                    <a:p>
                      <a:pPr marL="0" algn="r" defTabSz="685800" rtl="0" eaLnBrk="1" latinLnBrk="0" hangingPunct="1">
                        <a:lnSpc>
                          <a:spcPct val="107000"/>
                        </a:lnSpc>
                        <a:spcAft>
                          <a:spcPts val="0"/>
                        </a:spcAft>
                      </a:pPr>
                      <a:r>
                        <a:rPr lang="en-US" sz="1800" kern="1200" noProof="0" dirty="0">
                          <a:solidFill>
                            <a:schemeClr val="dk1"/>
                          </a:solidFill>
                          <a:effectLst/>
                          <a:latin typeface="+mn-lt"/>
                          <a:ea typeface="+mn-ea"/>
                          <a:cs typeface="+mn-cs"/>
                        </a:rPr>
                        <a:t>19.50</a:t>
                      </a:r>
                    </a:p>
                  </a:txBody>
                  <a:tcPr marL="44450" marR="504000" marT="0" marB="0" anchor="ctr"/>
                </a:tc>
                <a:tc>
                  <a:txBody>
                    <a:bodyPr/>
                    <a:lstStyle/>
                    <a:p>
                      <a:pPr algn="r">
                        <a:lnSpc>
                          <a:spcPct val="107000"/>
                        </a:lnSpc>
                        <a:spcAft>
                          <a:spcPts val="0"/>
                        </a:spcAft>
                      </a:pPr>
                      <a:r>
                        <a:rPr lang="en-US" sz="1800" noProof="0">
                          <a:effectLst/>
                        </a:rPr>
                        <a:t>6.17</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tc>
                  <a:txBody>
                    <a:bodyPr/>
                    <a:lstStyle/>
                    <a:p>
                      <a:pPr algn="r">
                        <a:lnSpc>
                          <a:spcPct val="107000"/>
                        </a:lnSpc>
                        <a:spcAft>
                          <a:spcPts val="0"/>
                        </a:spcAft>
                      </a:pPr>
                      <a:r>
                        <a:rPr lang="en-US" sz="1800" noProof="0">
                          <a:effectLst/>
                        </a:rPr>
                        <a:t>1.87</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360000" marT="0" marB="0" anchor="ctr"/>
                </a:tc>
                <a:tc>
                  <a:txBody>
                    <a:bodyPr/>
                    <a:lstStyle/>
                    <a:p>
                      <a:pPr algn="r">
                        <a:lnSpc>
                          <a:spcPct val="107000"/>
                        </a:lnSpc>
                        <a:spcAft>
                          <a:spcPts val="0"/>
                        </a:spcAft>
                      </a:pPr>
                      <a:r>
                        <a:rPr lang="en-US" sz="1800" noProof="0">
                          <a:effectLst/>
                        </a:rPr>
                        <a:t>487</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extLst>
                  <a:ext uri="{0D108BD9-81ED-4DB2-BD59-A6C34878D82A}">
                    <a16:rowId xmlns:a16="http://schemas.microsoft.com/office/drawing/2014/main" val="3455088168"/>
                  </a:ext>
                </a:extLst>
              </a:tr>
              <a:tr h="288000">
                <a:tc>
                  <a:txBody>
                    <a:bodyPr/>
                    <a:lstStyle/>
                    <a:p>
                      <a:pPr algn="r">
                        <a:lnSpc>
                          <a:spcPct val="107000"/>
                        </a:lnSpc>
                        <a:spcAft>
                          <a:spcPts val="0"/>
                        </a:spcAft>
                      </a:pPr>
                      <a:r>
                        <a:rPr lang="en-US" sz="1800" noProof="0">
                          <a:effectLst/>
                        </a:rPr>
                        <a:t>27.0</a:t>
                      </a:r>
                      <a:endParaRPr lang="en-US" sz="1800" noProof="0" dirty="0">
                        <a:effectLst/>
                        <a:latin typeface="Calibri" panose="020F0502020204030204" pitchFamily="34" charset="0"/>
                        <a:ea typeface="+mn-ea"/>
                        <a:cs typeface="Times New Roman" panose="02020603050405020304" pitchFamily="18" charset="0"/>
                      </a:endParaRPr>
                    </a:p>
                  </a:txBody>
                  <a:tcPr marL="44450" marR="504000" marT="0" marB="0" anchor="ctr"/>
                </a:tc>
                <a:tc>
                  <a:txBody>
                    <a:bodyPr/>
                    <a:lstStyle/>
                    <a:p>
                      <a:pPr marL="0" algn="r" defTabSz="685800" rtl="0" eaLnBrk="1" latinLnBrk="0" hangingPunct="1">
                        <a:lnSpc>
                          <a:spcPct val="107000"/>
                        </a:lnSpc>
                        <a:spcAft>
                          <a:spcPts val="0"/>
                        </a:spcAft>
                      </a:pPr>
                      <a:r>
                        <a:rPr lang="en-US" sz="1800" kern="1200" noProof="0">
                          <a:solidFill>
                            <a:schemeClr val="dk1"/>
                          </a:solidFill>
                          <a:effectLst/>
                          <a:latin typeface="+mn-lt"/>
                          <a:ea typeface="+mn-ea"/>
                          <a:cs typeface="+mn-cs"/>
                        </a:rPr>
                        <a:t>13.50</a:t>
                      </a:r>
                      <a:endParaRPr lang="en-US" sz="1800" kern="1200" noProof="0" dirty="0">
                        <a:solidFill>
                          <a:schemeClr val="dk1"/>
                        </a:solidFill>
                        <a:effectLst/>
                        <a:latin typeface="+mn-lt"/>
                        <a:ea typeface="+mn-ea"/>
                        <a:cs typeface="+mn-cs"/>
                      </a:endParaRPr>
                    </a:p>
                  </a:txBody>
                  <a:tcPr marL="44450" marR="504000" marT="0" marB="0" anchor="ctr"/>
                </a:tc>
                <a:tc>
                  <a:txBody>
                    <a:bodyPr/>
                    <a:lstStyle/>
                    <a:p>
                      <a:pPr algn="r">
                        <a:lnSpc>
                          <a:spcPct val="107000"/>
                        </a:lnSpc>
                        <a:spcAft>
                          <a:spcPts val="0"/>
                        </a:spcAft>
                      </a:pPr>
                      <a:r>
                        <a:rPr lang="en-US" sz="1800" noProof="0" dirty="0">
                          <a:effectLst/>
                        </a:rPr>
                        <a:t>5.19</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tc>
                  <a:txBody>
                    <a:bodyPr/>
                    <a:lstStyle/>
                    <a:p>
                      <a:pPr algn="r">
                        <a:lnSpc>
                          <a:spcPct val="107000"/>
                        </a:lnSpc>
                        <a:spcAft>
                          <a:spcPts val="0"/>
                        </a:spcAft>
                      </a:pPr>
                      <a:r>
                        <a:rPr lang="en-US" sz="1800" noProof="0">
                          <a:effectLst/>
                        </a:rPr>
                        <a:t>1.68</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360000" marT="0" marB="0" anchor="ctr"/>
                </a:tc>
                <a:tc>
                  <a:txBody>
                    <a:bodyPr/>
                    <a:lstStyle/>
                    <a:p>
                      <a:pPr algn="r">
                        <a:lnSpc>
                          <a:spcPct val="107000"/>
                        </a:lnSpc>
                        <a:spcAft>
                          <a:spcPts val="0"/>
                        </a:spcAft>
                      </a:pPr>
                      <a:r>
                        <a:rPr lang="en-US" sz="1800" noProof="0">
                          <a:effectLst/>
                        </a:rPr>
                        <a:t>541</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extLst>
                  <a:ext uri="{0D108BD9-81ED-4DB2-BD59-A6C34878D82A}">
                    <a16:rowId xmlns:a16="http://schemas.microsoft.com/office/drawing/2014/main" val="2990727787"/>
                  </a:ext>
                </a:extLst>
              </a:tr>
              <a:tr h="288000">
                <a:tc>
                  <a:txBody>
                    <a:bodyPr/>
                    <a:lstStyle/>
                    <a:p>
                      <a:pPr algn="r">
                        <a:lnSpc>
                          <a:spcPct val="107000"/>
                        </a:lnSpc>
                        <a:spcAft>
                          <a:spcPts val="0"/>
                        </a:spcAft>
                      </a:pPr>
                      <a:r>
                        <a:rPr lang="en-US" sz="1800" noProof="0">
                          <a:effectLst/>
                        </a:rPr>
                        <a:t>19.6</a:t>
                      </a:r>
                      <a:endParaRPr lang="en-US" sz="1800" noProof="0" dirty="0">
                        <a:effectLst/>
                        <a:latin typeface="Calibri" panose="020F0502020204030204" pitchFamily="34" charset="0"/>
                        <a:ea typeface="+mn-ea"/>
                        <a:cs typeface="Times New Roman" panose="02020603050405020304" pitchFamily="18" charset="0"/>
                      </a:endParaRPr>
                    </a:p>
                  </a:txBody>
                  <a:tcPr marL="44450" marR="504000" marT="0" marB="0" anchor="ctr"/>
                </a:tc>
                <a:tc>
                  <a:txBody>
                    <a:bodyPr/>
                    <a:lstStyle/>
                    <a:p>
                      <a:pPr marL="0" algn="r" defTabSz="685800" rtl="0" eaLnBrk="1" latinLnBrk="0" hangingPunct="1">
                        <a:lnSpc>
                          <a:spcPct val="107000"/>
                        </a:lnSpc>
                        <a:spcAft>
                          <a:spcPts val="0"/>
                        </a:spcAft>
                      </a:pPr>
                      <a:r>
                        <a:rPr lang="en-US" sz="1800" kern="1200" noProof="0">
                          <a:solidFill>
                            <a:schemeClr val="dk1"/>
                          </a:solidFill>
                          <a:effectLst/>
                          <a:latin typeface="+mn-lt"/>
                          <a:ea typeface="+mn-ea"/>
                          <a:cs typeface="+mn-cs"/>
                        </a:rPr>
                        <a:t>9.80</a:t>
                      </a:r>
                      <a:endParaRPr lang="en-US" sz="1800" kern="1200" noProof="0" dirty="0">
                        <a:solidFill>
                          <a:schemeClr val="dk1"/>
                        </a:solidFill>
                        <a:effectLst/>
                        <a:latin typeface="+mn-lt"/>
                        <a:ea typeface="+mn-ea"/>
                        <a:cs typeface="+mn-cs"/>
                      </a:endParaRPr>
                    </a:p>
                  </a:txBody>
                  <a:tcPr marL="44450" marR="504000" marT="0" marB="0" anchor="ctr"/>
                </a:tc>
                <a:tc>
                  <a:txBody>
                    <a:bodyPr/>
                    <a:lstStyle/>
                    <a:p>
                      <a:pPr algn="r">
                        <a:lnSpc>
                          <a:spcPct val="107000"/>
                        </a:lnSpc>
                        <a:spcAft>
                          <a:spcPts val="0"/>
                        </a:spcAft>
                      </a:pPr>
                      <a:r>
                        <a:rPr lang="en-US" sz="1800" noProof="0" dirty="0">
                          <a:effectLst/>
                        </a:rPr>
                        <a:t>4.47</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tc>
                  <a:txBody>
                    <a:bodyPr/>
                    <a:lstStyle/>
                    <a:p>
                      <a:pPr algn="r">
                        <a:lnSpc>
                          <a:spcPct val="107000"/>
                        </a:lnSpc>
                        <a:spcAft>
                          <a:spcPts val="0"/>
                        </a:spcAft>
                      </a:pPr>
                      <a:r>
                        <a:rPr lang="en-US" sz="1800" noProof="0">
                          <a:effectLst/>
                        </a:rPr>
                        <a:t>1.52</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360000" marT="0" marB="0" anchor="ctr"/>
                </a:tc>
                <a:tc>
                  <a:txBody>
                    <a:bodyPr/>
                    <a:lstStyle/>
                    <a:p>
                      <a:pPr algn="r">
                        <a:lnSpc>
                          <a:spcPct val="107000"/>
                        </a:lnSpc>
                        <a:spcAft>
                          <a:spcPts val="0"/>
                        </a:spcAft>
                      </a:pPr>
                      <a:r>
                        <a:rPr lang="en-US" sz="1800" noProof="0">
                          <a:effectLst/>
                        </a:rPr>
                        <a:t>589</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extLst>
                  <a:ext uri="{0D108BD9-81ED-4DB2-BD59-A6C34878D82A}">
                    <a16:rowId xmlns:a16="http://schemas.microsoft.com/office/drawing/2014/main" val="1648493031"/>
                  </a:ext>
                </a:extLst>
              </a:tr>
              <a:tr h="288000">
                <a:tc>
                  <a:txBody>
                    <a:bodyPr/>
                    <a:lstStyle/>
                    <a:p>
                      <a:pPr algn="r">
                        <a:lnSpc>
                          <a:spcPct val="107000"/>
                        </a:lnSpc>
                        <a:spcAft>
                          <a:spcPts val="0"/>
                        </a:spcAft>
                      </a:pPr>
                      <a:r>
                        <a:rPr lang="en-US" sz="1800" noProof="0">
                          <a:effectLst/>
                        </a:rPr>
                        <a:t>11.5</a:t>
                      </a:r>
                      <a:endParaRPr lang="en-US" sz="1800" noProof="0" dirty="0">
                        <a:effectLst/>
                        <a:latin typeface="Calibri" panose="020F0502020204030204" pitchFamily="34" charset="0"/>
                        <a:ea typeface="+mn-ea"/>
                        <a:cs typeface="Times New Roman" panose="02020603050405020304" pitchFamily="18" charset="0"/>
                      </a:endParaRPr>
                    </a:p>
                  </a:txBody>
                  <a:tcPr marL="44450" marR="504000" marT="0" marB="0" anchor="ctr"/>
                </a:tc>
                <a:tc>
                  <a:txBody>
                    <a:bodyPr/>
                    <a:lstStyle/>
                    <a:p>
                      <a:pPr marL="0" algn="r" defTabSz="685800" rtl="0" eaLnBrk="1" latinLnBrk="0" hangingPunct="1">
                        <a:lnSpc>
                          <a:spcPct val="107000"/>
                        </a:lnSpc>
                        <a:spcAft>
                          <a:spcPts val="0"/>
                        </a:spcAft>
                      </a:pPr>
                      <a:r>
                        <a:rPr lang="en-US" sz="1800" kern="1200" noProof="0">
                          <a:solidFill>
                            <a:schemeClr val="dk1"/>
                          </a:solidFill>
                          <a:effectLst/>
                          <a:latin typeface="+mn-lt"/>
                          <a:ea typeface="+mn-ea"/>
                          <a:cs typeface="+mn-cs"/>
                        </a:rPr>
                        <a:t>5.75</a:t>
                      </a:r>
                      <a:endParaRPr lang="en-US" sz="1800" kern="1200" noProof="0" dirty="0">
                        <a:solidFill>
                          <a:schemeClr val="dk1"/>
                        </a:solidFill>
                        <a:effectLst/>
                        <a:latin typeface="+mn-lt"/>
                        <a:ea typeface="+mn-ea"/>
                        <a:cs typeface="+mn-cs"/>
                      </a:endParaRPr>
                    </a:p>
                  </a:txBody>
                  <a:tcPr marL="44450" marR="504000" marT="0" marB="0" anchor="ctr"/>
                </a:tc>
                <a:tc>
                  <a:txBody>
                    <a:bodyPr/>
                    <a:lstStyle/>
                    <a:p>
                      <a:pPr algn="r">
                        <a:lnSpc>
                          <a:spcPct val="107000"/>
                        </a:lnSpc>
                        <a:spcAft>
                          <a:spcPts val="0"/>
                        </a:spcAft>
                      </a:pPr>
                      <a:r>
                        <a:rPr lang="en-US" sz="1800" noProof="0">
                          <a:effectLst/>
                        </a:rPr>
                        <a:t>3.53</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tc>
                  <a:txBody>
                    <a:bodyPr/>
                    <a:lstStyle/>
                    <a:p>
                      <a:pPr algn="r">
                        <a:lnSpc>
                          <a:spcPct val="107000"/>
                        </a:lnSpc>
                        <a:spcAft>
                          <a:spcPts val="0"/>
                        </a:spcAft>
                      </a:pPr>
                      <a:r>
                        <a:rPr lang="en-US" sz="1800" noProof="0" dirty="0">
                          <a:effectLst/>
                        </a:rPr>
                        <a:t>1.25</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360000" marT="0" marB="0" anchor="ctr"/>
                </a:tc>
                <a:tc>
                  <a:txBody>
                    <a:bodyPr/>
                    <a:lstStyle/>
                    <a:p>
                      <a:pPr algn="r">
                        <a:lnSpc>
                          <a:spcPct val="107000"/>
                        </a:lnSpc>
                        <a:spcAft>
                          <a:spcPts val="0"/>
                        </a:spcAft>
                      </a:pPr>
                      <a:r>
                        <a:rPr lang="en-US" sz="1800" noProof="0">
                          <a:effectLst/>
                        </a:rPr>
                        <a:t>666</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extLst>
                  <a:ext uri="{0D108BD9-81ED-4DB2-BD59-A6C34878D82A}">
                    <a16:rowId xmlns:a16="http://schemas.microsoft.com/office/drawing/2014/main" val="1994466908"/>
                  </a:ext>
                </a:extLst>
              </a:tr>
              <a:tr h="288000">
                <a:tc>
                  <a:txBody>
                    <a:bodyPr/>
                    <a:lstStyle/>
                    <a:p>
                      <a:pPr algn="r">
                        <a:lnSpc>
                          <a:spcPct val="107000"/>
                        </a:lnSpc>
                        <a:spcAft>
                          <a:spcPts val="0"/>
                        </a:spcAft>
                      </a:pPr>
                      <a:r>
                        <a:rPr lang="en-US" sz="1800" noProof="0">
                          <a:effectLst/>
                        </a:rPr>
                        <a:t>9.1</a:t>
                      </a:r>
                      <a:endParaRPr lang="en-US" sz="1800" noProof="0" dirty="0">
                        <a:effectLst/>
                        <a:latin typeface="Calibri" panose="020F0502020204030204" pitchFamily="34" charset="0"/>
                        <a:ea typeface="+mn-ea"/>
                        <a:cs typeface="Times New Roman" panose="02020603050405020304" pitchFamily="18" charset="0"/>
                      </a:endParaRPr>
                    </a:p>
                  </a:txBody>
                  <a:tcPr marL="44450" marR="504000" marT="0" marB="0" anchor="ctr"/>
                </a:tc>
                <a:tc>
                  <a:txBody>
                    <a:bodyPr/>
                    <a:lstStyle/>
                    <a:p>
                      <a:pPr marL="0" algn="r" defTabSz="685800" rtl="0" eaLnBrk="1" latinLnBrk="0" hangingPunct="1">
                        <a:lnSpc>
                          <a:spcPct val="107000"/>
                        </a:lnSpc>
                        <a:spcAft>
                          <a:spcPts val="0"/>
                        </a:spcAft>
                      </a:pPr>
                      <a:r>
                        <a:rPr lang="en-US" sz="1800" kern="1200" noProof="0">
                          <a:solidFill>
                            <a:schemeClr val="dk1"/>
                          </a:solidFill>
                          <a:effectLst/>
                          <a:latin typeface="+mn-lt"/>
                          <a:ea typeface="+mn-ea"/>
                          <a:cs typeface="+mn-cs"/>
                        </a:rPr>
                        <a:t>4.59</a:t>
                      </a:r>
                      <a:endParaRPr lang="en-US" sz="1800" kern="1200" noProof="0" dirty="0">
                        <a:solidFill>
                          <a:schemeClr val="dk1"/>
                        </a:solidFill>
                        <a:effectLst/>
                        <a:latin typeface="+mn-lt"/>
                        <a:ea typeface="+mn-ea"/>
                        <a:cs typeface="+mn-cs"/>
                      </a:endParaRPr>
                    </a:p>
                  </a:txBody>
                  <a:tcPr marL="44450" marR="504000" marT="0" marB="0" anchor="ctr"/>
                </a:tc>
                <a:tc>
                  <a:txBody>
                    <a:bodyPr/>
                    <a:lstStyle/>
                    <a:p>
                      <a:pPr algn="r">
                        <a:lnSpc>
                          <a:spcPct val="107000"/>
                        </a:lnSpc>
                        <a:spcAft>
                          <a:spcPts val="0"/>
                        </a:spcAft>
                      </a:pPr>
                      <a:r>
                        <a:rPr lang="en-US" sz="1800" noProof="0">
                          <a:effectLst/>
                        </a:rPr>
                        <a:t>3.20</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tc>
                  <a:txBody>
                    <a:bodyPr/>
                    <a:lstStyle/>
                    <a:p>
                      <a:pPr algn="r">
                        <a:lnSpc>
                          <a:spcPct val="107000"/>
                        </a:lnSpc>
                        <a:spcAft>
                          <a:spcPts val="0"/>
                        </a:spcAft>
                      </a:pPr>
                      <a:r>
                        <a:rPr lang="en-US" sz="1800" noProof="0" dirty="0">
                          <a:effectLst/>
                        </a:rPr>
                        <a:t>1.13</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360000" marT="0" marB="0" anchor="ctr"/>
                </a:tc>
                <a:tc>
                  <a:txBody>
                    <a:bodyPr/>
                    <a:lstStyle/>
                    <a:p>
                      <a:pPr algn="r">
                        <a:lnSpc>
                          <a:spcPct val="107000"/>
                        </a:lnSpc>
                        <a:spcAft>
                          <a:spcPts val="0"/>
                        </a:spcAft>
                      </a:pPr>
                      <a:r>
                        <a:rPr lang="en-US" sz="1800" noProof="0" dirty="0">
                          <a:effectLst/>
                        </a:rPr>
                        <a:t>699</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extLst>
                  <a:ext uri="{0D108BD9-81ED-4DB2-BD59-A6C34878D82A}">
                    <a16:rowId xmlns:a16="http://schemas.microsoft.com/office/drawing/2014/main" val="1113369403"/>
                  </a:ext>
                </a:extLst>
              </a:tr>
              <a:tr h="288000">
                <a:tc>
                  <a:txBody>
                    <a:bodyPr/>
                    <a:lstStyle/>
                    <a:p>
                      <a:pPr algn="r">
                        <a:lnSpc>
                          <a:spcPct val="107000"/>
                        </a:lnSpc>
                        <a:spcAft>
                          <a:spcPts val="0"/>
                        </a:spcAft>
                      </a:pPr>
                      <a:r>
                        <a:rPr lang="en-US" sz="1800" noProof="0">
                          <a:effectLst/>
                        </a:rPr>
                        <a:t>7.7</a:t>
                      </a:r>
                      <a:endParaRPr lang="en-US" sz="1800" noProof="0" dirty="0">
                        <a:effectLst/>
                        <a:latin typeface="Calibri" panose="020F0502020204030204" pitchFamily="34" charset="0"/>
                        <a:ea typeface="+mn-ea"/>
                        <a:cs typeface="Times New Roman" panose="02020603050405020304" pitchFamily="18" charset="0"/>
                      </a:endParaRPr>
                    </a:p>
                  </a:txBody>
                  <a:tcPr marL="44450" marR="504000" marT="0" marB="0" anchor="ctr"/>
                </a:tc>
                <a:tc>
                  <a:txBody>
                    <a:bodyPr/>
                    <a:lstStyle/>
                    <a:p>
                      <a:pPr marL="0" algn="r" defTabSz="685800" rtl="0" eaLnBrk="1" latinLnBrk="0" hangingPunct="1">
                        <a:lnSpc>
                          <a:spcPct val="107000"/>
                        </a:lnSpc>
                        <a:spcAft>
                          <a:spcPts val="0"/>
                        </a:spcAft>
                      </a:pPr>
                      <a:r>
                        <a:rPr lang="en-US" sz="1800" kern="1200" noProof="0">
                          <a:solidFill>
                            <a:schemeClr val="dk1"/>
                          </a:solidFill>
                          <a:effectLst/>
                          <a:latin typeface="+mn-lt"/>
                          <a:ea typeface="+mn-ea"/>
                          <a:cs typeface="+mn-cs"/>
                        </a:rPr>
                        <a:t>3.85</a:t>
                      </a:r>
                      <a:endParaRPr lang="en-US" sz="1800" kern="1200" noProof="0" dirty="0">
                        <a:solidFill>
                          <a:schemeClr val="dk1"/>
                        </a:solidFill>
                        <a:effectLst/>
                        <a:latin typeface="+mn-lt"/>
                        <a:ea typeface="+mn-ea"/>
                        <a:cs typeface="+mn-cs"/>
                      </a:endParaRPr>
                    </a:p>
                  </a:txBody>
                  <a:tcPr marL="44450" marR="504000" marT="0" marB="0" anchor="ctr"/>
                </a:tc>
                <a:tc>
                  <a:txBody>
                    <a:bodyPr/>
                    <a:lstStyle/>
                    <a:p>
                      <a:pPr algn="r">
                        <a:lnSpc>
                          <a:spcPct val="107000"/>
                        </a:lnSpc>
                        <a:spcAft>
                          <a:spcPts val="0"/>
                        </a:spcAft>
                      </a:pPr>
                      <a:r>
                        <a:rPr lang="en-US" sz="1800" noProof="0">
                          <a:effectLst/>
                          <a:latin typeface="Calibri" panose="020F0502020204030204" pitchFamily="34" charset="0"/>
                          <a:ea typeface="Calibri" panose="020F0502020204030204" pitchFamily="34" charset="0"/>
                          <a:cs typeface="Times New Roman" panose="02020603050405020304" pitchFamily="18" charset="0"/>
                        </a:rPr>
                        <a:t>2.98</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tc>
                  <a:txBody>
                    <a:bodyPr/>
                    <a:lstStyle/>
                    <a:p>
                      <a:pPr algn="r">
                        <a:lnSpc>
                          <a:spcPct val="107000"/>
                        </a:lnSpc>
                        <a:spcAft>
                          <a:spcPts val="0"/>
                        </a:spcAft>
                      </a:pPr>
                      <a:r>
                        <a:rPr lang="en-US" sz="1800" noProof="0" dirty="0">
                          <a:effectLst/>
                        </a:rPr>
                        <a:t>1.05</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360000" marT="0" marB="0" anchor="ctr"/>
                </a:tc>
                <a:tc>
                  <a:txBody>
                    <a:bodyPr/>
                    <a:lstStyle/>
                    <a:p>
                      <a:pPr algn="r">
                        <a:lnSpc>
                          <a:spcPct val="107000"/>
                        </a:lnSpc>
                        <a:spcAft>
                          <a:spcPts val="0"/>
                        </a:spcAft>
                      </a:pPr>
                      <a:r>
                        <a:rPr lang="en-US" sz="1800" noProof="0" dirty="0">
                          <a:effectLst/>
                        </a:rPr>
                        <a:t>721</a:t>
                      </a:r>
                      <a:endParaRPr lang="en-US" sz="18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504000" marT="0" marB="0" anchor="ctr"/>
                </a:tc>
                <a:extLst>
                  <a:ext uri="{0D108BD9-81ED-4DB2-BD59-A6C34878D82A}">
                    <a16:rowId xmlns:a16="http://schemas.microsoft.com/office/drawing/2014/main" val="4035457141"/>
                  </a:ext>
                </a:extLst>
              </a:tr>
            </a:tbl>
          </a:graphicData>
        </a:graphic>
      </p:graphicFrame>
      <p:sp>
        <p:nvSpPr>
          <p:cNvPr id="8" name="Lekerekített téglalap 7"/>
          <p:cNvSpPr/>
          <p:nvPr/>
        </p:nvSpPr>
        <p:spPr>
          <a:xfrm>
            <a:off x="6212541" y="2814917"/>
            <a:ext cx="573706" cy="1713338"/>
          </a:xfrm>
          <a:prstGeom prst="roundRect">
            <a:avLst>
              <a:gd name="adj" fmla="val 24576"/>
            </a:avLst>
          </a:prstGeom>
          <a:solidFill>
            <a:srgbClr val="B71E4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Egyenes összekötő nyíllal 10"/>
          <p:cNvCxnSpPr>
            <a:cxnSpLocks/>
          </p:cNvCxnSpPr>
          <p:nvPr/>
        </p:nvCxnSpPr>
        <p:spPr>
          <a:xfrm flipV="1">
            <a:off x="5145741" y="3810486"/>
            <a:ext cx="1151942" cy="824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Dátum helye 4"/>
          <p:cNvSpPr>
            <a:spLocks noGrp="1"/>
          </p:cNvSpPr>
          <p:nvPr>
            <p:ph type="dt" sz="half" idx="10"/>
          </p:nvPr>
        </p:nvSpPr>
        <p:spPr/>
        <p:txBody>
          <a:bodyPr/>
          <a:lstStyle/>
          <a:p>
            <a:pPr algn="r"/>
            <a:r>
              <a:rPr lang="en-US"/>
              <a:t>October 11, </a:t>
            </a:r>
            <a:r>
              <a:rPr lang="en-US" dirty="0"/>
              <a:t>2023</a:t>
            </a:r>
          </a:p>
        </p:txBody>
      </p:sp>
      <p:sp>
        <p:nvSpPr>
          <p:cNvPr id="7" name="Élőláb helye 6"/>
          <p:cNvSpPr>
            <a:spLocks noGrp="1"/>
          </p:cNvSpPr>
          <p:nvPr>
            <p:ph type="ftr" sz="quarter" idx="11"/>
          </p:nvPr>
        </p:nvSpPr>
        <p:spPr/>
        <p:txBody>
          <a:bodyPr/>
          <a:lstStyle/>
          <a:p>
            <a:r>
              <a:rPr lang="en-US" dirty="0"/>
              <a:t>M. Csanád (Eötvös U) </a:t>
            </a:r>
            <a:r>
              <a:rPr lang="en-US"/>
              <a:t>@ AE Building Bridges </a:t>
            </a:r>
            <a:r>
              <a:rPr lang="en-US" dirty="0"/>
              <a:t>2023</a:t>
            </a:r>
          </a:p>
        </p:txBody>
      </p:sp>
      <p:pic>
        <p:nvPicPr>
          <p:cNvPr id="6" name="Kép 5">
            <a:extLst>
              <a:ext uri="{FF2B5EF4-FFF2-40B4-BE49-F238E27FC236}">
                <a16:creationId xmlns:a16="http://schemas.microsoft.com/office/drawing/2014/main" id="{3BB25CCE-0AC5-B6A3-ECF2-14CC51743031}"/>
              </a:ext>
            </a:extLst>
          </p:cNvPr>
          <p:cNvPicPr>
            <a:picLocks noChangeAspect="1"/>
          </p:cNvPicPr>
          <p:nvPr/>
        </p:nvPicPr>
        <p:blipFill rotWithShape="1">
          <a:blip r:embed="rId3"/>
          <a:srcRect l="5400" r="5400"/>
          <a:stretch/>
        </p:blipFill>
        <p:spPr>
          <a:xfrm>
            <a:off x="10047224" y="1460710"/>
            <a:ext cx="2039327" cy="1775193"/>
          </a:xfrm>
          <a:prstGeom prst="rect">
            <a:avLst/>
          </a:prstGeom>
        </p:spPr>
      </p:pic>
      <p:pic>
        <p:nvPicPr>
          <p:cNvPr id="12" name="Kép 11">
            <a:extLst>
              <a:ext uri="{FF2B5EF4-FFF2-40B4-BE49-F238E27FC236}">
                <a16:creationId xmlns:a16="http://schemas.microsoft.com/office/drawing/2014/main" id="{39B71173-7FF3-E1C6-9876-29618831EE2D}"/>
              </a:ext>
            </a:extLst>
          </p:cNvPr>
          <p:cNvPicPr>
            <a:picLocks noChangeAspect="1"/>
          </p:cNvPicPr>
          <p:nvPr/>
        </p:nvPicPr>
        <p:blipFill>
          <a:blip r:embed="rId4"/>
          <a:stretch>
            <a:fillRect/>
          </a:stretch>
        </p:blipFill>
        <p:spPr>
          <a:xfrm>
            <a:off x="10047224" y="3492094"/>
            <a:ext cx="2039327" cy="1958380"/>
          </a:xfrm>
          <a:prstGeom prst="rect">
            <a:avLst/>
          </a:prstGeom>
        </p:spPr>
      </p:pic>
      <p:sp>
        <p:nvSpPr>
          <p:cNvPr id="13" name="Szövegdoboz 12">
            <a:extLst>
              <a:ext uri="{FF2B5EF4-FFF2-40B4-BE49-F238E27FC236}">
                <a16:creationId xmlns:a16="http://schemas.microsoft.com/office/drawing/2014/main" id="{76A0BBAC-80D1-37AA-53CC-06BBA63D4935}"/>
              </a:ext>
            </a:extLst>
          </p:cNvPr>
          <p:cNvSpPr txBox="1"/>
          <p:nvPr/>
        </p:nvSpPr>
        <p:spPr>
          <a:xfrm>
            <a:off x="10047225" y="3485979"/>
            <a:ext cx="2039326" cy="369332"/>
          </a:xfrm>
          <a:prstGeom prst="rect">
            <a:avLst/>
          </a:prstGeom>
          <a:noFill/>
        </p:spPr>
        <p:txBody>
          <a:bodyPr wrap="square" rtlCol="0">
            <a:spAutoFit/>
          </a:bodyPr>
          <a:lstStyle/>
          <a:p>
            <a:r>
              <a:rPr lang="en-US">
                <a:solidFill>
                  <a:schemeClr val="accent1"/>
                </a:solidFill>
              </a:rPr>
              <a:t>a fixed </a:t>
            </a:r>
            <a:r>
              <a:rPr lang="en-US" dirty="0">
                <a:solidFill>
                  <a:schemeClr val="accent1"/>
                </a:solidFill>
              </a:rPr>
              <a:t>target event</a:t>
            </a:r>
          </a:p>
        </p:txBody>
      </p:sp>
      <p:sp>
        <p:nvSpPr>
          <p:cNvPr id="16" name="Szövegdoboz 15">
            <a:extLst>
              <a:ext uri="{FF2B5EF4-FFF2-40B4-BE49-F238E27FC236}">
                <a16:creationId xmlns:a16="http://schemas.microsoft.com/office/drawing/2014/main" id="{5568F3D3-DCD3-D963-D86B-F97F8F873248}"/>
              </a:ext>
            </a:extLst>
          </p:cNvPr>
          <p:cNvSpPr txBox="1"/>
          <p:nvPr/>
        </p:nvSpPr>
        <p:spPr>
          <a:xfrm>
            <a:off x="10273742" y="1457004"/>
            <a:ext cx="1711795" cy="369332"/>
          </a:xfrm>
          <a:prstGeom prst="rect">
            <a:avLst/>
          </a:prstGeom>
          <a:noFill/>
        </p:spPr>
        <p:txBody>
          <a:bodyPr wrap="square" rtlCol="0">
            <a:spAutoFit/>
          </a:bodyPr>
          <a:lstStyle/>
          <a:p>
            <a:r>
              <a:rPr lang="en-US">
                <a:solidFill>
                  <a:schemeClr val="accent1"/>
                </a:solidFill>
              </a:rPr>
              <a:t>gold target </a:t>
            </a:r>
            <a:r>
              <a:rPr lang="en-US" dirty="0">
                <a:solidFill>
                  <a:schemeClr val="accent1"/>
                </a:solidFill>
              </a:rPr>
              <a:t>foil</a:t>
            </a:r>
          </a:p>
        </p:txBody>
      </p:sp>
      <p:sp>
        <p:nvSpPr>
          <p:cNvPr id="14" name="Dia számának helye 13">
            <a:extLst>
              <a:ext uri="{FF2B5EF4-FFF2-40B4-BE49-F238E27FC236}">
                <a16:creationId xmlns:a16="http://schemas.microsoft.com/office/drawing/2014/main" id="{643ACC08-0985-38F0-B5EA-BF174781299C}"/>
              </a:ext>
            </a:extLst>
          </p:cNvPr>
          <p:cNvSpPr>
            <a:spLocks noGrp="1"/>
          </p:cNvSpPr>
          <p:nvPr>
            <p:ph type="sldNum" sz="quarter" idx="12"/>
          </p:nvPr>
        </p:nvSpPr>
        <p:spPr/>
        <p:txBody>
          <a:bodyPr/>
          <a:lstStyle/>
          <a:p>
            <a:fld id="{8EBAB383-6C5D-40A2-91D4-B65D4716B15C}" type="slidenum">
              <a:rPr lang="en-US" smtClean="0"/>
              <a:pPr/>
              <a:t>15</a:t>
            </a:fld>
            <a:r>
              <a:rPr lang="en-US" sz="1100"/>
              <a:t>/30</a:t>
            </a:r>
            <a:endParaRPr lang="en-US" sz="2800" dirty="0"/>
          </a:p>
        </p:txBody>
      </p:sp>
      <p:sp>
        <p:nvSpPr>
          <p:cNvPr id="10" name="Téglalap 9">
            <a:extLst>
              <a:ext uri="{FF2B5EF4-FFF2-40B4-BE49-F238E27FC236}">
                <a16:creationId xmlns:a16="http://schemas.microsoft.com/office/drawing/2014/main" id="{78AFED4E-9538-FF66-87B4-D8A0B5CC4BCC}"/>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a:t>
            </a:r>
            <a:r>
              <a:rPr lang="en-US" sz="1600" b="1" dirty="0">
                <a:solidFill>
                  <a:schemeClr val="bg2"/>
                </a:solidFill>
                <a:effectLst>
                  <a:outerShdw blurRad="38100" dist="38100" dir="2700000" algn="tl">
                    <a:srgbClr val="000000">
                      <a:alpha val="43137"/>
                    </a:srgbClr>
                  </a:outerShdw>
                </a:effectLst>
              </a:rPr>
              <a:t>HIGH-ENERGY PHYSICS       </a:t>
            </a:r>
            <a:r>
              <a:rPr lang="en-US" sz="1600" b="1" dirty="0">
                <a:solidFill>
                  <a:schemeClr val="bg1">
                    <a:lumMod val="65000"/>
                  </a:schemeClr>
                </a:solidFill>
                <a:effectLst>
                  <a:outerShdw blurRad="38100" dist="38100" dir="2700000" algn="tl">
                    <a:srgbClr val="000000">
                      <a:alpha val="43137"/>
                    </a:srgbClr>
                  </a:outerShdw>
                </a:effectLst>
              </a:rPr>
              <a:t>QUANTUM STATISTICS       FEMTOSCOPY </a:t>
            </a:r>
          </a:p>
        </p:txBody>
      </p:sp>
    </p:spTree>
    <p:extLst>
      <p:ext uri="{BB962C8B-B14F-4D97-AF65-F5344CB8AC3E}">
        <p14:creationId xmlns:p14="http://schemas.microsoft.com/office/powerpoint/2010/main" val="767278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031B26F-03DD-49B7-B7C7-730E8F88212F}"/>
              </a:ext>
            </a:extLst>
          </p:cNvPr>
          <p:cNvSpPr>
            <a:spLocks noGrp="1"/>
          </p:cNvSpPr>
          <p:nvPr>
            <p:ph type="title"/>
          </p:nvPr>
        </p:nvSpPr>
        <p:spPr/>
        <p:txBody>
          <a:bodyPr>
            <a:normAutofit/>
          </a:bodyPr>
          <a:lstStyle/>
          <a:p>
            <a:r>
              <a:rPr lang="en-US" dirty="0"/>
              <a:t>Future facilities: NICA, FAIR, J-PARC HI</a:t>
            </a:r>
          </a:p>
        </p:txBody>
      </p:sp>
      <p:sp>
        <p:nvSpPr>
          <p:cNvPr id="3" name="Tartalom helye 2">
            <a:extLst>
              <a:ext uri="{FF2B5EF4-FFF2-40B4-BE49-F238E27FC236}">
                <a16:creationId xmlns:a16="http://schemas.microsoft.com/office/drawing/2014/main" id="{1EEFAB6F-0C98-4B38-A014-9F6E6726CE87}"/>
              </a:ext>
            </a:extLst>
          </p:cNvPr>
          <p:cNvSpPr>
            <a:spLocks noGrp="1"/>
          </p:cNvSpPr>
          <p:nvPr>
            <p:ph idx="1"/>
          </p:nvPr>
        </p:nvSpPr>
        <p:spPr/>
        <p:txBody>
          <a:bodyPr/>
          <a:lstStyle/>
          <a:p>
            <a:r>
              <a:rPr lang="en-US" dirty="0"/>
              <a:t>New facilities planned/built</a:t>
            </a:r>
          </a:p>
          <a:p>
            <a:r>
              <a:rPr lang="en-US" dirty="0"/>
              <a:t>NICA: 2020, experiments: MPD &amp; BM@N ?</a:t>
            </a:r>
          </a:p>
          <a:p>
            <a:r>
              <a:rPr lang="en-US" dirty="0"/>
              <a:t>FAIR: 2025, experiment: CBM</a:t>
            </a:r>
          </a:p>
          <a:p>
            <a:r>
              <a:rPr lang="en-US" dirty="0"/>
              <a:t>J-PARC HI: 2027, experiment: JHITS </a:t>
            </a:r>
          </a:p>
        </p:txBody>
      </p:sp>
      <p:pic>
        <p:nvPicPr>
          <p:cNvPr id="7" name="Picture 1" descr="NICA_scheme_v_2.1.png">
            <a:extLst>
              <a:ext uri="{FF2B5EF4-FFF2-40B4-BE49-F238E27FC236}">
                <a16:creationId xmlns:a16="http://schemas.microsoft.com/office/drawing/2014/main" id="{DE48CF6B-6E91-4AC8-ADB6-7EF20CF19077}"/>
              </a:ext>
            </a:extLst>
          </p:cNvPr>
          <p:cNvPicPr>
            <a:picLocks noChangeAspect="1"/>
          </p:cNvPicPr>
          <p:nvPr/>
        </p:nvPicPr>
        <p:blipFill rotWithShape="1">
          <a:blip r:embed="rId2">
            <a:extLst>
              <a:ext uri="{28A0092B-C50C-407E-A947-70E740481C1C}">
                <a14:useLocalDpi xmlns:a14="http://schemas.microsoft.com/office/drawing/2010/main" val="0"/>
              </a:ext>
            </a:extLst>
          </a:blip>
          <a:srcRect l="2740" r="3199"/>
          <a:stretch/>
        </p:blipFill>
        <p:spPr>
          <a:xfrm>
            <a:off x="7911450" y="3426338"/>
            <a:ext cx="4263429" cy="2548356"/>
          </a:xfrm>
          <a:prstGeom prst="rect">
            <a:avLst/>
          </a:prstGeom>
        </p:spPr>
      </p:pic>
      <p:pic>
        <p:nvPicPr>
          <p:cNvPr id="8" name="Picture 12" descr="C:\Users\Yury\Documents\Suzdal\BMN.jpg">
            <a:extLst>
              <a:ext uri="{FF2B5EF4-FFF2-40B4-BE49-F238E27FC236}">
                <a16:creationId xmlns:a16="http://schemas.microsoft.com/office/drawing/2014/main" id="{EAC885C7-8404-44E6-8FD4-8E5CD1AA652E}"/>
              </a:ext>
            </a:extLst>
          </p:cNvPr>
          <p:cNvPicPr>
            <a:picLocks noChangeAspect="1" noChangeArrowheads="1"/>
          </p:cNvPicPr>
          <p:nvPr/>
        </p:nvPicPr>
        <p:blipFill>
          <a:blip r:embed="rId3"/>
          <a:srcRect/>
          <a:stretch>
            <a:fillRect/>
          </a:stretch>
        </p:blipFill>
        <p:spPr bwMode="auto">
          <a:xfrm>
            <a:off x="7913936" y="3426338"/>
            <a:ext cx="1048112" cy="653640"/>
          </a:xfrm>
          <a:prstGeom prst="rect">
            <a:avLst/>
          </a:prstGeom>
          <a:noFill/>
          <a:ln w="9525">
            <a:noFill/>
            <a:miter lim="800000"/>
            <a:headEnd/>
            <a:tailEnd/>
          </a:ln>
        </p:spPr>
      </p:pic>
      <p:pic>
        <p:nvPicPr>
          <p:cNvPr id="9" name="Picture 2">
            <a:extLst>
              <a:ext uri="{FF2B5EF4-FFF2-40B4-BE49-F238E27FC236}">
                <a16:creationId xmlns:a16="http://schemas.microsoft.com/office/drawing/2014/main" id="{50CE8BB8-DBAE-4E18-AF47-F62195C4C1A0}"/>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314"/>
          <a:stretch>
            <a:fillRect/>
          </a:stretch>
        </p:blipFill>
        <p:spPr bwMode="auto">
          <a:xfrm>
            <a:off x="10971457" y="4975387"/>
            <a:ext cx="1213673" cy="99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3" name="Kép 12">
            <a:extLst>
              <a:ext uri="{FF2B5EF4-FFF2-40B4-BE49-F238E27FC236}">
                <a16:creationId xmlns:a16="http://schemas.microsoft.com/office/drawing/2014/main" id="{189FDC1D-66DC-44AA-9F2C-B4522779284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523129" y="3457116"/>
            <a:ext cx="4351144" cy="2540291"/>
          </a:xfrm>
          <a:prstGeom prst="rect">
            <a:avLst/>
          </a:prstGeom>
        </p:spPr>
      </p:pic>
      <p:pic>
        <p:nvPicPr>
          <p:cNvPr id="14" name="Kép 13">
            <a:extLst>
              <a:ext uri="{FF2B5EF4-FFF2-40B4-BE49-F238E27FC236}">
                <a16:creationId xmlns:a16="http://schemas.microsoft.com/office/drawing/2014/main" id="{67335FB9-699C-4EAC-B71C-358BB30B76A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123904" y="5173023"/>
            <a:ext cx="778685" cy="776939"/>
          </a:xfrm>
          <a:prstGeom prst="rect">
            <a:avLst/>
          </a:prstGeom>
        </p:spPr>
      </p:pic>
      <p:pic>
        <p:nvPicPr>
          <p:cNvPr id="15" name="83F60B2C-D9C5-48F3-96B4-2019EB1D1ED2" descr="image001">
            <a:extLst>
              <a:ext uri="{FF2B5EF4-FFF2-40B4-BE49-F238E27FC236}">
                <a16:creationId xmlns:a16="http://schemas.microsoft.com/office/drawing/2014/main" id="{2F37B6DE-D7B1-4C24-9FDB-21693C32BEC9}"/>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966" r="3199"/>
          <a:stretch/>
        </p:blipFill>
        <p:spPr bwMode="auto">
          <a:xfrm>
            <a:off x="7921700" y="1343758"/>
            <a:ext cx="4253179" cy="200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21">
            <a:extLst>
              <a:ext uri="{FF2B5EF4-FFF2-40B4-BE49-F238E27FC236}">
                <a16:creationId xmlns:a16="http://schemas.microsoft.com/office/drawing/2014/main" id="{E2F7325A-3387-4413-BDC8-E0088087D590}"/>
              </a:ext>
            </a:extLst>
          </p:cNvPr>
          <p:cNvSpPr txBox="1"/>
          <p:nvPr/>
        </p:nvSpPr>
        <p:spPr>
          <a:xfrm>
            <a:off x="8267960" y="2765271"/>
            <a:ext cx="1290481" cy="523220"/>
          </a:xfrm>
          <a:prstGeom prst="rect">
            <a:avLst/>
          </a:prstGeom>
          <a:noFill/>
        </p:spPr>
        <p:txBody>
          <a:bodyPr wrap="none" rtlCol="0">
            <a:spAutoFit/>
          </a:bodyPr>
          <a:lstStyle/>
          <a:p>
            <a:r>
              <a:rPr lang="en-US" sz="14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FAIR phase 1</a:t>
            </a:r>
          </a:p>
          <a:p>
            <a:r>
              <a:rPr lang="en-US" sz="1400" dirty="0">
                <a:solidFill>
                  <a:srgbClr val="D1C925"/>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FAIR phase 2 </a:t>
            </a:r>
          </a:p>
        </p:txBody>
      </p:sp>
      <p:sp>
        <p:nvSpPr>
          <p:cNvPr id="17" name="TextBox 28">
            <a:extLst>
              <a:ext uri="{FF2B5EF4-FFF2-40B4-BE49-F238E27FC236}">
                <a16:creationId xmlns:a16="http://schemas.microsoft.com/office/drawing/2014/main" id="{2869D525-B08D-4E15-85D3-D3DCEEDF6492}"/>
              </a:ext>
            </a:extLst>
          </p:cNvPr>
          <p:cNvSpPr txBox="1"/>
          <p:nvPr/>
        </p:nvSpPr>
        <p:spPr>
          <a:xfrm>
            <a:off x="10629884" y="1623370"/>
            <a:ext cx="930063" cy="230832"/>
          </a:xfrm>
          <a:prstGeom prst="rect">
            <a:avLst/>
          </a:prstGeom>
          <a:noFill/>
        </p:spPr>
        <p:txBody>
          <a:bodyPr wrap="none" rtlCol="0">
            <a:spAutoFit/>
          </a:bodyPr>
          <a:lstStyle/>
          <a:p>
            <a:pPr fontAlgn="base">
              <a:spcBef>
                <a:spcPct val="0"/>
              </a:spcBef>
              <a:spcAft>
                <a:spcPct val="0"/>
              </a:spcAft>
              <a:defRPr/>
            </a:pPr>
            <a:r>
              <a:rPr lang="en-US" sz="900" b="1" kern="0" dirty="0">
                <a:solidFill>
                  <a:srgbClr val="9F2936"/>
                </a:solidFill>
                <a:latin typeface="Verdana"/>
                <a:cs typeface="Arial" charset="0"/>
              </a:rPr>
              <a:t>SIS100</a:t>
            </a:r>
            <a:r>
              <a:rPr lang="en-US" sz="900" kern="0" dirty="0">
                <a:solidFill>
                  <a:srgbClr val="9F2936"/>
                </a:solidFill>
                <a:latin typeface="Verdana"/>
                <a:cs typeface="Arial" charset="0"/>
              </a:rPr>
              <a:t>/300</a:t>
            </a:r>
          </a:p>
        </p:txBody>
      </p:sp>
      <p:sp>
        <p:nvSpPr>
          <p:cNvPr id="18" name="Szövegdoboz 17">
            <a:extLst>
              <a:ext uri="{FF2B5EF4-FFF2-40B4-BE49-F238E27FC236}">
                <a16:creationId xmlns:a16="http://schemas.microsoft.com/office/drawing/2014/main" id="{3EB080F2-EE10-41D2-8CC0-046397C3DFAD}"/>
              </a:ext>
            </a:extLst>
          </p:cNvPr>
          <p:cNvSpPr txBox="1"/>
          <p:nvPr/>
        </p:nvSpPr>
        <p:spPr>
          <a:xfrm flipH="1">
            <a:off x="7921701" y="5597297"/>
            <a:ext cx="1032583" cy="400110"/>
          </a:xfrm>
          <a:prstGeom prst="rect">
            <a:avLst/>
          </a:prstGeom>
          <a:noFill/>
        </p:spPr>
        <p:txBody>
          <a:bodyPr wrap="square" rtlCol="0">
            <a:spAutoFit/>
          </a:bodyPr>
          <a:lstStyle/>
          <a:p>
            <a:r>
              <a:rPr lang="en-US" sz="2000" b="1" dirty="0">
                <a:solidFill>
                  <a:schemeClr val="bg1"/>
                </a:solidFill>
              </a:rPr>
              <a:t>NICA</a:t>
            </a:r>
          </a:p>
        </p:txBody>
      </p:sp>
      <p:sp>
        <p:nvSpPr>
          <p:cNvPr id="19" name="Szövegdoboz 18">
            <a:extLst>
              <a:ext uri="{FF2B5EF4-FFF2-40B4-BE49-F238E27FC236}">
                <a16:creationId xmlns:a16="http://schemas.microsoft.com/office/drawing/2014/main" id="{3F84A7D3-DE8D-401D-8B5B-0CA23A3D961C}"/>
              </a:ext>
            </a:extLst>
          </p:cNvPr>
          <p:cNvSpPr txBox="1"/>
          <p:nvPr/>
        </p:nvSpPr>
        <p:spPr>
          <a:xfrm flipH="1">
            <a:off x="5258892" y="3468600"/>
            <a:ext cx="1347298" cy="338554"/>
          </a:xfrm>
          <a:prstGeom prst="rect">
            <a:avLst/>
          </a:prstGeom>
          <a:noFill/>
        </p:spPr>
        <p:txBody>
          <a:bodyPr wrap="square" rtlCol="0">
            <a:spAutoFit/>
          </a:bodyPr>
          <a:lstStyle/>
          <a:p>
            <a:r>
              <a:rPr lang="en-US" sz="1600" b="1" dirty="0">
                <a:solidFill>
                  <a:schemeClr val="accent1"/>
                </a:solidFill>
              </a:rPr>
              <a:t>J-PARC HI</a:t>
            </a:r>
          </a:p>
        </p:txBody>
      </p:sp>
      <p:pic>
        <p:nvPicPr>
          <p:cNvPr id="21" name="Picture 3">
            <a:extLst>
              <a:ext uri="{FF2B5EF4-FFF2-40B4-BE49-F238E27FC236}">
                <a16:creationId xmlns:a16="http://schemas.microsoft.com/office/drawing/2014/main" id="{29510A6A-E491-46CD-8230-307792CE949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83302" y="2390459"/>
            <a:ext cx="1118785" cy="106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átum helye 9"/>
          <p:cNvSpPr>
            <a:spLocks noGrp="1"/>
          </p:cNvSpPr>
          <p:nvPr>
            <p:ph type="dt" sz="half" idx="10"/>
          </p:nvPr>
        </p:nvSpPr>
        <p:spPr/>
        <p:txBody>
          <a:bodyPr/>
          <a:lstStyle/>
          <a:p>
            <a:pPr algn="r"/>
            <a:r>
              <a:rPr lang="en-US" dirty="0"/>
              <a:t>October 11, 2023</a:t>
            </a:r>
          </a:p>
        </p:txBody>
      </p:sp>
      <p:sp>
        <p:nvSpPr>
          <p:cNvPr id="11" name="Élőláb helye 10"/>
          <p:cNvSpPr>
            <a:spLocks noGrp="1"/>
          </p:cNvSpPr>
          <p:nvPr>
            <p:ph type="ftr" sz="quarter" idx="11"/>
          </p:nvPr>
        </p:nvSpPr>
        <p:spPr/>
        <p:txBody>
          <a:bodyPr/>
          <a:lstStyle/>
          <a:p>
            <a:r>
              <a:rPr lang="en-US" dirty="0"/>
              <a:t>M. Csanád (Eötvös U) @ AE Building Bridges 2023</a:t>
            </a:r>
          </a:p>
        </p:txBody>
      </p:sp>
      <p:pic>
        <p:nvPicPr>
          <p:cNvPr id="4" name="Kép 3">
            <a:extLst>
              <a:ext uri="{FF2B5EF4-FFF2-40B4-BE49-F238E27FC236}">
                <a16:creationId xmlns:a16="http://schemas.microsoft.com/office/drawing/2014/main" id="{E31CC5B1-546F-BDCF-A753-9E0F8F0F643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489" y="3110753"/>
            <a:ext cx="3467212" cy="2965307"/>
          </a:xfrm>
          <a:prstGeom prst="rect">
            <a:avLst/>
          </a:prstGeom>
        </p:spPr>
      </p:pic>
      <p:sp>
        <p:nvSpPr>
          <p:cNvPr id="6" name="Dia számának helye 5">
            <a:extLst>
              <a:ext uri="{FF2B5EF4-FFF2-40B4-BE49-F238E27FC236}">
                <a16:creationId xmlns:a16="http://schemas.microsoft.com/office/drawing/2014/main" id="{AF2CF0E9-1FE8-68CC-17C6-689E04CE69D3}"/>
              </a:ext>
            </a:extLst>
          </p:cNvPr>
          <p:cNvSpPr>
            <a:spLocks noGrp="1"/>
          </p:cNvSpPr>
          <p:nvPr>
            <p:ph type="sldNum" sz="quarter" idx="12"/>
          </p:nvPr>
        </p:nvSpPr>
        <p:spPr/>
        <p:txBody>
          <a:bodyPr/>
          <a:lstStyle/>
          <a:p>
            <a:fld id="{8EBAB383-6C5D-40A2-91D4-B65D4716B15C}" type="slidenum">
              <a:rPr lang="en-US" smtClean="0"/>
              <a:pPr/>
              <a:t>16</a:t>
            </a:fld>
            <a:r>
              <a:rPr lang="en-US" sz="1100" dirty="0"/>
              <a:t>/30</a:t>
            </a:r>
            <a:endParaRPr lang="en-US" sz="2800" dirty="0"/>
          </a:p>
        </p:txBody>
      </p:sp>
      <p:sp>
        <p:nvSpPr>
          <p:cNvPr id="12" name="Téglalap 11">
            <a:extLst>
              <a:ext uri="{FF2B5EF4-FFF2-40B4-BE49-F238E27FC236}">
                <a16:creationId xmlns:a16="http://schemas.microsoft.com/office/drawing/2014/main" id="{0EE0DE98-B31E-D050-FAD2-2352756B8B11}"/>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a:t>
            </a:r>
            <a:r>
              <a:rPr lang="en-US" sz="1600" b="1" dirty="0">
                <a:solidFill>
                  <a:schemeClr val="bg2"/>
                </a:solidFill>
                <a:effectLst>
                  <a:outerShdw blurRad="38100" dist="38100" dir="2700000" algn="tl">
                    <a:srgbClr val="000000">
                      <a:alpha val="43137"/>
                    </a:srgbClr>
                  </a:outerShdw>
                </a:effectLst>
              </a:rPr>
              <a:t>HIGH-ENERGY PHYSICS       </a:t>
            </a:r>
            <a:r>
              <a:rPr lang="en-US" sz="1600" b="1" dirty="0">
                <a:solidFill>
                  <a:schemeClr val="bg1">
                    <a:lumMod val="65000"/>
                  </a:schemeClr>
                </a:solidFill>
                <a:effectLst>
                  <a:outerShdw blurRad="38100" dist="38100" dir="2700000" algn="tl">
                    <a:srgbClr val="000000">
                      <a:alpha val="43137"/>
                    </a:srgbClr>
                  </a:outerShdw>
                </a:effectLst>
              </a:rPr>
              <a:t>QUANTUM STATISTICS       FEMTOSCOPY </a:t>
            </a:r>
          </a:p>
        </p:txBody>
      </p:sp>
    </p:spTree>
    <p:extLst>
      <p:ext uri="{BB962C8B-B14F-4D97-AF65-F5344CB8AC3E}">
        <p14:creationId xmlns:p14="http://schemas.microsoft.com/office/powerpoint/2010/main" val="3854575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Contents of this talk</a:t>
            </a:r>
          </a:p>
        </p:txBody>
      </p:sp>
      <p:sp>
        <p:nvSpPr>
          <p:cNvPr id="3" name="Tartalom helye 2"/>
          <p:cNvSpPr>
            <a:spLocks noGrp="1"/>
          </p:cNvSpPr>
          <p:nvPr>
            <p:ph idx="1"/>
          </p:nvPr>
        </p:nvSpPr>
        <p:spPr/>
        <p:txBody>
          <a:bodyPr vert="horz" lIns="91440" tIns="45720" rIns="91440" bIns="45720" rtlCol="0" anchor="t">
            <a:normAutofit/>
          </a:bodyPr>
          <a:lstStyle/>
          <a:p>
            <a:pPr>
              <a:lnSpc>
                <a:spcPct val="200000"/>
              </a:lnSpc>
              <a:spcBef>
                <a:spcPts val="2400"/>
              </a:spcBef>
            </a:pPr>
            <a:r>
              <a:rPr lang="en-US" sz="2400" dirty="0">
                <a:solidFill>
                  <a:schemeClr val="bg1">
                    <a:lumMod val="75000"/>
                  </a:schemeClr>
                </a:solidFill>
              </a:rPr>
              <a:t>Introduction to particle physics and the strong interaction</a:t>
            </a:r>
          </a:p>
          <a:p>
            <a:pPr>
              <a:lnSpc>
                <a:spcPct val="200000"/>
              </a:lnSpc>
              <a:spcBef>
                <a:spcPts val="2400"/>
              </a:spcBef>
            </a:pPr>
            <a:r>
              <a:rPr lang="en-US" sz="2400" dirty="0">
                <a:solidFill>
                  <a:schemeClr val="bg1">
                    <a:lumMod val="75000"/>
                  </a:schemeClr>
                </a:solidFill>
              </a:rPr>
              <a:t>Big bang in the lab: basics of high-energy physics</a:t>
            </a:r>
          </a:p>
          <a:p>
            <a:pPr>
              <a:lnSpc>
                <a:spcPct val="190000"/>
              </a:lnSpc>
              <a:spcBef>
                <a:spcPts val="2400"/>
              </a:spcBef>
            </a:pPr>
            <a:r>
              <a:rPr lang="en-US" sz="2400" dirty="0"/>
              <a:t>Quantum-statistics and the HBT effect</a:t>
            </a:r>
          </a:p>
          <a:p>
            <a:pPr>
              <a:lnSpc>
                <a:spcPct val="200000"/>
              </a:lnSpc>
              <a:spcBef>
                <a:spcPts val="2400"/>
              </a:spcBef>
            </a:pPr>
            <a:r>
              <a:rPr lang="en-US" sz="2400" dirty="0">
                <a:solidFill>
                  <a:schemeClr val="bg1">
                    <a:lumMod val="75000"/>
                  </a:schemeClr>
                </a:solidFill>
              </a:rPr>
              <a:t>Exploring femtometer geometry with femtoscopy</a:t>
            </a:r>
          </a:p>
          <a:p>
            <a:pPr>
              <a:lnSpc>
                <a:spcPct val="200000"/>
              </a:lnSpc>
              <a:spcBef>
                <a:spcPts val="2400"/>
              </a:spcBef>
            </a:pPr>
            <a:r>
              <a:rPr lang="en-US" sz="2400" dirty="0">
                <a:solidFill>
                  <a:schemeClr val="bg1">
                    <a:lumMod val="75000"/>
                  </a:schemeClr>
                </a:solidFill>
              </a:rPr>
              <a:t>Summary</a:t>
            </a:r>
          </a:p>
        </p:txBody>
      </p:sp>
      <p:sp>
        <p:nvSpPr>
          <p:cNvPr id="6" name="Dátum helye 5"/>
          <p:cNvSpPr>
            <a:spLocks noGrp="1"/>
          </p:cNvSpPr>
          <p:nvPr>
            <p:ph type="dt" sz="half" idx="10"/>
          </p:nvPr>
        </p:nvSpPr>
        <p:spPr/>
        <p:txBody>
          <a:bodyPr/>
          <a:lstStyle/>
          <a:p>
            <a:pPr algn="r"/>
            <a:r>
              <a:rPr lang="en-US" dirty="0"/>
              <a:t>October 11, 2023</a:t>
            </a:r>
          </a:p>
        </p:txBody>
      </p:sp>
      <p:sp>
        <p:nvSpPr>
          <p:cNvPr id="9" name="Élőláb helye 8"/>
          <p:cNvSpPr>
            <a:spLocks noGrp="1"/>
          </p:cNvSpPr>
          <p:nvPr>
            <p:ph type="ftr" sz="quarter" idx="11"/>
          </p:nvPr>
        </p:nvSpPr>
        <p:spPr/>
        <p:txBody>
          <a:bodyPr/>
          <a:lstStyle/>
          <a:p>
            <a:r>
              <a:rPr lang="en-US" dirty="0"/>
              <a:t>M. Csanád (Eötvös U) @ AE Building Bridges 2023</a:t>
            </a:r>
          </a:p>
        </p:txBody>
      </p:sp>
      <p:sp>
        <p:nvSpPr>
          <p:cNvPr id="4" name="Dia számának helye 3">
            <a:extLst>
              <a:ext uri="{FF2B5EF4-FFF2-40B4-BE49-F238E27FC236}">
                <a16:creationId xmlns:a16="http://schemas.microsoft.com/office/drawing/2014/main" id="{8EB2A268-02BA-511F-B33D-44A71406E62A}"/>
              </a:ext>
            </a:extLst>
          </p:cNvPr>
          <p:cNvSpPr>
            <a:spLocks noGrp="1"/>
          </p:cNvSpPr>
          <p:nvPr>
            <p:ph type="sldNum" sz="quarter" idx="12"/>
          </p:nvPr>
        </p:nvSpPr>
        <p:spPr/>
        <p:txBody>
          <a:bodyPr/>
          <a:lstStyle/>
          <a:p>
            <a:fld id="{8EBAB383-6C5D-40A2-91D4-B65D4716B15C}" type="slidenum">
              <a:rPr lang="en-US" smtClean="0"/>
              <a:pPr/>
              <a:t>17</a:t>
            </a:fld>
            <a:r>
              <a:rPr lang="en-US" sz="1100" dirty="0"/>
              <a:t>/30</a:t>
            </a:r>
            <a:endParaRPr lang="en-US" sz="2800" dirty="0"/>
          </a:p>
        </p:txBody>
      </p:sp>
      <p:sp>
        <p:nvSpPr>
          <p:cNvPr id="5" name="Téglalap 4">
            <a:extLst>
              <a:ext uri="{FF2B5EF4-FFF2-40B4-BE49-F238E27FC236}">
                <a16:creationId xmlns:a16="http://schemas.microsoft.com/office/drawing/2014/main" id="{F235984F-2A66-E921-52C6-A81F901C6A18}"/>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HIGH-ENERGY PHYSICS       </a:t>
            </a:r>
            <a:r>
              <a:rPr lang="en-US" sz="1600" b="1" dirty="0">
                <a:solidFill>
                  <a:schemeClr val="bg2"/>
                </a:solidFill>
                <a:effectLst>
                  <a:outerShdw blurRad="38100" dist="38100" dir="2700000" algn="tl">
                    <a:srgbClr val="000000">
                      <a:alpha val="43137"/>
                    </a:srgbClr>
                  </a:outerShdw>
                </a:effectLst>
              </a:rPr>
              <a:t>QUANTUM STATISTICS       </a:t>
            </a:r>
            <a:r>
              <a:rPr lang="en-US" sz="1600" b="1" dirty="0">
                <a:solidFill>
                  <a:schemeClr val="bg1">
                    <a:lumMod val="65000"/>
                  </a:schemeClr>
                </a:solidFill>
                <a:effectLst>
                  <a:outerShdw blurRad="38100" dist="38100" dir="2700000" algn="tl">
                    <a:srgbClr val="000000">
                      <a:alpha val="43137"/>
                    </a:srgbClr>
                  </a:outerShdw>
                </a:effectLst>
              </a:rPr>
              <a:t>FEMTOSCOPY </a:t>
            </a:r>
          </a:p>
        </p:txBody>
      </p:sp>
    </p:spTree>
    <p:extLst>
      <p:ext uri="{BB962C8B-B14F-4D97-AF65-F5344CB8AC3E}">
        <p14:creationId xmlns:p14="http://schemas.microsoft.com/office/powerpoint/2010/main" val="2399626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A surprising discovery: </a:t>
            </a:r>
            <a:r>
              <a:rPr lang="en-US" dirty="0">
                <a:solidFill>
                  <a:schemeClr val="accent1"/>
                </a:solidFill>
              </a:rPr>
              <a:t>HBT</a:t>
            </a:r>
            <a:r>
              <a:rPr lang="en-US" dirty="0"/>
              <a:t> correlations</a:t>
            </a:r>
          </a:p>
        </p:txBody>
      </p:sp>
      <p:sp>
        <p:nvSpPr>
          <p:cNvPr id="3" name="Tartalom helye 2"/>
          <p:cNvSpPr>
            <a:spLocks noGrp="1"/>
          </p:cNvSpPr>
          <p:nvPr>
            <p:ph idx="1"/>
          </p:nvPr>
        </p:nvSpPr>
        <p:spPr/>
        <p:txBody>
          <a:bodyPr/>
          <a:lstStyle/>
          <a:p>
            <a:r>
              <a:rPr lang="en-US" dirty="0"/>
              <a:t>Radio astronomy: Jansky, 1933, weird 24h oscillation; stars also emit EM radiation in the radio domain!</a:t>
            </a:r>
          </a:p>
          <a:p>
            <a:r>
              <a:rPr lang="en-US" dirty="0"/>
              <a:t>R. </a:t>
            </a:r>
            <a:r>
              <a:rPr lang="en-US" dirty="0">
                <a:solidFill>
                  <a:schemeClr val="accent1"/>
                </a:solidFill>
              </a:rPr>
              <a:t>H</a:t>
            </a:r>
            <a:r>
              <a:rPr lang="en-US" dirty="0"/>
              <a:t>. </a:t>
            </a:r>
            <a:r>
              <a:rPr lang="en-US" dirty="0">
                <a:solidFill>
                  <a:schemeClr val="accent1"/>
                </a:solidFill>
              </a:rPr>
              <a:t>B</a:t>
            </a:r>
            <a:r>
              <a:rPr lang="en-US" dirty="0"/>
              <a:t>rown: investigated radio waves from stars</a:t>
            </a:r>
          </a:p>
          <a:p>
            <a:pPr lvl="1"/>
            <a:r>
              <a:rPr lang="en-US" dirty="0" err="1"/>
              <a:t>Jordell</a:t>
            </a:r>
            <a:r>
              <a:rPr lang="en-US" dirty="0"/>
              <a:t> Bank (optical and radio telescopes), tabletop experiment (optics), Narrabri (stellar interferometer)</a:t>
            </a:r>
          </a:p>
          <a:p>
            <a:r>
              <a:rPr lang="en-US" dirty="0"/>
              <a:t>R. Q. </a:t>
            </a:r>
            <a:r>
              <a:rPr lang="en-US" dirty="0">
                <a:solidFill>
                  <a:schemeClr val="accent1"/>
                </a:solidFill>
              </a:rPr>
              <a:t>T</a:t>
            </a:r>
            <a:r>
              <a:rPr lang="en-US" dirty="0"/>
              <a:t>wiss helped to understand results mathematically</a:t>
            </a:r>
          </a:p>
          <a:p>
            <a:r>
              <a:rPr lang="en-US" dirty="0"/>
              <a:t>Weird correlation in all experiments</a:t>
            </a:r>
          </a:p>
          <a:p>
            <a:endParaRPr lang="en-US" dirty="0"/>
          </a:p>
          <a:p>
            <a:endParaRPr lang="en-US" dirty="0"/>
          </a:p>
        </p:txBody>
      </p:sp>
      <p:pic>
        <p:nvPicPr>
          <p:cNvPr id="9" name="Kép 8">
            <a:extLst>
              <a:ext uri="{FF2B5EF4-FFF2-40B4-BE49-F238E27FC236}">
                <a16:creationId xmlns:a16="http://schemas.microsoft.com/office/drawing/2014/main" id="{E5136DC4-A643-4AC1-9442-E1814FD9DBAE}"/>
              </a:ext>
            </a:extLst>
          </p:cNvPr>
          <p:cNvPicPr>
            <a:picLocks noChangeAspect="1"/>
          </p:cNvPicPr>
          <p:nvPr/>
        </p:nvPicPr>
        <p:blipFill>
          <a:blip r:embed="rId2"/>
          <a:stretch>
            <a:fillRect/>
          </a:stretch>
        </p:blipFill>
        <p:spPr>
          <a:xfrm>
            <a:off x="1524000" y="3619540"/>
            <a:ext cx="9144000" cy="2456520"/>
          </a:xfrm>
          <a:prstGeom prst="rect">
            <a:avLst/>
          </a:prstGeom>
        </p:spPr>
      </p:pic>
      <p:sp>
        <p:nvSpPr>
          <p:cNvPr id="5" name="Dátum helye 4"/>
          <p:cNvSpPr>
            <a:spLocks noGrp="1"/>
          </p:cNvSpPr>
          <p:nvPr>
            <p:ph type="dt" sz="half" idx="10"/>
          </p:nvPr>
        </p:nvSpPr>
        <p:spPr/>
        <p:txBody>
          <a:bodyPr/>
          <a:lstStyle/>
          <a:p>
            <a:pPr algn="r"/>
            <a:r>
              <a:rPr lang="en-US" dirty="0"/>
              <a:t>October 11, 2023</a:t>
            </a:r>
          </a:p>
        </p:txBody>
      </p:sp>
      <p:sp>
        <p:nvSpPr>
          <p:cNvPr id="7" name="Élőláb helye 6"/>
          <p:cNvSpPr>
            <a:spLocks noGrp="1"/>
          </p:cNvSpPr>
          <p:nvPr>
            <p:ph type="ftr" sz="quarter" idx="11"/>
          </p:nvPr>
        </p:nvSpPr>
        <p:spPr/>
        <p:txBody>
          <a:bodyPr/>
          <a:lstStyle/>
          <a:p>
            <a:r>
              <a:rPr lang="en-US" dirty="0"/>
              <a:t>M. Csanád (Eötvös U) @ AE Building Bridges 2023</a:t>
            </a:r>
          </a:p>
        </p:txBody>
      </p:sp>
      <p:sp>
        <p:nvSpPr>
          <p:cNvPr id="6" name="Dia számának helye 5">
            <a:extLst>
              <a:ext uri="{FF2B5EF4-FFF2-40B4-BE49-F238E27FC236}">
                <a16:creationId xmlns:a16="http://schemas.microsoft.com/office/drawing/2014/main" id="{49B347F2-E394-F542-ECEE-6EFE01AD067B}"/>
              </a:ext>
            </a:extLst>
          </p:cNvPr>
          <p:cNvSpPr>
            <a:spLocks noGrp="1"/>
          </p:cNvSpPr>
          <p:nvPr>
            <p:ph type="sldNum" sz="quarter" idx="12"/>
          </p:nvPr>
        </p:nvSpPr>
        <p:spPr/>
        <p:txBody>
          <a:bodyPr/>
          <a:lstStyle/>
          <a:p>
            <a:fld id="{8EBAB383-6C5D-40A2-91D4-B65D4716B15C}" type="slidenum">
              <a:rPr lang="en-US" smtClean="0"/>
              <a:pPr/>
              <a:t>18</a:t>
            </a:fld>
            <a:r>
              <a:rPr lang="en-US" sz="1100" dirty="0"/>
              <a:t>/30</a:t>
            </a:r>
            <a:endParaRPr lang="en-US" sz="2800" dirty="0"/>
          </a:p>
        </p:txBody>
      </p:sp>
      <p:sp>
        <p:nvSpPr>
          <p:cNvPr id="8" name="Téglalap 7">
            <a:extLst>
              <a:ext uri="{FF2B5EF4-FFF2-40B4-BE49-F238E27FC236}">
                <a16:creationId xmlns:a16="http://schemas.microsoft.com/office/drawing/2014/main" id="{3E6184F1-9285-72A4-6EF5-4FC1D66A74C3}"/>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HIGH-ENERGY PHYSICS       </a:t>
            </a:r>
            <a:r>
              <a:rPr lang="en-US" sz="1600" b="1" dirty="0">
                <a:solidFill>
                  <a:schemeClr val="bg2"/>
                </a:solidFill>
                <a:effectLst>
                  <a:outerShdw blurRad="38100" dist="38100" dir="2700000" algn="tl">
                    <a:srgbClr val="000000">
                      <a:alpha val="43137"/>
                    </a:srgbClr>
                  </a:outerShdw>
                </a:effectLst>
              </a:rPr>
              <a:t>QUANTUM STATISTICS       </a:t>
            </a:r>
            <a:r>
              <a:rPr lang="en-US" sz="1600" b="1" dirty="0">
                <a:solidFill>
                  <a:schemeClr val="bg1">
                    <a:lumMod val="65000"/>
                  </a:schemeClr>
                </a:solidFill>
                <a:effectLst>
                  <a:outerShdw blurRad="38100" dist="38100" dir="2700000" algn="tl">
                    <a:srgbClr val="000000">
                      <a:alpha val="43137"/>
                    </a:srgbClr>
                  </a:outerShdw>
                </a:effectLst>
              </a:rPr>
              <a:t>FEMTOSCOPY </a:t>
            </a:r>
          </a:p>
        </p:txBody>
      </p:sp>
    </p:spTree>
    <p:extLst>
      <p:ext uri="{BB962C8B-B14F-4D97-AF65-F5344CB8AC3E}">
        <p14:creationId xmlns:p14="http://schemas.microsoft.com/office/powerpoint/2010/main" val="1099831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Why are correlations useful?</a:t>
            </a: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p:txBody>
              <a:bodyPr>
                <a:normAutofit/>
              </a:bodyPr>
              <a:lstStyle/>
              <a:p>
                <a:r>
                  <a:rPr lang="en-US" dirty="0"/>
                  <a:t>Frequency of a given height in a population/sample: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h</m:t>
                    </m:r>
                    <m:r>
                      <a:rPr lang="en-US" b="0" i="1" smtClean="0">
                        <a:latin typeface="Cambria Math" panose="02040503050406030204" pitchFamily="18" charset="0"/>
                      </a:rPr>
                      <m:t>)</m:t>
                    </m:r>
                  </m:oMath>
                </a14:m>
                <a:endParaRPr lang="en-US" dirty="0"/>
              </a:p>
              <a:p>
                <a:r>
                  <a:rPr lang="en-US" dirty="0"/>
                  <a:t>Height densities: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Δ</m:t>
                        </m:r>
                      </m:sub>
                    </m:sSub>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r>
                          <a:rPr lang="en-US" b="0" i="1" smtClean="0">
                            <a:latin typeface="Cambria Math" panose="02040503050406030204" pitchFamily="18" charset="0"/>
                          </a:rPr>
                          <m:t>h</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𝑁</m:t>
                        </m:r>
                        <m:d>
                          <m:dPr>
                            <m:ctrlPr>
                              <a:rPr lang="en-US" i="1" smtClean="0">
                                <a:latin typeface="Cambria Math" panose="02040503050406030204" pitchFamily="18" charset="0"/>
                              </a:rPr>
                            </m:ctrlPr>
                          </m:dPr>
                          <m:e>
                            <m:r>
                              <a:rPr lang="en-US" i="1" smtClean="0">
                                <a:latin typeface="Cambria Math" panose="02040503050406030204" pitchFamily="18" charset="0"/>
                              </a:rPr>
                              <m:t>h</m:t>
                            </m:r>
                          </m:e>
                        </m:d>
                        <m:r>
                          <a:rPr lang="en-US" i="1" smtClean="0">
                            <a:latin typeface="Cambria Math" panose="02040503050406030204" pitchFamily="18" charset="0"/>
                          </a:rPr>
                          <m:t>𝑁</m:t>
                        </m:r>
                        <m:d>
                          <m:dPr>
                            <m:ctrlPr>
                              <a:rPr lang="en-US" i="1" smtClean="0">
                                <a:latin typeface="Cambria Math" panose="02040503050406030204" pitchFamily="18" charset="0"/>
                              </a:rPr>
                            </m:ctrlPr>
                          </m:dPr>
                          <m:e>
                            <m:r>
                              <a:rPr lang="en-US" i="1" smtClean="0">
                                <a:latin typeface="Cambria Math" panose="02040503050406030204" pitchFamily="18" charset="0"/>
                              </a:rPr>
                              <m:t>h</m:t>
                            </m:r>
                            <m:r>
                              <a:rPr lang="en-US" i="1" smtClean="0">
                                <a:latin typeface="Cambria Math" panose="02040503050406030204" pitchFamily="18" charset="0"/>
                              </a:rPr>
                              <m:t>+</m:t>
                            </m:r>
                            <m:r>
                              <m:rPr>
                                <m:sty m:val="p"/>
                              </m:rPr>
                              <a:rPr lang="en-US" smtClean="0">
                                <a:latin typeface="Cambria Math" panose="02040503050406030204" pitchFamily="18" charset="0"/>
                              </a:rPr>
                              <m:t>Δ</m:t>
                            </m:r>
                            <m:r>
                              <a:rPr lang="en-US" i="1" smtClean="0">
                                <a:latin typeface="Cambria Math" panose="02040503050406030204" pitchFamily="18" charset="0"/>
                              </a:rPr>
                              <m:t>h</m:t>
                            </m:r>
                          </m:e>
                        </m:d>
                      </m:e>
                    </m:d>
                  </m:oMath>
                </a14:m>
                <a:r>
                  <a:rPr lang="en-US" dirty="0"/>
                  <a:t>, averaging on </a:t>
                </a:r>
                <a14:m>
                  <m:oMath xmlns:m="http://schemas.openxmlformats.org/officeDocument/2006/math">
                    <m:r>
                      <a:rPr lang="en-US" i="1" smtClean="0">
                        <a:latin typeface="Cambria Math" panose="02040503050406030204" pitchFamily="18" charset="0"/>
                      </a:rPr>
                      <m:t>h</m:t>
                    </m:r>
                  </m:oMath>
                </a14:m>
                <a:endParaRPr lang="en-US" dirty="0"/>
              </a:p>
              <a:p>
                <a:r>
                  <a:rPr lang="en-US" dirty="0"/>
                  <a:t>Simplest case:</a:t>
                </a:r>
                <a:br>
                  <a:rPr lang="en-US" dirty="0"/>
                </a:br>
                <a:r>
                  <a:rPr lang="en-US" dirty="0"/>
                  <a:t>both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h</m:t>
                    </m:r>
                    <m:r>
                      <a:rPr lang="en-US" b="0" i="1" smtClean="0">
                        <a:latin typeface="Cambria Math" panose="02040503050406030204" pitchFamily="18" charset="0"/>
                      </a:rPr>
                      <m:t>)</m:t>
                    </m:r>
                  </m:oMath>
                </a14:m>
                <a:r>
                  <a:rPr lang="en-US" dirty="0"/>
                  <a:t> and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𝑁</m:t>
                        </m:r>
                      </m:e>
                      <m:sub>
                        <m:r>
                          <m:rPr>
                            <m:sty m:val="p"/>
                          </m:rPr>
                          <a:rPr lang="en-US" smtClean="0">
                            <a:latin typeface="Cambria Math" panose="02040503050406030204" pitchFamily="18" charset="0"/>
                          </a:rPr>
                          <m:t>Δ</m:t>
                        </m:r>
                      </m:sub>
                    </m:sSub>
                    <m:d>
                      <m:dPr>
                        <m:ctrlPr>
                          <a:rPr lang="en-US" i="1">
                            <a:latin typeface="Cambria Math" panose="02040503050406030204" pitchFamily="18" charset="0"/>
                          </a:rPr>
                        </m:ctrlPr>
                      </m:dPr>
                      <m:e>
                        <m:r>
                          <m:rPr>
                            <m:sty m:val="p"/>
                          </m:rPr>
                          <a:rPr lang="en-US">
                            <a:latin typeface="Cambria Math" panose="02040503050406030204" pitchFamily="18" charset="0"/>
                          </a:rPr>
                          <m:t>Δ</m:t>
                        </m:r>
                        <m:r>
                          <a:rPr lang="en-US" i="1">
                            <a:latin typeface="Cambria Math" panose="02040503050406030204" pitchFamily="18" charset="0"/>
                          </a:rPr>
                          <m:t>h</m:t>
                        </m:r>
                      </m:e>
                    </m:d>
                  </m:oMath>
                </a14:m>
                <a:br>
                  <a:rPr lang="en-US" dirty="0"/>
                </a:br>
                <a:r>
                  <a:rPr lang="en-US" dirty="0"/>
                  <a:t>Gaussian</a:t>
                </a:r>
              </a:p>
              <a:p>
                <a:pPr marL="0" indent="0">
                  <a:buNone/>
                </a:pPr>
                <a:endParaRPr lang="en-US" dirty="0"/>
              </a:p>
              <a:p>
                <a:r>
                  <a:rPr lang="en-US" dirty="0"/>
                  <a:t>Except if lot of identical twins:</a:t>
                </a:r>
                <a:br>
                  <a:rPr lang="en-US" dirty="0"/>
                </a:br>
                <a:r>
                  <a:rPr lang="en-US" dirty="0"/>
                  <a:t>unexpected number of same height pairs – </a:t>
                </a:r>
                <a:br>
                  <a:rPr lang="en-US" dirty="0"/>
                </a:br>
                <a:r>
                  <a:rPr lang="en-US" dirty="0">
                    <a:solidFill>
                      <a:srgbClr val="FF9933"/>
                    </a:solidFill>
                  </a:rPr>
                  <a:t>increase at zero!</a:t>
                </a:r>
              </a:p>
              <a:p>
                <a:r>
                  <a:rPr lang="en-US" dirty="0"/>
                  <a:t>Then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𝑁</m:t>
                        </m:r>
                      </m:e>
                      <m:sub>
                        <m:r>
                          <m:rPr>
                            <m:sty m:val="p"/>
                          </m:rPr>
                          <a:rPr lang="en-US" smtClean="0">
                            <a:latin typeface="Cambria Math" panose="02040503050406030204" pitchFamily="18" charset="0"/>
                          </a:rPr>
                          <m:t>Δ</m:t>
                        </m:r>
                      </m:sub>
                    </m:sSub>
                    <m:d>
                      <m:dPr>
                        <m:ctrlPr>
                          <a:rPr lang="en-US" i="1" smtClean="0">
                            <a:latin typeface="Cambria Math" panose="02040503050406030204" pitchFamily="18" charset="0"/>
                          </a:rPr>
                        </m:ctrlPr>
                      </m:dPr>
                      <m:e>
                        <m:r>
                          <a:rPr lang="en-US" b="0" i="1" smtClean="0">
                            <a:latin typeface="Cambria Math" panose="02040503050406030204" pitchFamily="18" charset="0"/>
                          </a:rPr>
                          <m:t>0</m:t>
                        </m:r>
                      </m:e>
                    </m:d>
                    <m:r>
                      <a:rPr lang="en-US" i="1" smtClean="0">
                        <a:latin typeface="Cambria Math" panose="02040503050406030204" pitchFamily="18" charset="0"/>
                        <a:ea typeface="Cambria Math" panose="02040503050406030204" pitchFamily="18" charset="0"/>
                      </a:rPr>
                      <m:t>&gt;</m:t>
                    </m:r>
                    <m:d>
                      <m:dPr>
                        <m:begChr m:val="⟨"/>
                        <m:endChr m:val="⟩"/>
                        <m:ctrlPr>
                          <a:rPr lang="en-US" i="1" smtClean="0">
                            <a:latin typeface="Cambria Math" panose="02040503050406030204" pitchFamily="18" charset="0"/>
                            <a:ea typeface="Cambria Math" panose="02040503050406030204" pitchFamily="18" charset="0"/>
                          </a:rPr>
                        </m:ctrlPr>
                      </m:dPr>
                      <m:e>
                        <m:r>
                          <a:rPr lang="en-US" i="1" smtClean="0">
                            <a:latin typeface="Cambria Math" panose="02040503050406030204" pitchFamily="18" charset="0"/>
                          </a:rPr>
                          <m:t>𝑁</m:t>
                        </m:r>
                        <m:d>
                          <m:dPr>
                            <m:ctrlPr>
                              <a:rPr lang="en-US" i="1" smtClean="0">
                                <a:latin typeface="Cambria Math" panose="02040503050406030204" pitchFamily="18" charset="0"/>
                              </a:rPr>
                            </m:ctrlPr>
                          </m:dPr>
                          <m:e>
                            <m:r>
                              <a:rPr lang="en-US" i="1" smtClean="0">
                                <a:latin typeface="Cambria Math" panose="02040503050406030204" pitchFamily="18" charset="0"/>
                              </a:rPr>
                              <m:t>h</m:t>
                            </m:r>
                          </m:e>
                        </m:d>
                        <m:r>
                          <a:rPr lang="en-US" i="1" smtClean="0">
                            <a:latin typeface="Cambria Math" panose="02040503050406030204" pitchFamily="18" charset="0"/>
                          </a:rPr>
                          <m:t>𝑁</m:t>
                        </m:r>
                        <m:d>
                          <m:dPr>
                            <m:ctrlPr>
                              <a:rPr lang="en-US" i="1" smtClean="0">
                                <a:latin typeface="Cambria Math" panose="02040503050406030204" pitchFamily="18" charset="0"/>
                              </a:rPr>
                            </m:ctrlPr>
                          </m:dPr>
                          <m:e>
                            <m:r>
                              <a:rPr lang="en-US" i="1" smtClean="0">
                                <a:latin typeface="Cambria Math" panose="02040503050406030204" pitchFamily="18" charset="0"/>
                              </a:rPr>
                              <m:t>h</m:t>
                            </m:r>
                          </m:e>
                        </m:d>
                      </m:e>
                    </m:d>
                  </m:oMath>
                </a14:m>
                <a:endParaRPr lang="en-US" dirty="0"/>
              </a:p>
              <a:p>
                <a:r>
                  <a:rPr lang="en-US" dirty="0"/>
                  <a:t>Correlation: tells the number of identical twins!</a:t>
                </a:r>
              </a:p>
            </p:txBody>
          </p:sp>
        </mc:Choice>
        <mc:Fallback xmlns="">
          <p:sp>
            <p:nvSpPr>
              <p:cNvPr id="3" name="Tartalom helye 2"/>
              <p:cNvSpPr>
                <a:spLocks noGrp="1" noRot="1" noChangeAspect="1" noMove="1" noResize="1" noEditPoints="1" noAdjustHandles="1" noChangeArrowheads="1" noChangeShapeType="1" noTextEdit="1"/>
              </p:cNvSpPr>
              <p:nvPr>
                <p:ph idx="1"/>
              </p:nvPr>
            </p:nvSpPr>
            <p:spPr>
              <a:blipFill>
                <a:blip r:embed="rId2"/>
                <a:stretch>
                  <a:fillRect l="-483" b="-1372"/>
                </a:stretch>
              </a:blipFill>
            </p:spPr>
            <p:txBody>
              <a:bodyPr/>
              <a:lstStyle/>
              <a:p>
                <a:r>
                  <a:rPr lang="en-US">
                    <a:noFill/>
                  </a:rPr>
                  <a:t> </a:t>
                </a:r>
              </a:p>
            </p:txBody>
          </p:sp>
        </mc:Fallback>
      </mc:AlternateContent>
      <p:grpSp>
        <p:nvGrpSpPr>
          <p:cNvPr id="23" name="Csoportba foglalás 22"/>
          <p:cNvGrpSpPr/>
          <p:nvPr/>
        </p:nvGrpSpPr>
        <p:grpSpPr>
          <a:xfrm>
            <a:off x="4396073" y="2010803"/>
            <a:ext cx="2673426" cy="1971123"/>
            <a:chOff x="1460118" y="2205695"/>
            <a:chExt cx="2673426" cy="1971123"/>
          </a:xfrm>
        </p:grpSpPr>
        <p:pic>
          <p:nvPicPr>
            <p:cNvPr id="15" name="Kép 14"/>
            <p:cNvPicPr>
              <a:picLocks noChangeAspect="1"/>
            </p:cNvPicPr>
            <p:nvPr/>
          </p:nvPicPr>
          <p:blipFill>
            <a:blip r:embed="rId3">
              <a:clrChange>
                <a:clrFrom>
                  <a:srgbClr val="FFFFFF"/>
                </a:clrFrom>
                <a:clrTo>
                  <a:srgbClr val="FFFFFF">
                    <a:alpha val="0"/>
                  </a:srgbClr>
                </a:clrTo>
              </a:clrChange>
            </a:blip>
            <a:stretch>
              <a:fillRect/>
            </a:stretch>
          </p:blipFill>
          <p:spPr>
            <a:xfrm>
              <a:off x="1460118" y="2205695"/>
              <a:ext cx="2673426" cy="1535567"/>
            </a:xfrm>
            <a:prstGeom prst="rect">
              <a:avLst/>
            </a:prstGeom>
          </p:spPr>
        </p:pic>
        <p:sp>
          <p:nvSpPr>
            <p:cNvPr id="6" name="Szövegdoboz 5"/>
            <p:cNvSpPr txBox="1"/>
            <p:nvPr/>
          </p:nvSpPr>
          <p:spPr>
            <a:xfrm>
              <a:off x="1500835" y="3838264"/>
              <a:ext cx="2632709" cy="338554"/>
            </a:xfrm>
            <a:prstGeom prst="rect">
              <a:avLst/>
            </a:prstGeom>
            <a:noFill/>
          </p:spPr>
          <p:txBody>
            <a:bodyPr wrap="square" rtlCol="0">
              <a:spAutoFit/>
            </a:bodyPr>
            <a:lstStyle/>
            <a:p>
              <a:pPr algn="ctr"/>
              <a:r>
                <a:rPr lang="en-US" sz="1600" dirty="0"/>
                <a:t>height [cm]</a:t>
              </a:r>
            </a:p>
          </p:txBody>
        </p:sp>
        <p:sp>
          <p:nvSpPr>
            <p:cNvPr id="16" name="Szövegdoboz 15"/>
            <p:cNvSpPr txBox="1"/>
            <p:nvPr/>
          </p:nvSpPr>
          <p:spPr>
            <a:xfrm>
              <a:off x="1500834" y="3646055"/>
              <a:ext cx="2632710" cy="276999"/>
            </a:xfrm>
            <a:prstGeom prst="rect">
              <a:avLst/>
            </a:prstGeom>
            <a:noFill/>
          </p:spPr>
          <p:txBody>
            <a:bodyPr wrap="square" rtlCol="0">
              <a:spAutoFit/>
            </a:bodyPr>
            <a:lstStyle/>
            <a:p>
              <a:r>
                <a:rPr lang="en-US" sz="1200" dirty="0"/>
                <a:t>140   150   160   170   180   190   200</a:t>
              </a:r>
            </a:p>
          </p:txBody>
        </p:sp>
      </p:grpSp>
      <p:grpSp>
        <p:nvGrpSpPr>
          <p:cNvPr id="24" name="Csoportba foglalás 23"/>
          <p:cNvGrpSpPr/>
          <p:nvPr/>
        </p:nvGrpSpPr>
        <p:grpSpPr>
          <a:xfrm>
            <a:off x="7523318" y="2010803"/>
            <a:ext cx="3196727" cy="1971123"/>
            <a:chOff x="4587362" y="2205695"/>
            <a:chExt cx="3196727" cy="1971123"/>
          </a:xfrm>
        </p:grpSpPr>
        <p:pic>
          <p:nvPicPr>
            <p:cNvPr id="17" name="Kép 16"/>
            <p:cNvPicPr>
              <a:picLocks noChangeAspect="1"/>
            </p:cNvPicPr>
            <p:nvPr/>
          </p:nvPicPr>
          <p:blipFill>
            <a:blip r:embed="rId3">
              <a:clrChange>
                <a:clrFrom>
                  <a:srgbClr val="FFFFFF"/>
                </a:clrFrom>
                <a:clrTo>
                  <a:srgbClr val="FFFFFF">
                    <a:alpha val="0"/>
                  </a:srgbClr>
                </a:clrTo>
              </a:clrChange>
            </a:blip>
            <a:stretch>
              <a:fillRect/>
            </a:stretch>
          </p:blipFill>
          <p:spPr>
            <a:xfrm>
              <a:off x="4743903" y="2205695"/>
              <a:ext cx="2673426" cy="1535567"/>
            </a:xfrm>
            <a:prstGeom prst="rect">
              <a:avLst/>
            </a:prstGeom>
          </p:spPr>
        </p:pic>
        <p:sp>
          <p:nvSpPr>
            <p:cNvPr id="18" name="Szövegdoboz 17"/>
            <p:cNvSpPr txBox="1"/>
            <p:nvPr/>
          </p:nvSpPr>
          <p:spPr>
            <a:xfrm>
              <a:off x="4587362" y="3838264"/>
              <a:ext cx="3196727" cy="338554"/>
            </a:xfrm>
            <a:prstGeom prst="rect">
              <a:avLst/>
            </a:prstGeom>
            <a:noFill/>
          </p:spPr>
          <p:txBody>
            <a:bodyPr wrap="square" rtlCol="0">
              <a:spAutoFit/>
            </a:bodyPr>
            <a:lstStyle/>
            <a:p>
              <a:pPr algn="ctr"/>
              <a:r>
                <a:rPr lang="en-US" sz="1600" dirty="0"/>
                <a:t>height difference [cm]</a:t>
              </a:r>
            </a:p>
          </p:txBody>
        </p:sp>
        <p:sp>
          <p:nvSpPr>
            <p:cNvPr id="19" name="Szövegdoboz 18"/>
            <p:cNvSpPr txBox="1"/>
            <p:nvPr/>
          </p:nvSpPr>
          <p:spPr>
            <a:xfrm>
              <a:off x="4784619" y="3646055"/>
              <a:ext cx="2632710" cy="276999"/>
            </a:xfrm>
            <a:prstGeom prst="rect">
              <a:avLst/>
            </a:prstGeom>
            <a:noFill/>
          </p:spPr>
          <p:txBody>
            <a:bodyPr wrap="square" rtlCol="0">
              <a:spAutoFit/>
            </a:bodyPr>
            <a:lstStyle/>
            <a:p>
              <a:r>
                <a:rPr lang="en-US" sz="1200" dirty="0"/>
                <a:t>-45    -30    -15     0      15    30     45</a:t>
              </a:r>
            </a:p>
          </p:txBody>
        </p:sp>
      </p:grpSp>
      <p:grpSp>
        <p:nvGrpSpPr>
          <p:cNvPr id="25" name="Csoportba foglalás 24"/>
          <p:cNvGrpSpPr/>
          <p:nvPr/>
        </p:nvGrpSpPr>
        <p:grpSpPr>
          <a:xfrm>
            <a:off x="8637923" y="3987105"/>
            <a:ext cx="3196727" cy="2041584"/>
            <a:chOff x="6081696" y="4374760"/>
            <a:chExt cx="3196727" cy="2041584"/>
          </a:xfrm>
        </p:grpSpPr>
        <p:pic>
          <p:nvPicPr>
            <p:cNvPr id="20" name="Kép 1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68998" y="4374760"/>
              <a:ext cx="2667052" cy="1595521"/>
            </a:xfrm>
            <a:prstGeom prst="rect">
              <a:avLst/>
            </a:prstGeom>
          </p:spPr>
        </p:pic>
        <p:sp>
          <p:nvSpPr>
            <p:cNvPr id="21" name="Szövegdoboz 20"/>
            <p:cNvSpPr txBox="1"/>
            <p:nvPr/>
          </p:nvSpPr>
          <p:spPr>
            <a:xfrm>
              <a:off x="6081696" y="6077790"/>
              <a:ext cx="3196727" cy="338554"/>
            </a:xfrm>
            <a:prstGeom prst="rect">
              <a:avLst/>
            </a:prstGeom>
            <a:noFill/>
          </p:spPr>
          <p:txBody>
            <a:bodyPr wrap="square" rtlCol="0">
              <a:spAutoFit/>
            </a:bodyPr>
            <a:lstStyle/>
            <a:p>
              <a:pPr algn="ctr"/>
              <a:r>
                <a:rPr lang="en-US" sz="1600" dirty="0" err="1"/>
                <a:t>heigth</a:t>
              </a:r>
              <a:r>
                <a:rPr lang="en-US" sz="1600" dirty="0"/>
                <a:t> difference [cm]</a:t>
              </a:r>
            </a:p>
          </p:txBody>
        </p:sp>
        <p:sp>
          <p:nvSpPr>
            <p:cNvPr id="22" name="Szövegdoboz 21"/>
            <p:cNvSpPr txBox="1"/>
            <p:nvPr/>
          </p:nvSpPr>
          <p:spPr>
            <a:xfrm>
              <a:off x="6533002" y="5901427"/>
              <a:ext cx="2503048" cy="276999"/>
            </a:xfrm>
            <a:prstGeom prst="rect">
              <a:avLst/>
            </a:prstGeom>
            <a:noFill/>
          </p:spPr>
          <p:txBody>
            <a:bodyPr wrap="square" rtlCol="0">
              <a:spAutoFit/>
            </a:bodyPr>
            <a:lstStyle/>
            <a:p>
              <a:r>
                <a:rPr lang="en-US" sz="1200" dirty="0"/>
                <a:t>-4         -2         0         2         4</a:t>
              </a:r>
            </a:p>
          </p:txBody>
        </p:sp>
      </p:grpSp>
      <p:cxnSp>
        <p:nvCxnSpPr>
          <p:cNvPr id="8" name="Összekötő: szögletes 7">
            <a:extLst>
              <a:ext uri="{FF2B5EF4-FFF2-40B4-BE49-F238E27FC236}">
                <a16:creationId xmlns:a16="http://schemas.microsoft.com/office/drawing/2014/main" id="{2E3ABA9F-481E-4CCC-9B71-C4B1B891E49A}"/>
              </a:ext>
            </a:extLst>
          </p:cNvPr>
          <p:cNvCxnSpPr>
            <a:cxnSpLocks/>
          </p:cNvCxnSpPr>
          <p:nvPr/>
        </p:nvCxnSpPr>
        <p:spPr>
          <a:xfrm flipV="1">
            <a:off x="2904565" y="4240058"/>
            <a:ext cx="7082117" cy="636742"/>
          </a:xfrm>
          <a:prstGeom prst="bentConnector3">
            <a:avLst>
              <a:gd name="adj1" fmla="val 50000"/>
            </a:avLst>
          </a:prstGeom>
          <a:ln w="38100">
            <a:solidFill>
              <a:srgbClr val="FF9933"/>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Dátum helye 3"/>
          <p:cNvSpPr>
            <a:spLocks noGrp="1"/>
          </p:cNvSpPr>
          <p:nvPr>
            <p:ph type="dt" sz="half" idx="10"/>
          </p:nvPr>
        </p:nvSpPr>
        <p:spPr/>
        <p:txBody>
          <a:bodyPr/>
          <a:lstStyle/>
          <a:p>
            <a:pPr algn="r"/>
            <a:r>
              <a:rPr lang="en-US" dirty="0"/>
              <a:t>October 11, 2023</a:t>
            </a:r>
          </a:p>
        </p:txBody>
      </p:sp>
      <p:sp>
        <p:nvSpPr>
          <p:cNvPr id="9" name="Élőláb helye 8"/>
          <p:cNvSpPr>
            <a:spLocks noGrp="1"/>
          </p:cNvSpPr>
          <p:nvPr>
            <p:ph type="ftr" sz="quarter" idx="11"/>
          </p:nvPr>
        </p:nvSpPr>
        <p:spPr/>
        <p:txBody>
          <a:bodyPr/>
          <a:lstStyle/>
          <a:p>
            <a:r>
              <a:rPr lang="en-US" dirty="0"/>
              <a:t>M. Csanád (Eötvös U) @ AE Building Bridges 2023</a:t>
            </a:r>
          </a:p>
        </p:txBody>
      </p:sp>
      <mc:AlternateContent xmlns:mc="http://schemas.openxmlformats.org/markup-compatibility/2006" xmlns:a14="http://schemas.microsoft.com/office/drawing/2010/main">
        <mc:Choice Requires="a14">
          <p:sp>
            <p:nvSpPr>
              <p:cNvPr id="11" name="Szövegdoboz 10">
                <a:extLst>
                  <a:ext uri="{FF2B5EF4-FFF2-40B4-BE49-F238E27FC236}">
                    <a16:creationId xmlns:a16="http://schemas.microsoft.com/office/drawing/2014/main" id="{DD7C3FEC-F29B-2C45-CE83-E437CBCE2950}"/>
                  </a:ext>
                </a:extLst>
              </p:cNvPr>
              <p:cNvSpPr txBox="1"/>
              <p:nvPr/>
            </p:nvSpPr>
            <p:spPr>
              <a:xfrm>
                <a:off x="6190228" y="2067237"/>
                <a:ext cx="7896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𝑁</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h</m:t>
                      </m:r>
                      <m:r>
                        <a:rPr lang="en-US" b="0" i="1" smtClean="0">
                          <a:solidFill>
                            <a:srgbClr val="0070C0"/>
                          </a:solidFill>
                          <a:latin typeface="Cambria Math" panose="02040503050406030204" pitchFamily="18" charset="0"/>
                        </a:rPr>
                        <m:t>)</m:t>
                      </m:r>
                    </m:oMath>
                  </m:oMathPara>
                </a14:m>
                <a:endParaRPr lang="en-US" dirty="0">
                  <a:solidFill>
                    <a:srgbClr val="0070C0"/>
                  </a:solidFill>
                </a:endParaRPr>
              </a:p>
            </p:txBody>
          </p:sp>
        </mc:Choice>
        <mc:Fallback xmlns="">
          <p:sp>
            <p:nvSpPr>
              <p:cNvPr id="11" name="Szövegdoboz 10">
                <a:extLst>
                  <a:ext uri="{FF2B5EF4-FFF2-40B4-BE49-F238E27FC236}">
                    <a16:creationId xmlns:a16="http://schemas.microsoft.com/office/drawing/2014/main" id="{DD7C3FEC-F29B-2C45-CE83-E437CBCE2950}"/>
                  </a:ext>
                </a:extLst>
              </p:cNvPr>
              <p:cNvSpPr txBox="1">
                <a:spLocks noRot="1" noChangeAspect="1" noMove="1" noResize="1" noEditPoints="1" noAdjustHandles="1" noChangeArrowheads="1" noChangeShapeType="1" noTextEdit="1"/>
              </p:cNvSpPr>
              <p:nvPr/>
            </p:nvSpPr>
            <p:spPr>
              <a:xfrm>
                <a:off x="6190228" y="2067237"/>
                <a:ext cx="789634" cy="369332"/>
              </a:xfrm>
              <a:prstGeom prst="rect">
                <a:avLst/>
              </a:prstGeom>
              <a:blipFill>
                <a:blip r:embed="rId5"/>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Szövegdoboz 11">
                <a:extLst>
                  <a:ext uri="{FF2B5EF4-FFF2-40B4-BE49-F238E27FC236}">
                    <a16:creationId xmlns:a16="http://schemas.microsoft.com/office/drawing/2014/main" id="{18338EE2-DBD2-2D7D-4D7D-6481EEB6954E}"/>
                  </a:ext>
                </a:extLst>
              </p:cNvPr>
              <p:cNvSpPr txBox="1"/>
              <p:nvPr/>
            </p:nvSpPr>
            <p:spPr>
              <a:xfrm>
                <a:off x="9551119" y="2067237"/>
                <a:ext cx="7896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𝑁</m:t>
                          </m:r>
                        </m:e>
                        <m:sub>
                          <m:r>
                            <m:rPr>
                              <m:sty m:val="p"/>
                            </m:rPr>
                            <a:rPr lang="en-US" b="0" i="0" smtClean="0">
                              <a:solidFill>
                                <a:srgbClr val="0070C0"/>
                              </a:solidFill>
                              <a:latin typeface="Cambria Math" panose="02040503050406030204" pitchFamily="18" charset="0"/>
                            </a:rPr>
                            <m:t>Δ</m:t>
                          </m:r>
                        </m:sub>
                      </m:sSub>
                      <m:r>
                        <a:rPr lang="en-US" b="0" i="1" smtClean="0">
                          <a:solidFill>
                            <a:srgbClr val="0070C0"/>
                          </a:solidFill>
                          <a:latin typeface="Cambria Math" panose="02040503050406030204" pitchFamily="18" charset="0"/>
                        </a:rPr>
                        <m:t>(</m:t>
                      </m:r>
                      <m:r>
                        <m:rPr>
                          <m:sty m:val="p"/>
                        </m:rPr>
                        <a:rPr lang="en-US">
                          <a:solidFill>
                            <a:srgbClr val="0070C0"/>
                          </a:solidFill>
                          <a:latin typeface="Cambria Math" panose="02040503050406030204" pitchFamily="18" charset="0"/>
                        </a:rPr>
                        <m:t>Δ</m:t>
                      </m:r>
                      <m:r>
                        <a:rPr lang="en-US" b="0" i="1" smtClean="0">
                          <a:solidFill>
                            <a:srgbClr val="0070C0"/>
                          </a:solidFill>
                          <a:latin typeface="Cambria Math" panose="02040503050406030204" pitchFamily="18" charset="0"/>
                        </a:rPr>
                        <m:t>h</m:t>
                      </m:r>
                      <m:r>
                        <a:rPr lang="en-US" b="0" i="1" smtClean="0">
                          <a:solidFill>
                            <a:srgbClr val="0070C0"/>
                          </a:solidFill>
                          <a:latin typeface="Cambria Math" panose="02040503050406030204" pitchFamily="18" charset="0"/>
                        </a:rPr>
                        <m:t>)</m:t>
                      </m:r>
                    </m:oMath>
                  </m:oMathPara>
                </a14:m>
                <a:endParaRPr lang="en-US" dirty="0">
                  <a:solidFill>
                    <a:srgbClr val="0070C0"/>
                  </a:solidFill>
                </a:endParaRPr>
              </a:p>
            </p:txBody>
          </p:sp>
        </mc:Choice>
        <mc:Fallback xmlns="">
          <p:sp>
            <p:nvSpPr>
              <p:cNvPr id="12" name="Szövegdoboz 11">
                <a:extLst>
                  <a:ext uri="{FF2B5EF4-FFF2-40B4-BE49-F238E27FC236}">
                    <a16:creationId xmlns:a16="http://schemas.microsoft.com/office/drawing/2014/main" id="{18338EE2-DBD2-2D7D-4D7D-6481EEB6954E}"/>
                  </a:ext>
                </a:extLst>
              </p:cNvPr>
              <p:cNvSpPr txBox="1">
                <a:spLocks noRot="1" noChangeAspect="1" noMove="1" noResize="1" noEditPoints="1" noAdjustHandles="1" noChangeArrowheads="1" noChangeShapeType="1" noTextEdit="1"/>
              </p:cNvSpPr>
              <p:nvPr/>
            </p:nvSpPr>
            <p:spPr>
              <a:xfrm>
                <a:off x="9551119" y="2067237"/>
                <a:ext cx="789634" cy="369332"/>
              </a:xfrm>
              <a:prstGeom prst="rect">
                <a:avLst/>
              </a:prstGeom>
              <a:blipFill>
                <a:blip r:embed="rId6"/>
                <a:stretch>
                  <a:fillRect r="-18605"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Szövegdoboz 12">
                <a:extLst>
                  <a:ext uri="{FF2B5EF4-FFF2-40B4-BE49-F238E27FC236}">
                    <a16:creationId xmlns:a16="http://schemas.microsoft.com/office/drawing/2014/main" id="{F21C88DB-BF14-7C76-B3B1-899437AC7DC9}"/>
                  </a:ext>
                </a:extLst>
              </p:cNvPr>
              <p:cNvSpPr txBox="1"/>
              <p:nvPr/>
            </p:nvSpPr>
            <p:spPr>
              <a:xfrm>
                <a:off x="11362265" y="3981926"/>
                <a:ext cx="789634" cy="923330"/>
              </a:xfrm>
              <a:prstGeom prst="rect">
                <a:avLst/>
              </a:prstGeom>
              <a:noFill/>
            </p:spPr>
            <p:txBody>
              <a:bodyPr wrap="square">
                <a:spAutoFit/>
              </a:bodyPr>
              <a:lstStyle/>
              <a:p>
                <a14:m>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𝑁</m:t>
                        </m:r>
                      </m:e>
                      <m:sub>
                        <m:r>
                          <m:rPr>
                            <m:sty m:val="p"/>
                          </m:rPr>
                          <a:rPr lang="en-US" b="0" i="0" smtClean="0">
                            <a:solidFill>
                              <a:srgbClr val="0070C0"/>
                            </a:solidFill>
                            <a:latin typeface="Cambria Math" panose="02040503050406030204" pitchFamily="18" charset="0"/>
                          </a:rPr>
                          <m:t>Δ</m:t>
                        </m:r>
                      </m:sub>
                    </m:sSub>
                    <m:r>
                      <a:rPr lang="en-US" b="0" i="1" smtClean="0">
                        <a:solidFill>
                          <a:srgbClr val="0070C0"/>
                        </a:solidFill>
                        <a:latin typeface="Cambria Math" panose="02040503050406030204" pitchFamily="18" charset="0"/>
                      </a:rPr>
                      <m:t>(</m:t>
                    </m:r>
                    <m:r>
                      <m:rPr>
                        <m:sty m:val="p"/>
                      </m:rPr>
                      <a:rPr lang="en-US">
                        <a:solidFill>
                          <a:srgbClr val="0070C0"/>
                        </a:solidFill>
                        <a:latin typeface="Cambria Math" panose="02040503050406030204" pitchFamily="18" charset="0"/>
                      </a:rPr>
                      <m:t>Δ</m:t>
                    </m:r>
                    <m:r>
                      <a:rPr lang="en-US" b="0" i="1" smtClean="0">
                        <a:solidFill>
                          <a:srgbClr val="0070C0"/>
                        </a:solidFill>
                        <a:latin typeface="Cambria Math" panose="02040503050406030204" pitchFamily="18" charset="0"/>
                      </a:rPr>
                      <m:t>h</m:t>
                    </m:r>
                    <m:r>
                      <a:rPr lang="en-US" b="0" i="1" smtClean="0">
                        <a:solidFill>
                          <a:srgbClr val="0070C0"/>
                        </a:solidFill>
                        <a:latin typeface="Cambria Math" panose="02040503050406030204" pitchFamily="18" charset="0"/>
                      </a:rPr>
                      <m:t>)</m:t>
                    </m:r>
                  </m:oMath>
                </a14:m>
                <a:r>
                  <a:rPr lang="en-US" dirty="0">
                    <a:solidFill>
                      <a:srgbClr val="0070C0"/>
                    </a:solidFill>
                  </a:rPr>
                  <a:t> </a:t>
                </a:r>
                <a:r>
                  <a:rPr lang="en-US" dirty="0">
                    <a:solidFill>
                      <a:srgbClr val="ED7E30"/>
                    </a:solidFill>
                  </a:rPr>
                  <a:t>with twins</a:t>
                </a:r>
              </a:p>
            </p:txBody>
          </p:sp>
        </mc:Choice>
        <mc:Fallback xmlns="">
          <p:sp>
            <p:nvSpPr>
              <p:cNvPr id="13" name="Szövegdoboz 12">
                <a:extLst>
                  <a:ext uri="{FF2B5EF4-FFF2-40B4-BE49-F238E27FC236}">
                    <a16:creationId xmlns:a16="http://schemas.microsoft.com/office/drawing/2014/main" id="{F21C88DB-BF14-7C76-B3B1-899437AC7DC9}"/>
                  </a:ext>
                </a:extLst>
              </p:cNvPr>
              <p:cNvSpPr txBox="1">
                <a:spLocks noRot="1" noChangeAspect="1" noMove="1" noResize="1" noEditPoints="1" noAdjustHandles="1" noChangeArrowheads="1" noChangeShapeType="1" noTextEdit="1"/>
              </p:cNvSpPr>
              <p:nvPr/>
            </p:nvSpPr>
            <p:spPr>
              <a:xfrm>
                <a:off x="11362265" y="3981926"/>
                <a:ext cx="789634" cy="923330"/>
              </a:xfrm>
              <a:prstGeom prst="rect">
                <a:avLst/>
              </a:prstGeom>
              <a:blipFill>
                <a:blip r:embed="rId7"/>
                <a:stretch>
                  <a:fillRect l="-6977" r="-18605" b="-9211"/>
                </a:stretch>
              </a:blipFill>
            </p:spPr>
            <p:txBody>
              <a:bodyPr/>
              <a:lstStyle/>
              <a:p>
                <a:r>
                  <a:rPr lang="en-US">
                    <a:noFill/>
                  </a:rPr>
                  <a:t> </a:t>
                </a:r>
              </a:p>
            </p:txBody>
          </p:sp>
        </mc:Fallback>
      </mc:AlternateContent>
      <p:sp>
        <p:nvSpPr>
          <p:cNvPr id="7" name="Dia számának helye 6">
            <a:extLst>
              <a:ext uri="{FF2B5EF4-FFF2-40B4-BE49-F238E27FC236}">
                <a16:creationId xmlns:a16="http://schemas.microsoft.com/office/drawing/2014/main" id="{EB8CE050-C5AE-5626-9CCF-C5E1C6664BAE}"/>
              </a:ext>
            </a:extLst>
          </p:cNvPr>
          <p:cNvSpPr>
            <a:spLocks noGrp="1"/>
          </p:cNvSpPr>
          <p:nvPr>
            <p:ph type="sldNum" sz="quarter" idx="12"/>
          </p:nvPr>
        </p:nvSpPr>
        <p:spPr/>
        <p:txBody>
          <a:bodyPr/>
          <a:lstStyle/>
          <a:p>
            <a:fld id="{8EBAB383-6C5D-40A2-91D4-B65D4716B15C}" type="slidenum">
              <a:rPr lang="en-US" smtClean="0"/>
              <a:pPr/>
              <a:t>19</a:t>
            </a:fld>
            <a:r>
              <a:rPr lang="en-US" sz="1100" dirty="0"/>
              <a:t>/30</a:t>
            </a:r>
            <a:endParaRPr lang="en-US" sz="2800" dirty="0"/>
          </a:p>
        </p:txBody>
      </p:sp>
      <p:sp>
        <p:nvSpPr>
          <p:cNvPr id="10" name="Téglalap 9">
            <a:extLst>
              <a:ext uri="{FF2B5EF4-FFF2-40B4-BE49-F238E27FC236}">
                <a16:creationId xmlns:a16="http://schemas.microsoft.com/office/drawing/2014/main" id="{DE6336F1-D50A-71D2-A473-443C212EE845}"/>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HIGH-ENERGY PHYSICS       </a:t>
            </a:r>
            <a:r>
              <a:rPr lang="en-US" sz="1600" b="1" dirty="0">
                <a:solidFill>
                  <a:schemeClr val="bg2"/>
                </a:solidFill>
                <a:effectLst>
                  <a:outerShdw blurRad="38100" dist="38100" dir="2700000" algn="tl">
                    <a:srgbClr val="000000">
                      <a:alpha val="43137"/>
                    </a:srgbClr>
                  </a:outerShdw>
                </a:effectLst>
              </a:rPr>
              <a:t>QUANTUM STATISTICS       </a:t>
            </a:r>
            <a:r>
              <a:rPr lang="en-US" sz="1600" b="1" dirty="0">
                <a:solidFill>
                  <a:schemeClr val="bg1">
                    <a:lumMod val="65000"/>
                  </a:schemeClr>
                </a:solidFill>
                <a:effectLst>
                  <a:outerShdw blurRad="38100" dist="38100" dir="2700000" algn="tl">
                    <a:srgbClr val="000000">
                      <a:alpha val="43137"/>
                    </a:srgbClr>
                  </a:outerShdw>
                </a:effectLst>
              </a:rPr>
              <a:t>FEMTOSCOPY </a:t>
            </a:r>
          </a:p>
        </p:txBody>
      </p:sp>
    </p:spTree>
    <p:extLst>
      <p:ext uri="{BB962C8B-B14F-4D97-AF65-F5344CB8AC3E}">
        <p14:creationId xmlns:p14="http://schemas.microsoft.com/office/powerpoint/2010/main" val="3299228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Contents of this talk</a:t>
            </a:r>
          </a:p>
        </p:txBody>
      </p:sp>
      <p:sp>
        <p:nvSpPr>
          <p:cNvPr id="3" name="Tartalom helye 2"/>
          <p:cNvSpPr>
            <a:spLocks noGrp="1"/>
          </p:cNvSpPr>
          <p:nvPr>
            <p:ph idx="1"/>
          </p:nvPr>
        </p:nvSpPr>
        <p:spPr/>
        <p:txBody>
          <a:bodyPr vert="horz" lIns="91440" tIns="45720" rIns="91440" bIns="45720" rtlCol="0" anchor="t">
            <a:normAutofit/>
          </a:bodyPr>
          <a:lstStyle/>
          <a:p>
            <a:pPr>
              <a:lnSpc>
                <a:spcPct val="190000"/>
              </a:lnSpc>
              <a:spcBef>
                <a:spcPts val="2400"/>
              </a:spcBef>
            </a:pPr>
            <a:r>
              <a:rPr lang="en-US" sz="2400" dirty="0"/>
              <a:t>Introduction to particle physics and the strong interaction</a:t>
            </a:r>
          </a:p>
          <a:p>
            <a:pPr>
              <a:lnSpc>
                <a:spcPct val="200000"/>
              </a:lnSpc>
              <a:spcBef>
                <a:spcPts val="2400"/>
              </a:spcBef>
            </a:pPr>
            <a:r>
              <a:rPr lang="en-US" sz="2400" dirty="0"/>
              <a:t>Big bang in the lab: basics of high-energy physics</a:t>
            </a:r>
          </a:p>
          <a:p>
            <a:pPr>
              <a:lnSpc>
                <a:spcPct val="200000"/>
              </a:lnSpc>
              <a:spcBef>
                <a:spcPts val="2400"/>
              </a:spcBef>
            </a:pPr>
            <a:r>
              <a:rPr lang="en-US" sz="2400" dirty="0"/>
              <a:t>Quantum-statistics</a:t>
            </a:r>
            <a:r>
              <a:rPr lang="hu-HU" sz="2400" dirty="0"/>
              <a:t> and </a:t>
            </a:r>
            <a:r>
              <a:rPr lang="hu-HU" sz="2400" dirty="0" err="1"/>
              <a:t>the</a:t>
            </a:r>
            <a:r>
              <a:rPr lang="hu-HU" sz="2400" dirty="0"/>
              <a:t> HBT </a:t>
            </a:r>
            <a:r>
              <a:rPr lang="hu-HU" sz="2400" dirty="0" err="1"/>
              <a:t>effect</a:t>
            </a:r>
            <a:endParaRPr lang="en-US" sz="2400" dirty="0"/>
          </a:p>
          <a:p>
            <a:pPr>
              <a:lnSpc>
                <a:spcPct val="200000"/>
              </a:lnSpc>
              <a:spcBef>
                <a:spcPts val="2400"/>
              </a:spcBef>
            </a:pPr>
            <a:r>
              <a:rPr lang="hu-HU" sz="2400" dirty="0" err="1"/>
              <a:t>Exploring</a:t>
            </a:r>
            <a:r>
              <a:rPr lang="hu-HU" sz="2400" dirty="0"/>
              <a:t> femtometer </a:t>
            </a:r>
            <a:r>
              <a:rPr lang="hu-HU" sz="2400" dirty="0" err="1"/>
              <a:t>geometry</a:t>
            </a:r>
            <a:r>
              <a:rPr lang="hu-HU" sz="2400" dirty="0"/>
              <a:t> </a:t>
            </a:r>
            <a:r>
              <a:rPr lang="hu-HU" sz="2400" dirty="0" err="1"/>
              <a:t>with</a:t>
            </a:r>
            <a:r>
              <a:rPr lang="hu-HU" sz="2400" dirty="0"/>
              <a:t> f</a:t>
            </a:r>
            <a:r>
              <a:rPr lang="en-US" sz="2400" dirty="0" err="1"/>
              <a:t>emtoscopy</a:t>
            </a:r>
            <a:endParaRPr lang="en-US" sz="2400" dirty="0"/>
          </a:p>
          <a:p>
            <a:pPr>
              <a:lnSpc>
                <a:spcPct val="200000"/>
              </a:lnSpc>
              <a:spcBef>
                <a:spcPts val="2400"/>
              </a:spcBef>
            </a:pPr>
            <a:r>
              <a:rPr lang="en-US" sz="2400" dirty="0"/>
              <a:t>Summary</a:t>
            </a:r>
          </a:p>
        </p:txBody>
      </p:sp>
      <p:sp>
        <p:nvSpPr>
          <p:cNvPr id="7" name="Téglalap 6">
            <a:extLst>
              <a:ext uri="{FF2B5EF4-FFF2-40B4-BE49-F238E27FC236}">
                <a16:creationId xmlns:a16="http://schemas.microsoft.com/office/drawing/2014/main" id="{E9936F3D-9EBD-47EB-AFE1-0448F7DB7712}"/>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HIGH-ENERGY PHYSICS       QUANTUM STATISTICS       FEMTOSCOPY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9" name="Élőláb helye 8"/>
          <p:cNvSpPr>
            <a:spLocks noGrp="1"/>
          </p:cNvSpPr>
          <p:nvPr>
            <p:ph type="ftr" sz="quarter" idx="11"/>
          </p:nvPr>
        </p:nvSpPr>
        <p:spPr/>
        <p:txBody>
          <a:bodyPr/>
          <a:lstStyle/>
          <a:p>
            <a:r>
              <a:rPr lang="en-US" dirty="0"/>
              <a:t>M. Csanád (Eötvös U) @ AE Building Bridges 2023</a:t>
            </a:r>
          </a:p>
        </p:txBody>
      </p:sp>
      <p:sp>
        <p:nvSpPr>
          <p:cNvPr id="4" name="Dia számának helye 3">
            <a:extLst>
              <a:ext uri="{FF2B5EF4-FFF2-40B4-BE49-F238E27FC236}">
                <a16:creationId xmlns:a16="http://schemas.microsoft.com/office/drawing/2014/main" id="{136B4186-C41D-8C17-3B8A-18E5B1F138CE}"/>
              </a:ext>
            </a:extLst>
          </p:cNvPr>
          <p:cNvSpPr>
            <a:spLocks noGrp="1"/>
          </p:cNvSpPr>
          <p:nvPr>
            <p:ph type="sldNum" sz="quarter" idx="12"/>
          </p:nvPr>
        </p:nvSpPr>
        <p:spPr/>
        <p:txBody>
          <a:bodyPr/>
          <a:lstStyle/>
          <a:p>
            <a:fld id="{8EBAB383-6C5D-40A2-91D4-B65D4716B15C}" type="slidenum">
              <a:rPr lang="en-US" smtClean="0"/>
              <a:pPr/>
              <a:t>2</a:t>
            </a:fld>
            <a:r>
              <a:rPr lang="en-US" sz="1100"/>
              <a:t>/</a:t>
            </a:r>
            <a:r>
              <a:rPr lang="hu-HU" sz="1100"/>
              <a:t>30</a:t>
            </a:r>
            <a:endParaRPr lang="en-US" sz="2800" dirty="0"/>
          </a:p>
        </p:txBody>
      </p:sp>
    </p:spTree>
    <p:extLst>
      <p:ext uri="{BB962C8B-B14F-4D97-AF65-F5344CB8AC3E}">
        <p14:creationId xmlns:p14="http://schemas.microsoft.com/office/powerpoint/2010/main" val="597848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a:t>The HBT correlation</a:t>
            </a: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p:txBody>
              <a:bodyPr/>
              <a:lstStyle/>
              <a:p>
                <a:r>
                  <a:rPr lang="en-US" dirty="0"/>
                  <a:t>Observation by R. H. Brown: decreasing detector distance increases correlations in detector signals</a:t>
                </a:r>
              </a:p>
              <a:p>
                <a:r>
                  <a:rPr lang="en-US" dirty="0"/>
                  <a:t>Joint intensity ”too frequent”: </a:t>
                </a:r>
                <a14:m>
                  <m:oMath xmlns:m="http://schemas.openxmlformats.org/officeDocument/2006/math">
                    <m:r>
                      <a:rPr lang="en-US" b="0" i="1" smtClean="0">
                        <a:latin typeface="Cambria Math" panose="02040503050406030204" pitchFamily="18" charset="0"/>
                      </a:rPr>
                      <m:t>𝐼</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)&gt;</m:t>
                    </m:r>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𝐼</m:t>
                    </m:r>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m:t>
                    </m:r>
                  </m:oMath>
                </a14:m>
                <a:endParaRPr lang="en-US" dirty="0"/>
              </a:p>
              <a:p>
                <a:pPr marL="0" indent="0">
                  <a:buNone/>
                </a:pPr>
                <a:endParaRPr lang="en-US" sz="1800" dirty="0"/>
              </a:p>
              <a:p>
                <a:pPr marL="0" indent="0">
                  <a:buNone/>
                </a:pPr>
                <a:endParaRPr lang="en-US" dirty="0"/>
              </a:p>
              <a:p>
                <a:r>
                  <a:rPr lang="en-US" dirty="0"/>
                  <a:t>Reason for correlations? Interference?</a:t>
                </a:r>
              </a:p>
              <a:p>
                <a:r>
                  <a:rPr lang="en-US" dirty="0"/>
                  <a:t>„Interference between two different photons never occurs”</a:t>
                </a:r>
                <a:br>
                  <a:rPr lang="en-US" dirty="0"/>
                </a:br>
                <a:r>
                  <a:rPr lang="en-US" dirty="0"/>
                  <a:t>P. A. M. Dirac, Quantum Mechanics (Oxford UP, London, 1958)</a:t>
                </a:r>
              </a:p>
              <a:p>
                <a:r>
                  <a:rPr lang="en-US" dirty="0"/>
                  <a:t>Why does the correlation reduce with distance?</a:t>
                </a:r>
              </a:p>
            </p:txBody>
          </p:sp>
        </mc:Choice>
        <mc:Fallback xmlns="">
          <p:sp>
            <p:nvSpPr>
              <p:cNvPr id="3" name="Tartalom helye 2"/>
              <p:cNvSpPr>
                <a:spLocks noGrp="1" noRot="1" noChangeAspect="1" noMove="1" noResize="1" noEditPoints="1" noAdjustHandles="1" noChangeArrowheads="1" noChangeShapeType="1" noTextEdit="1"/>
              </p:cNvSpPr>
              <p:nvPr>
                <p:ph idx="1"/>
              </p:nvPr>
            </p:nvSpPr>
            <p:spPr>
              <a:blipFill>
                <a:blip r:embed="rId2"/>
                <a:stretch>
                  <a:fillRect l="-483"/>
                </a:stretch>
              </a:blipFill>
            </p:spPr>
            <p:txBody>
              <a:bodyPr/>
              <a:lstStyle/>
              <a:p>
                <a:r>
                  <a:rPr lang="en-US">
                    <a:noFill/>
                  </a:rPr>
                  <a:t> </a:t>
                </a:r>
              </a:p>
            </p:txBody>
          </p:sp>
        </mc:Fallback>
      </mc:AlternateContent>
      <p:grpSp>
        <p:nvGrpSpPr>
          <p:cNvPr id="15" name="Csoportba foglalás 14"/>
          <p:cNvGrpSpPr/>
          <p:nvPr/>
        </p:nvGrpSpPr>
        <p:grpSpPr>
          <a:xfrm>
            <a:off x="2359877" y="5050278"/>
            <a:ext cx="4468685" cy="994655"/>
            <a:chOff x="761586" y="5310742"/>
            <a:chExt cx="4468685" cy="994655"/>
          </a:xfrm>
        </p:grpSpPr>
        <p:sp>
          <p:nvSpPr>
            <p:cNvPr id="12" name="Tizenkét ágú csillag 11"/>
            <p:cNvSpPr/>
            <p:nvPr/>
          </p:nvSpPr>
          <p:spPr>
            <a:xfrm>
              <a:off x="761586" y="5310742"/>
              <a:ext cx="947450" cy="947451"/>
            </a:xfrm>
            <a:prstGeom prst="star12">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lyamatábra: Közvetlen elérésű tárolás 12"/>
            <p:cNvSpPr/>
            <p:nvPr/>
          </p:nvSpPr>
          <p:spPr>
            <a:xfrm rot="10499248">
              <a:off x="3809072" y="5350167"/>
              <a:ext cx="826265" cy="377668"/>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lyamatábra: Közvetlen elérésű tárolás 13"/>
            <p:cNvSpPr/>
            <p:nvPr/>
          </p:nvSpPr>
          <p:spPr>
            <a:xfrm rot="11407590">
              <a:off x="3789062" y="5907691"/>
              <a:ext cx="826265" cy="377668"/>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Egyenes összekötő nyíllal 15"/>
            <p:cNvCxnSpPr/>
            <p:nvPr/>
          </p:nvCxnSpPr>
          <p:spPr>
            <a:xfrm flipV="1">
              <a:off x="1244116" y="5539001"/>
              <a:ext cx="2770204" cy="245467"/>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gyenes összekötő nyíllal 17"/>
            <p:cNvCxnSpPr/>
            <p:nvPr/>
          </p:nvCxnSpPr>
          <p:spPr>
            <a:xfrm>
              <a:off x="1268331" y="5784467"/>
              <a:ext cx="2745989" cy="260306"/>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24" name="Bal oldali kapcsos zárójel 23"/>
            <p:cNvSpPr/>
            <p:nvPr/>
          </p:nvSpPr>
          <p:spPr>
            <a:xfrm rot="10800000">
              <a:off x="4676329" y="5472899"/>
              <a:ext cx="214312" cy="722110"/>
            </a:xfrm>
            <a:prstGeom prst="leftBrace">
              <a:avLst>
                <a:gd name="adj1" fmla="val 43889"/>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zövegdoboz 24"/>
            <p:cNvSpPr txBox="1"/>
            <p:nvPr/>
          </p:nvSpPr>
          <p:spPr>
            <a:xfrm rot="5400000">
              <a:off x="4574161" y="5649288"/>
              <a:ext cx="942887" cy="369332"/>
            </a:xfrm>
            <a:prstGeom prst="rect">
              <a:avLst/>
            </a:prstGeom>
            <a:noFill/>
          </p:spPr>
          <p:txBody>
            <a:bodyPr wrap="none" rtlCol="0">
              <a:spAutoFit/>
            </a:bodyPr>
            <a:lstStyle/>
            <a:p>
              <a:r>
                <a:rPr lang="en-US"/>
                <a:t>distance</a:t>
              </a:r>
            </a:p>
          </p:txBody>
        </p:sp>
      </p:grpSp>
      <p:grpSp>
        <p:nvGrpSpPr>
          <p:cNvPr id="23" name="Csoportba foglalás 22"/>
          <p:cNvGrpSpPr/>
          <p:nvPr/>
        </p:nvGrpSpPr>
        <p:grpSpPr>
          <a:xfrm>
            <a:off x="7759370" y="4096438"/>
            <a:ext cx="2288431" cy="1972638"/>
            <a:chOff x="6320669" y="4229021"/>
            <a:chExt cx="2559077" cy="2045802"/>
          </a:xfrm>
        </p:grpSpPr>
        <p:pic>
          <p:nvPicPr>
            <p:cNvPr id="26" name="Kép 25"/>
            <p:cNvPicPr>
              <a:picLocks noChangeAspect="1"/>
            </p:cNvPicPr>
            <p:nvPr/>
          </p:nvPicPr>
          <p:blipFill>
            <a:blip r:embed="rId3">
              <a:clrChange>
                <a:clrFrom>
                  <a:srgbClr val="FFFFFF"/>
                </a:clrFrom>
                <a:clrTo>
                  <a:srgbClr val="FFFFFF">
                    <a:alpha val="0"/>
                  </a:srgbClr>
                </a:clrTo>
              </a:clrChange>
            </a:blip>
            <a:stretch>
              <a:fillRect/>
            </a:stretch>
          </p:blipFill>
          <p:spPr>
            <a:xfrm>
              <a:off x="6618429" y="4229021"/>
              <a:ext cx="2261317" cy="1801353"/>
            </a:xfrm>
            <a:prstGeom prst="rect">
              <a:avLst/>
            </a:prstGeom>
          </p:spPr>
        </p:pic>
        <p:sp>
          <p:nvSpPr>
            <p:cNvPr id="27" name="Szövegdoboz 26"/>
            <p:cNvSpPr txBox="1"/>
            <p:nvPr/>
          </p:nvSpPr>
          <p:spPr>
            <a:xfrm>
              <a:off x="6904718" y="5987550"/>
              <a:ext cx="1427257" cy="287273"/>
            </a:xfrm>
            <a:prstGeom prst="rect">
              <a:avLst/>
            </a:prstGeom>
            <a:noFill/>
          </p:spPr>
          <p:txBody>
            <a:bodyPr wrap="none" rtlCol="0">
              <a:spAutoFit/>
            </a:bodyPr>
            <a:lstStyle/>
            <a:p>
              <a:r>
                <a:rPr lang="en-US" sz="1200"/>
                <a:t>detector distance</a:t>
              </a:r>
            </a:p>
          </p:txBody>
        </p:sp>
        <p:sp>
          <p:nvSpPr>
            <p:cNvPr id="28" name="Szövegdoboz 27"/>
            <p:cNvSpPr txBox="1"/>
            <p:nvPr/>
          </p:nvSpPr>
          <p:spPr>
            <a:xfrm rot="16200000">
              <a:off x="5589398" y="5044429"/>
              <a:ext cx="1772301" cy="309759"/>
            </a:xfrm>
            <a:prstGeom prst="rect">
              <a:avLst/>
            </a:prstGeom>
            <a:noFill/>
          </p:spPr>
          <p:txBody>
            <a:bodyPr wrap="square" rtlCol="0">
              <a:spAutoFit/>
            </a:bodyPr>
            <a:lstStyle/>
            <a:p>
              <a:pPr algn="ctr"/>
              <a:r>
                <a:rPr lang="en-US" sz="1200"/>
                <a:t>correlation strength</a:t>
              </a:r>
            </a:p>
          </p:txBody>
        </p:sp>
      </p:grpSp>
      <p:pic>
        <p:nvPicPr>
          <p:cNvPr id="11" name="Kép 10"/>
          <p:cNvPicPr>
            <a:picLocks noChangeAspect="1"/>
          </p:cNvPicPr>
          <p:nvPr/>
        </p:nvPicPr>
        <p:blipFill>
          <a:blip r:embed="rId4">
            <a:clrChange>
              <a:clrFrom>
                <a:srgbClr val="FFFFFF"/>
              </a:clrFrom>
              <a:clrTo>
                <a:srgbClr val="FFFFFF">
                  <a:alpha val="0"/>
                </a:srgbClr>
              </a:clrTo>
            </a:clrChange>
          </a:blip>
          <a:stretch>
            <a:fillRect/>
          </a:stretch>
        </p:blipFill>
        <p:spPr>
          <a:xfrm>
            <a:off x="2359876" y="2404625"/>
            <a:ext cx="7408012" cy="849140"/>
          </a:xfrm>
          <a:prstGeom prst="rect">
            <a:avLst/>
          </a:prstGeom>
        </p:spPr>
      </p:pic>
      <p:sp>
        <p:nvSpPr>
          <p:cNvPr id="4" name="Dátum helye 3"/>
          <p:cNvSpPr>
            <a:spLocks noGrp="1"/>
          </p:cNvSpPr>
          <p:nvPr>
            <p:ph type="dt" sz="half" idx="10"/>
          </p:nvPr>
        </p:nvSpPr>
        <p:spPr/>
        <p:txBody>
          <a:bodyPr/>
          <a:lstStyle/>
          <a:p>
            <a:pPr algn="r"/>
            <a:r>
              <a:rPr lang="hu-HU"/>
              <a:t>October 11, 2023</a:t>
            </a:r>
            <a:endParaRPr lang="en-US" dirty="0"/>
          </a:p>
        </p:txBody>
      </p:sp>
      <p:sp>
        <p:nvSpPr>
          <p:cNvPr id="7" name="Élőláb helye 6"/>
          <p:cNvSpPr>
            <a:spLocks noGrp="1"/>
          </p:cNvSpPr>
          <p:nvPr>
            <p:ph type="ftr" sz="quarter" idx="11"/>
          </p:nvPr>
        </p:nvSpPr>
        <p:spPr/>
        <p:txBody>
          <a:bodyPr/>
          <a:lstStyle/>
          <a:p>
            <a:r>
              <a:rPr lang="en-US"/>
              <a:t>M. Csanád (Eötvös U) @ </a:t>
            </a:r>
            <a:r>
              <a:rPr lang="hu-HU"/>
              <a:t>AE Building Bridges 2023</a:t>
            </a:r>
            <a:endParaRPr lang="en-US" dirty="0"/>
          </a:p>
        </p:txBody>
      </p:sp>
      <p:sp>
        <p:nvSpPr>
          <p:cNvPr id="6" name="Dia számának helye 5">
            <a:extLst>
              <a:ext uri="{FF2B5EF4-FFF2-40B4-BE49-F238E27FC236}">
                <a16:creationId xmlns:a16="http://schemas.microsoft.com/office/drawing/2014/main" id="{70D4AE7A-6A96-3039-B902-2C86ED3C706E}"/>
              </a:ext>
            </a:extLst>
          </p:cNvPr>
          <p:cNvSpPr>
            <a:spLocks noGrp="1"/>
          </p:cNvSpPr>
          <p:nvPr>
            <p:ph type="sldNum" sz="quarter" idx="12"/>
          </p:nvPr>
        </p:nvSpPr>
        <p:spPr/>
        <p:txBody>
          <a:bodyPr/>
          <a:lstStyle/>
          <a:p>
            <a:fld id="{8EBAB383-6C5D-40A2-91D4-B65D4716B15C}" type="slidenum">
              <a:rPr lang="en-US" smtClean="0"/>
              <a:pPr/>
              <a:t>20</a:t>
            </a:fld>
            <a:r>
              <a:rPr lang="en-US" sz="1100"/>
              <a:t>/</a:t>
            </a:r>
            <a:r>
              <a:rPr lang="hu-HU" sz="1100"/>
              <a:t>30</a:t>
            </a:r>
            <a:endParaRPr lang="en-US" sz="2800" dirty="0"/>
          </a:p>
        </p:txBody>
      </p:sp>
      <p:sp>
        <p:nvSpPr>
          <p:cNvPr id="8" name="Téglalap 7">
            <a:extLst>
              <a:ext uri="{FF2B5EF4-FFF2-40B4-BE49-F238E27FC236}">
                <a16:creationId xmlns:a16="http://schemas.microsoft.com/office/drawing/2014/main" id="{7C5EFAB8-601C-EAB7-8850-F58FC8093B5B}"/>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HIGH-ENERGY PHYSICS       </a:t>
            </a:r>
            <a:r>
              <a:rPr lang="en-US" sz="1600" b="1" dirty="0">
                <a:solidFill>
                  <a:schemeClr val="bg2"/>
                </a:solidFill>
                <a:effectLst>
                  <a:outerShdw blurRad="38100" dist="38100" dir="2700000" algn="tl">
                    <a:srgbClr val="000000">
                      <a:alpha val="43137"/>
                    </a:srgbClr>
                  </a:outerShdw>
                </a:effectLst>
              </a:rPr>
              <a:t>QUANTUM STATISTICS       </a:t>
            </a:r>
            <a:r>
              <a:rPr lang="en-US" sz="1600" b="1" dirty="0">
                <a:solidFill>
                  <a:schemeClr val="bg1">
                    <a:lumMod val="65000"/>
                  </a:schemeClr>
                </a:solidFill>
                <a:effectLst>
                  <a:outerShdw blurRad="38100" dist="38100" dir="2700000" algn="tl">
                    <a:srgbClr val="000000">
                      <a:alpha val="43137"/>
                    </a:srgbClr>
                  </a:outerShdw>
                </a:effectLst>
              </a:rPr>
              <a:t>FEMTOSCOPY </a:t>
            </a:r>
          </a:p>
        </p:txBody>
      </p:sp>
    </p:spTree>
    <p:extLst>
      <p:ext uri="{BB962C8B-B14F-4D97-AF65-F5344CB8AC3E}">
        <p14:creationId xmlns:p14="http://schemas.microsoft.com/office/powerpoint/2010/main" val="3663669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Ignorance is sometimes a bliss in science</a:t>
            </a:r>
          </a:p>
        </p:txBody>
      </p:sp>
      <p:sp>
        <p:nvSpPr>
          <p:cNvPr id="3" name="Tartalom helye 2"/>
          <p:cNvSpPr>
            <a:spLocks noGrp="1"/>
          </p:cNvSpPr>
          <p:nvPr>
            <p:ph idx="1"/>
          </p:nvPr>
        </p:nvSpPr>
        <p:spPr/>
        <p:txBody>
          <a:bodyPr>
            <a:normAutofit/>
          </a:bodyPr>
          <a:lstStyle/>
          <a:p>
            <a:pPr marL="0" indent="0" algn="just">
              <a:buNone/>
            </a:pPr>
            <a:r>
              <a:rPr lang="en-US" sz="1800" dirty="0"/>
              <a:t>„In fact, to a surprising number of people the idea that the arrival of photons at two separated detectors can ever be correlated was not only heretical but patently absurd, and they told us so in no uncertain terms, in person, by letter, in print, and by publishing the results of laboratory experiments, which claimed to show that </a:t>
            </a:r>
            <a:r>
              <a:rPr lang="en-US" sz="1800" i="1" dirty="0"/>
              <a:t>we were wrong</a:t>
            </a:r>
            <a:r>
              <a:rPr lang="en-US" sz="1800" dirty="0"/>
              <a:t>.”</a:t>
            </a:r>
          </a:p>
          <a:p>
            <a:pPr marL="0" indent="0">
              <a:buNone/>
            </a:pPr>
            <a:endParaRPr lang="en-US" sz="1800" dirty="0"/>
          </a:p>
          <a:p>
            <a:pPr marL="0" indent="0">
              <a:buNone/>
            </a:pPr>
            <a:r>
              <a:rPr lang="en-US" sz="1800" dirty="0"/>
              <a:t>„I was a long way from being able to calculate, whether</a:t>
            </a:r>
            <a:br>
              <a:rPr lang="en-US" sz="1800" dirty="0"/>
            </a:br>
            <a:r>
              <a:rPr lang="en-US" sz="1800" dirty="0"/>
              <a:t>it would be sensitive enough to measure a star. </a:t>
            </a:r>
            <a:br>
              <a:rPr lang="en-US" sz="1800" dirty="0"/>
            </a:br>
            <a:r>
              <a:rPr lang="en-US" sz="1800" dirty="0"/>
              <a:t>... my education in physics had stopped far short of the</a:t>
            </a:r>
            <a:br>
              <a:rPr lang="en-US" sz="1800" dirty="0"/>
            </a:br>
            <a:r>
              <a:rPr lang="en-US" sz="1800" dirty="0"/>
              <a:t>quantum theory. Perhaps just as well, </a:t>
            </a:r>
            <a:r>
              <a:rPr lang="en-US" sz="1800" i="1" dirty="0"/>
              <a:t>ignorance is</a:t>
            </a:r>
            <a:br>
              <a:rPr lang="en-US" sz="1800" i="1" dirty="0"/>
            </a:br>
            <a:r>
              <a:rPr lang="en-US" sz="1800" i="1" dirty="0"/>
              <a:t>sometimes a bliss in science</a:t>
            </a:r>
            <a:r>
              <a:rPr lang="en-US" sz="1800" dirty="0"/>
              <a:t>.” </a:t>
            </a:r>
          </a:p>
          <a:p>
            <a:pPr marL="0" indent="0">
              <a:buNone/>
            </a:pPr>
            <a:endParaRPr lang="en-US" sz="1800" dirty="0"/>
          </a:p>
          <a:p>
            <a:pPr marL="0" indent="0">
              <a:buNone/>
            </a:pPr>
            <a:r>
              <a:rPr lang="en-US" sz="1800" dirty="0"/>
              <a:t>R. H. Brown, </a:t>
            </a:r>
            <a:r>
              <a:rPr lang="en-US" sz="1800" dirty="0" err="1"/>
              <a:t>Boffin</a:t>
            </a:r>
            <a:r>
              <a:rPr lang="en-US" sz="1800" dirty="0"/>
              <a:t>: a personal story of radar, </a:t>
            </a:r>
            <a:br>
              <a:rPr lang="en-US" sz="1800" dirty="0"/>
            </a:br>
            <a:r>
              <a:rPr lang="en-US" sz="1800" dirty="0"/>
              <a:t>radio astronomy and quantum optics </a:t>
            </a:r>
            <a:br>
              <a:rPr lang="en-US" sz="1800" dirty="0"/>
            </a:br>
            <a:r>
              <a:rPr lang="en-US" sz="1800" dirty="0"/>
              <a:t>(Taylor &amp; Francis, 1991)</a:t>
            </a:r>
          </a:p>
        </p:txBody>
      </p:sp>
      <p:pic>
        <p:nvPicPr>
          <p:cNvPr id="4" name="Picture 8" descr="hanbury-brown"/>
          <p:cNvPicPr>
            <a:picLocks noChangeAspect="1" noChangeArrowheads="1"/>
          </p:cNvPicPr>
          <p:nvPr/>
        </p:nvPicPr>
        <p:blipFill>
          <a:blip r:embed="rId2" cstate="print"/>
          <a:srcRect/>
          <a:stretch>
            <a:fillRect/>
          </a:stretch>
        </p:blipFill>
        <p:spPr bwMode="auto">
          <a:xfrm>
            <a:off x="6831106" y="2408069"/>
            <a:ext cx="2536639" cy="3455313"/>
          </a:xfrm>
          <a:prstGeom prst="rect">
            <a:avLst/>
          </a:prstGeom>
          <a:noFill/>
          <a:ln w="9525">
            <a:noFill/>
            <a:miter lim="800000"/>
            <a:headEnd/>
            <a:tailEnd/>
          </a:ln>
        </p:spPr>
      </p:pic>
      <p:sp>
        <p:nvSpPr>
          <p:cNvPr id="5" name="Dátum helye 4"/>
          <p:cNvSpPr>
            <a:spLocks noGrp="1"/>
          </p:cNvSpPr>
          <p:nvPr>
            <p:ph type="dt" sz="half" idx="10"/>
          </p:nvPr>
        </p:nvSpPr>
        <p:spPr/>
        <p:txBody>
          <a:bodyPr/>
          <a:lstStyle/>
          <a:p>
            <a:pPr algn="r"/>
            <a:r>
              <a:rPr lang="en-US" dirty="0"/>
              <a:t>October 11, 2023</a:t>
            </a:r>
          </a:p>
        </p:txBody>
      </p:sp>
      <p:sp>
        <p:nvSpPr>
          <p:cNvPr id="8" name="Élőláb helye 7"/>
          <p:cNvSpPr>
            <a:spLocks noGrp="1"/>
          </p:cNvSpPr>
          <p:nvPr>
            <p:ph type="ftr" sz="quarter" idx="11"/>
          </p:nvPr>
        </p:nvSpPr>
        <p:spPr/>
        <p:txBody>
          <a:bodyPr/>
          <a:lstStyle/>
          <a:p>
            <a:r>
              <a:rPr lang="en-US" dirty="0"/>
              <a:t>M. Csanád (Eötvös U) @ AE Building Bridges 2023</a:t>
            </a:r>
          </a:p>
        </p:txBody>
      </p:sp>
      <p:pic>
        <p:nvPicPr>
          <p:cNvPr id="10" name="Kép 9" descr="A képen szöveg, közlekedés, hajó, poszter látható&#10;&#10;Automatikusan generált leírás">
            <a:extLst>
              <a:ext uri="{FF2B5EF4-FFF2-40B4-BE49-F238E27FC236}">
                <a16:creationId xmlns:a16="http://schemas.microsoft.com/office/drawing/2014/main" id="{3941AB2D-675A-73F2-9C99-863EF1499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1151" y="2408068"/>
            <a:ext cx="2353068" cy="3455313"/>
          </a:xfrm>
          <a:prstGeom prst="rect">
            <a:avLst/>
          </a:prstGeom>
        </p:spPr>
      </p:pic>
      <p:sp>
        <p:nvSpPr>
          <p:cNvPr id="7" name="Dia számának helye 6">
            <a:extLst>
              <a:ext uri="{FF2B5EF4-FFF2-40B4-BE49-F238E27FC236}">
                <a16:creationId xmlns:a16="http://schemas.microsoft.com/office/drawing/2014/main" id="{136DF273-030E-856B-C9C6-FCD542DD7097}"/>
              </a:ext>
            </a:extLst>
          </p:cNvPr>
          <p:cNvSpPr>
            <a:spLocks noGrp="1"/>
          </p:cNvSpPr>
          <p:nvPr>
            <p:ph type="sldNum" sz="quarter" idx="12"/>
          </p:nvPr>
        </p:nvSpPr>
        <p:spPr/>
        <p:txBody>
          <a:bodyPr/>
          <a:lstStyle/>
          <a:p>
            <a:fld id="{8EBAB383-6C5D-40A2-91D4-B65D4716B15C}" type="slidenum">
              <a:rPr lang="en-US" smtClean="0"/>
              <a:pPr/>
              <a:t>21</a:t>
            </a:fld>
            <a:r>
              <a:rPr lang="en-US" sz="1100" dirty="0"/>
              <a:t>/30</a:t>
            </a:r>
            <a:endParaRPr lang="en-US" sz="2800" dirty="0"/>
          </a:p>
        </p:txBody>
      </p:sp>
      <p:sp>
        <p:nvSpPr>
          <p:cNvPr id="9" name="Téglalap 8">
            <a:extLst>
              <a:ext uri="{FF2B5EF4-FFF2-40B4-BE49-F238E27FC236}">
                <a16:creationId xmlns:a16="http://schemas.microsoft.com/office/drawing/2014/main" id="{E280C121-E044-9A3A-9040-E2725871C350}"/>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HIGH-ENERGY PHYSICS       </a:t>
            </a:r>
            <a:r>
              <a:rPr lang="en-US" sz="1600" b="1" dirty="0">
                <a:solidFill>
                  <a:schemeClr val="bg2"/>
                </a:solidFill>
                <a:effectLst>
                  <a:outerShdw blurRad="38100" dist="38100" dir="2700000" algn="tl">
                    <a:srgbClr val="000000">
                      <a:alpha val="43137"/>
                    </a:srgbClr>
                  </a:outerShdw>
                </a:effectLst>
              </a:rPr>
              <a:t>QUANTUM STATISTICS       </a:t>
            </a:r>
            <a:r>
              <a:rPr lang="en-US" sz="1600" b="1" dirty="0">
                <a:solidFill>
                  <a:schemeClr val="bg1">
                    <a:lumMod val="65000"/>
                  </a:schemeClr>
                </a:solidFill>
                <a:effectLst>
                  <a:outerShdw blurRad="38100" dist="38100" dir="2700000" algn="tl">
                    <a:srgbClr val="000000">
                      <a:alpha val="43137"/>
                    </a:srgbClr>
                  </a:outerShdw>
                </a:effectLst>
              </a:rPr>
              <a:t>FEMTOSCOPY </a:t>
            </a:r>
          </a:p>
        </p:txBody>
      </p:sp>
    </p:spTree>
    <p:extLst>
      <p:ext uri="{BB962C8B-B14F-4D97-AF65-F5344CB8AC3E}">
        <p14:creationId xmlns:p14="http://schemas.microsoft.com/office/powerpoint/2010/main" val="2961152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Indistinguishability of elementary particles</a:t>
            </a: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p:txBody>
              <a:bodyPr>
                <a:normAutofit/>
              </a:bodyPr>
              <a:lstStyle/>
              <a:p>
                <a:r>
                  <a:rPr lang="en-US" dirty="0"/>
                  <a:t>How many ways to choose 2 out of 5 billiard balls?</a:t>
                </a:r>
              </a:p>
              <a:p>
                <a:pPr marL="0" indent="0">
                  <a:buNone/>
                </a:pPr>
                <a:endParaRPr lang="en-US" dirty="0"/>
              </a:p>
              <a:p>
                <a14:m>
                  <m:oMath xmlns:m="http://schemas.openxmlformats.org/officeDocument/2006/math">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𝑊</m:t>
                        </m:r>
                      </m:e>
                      <m:sub>
                        <m:r>
                          <a:rPr lang="en-US" b="0" i="1" smtClean="0">
                            <a:solidFill>
                              <a:schemeClr val="accent1"/>
                            </a:solidFill>
                            <a:latin typeface="Cambria Math" panose="02040503050406030204" pitchFamily="18" charset="0"/>
                          </a:rPr>
                          <m:t>𝑐𝑙𝑎𝑠𝑠𝑖𝑐𝑎𝑙</m:t>
                        </m:r>
                      </m:sub>
                    </m:sSub>
                    <m:r>
                      <a:rPr lang="en-US" b="0" i="1" smtClean="0">
                        <a:solidFill>
                          <a:schemeClr val="accent1"/>
                        </a:solidFill>
                        <a:latin typeface="Cambria Math" panose="02040503050406030204" pitchFamily="18" charset="0"/>
                      </a:rPr>
                      <m:t>=</m:t>
                    </m:r>
                    <m:d>
                      <m:dPr>
                        <m:ctrlPr>
                          <a:rPr lang="en-US" i="1" smtClean="0">
                            <a:solidFill>
                              <a:schemeClr val="accent1"/>
                            </a:solidFill>
                            <a:latin typeface="Cambria Math" panose="02040503050406030204" pitchFamily="18" charset="0"/>
                          </a:rPr>
                        </m:ctrlPr>
                      </m:dPr>
                      <m:e>
                        <m:m>
                          <m:mPr>
                            <m:mcs>
                              <m:mc>
                                <m:mcPr>
                                  <m:count m:val="1"/>
                                  <m:mcJc m:val="center"/>
                                </m:mcPr>
                              </m:mc>
                            </m:mcs>
                            <m:ctrlPr>
                              <a:rPr lang="en-US" i="1" smtClean="0">
                                <a:solidFill>
                                  <a:schemeClr val="accent1"/>
                                </a:solidFill>
                                <a:latin typeface="Cambria Math" panose="02040503050406030204" pitchFamily="18" charset="0"/>
                              </a:rPr>
                            </m:ctrlPr>
                          </m:mPr>
                          <m:mr>
                            <m:e>
                              <m:r>
                                <a:rPr lang="en-US" b="0" i="1" smtClean="0">
                                  <a:solidFill>
                                    <a:schemeClr val="accent1"/>
                                  </a:solidFill>
                                  <a:latin typeface="Cambria Math" panose="02040503050406030204" pitchFamily="18" charset="0"/>
                                </a:rPr>
                                <m:t>5</m:t>
                              </m:r>
                            </m:e>
                          </m:mr>
                          <m:mr>
                            <m:e>
                              <m:r>
                                <a:rPr lang="en-US" b="0" i="1" smtClean="0">
                                  <a:solidFill>
                                    <a:schemeClr val="accent1"/>
                                  </a:solidFill>
                                  <a:latin typeface="Cambria Math" panose="02040503050406030204" pitchFamily="18" charset="0"/>
                                </a:rPr>
                                <m:t>2</m:t>
                              </m:r>
                            </m:e>
                          </m:mr>
                        </m:m>
                      </m:e>
                    </m:d>
                    <m:r>
                      <a:rPr lang="en-US" b="0" i="1" smtClean="0">
                        <a:solidFill>
                          <a:schemeClr val="accent1"/>
                        </a:solidFill>
                        <a:latin typeface="Cambria Math" panose="02040503050406030204" pitchFamily="18" charset="0"/>
                      </a:rPr>
                      <m:t>=</m:t>
                    </m:r>
                    <m:f>
                      <m:fPr>
                        <m:ctrlPr>
                          <a:rPr lang="en-US" b="0" i="1" smtClean="0">
                            <a:solidFill>
                              <a:schemeClr val="accent1"/>
                            </a:solidFill>
                            <a:latin typeface="Cambria Math" panose="02040503050406030204" pitchFamily="18" charset="0"/>
                          </a:rPr>
                        </m:ctrlPr>
                      </m:fPr>
                      <m:num>
                        <m:r>
                          <a:rPr lang="en-US" b="0" i="1" smtClean="0">
                            <a:solidFill>
                              <a:schemeClr val="accent1"/>
                            </a:solidFill>
                            <a:latin typeface="Cambria Math" panose="02040503050406030204" pitchFamily="18" charset="0"/>
                          </a:rPr>
                          <m:t>5!</m:t>
                        </m:r>
                      </m:num>
                      <m:den>
                        <m:r>
                          <a:rPr lang="en-US" b="0" i="1" smtClean="0">
                            <a:solidFill>
                              <a:schemeClr val="accent1"/>
                            </a:solidFill>
                            <a:latin typeface="Cambria Math" panose="02040503050406030204" pitchFamily="18" charset="0"/>
                          </a:rPr>
                          <m:t>2!3!</m:t>
                        </m:r>
                      </m:den>
                    </m:f>
                    <m:r>
                      <a:rPr lang="en-US" b="0" i="1" smtClean="0">
                        <a:solidFill>
                          <a:schemeClr val="accent1"/>
                        </a:solidFill>
                        <a:latin typeface="Cambria Math" panose="02040503050406030204" pitchFamily="18" charset="0"/>
                      </a:rPr>
                      <m:t>=10</m:t>
                    </m:r>
                  </m:oMath>
                </a14:m>
                <a:r>
                  <a:rPr lang="en-US" dirty="0">
                    <a:solidFill>
                      <a:schemeClr val="accent1"/>
                    </a:solidFill>
                  </a:rPr>
                  <a:t> </a:t>
                </a:r>
                <a:r>
                  <a:rPr lang="en-US" dirty="0"/>
                  <a:t>is the number of possibilities</a:t>
                </a:r>
              </a:p>
              <a:p>
                <a:r>
                  <a:rPr lang="en-US" dirty="0"/>
                  <a:t>What if we have elementary particles instead of balls?</a:t>
                </a:r>
              </a:p>
              <a:p>
                <a:r>
                  <a:rPr lang="en-US" dirty="0"/>
                  <a:t>They are indistinguishable: hence only one possibility, </a:t>
                </a:r>
                <a14:m>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smtClean="0">
                            <a:solidFill>
                              <a:schemeClr val="accent1"/>
                            </a:solidFill>
                            <a:latin typeface="Cambria Math" panose="02040503050406030204" pitchFamily="18" charset="0"/>
                          </a:rPr>
                          <m:t>𝑊</m:t>
                        </m:r>
                      </m:e>
                      <m:sub>
                        <m:r>
                          <a:rPr lang="en-US" b="0" i="1" smtClean="0">
                            <a:solidFill>
                              <a:schemeClr val="accent1"/>
                            </a:solidFill>
                            <a:latin typeface="Cambria Math" panose="02040503050406030204" pitchFamily="18" charset="0"/>
                          </a:rPr>
                          <m:t>𝑞𝑢𝑎𝑛𝑡𝑢𝑚</m:t>
                        </m:r>
                      </m:sub>
                    </m:sSub>
                    <m:r>
                      <a:rPr lang="en-US"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1</m:t>
                    </m:r>
                  </m:oMath>
                </a14:m>
                <a:endParaRPr lang="en-US" dirty="0">
                  <a:solidFill>
                    <a:schemeClr val="accent1"/>
                  </a:solidFill>
                </a:endParaRPr>
              </a:p>
              <a:p>
                <a:pPr marL="0" indent="0">
                  <a:buNone/>
                </a:pPr>
                <a:endParaRPr lang="en-US" dirty="0"/>
              </a:p>
              <a:p>
                <a:pPr marL="0" indent="0">
                  <a:buNone/>
                </a:pPr>
                <a:endParaRPr lang="en-US" dirty="0"/>
              </a:p>
              <a:p>
                <a:r>
                  <a:rPr lang="en-US" dirty="0"/>
                  <a:t>Two-particle wave-function must be symmetric!</a:t>
                </a:r>
              </a:p>
              <a:p>
                <a:r>
                  <a:rPr lang="en-US" dirty="0"/>
                  <a:t>Particles 1 and 2 in states A and B, symmetrized wave-function: </a:t>
                </a:r>
                <a14:m>
                  <m:oMath xmlns:m="http://schemas.openxmlformats.org/officeDocument/2006/math">
                    <m:sSubSup>
                      <m:sSubSupPr>
                        <m:ctrlPr>
                          <a:rPr lang="en-US" b="0" i="1" smtClean="0">
                            <a:latin typeface="Cambria Math" panose="02040503050406030204" pitchFamily="18" charset="0"/>
                          </a:rPr>
                        </m:ctrlPr>
                      </m:sSubSupPr>
                      <m:e>
                        <m:r>
                          <m:rPr>
                            <m:sty m:val="p"/>
                          </m:rPr>
                          <a:rPr lang="en-US" smtClean="0">
                            <a:latin typeface="Cambria Math" panose="02040503050406030204" pitchFamily="18" charset="0"/>
                          </a:rPr>
                          <m:t>Ψ</m:t>
                        </m:r>
                      </m:e>
                      <m:sub>
                        <m:r>
                          <a:rPr lang="en-US" b="0" i="1" smtClean="0">
                            <a:latin typeface="Cambria Math" panose="02040503050406030204" pitchFamily="18" charset="0"/>
                          </a:rPr>
                          <m:t>12</m:t>
                        </m:r>
                      </m:sub>
                      <m:sup>
                        <m:r>
                          <a:rPr lang="en-US" b="0" i="1" smtClean="0">
                            <a:latin typeface="Cambria Math" panose="02040503050406030204" pitchFamily="18" charset="0"/>
                          </a:rPr>
                          <m:t>𝐴𝐵</m:t>
                        </m:r>
                      </m:sup>
                    </m:sSubSup>
                    <m:r>
                      <a:rPr lang="hu-HU" b="0" i="1" smtClean="0">
                        <a:latin typeface="Cambria Math" panose="02040503050406030204" pitchFamily="18" charset="0"/>
                      </a:rPr>
                      <m:t> ~ </m:t>
                    </m:r>
                    <m:sSubSup>
                      <m:sSubSupPr>
                        <m:ctrlPr>
                          <a:rPr lang="en-US" i="1">
                            <a:latin typeface="Cambria Math" panose="02040503050406030204" pitchFamily="18" charset="0"/>
                          </a:rPr>
                        </m:ctrlPr>
                      </m:sSubSupPr>
                      <m:e>
                        <m:r>
                          <m:rPr>
                            <m:sty m:val="p"/>
                          </m:rPr>
                          <a:rPr lang="en-US">
                            <a:latin typeface="Cambria Math" panose="02040503050406030204" pitchFamily="18" charset="0"/>
                          </a:rPr>
                          <m:t>Ψ</m:t>
                        </m:r>
                      </m:e>
                      <m:sub>
                        <m:r>
                          <a:rPr lang="en-US" i="1">
                            <a:latin typeface="Cambria Math" panose="02040503050406030204" pitchFamily="18" charset="0"/>
                          </a:rPr>
                          <m:t>1</m:t>
                        </m:r>
                      </m:sub>
                      <m:sup>
                        <m:r>
                          <a:rPr lang="en-US" i="1">
                            <a:latin typeface="Cambria Math" panose="02040503050406030204" pitchFamily="18" charset="0"/>
                          </a:rPr>
                          <m:t>𝐴</m:t>
                        </m:r>
                      </m:sup>
                    </m:sSubSup>
                    <m:sSubSup>
                      <m:sSubSupPr>
                        <m:ctrlPr>
                          <a:rPr lang="en-US" i="1">
                            <a:latin typeface="Cambria Math" panose="02040503050406030204" pitchFamily="18" charset="0"/>
                          </a:rPr>
                        </m:ctrlPr>
                      </m:sSubSupPr>
                      <m:e>
                        <m:r>
                          <m:rPr>
                            <m:sty m:val="p"/>
                          </m:rPr>
                          <a:rPr lang="en-US">
                            <a:latin typeface="Cambria Math" panose="02040503050406030204" pitchFamily="18" charset="0"/>
                          </a:rPr>
                          <m:t>Ψ</m:t>
                        </m:r>
                      </m:e>
                      <m:sub>
                        <m:r>
                          <a:rPr lang="en-US" i="1">
                            <a:latin typeface="Cambria Math" panose="02040503050406030204" pitchFamily="18" charset="0"/>
                          </a:rPr>
                          <m:t>2</m:t>
                        </m:r>
                      </m:sub>
                      <m:sup>
                        <m:r>
                          <a:rPr lang="en-US" i="1">
                            <a:latin typeface="Cambria Math" panose="02040503050406030204" pitchFamily="18" charset="0"/>
                          </a:rPr>
                          <m:t>𝐵</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m:rPr>
                            <m:sty m:val="p"/>
                          </m:rPr>
                          <a:rPr lang="en-US">
                            <a:latin typeface="Cambria Math" panose="02040503050406030204" pitchFamily="18" charset="0"/>
                          </a:rPr>
                          <m:t>Ψ</m:t>
                        </m:r>
                      </m:e>
                      <m:sub>
                        <m:r>
                          <a:rPr lang="en-US" i="1">
                            <a:latin typeface="Cambria Math" panose="02040503050406030204" pitchFamily="18" charset="0"/>
                          </a:rPr>
                          <m:t>1</m:t>
                        </m:r>
                      </m:sub>
                      <m:sup>
                        <m:r>
                          <a:rPr lang="en-US" i="1">
                            <a:latin typeface="Cambria Math" panose="02040503050406030204" pitchFamily="18" charset="0"/>
                          </a:rPr>
                          <m:t>𝐵</m:t>
                        </m:r>
                      </m:sup>
                    </m:sSubSup>
                    <m:sSubSup>
                      <m:sSubSupPr>
                        <m:ctrlPr>
                          <a:rPr lang="en-US" i="1">
                            <a:latin typeface="Cambria Math" panose="02040503050406030204" pitchFamily="18" charset="0"/>
                          </a:rPr>
                        </m:ctrlPr>
                      </m:sSubSupPr>
                      <m:e>
                        <m:r>
                          <m:rPr>
                            <m:sty m:val="p"/>
                          </m:rPr>
                          <a:rPr lang="en-US">
                            <a:latin typeface="Cambria Math" panose="02040503050406030204" pitchFamily="18" charset="0"/>
                          </a:rPr>
                          <m:t>Ψ</m:t>
                        </m:r>
                      </m:e>
                      <m:sub>
                        <m:r>
                          <a:rPr lang="en-US" i="1">
                            <a:latin typeface="Cambria Math" panose="02040503050406030204" pitchFamily="18" charset="0"/>
                          </a:rPr>
                          <m:t>2</m:t>
                        </m:r>
                      </m:sub>
                      <m:sup>
                        <m:r>
                          <a:rPr lang="en-US" i="1">
                            <a:latin typeface="Cambria Math" panose="02040503050406030204" pitchFamily="18" charset="0"/>
                          </a:rPr>
                          <m:t>𝐴</m:t>
                        </m:r>
                      </m:sup>
                    </m:sSubSup>
                  </m:oMath>
                </a14:m>
                <a:endParaRPr lang="en-US" dirty="0"/>
              </a:p>
            </p:txBody>
          </p:sp>
        </mc:Choice>
        <mc:Fallback xmlns="">
          <p:sp>
            <p:nvSpPr>
              <p:cNvPr id="3" name="Tartalom helye 2"/>
              <p:cNvSpPr>
                <a:spLocks noGrp="1" noRot="1" noChangeAspect="1" noMove="1" noResize="1" noEditPoints="1" noAdjustHandles="1" noChangeArrowheads="1" noChangeShapeType="1" noTextEdit="1"/>
              </p:cNvSpPr>
              <p:nvPr>
                <p:ph idx="1"/>
              </p:nvPr>
            </p:nvSpPr>
            <p:spPr>
              <a:blipFill>
                <a:blip r:embed="rId2"/>
                <a:stretch>
                  <a:fillRect l="-483"/>
                </a:stretch>
              </a:blipFill>
            </p:spPr>
            <p:txBody>
              <a:bodyPr/>
              <a:lstStyle/>
              <a:p>
                <a:r>
                  <a:rPr lang="en-US">
                    <a:noFill/>
                  </a:rPr>
                  <a:t> </a:t>
                </a:r>
              </a:p>
            </p:txBody>
          </p:sp>
        </mc:Fallback>
      </mc:AlternateContent>
      <p:sp>
        <p:nvSpPr>
          <p:cNvPr id="9" name="Dátum helye 8"/>
          <p:cNvSpPr>
            <a:spLocks noGrp="1"/>
          </p:cNvSpPr>
          <p:nvPr>
            <p:ph type="dt" sz="half" idx="10"/>
          </p:nvPr>
        </p:nvSpPr>
        <p:spPr/>
        <p:txBody>
          <a:bodyPr/>
          <a:lstStyle/>
          <a:p>
            <a:pPr algn="r"/>
            <a:r>
              <a:rPr lang="en-US" dirty="0"/>
              <a:t>October 11, 2023</a:t>
            </a:r>
          </a:p>
        </p:txBody>
      </p:sp>
      <p:sp>
        <p:nvSpPr>
          <p:cNvPr id="17" name="Élőláb helye 16"/>
          <p:cNvSpPr>
            <a:spLocks noGrp="1"/>
          </p:cNvSpPr>
          <p:nvPr>
            <p:ph type="ftr" sz="quarter" idx="11"/>
          </p:nvPr>
        </p:nvSpPr>
        <p:spPr/>
        <p:txBody>
          <a:bodyPr/>
          <a:lstStyle/>
          <a:p>
            <a:r>
              <a:rPr lang="en-US" dirty="0"/>
              <a:t>M. Csanád (Eötvös U) @ AE Building Bridges 2023</a:t>
            </a:r>
          </a:p>
        </p:txBody>
      </p:sp>
      <p:grpSp>
        <p:nvGrpSpPr>
          <p:cNvPr id="31" name="Csoportba foglalás 30">
            <a:extLst>
              <a:ext uri="{FF2B5EF4-FFF2-40B4-BE49-F238E27FC236}">
                <a16:creationId xmlns:a16="http://schemas.microsoft.com/office/drawing/2014/main" id="{A6E1B194-1195-F78D-0464-FE63567865B7}"/>
              </a:ext>
            </a:extLst>
          </p:cNvPr>
          <p:cNvGrpSpPr/>
          <p:nvPr/>
        </p:nvGrpSpPr>
        <p:grpSpPr>
          <a:xfrm>
            <a:off x="5199133" y="1606714"/>
            <a:ext cx="6674387" cy="781168"/>
            <a:chOff x="5199133" y="1606714"/>
            <a:chExt cx="6674387" cy="781168"/>
          </a:xfrm>
        </p:grpSpPr>
        <p:grpSp>
          <p:nvGrpSpPr>
            <p:cNvPr id="28" name="Csoportba foglalás 27"/>
            <p:cNvGrpSpPr/>
            <p:nvPr/>
          </p:nvGrpSpPr>
          <p:grpSpPr>
            <a:xfrm>
              <a:off x="5199133" y="1610732"/>
              <a:ext cx="1480412" cy="767276"/>
              <a:chOff x="1132591" y="2519504"/>
              <a:chExt cx="1480412" cy="767276"/>
            </a:xfrm>
          </p:grpSpPr>
          <p:sp>
            <p:nvSpPr>
              <p:cNvPr id="4" name="Ellipszis 3"/>
              <p:cNvSpPr>
                <a:spLocks noChangeAspect="1"/>
              </p:cNvSpPr>
              <p:nvPr/>
            </p:nvSpPr>
            <p:spPr>
              <a:xfrm>
                <a:off x="1336305" y="2519504"/>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1</a:t>
                </a:r>
              </a:p>
            </p:txBody>
          </p:sp>
          <p:sp>
            <p:nvSpPr>
              <p:cNvPr id="5" name="Ellipszis 4"/>
              <p:cNvSpPr>
                <a:spLocks noChangeAspect="1"/>
              </p:cNvSpPr>
              <p:nvPr/>
            </p:nvSpPr>
            <p:spPr>
              <a:xfrm>
                <a:off x="2253003" y="2926780"/>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4</a:t>
                </a:r>
              </a:p>
            </p:txBody>
          </p:sp>
          <p:sp>
            <p:nvSpPr>
              <p:cNvPr id="6" name="Ellipszis 5"/>
              <p:cNvSpPr>
                <a:spLocks noChangeAspect="1"/>
              </p:cNvSpPr>
              <p:nvPr/>
            </p:nvSpPr>
            <p:spPr>
              <a:xfrm rot="21157227">
                <a:off x="1843701" y="2901133"/>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3</a:t>
                </a:r>
              </a:p>
            </p:txBody>
          </p:sp>
          <p:sp>
            <p:nvSpPr>
              <p:cNvPr id="7" name="Ellipszis 6"/>
              <p:cNvSpPr>
                <a:spLocks noChangeAspect="1"/>
              </p:cNvSpPr>
              <p:nvPr/>
            </p:nvSpPr>
            <p:spPr>
              <a:xfrm>
                <a:off x="2171093" y="2519504"/>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5</a:t>
                </a:r>
              </a:p>
            </p:txBody>
          </p:sp>
          <p:sp>
            <p:nvSpPr>
              <p:cNvPr id="8" name="Ellipszis 7"/>
              <p:cNvSpPr>
                <a:spLocks noChangeAspect="1"/>
              </p:cNvSpPr>
              <p:nvPr/>
            </p:nvSpPr>
            <p:spPr>
              <a:xfrm>
                <a:off x="1132591" y="2880650"/>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2</a:t>
                </a:r>
              </a:p>
            </p:txBody>
          </p:sp>
        </p:grpSp>
        <p:grpSp>
          <p:nvGrpSpPr>
            <p:cNvPr id="35" name="Csoportba foglalás 34"/>
            <p:cNvGrpSpPr/>
            <p:nvPr/>
          </p:nvGrpSpPr>
          <p:grpSpPr>
            <a:xfrm>
              <a:off x="7777733" y="1620606"/>
              <a:ext cx="1480412" cy="767276"/>
              <a:chOff x="1132591" y="2519504"/>
              <a:chExt cx="1480412" cy="767276"/>
            </a:xfrm>
          </p:grpSpPr>
          <p:sp>
            <p:nvSpPr>
              <p:cNvPr id="36" name="Ellipszis 35"/>
              <p:cNvSpPr>
                <a:spLocks noChangeAspect="1"/>
              </p:cNvSpPr>
              <p:nvPr/>
            </p:nvSpPr>
            <p:spPr>
              <a:xfrm>
                <a:off x="1336305" y="2519504"/>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5</a:t>
                </a:r>
              </a:p>
            </p:txBody>
          </p:sp>
          <p:sp>
            <p:nvSpPr>
              <p:cNvPr id="37" name="Ellipszis 36"/>
              <p:cNvSpPr>
                <a:spLocks noChangeAspect="1"/>
              </p:cNvSpPr>
              <p:nvPr/>
            </p:nvSpPr>
            <p:spPr>
              <a:xfrm>
                <a:off x="2253003" y="2926780"/>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4</a:t>
                </a:r>
              </a:p>
            </p:txBody>
          </p:sp>
          <p:sp>
            <p:nvSpPr>
              <p:cNvPr id="38" name="Ellipszis 37"/>
              <p:cNvSpPr>
                <a:spLocks noChangeAspect="1"/>
              </p:cNvSpPr>
              <p:nvPr/>
            </p:nvSpPr>
            <p:spPr>
              <a:xfrm rot="21157227">
                <a:off x="1843701" y="2901133"/>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3</a:t>
                </a:r>
              </a:p>
            </p:txBody>
          </p:sp>
          <p:sp>
            <p:nvSpPr>
              <p:cNvPr id="39" name="Ellipszis 38"/>
              <p:cNvSpPr>
                <a:spLocks noChangeAspect="1"/>
              </p:cNvSpPr>
              <p:nvPr/>
            </p:nvSpPr>
            <p:spPr>
              <a:xfrm>
                <a:off x="2171093" y="2519504"/>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1</a:t>
                </a:r>
              </a:p>
            </p:txBody>
          </p:sp>
          <p:sp>
            <p:nvSpPr>
              <p:cNvPr id="40" name="Ellipszis 39"/>
              <p:cNvSpPr>
                <a:spLocks noChangeAspect="1"/>
              </p:cNvSpPr>
              <p:nvPr/>
            </p:nvSpPr>
            <p:spPr>
              <a:xfrm>
                <a:off x="1132591" y="2880650"/>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2</a:t>
                </a:r>
              </a:p>
            </p:txBody>
          </p:sp>
        </p:grpSp>
        <p:grpSp>
          <p:nvGrpSpPr>
            <p:cNvPr id="41" name="Csoportba foglalás 40"/>
            <p:cNvGrpSpPr/>
            <p:nvPr/>
          </p:nvGrpSpPr>
          <p:grpSpPr>
            <a:xfrm>
              <a:off x="10393108" y="1606714"/>
              <a:ext cx="1480412" cy="767276"/>
              <a:chOff x="1132591" y="2519504"/>
              <a:chExt cx="1480412" cy="767276"/>
            </a:xfrm>
          </p:grpSpPr>
          <p:sp>
            <p:nvSpPr>
              <p:cNvPr id="42" name="Ellipszis 41"/>
              <p:cNvSpPr>
                <a:spLocks noChangeAspect="1"/>
              </p:cNvSpPr>
              <p:nvPr/>
            </p:nvSpPr>
            <p:spPr>
              <a:xfrm>
                <a:off x="1336305" y="2519504"/>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5</a:t>
                </a:r>
              </a:p>
            </p:txBody>
          </p:sp>
          <p:sp>
            <p:nvSpPr>
              <p:cNvPr id="43" name="Ellipszis 42"/>
              <p:cNvSpPr>
                <a:spLocks noChangeAspect="1"/>
              </p:cNvSpPr>
              <p:nvPr/>
            </p:nvSpPr>
            <p:spPr>
              <a:xfrm>
                <a:off x="2253003" y="2926780"/>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4</a:t>
                </a:r>
              </a:p>
            </p:txBody>
          </p:sp>
          <p:sp>
            <p:nvSpPr>
              <p:cNvPr id="44" name="Ellipszis 43"/>
              <p:cNvSpPr>
                <a:spLocks noChangeAspect="1"/>
              </p:cNvSpPr>
              <p:nvPr/>
            </p:nvSpPr>
            <p:spPr>
              <a:xfrm rot="21157227">
                <a:off x="1843701" y="2901133"/>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2</a:t>
                </a:r>
              </a:p>
            </p:txBody>
          </p:sp>
          <p:sp>
            <p:nvSpPr>
              <p:cNvPr id="45" name="Ellipszis 44"/>
              <p:cNvSpPr>
                <a:spLocks noChangeAspect="1"/>
              </p:cNvSpPr>
              <p:nvPr/>
            </p:nvSpPr>
            <p:spPr>
              <a:xfrm>
                <a:off x="2171093" y="2519504"/>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1</a:t>
                </a:r>
              </a:p>
            </p:txBody>
          </p:sp>
          <p:sp>
            <p:nvSpPr>
              <p:cNvPr id="46" name="Ellipszis 45"/>
              <p:cNvSpPr>
                <a:spLocks noChangeAspect="1"/>
              </p:cNvSpPr>
              <p:nvPr/>
            </p:nvSpPr>
            <p:spPr>
              <a:xfrm>
                <a:off x="1132591" y="2880650"/>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dirty="0">
                    <a:solidFill>
                      <a:schemeClr val="tx1"/>
                    </a:solidFill>
                  </a:rPr>
                  <a:t>3</a:t>
                </a:r>
              </a:p>
            </p:txBody>
          </p:sp>
        </p:grpSp>
        <p:sp>
          <p:nvSpPr>
            <p:cNvPr id="48" name="Nem egyenlő 47"/>
            <p:cNvSpPr/>
            <p:nvPr/>
          </p:nvSpPr>
          <p:spPr>
            <a:xfrm>
              <a:off x="6774461" y="1786714"/>
              <a:ext cx="951339" cy="421168"/>
            </a:xfrm>
            <a:prstGeom prst="mathNot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Nem egyenlő 48"/>
            <p:cNvSpPr/>
            <p:nvPr/>
          </p:nvSpPr>
          <p:spPr>
            <a:xfrm>
              <a:off x="9339654" y="1786714"/>
              <a:ext cx="951339" cy="421168"/>
            </a:xfrm>
            <a:prstGeom prst="mathNot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8" name="Egyenes összekötő nyíllal 57"/>
            <p:cNvCxnSpPr/>
            <p:nvPr/>
          </p:nvCxnSpPr>
          <p:spPr>
            <a:xfrm>
              <a:off x="5773708" y="1760929"/>
              <a:ext cx="437028" cy="6487"/>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Egyenes összekötő nyíllal 18">
              <a:extLst>
                <a:ext uri="{FF2B5EF4-FFF2-40B4-BE49-F238E27FC236}">
                  <a16:creationId xmlns:a16="http://schemas.microsoft.com/office/drawing/2014/main" id="{C397E100-081E-A2F2-4573-BD9D8A9D0797}"/>
                </a:ext>
              </a:extLst>
            </p:cNvPr>
            <p:cNvCxnSpPr/>
            <p:nvPr/>
          </p:nvCxnSpPr>
          <p:spPr>
            <a:xfrm>
              <a:off x="8145480" y="2155265"/>
              <a:ext cx="324000" cy="6487"/>
            </a:xfrm>
            <a:prstGeom prst="straightConnector1">
              <a:avLst/>
            </a:prstGeom>
            <a:ln w="5715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grpSp>
        <p:nvGrpSpPr>
          <p:cNvPr id="32" name="Csoportba foglalás 31">
            <a:extLst>
              <a:ext uri="{FF2B5EF4-FFF2-40B4-BE49-F238E27FC236}">
                <a16:creationId xmlns:a16="http://schemas.microsoft.com/office/drawing/2014/main" id="{FD542ECA-991F-4660-B1C0-900307CFBEAE}"/>
              </a:ext>
            </a:extLst>
          </p:cNvPr>
          <p:cNvGrpSpPr/>
          <p:nvPr/>
        </p:nvGrpSpPr>
        <p:grpSpPr>
          <a:xfrm>
            <a:off x="5077406" y="4028273"/>
            <a:ext cx="6941880" cy="858996"/>
            <a:chOff x="5077406" y="4028273"/>
            <a:chExt cx="6941880" cy="858996"/>
          </a:xfrm>
        </p:grpSpPr>
        <p:grpSp>
          <p:nvGrpSpPr>
            <p:cNvPr id="47" name="Csoportba foglalás 46"/>
            <p:cNvGrpSpPr/>
            <p:nvPr/>
          </p:nvGrpSpPr>
          <p:grpSpPr>
            <a:xfrm>
              <a:off x="5077406" y="4028444"/>
              <a:ext cx="1573268" cy="842514"/>
              <a:chOff x="4659144" y="4143408"/>
              <a:chExt cx="1573268" cy="842514"/>
            </a:xfrm>
          </p:grpSpPr>
          <p:sp>
            <p:nvSpPr>
              <p:cNvPr id="12" name="Ellipszis 11"/>
              <p:cNvSpPr>
                <a:spLocks noChangeAspect="1"/>
              </p:cNvSpPr>
              <p:nvPr/>
            </p:nvSpPr>
            <p:spPr>
              <a:xfrm>
                <a:off x="5872412" y="4220976"/>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sp>
            <p:nvSpPr>
              <p:cNvPr id="13" name="Ellipszis 12"/>
              <p:cNvSpPr>
                <a:spLocks noChangeAspect="1"/>
              </p:cNvSpPr>
              <p:nvPr/>
            </p:nvSpPr>
            <p:spPr>
              <a:xfrm>
                <a:off x="4981266" y="4625922"/>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sp>
            <p:nvSpPr>
              <p:cNvPr id="14" name="Ellipszis 13"/>
              <p:cNvSpPr>
                <a:spLocks noChangeAspect="1"/>
              </p:cNvSpPr>
              <p:nvPr/>
            </p:nvSpPr>
            <p:spPr>
              <a:xfrm rot="21157227">
                <a:off x="4659144" y="4400976"/>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sp>
            <p:nvSpPr>
              <p:cNvPr id="15" name="Ellipszis 14"/>
              <p:cNvSpPr>
                <a:spLocks noChangeAspect="1"/>
              </p:cNvSpPr>
              <p:nvPr/>
            </p:nvSpPr>
            <p:spPr>
              <a:xfrm>
                <a:off x="5656366" y="4580977"/>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sp>
            <p:nvSpPr>
              <p:cNvPr id="16" name="Ellipszis 15"/>
              <p:cNvSpPr>
                <a:spLocks noChangeAspect="1"/>
              </p:cNvSpPr>
              <p:nvPr/>
            </p:nvSpPr>
            <p:spPr>
              <a:xfrm>
                <a:off x="5494041" y="4143408"/>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cxnSp>
            <p:nvCxnSpPr>
              <p:cNvPr id="20" name="Egyenes összekötő nyíllal 19"/>
              <p:cNvCxnSpPr/>
              <p:nvPr/>
            </p:nvCxnSpPr>
            <p:spPr>
              <a:xfrm flipV="1">
                <a:off x="5040773" y="4379347"/>
                <a:ext cx="416292" cy="124062"/>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0" name="Egyenlő 49"/>
            <p:cNvSpPr/>
            <p:nvPr/>
          </p:nvSpPr>
          <p:spPr>
            <a:xfrm>
              <a:off x="6779131" y="4280865"/>
              <a:ext cx="972000" cy="43756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51" name="Csoportba foglalás 50"/>
            <p:cNvGrpSpPr/>
            <p:nvPr/>
          </p:nvGrpSpPr>
          <p:grpSpPr>
            <a:xfrm>
              <a:off x="7849586" y="4044755"/>
              <a:ext cx="1573268" cy="842514"/>
              <a:chOff x="4659144" y="4143408"/>
              <a:chExt cx="1573268" cy="842514"/>
            </a:xfrm>
          </p:grpSpPr>
          <p:sp>
            <p:nvSpPr>
              <p:cNvPr id="52" name="Ellipszis 51"/>
              <p:cNvSpPr>
                <a:spLocks noChangeAspect="1"/>
              </p:cNvSpPr>
              <p:nvPr/>
            </p:nvSpPr>
            <p:spPr>
              <a:xfrm>
                <a:off x="5872412" y="4220976"/>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sp>
            <p:nvSpPr>
              <p:cNvPr id="53" name="Ellipszis 52"/>
              <p:cNvSpPr>
                <a:spLocks noChangeAspect="1"/>
              </p:cNvSpPr>
              <p:nvPr/>
            </p:nvSpPr>
            <p:spPr>
              <a:xfrm>
                <a:off x="4981266" y="4625922"/>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sp>
            <p:nvSpPr>
              <p:cNvPr id="54" name="Ellipszis 53"/>
              <p:cNvSpPr>
                <a:spLocks noChangeAspect="1"/>
              </p:cNvSpPr>
              <p:nvPr/>
            </p:nvSpPr>
            <p:spPr>
              <a:xfrm rot="21157227">
                <a:off x="4659144" y="4400976"/>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sp>
            <p:nvSpPr>
              <p:cNvPr id="55" name="Ellipszis 54"/>
              <p:cNvSpPr>
                <a:spLocks noChangeAspect="1"/>
              </p:cNvSpPr>
              <p:nvPr/>
            </p:nvSpPr>
            <p:spPr>
              <a:xfrm>
                <a:off x="5656366" y="4580977"/>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sp>
            <p:nvSpPr>
              <p:cNvPr id="56" name="Ellipszis 55"/>
              <p:cNvSpPr>
                <a:spLocks noChangeAspect="1"/>
              </p:cNvSpPr>
              <p:nvPr/>
            </p:nvSpPr>
            <p:spPr>
              <a:xfrm>
                <a:off x="5494041" y="4143408"/>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cxnSp>
            <p:nvCxnSpPr>
              <p:cNvPr id="57" name="Egyenes összekötő nyíllal 56"/>
              <p:cNvCxnSpPr>
                <a:cxnSpLocks/>
              </p:cNvCxnSpPr>
              <p:nvPr/>
            </p:nvCxnSpPr>
            <p:spPr>
              <a:xfrm flipV="1">
                <a:off x="5349024" y="4760977"/>
                <a:ext cx="297817" cy="28463"/>
              </a:xfrm>
              <a:prstGeom prst="straightConnector1">
                <a:avLst/>
              </a:prstGeom>
              <a:ln w="5715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sp>
          <p:nvSpPr>
            <p:cNvPr id="21" name="Egyenlő 49">
              <a:extLst>
                <a:ext uri="{FF2B5EF4-FFF2-40B4-BE49-F238E27FC236}">
                  <a16:creationId xmlns:a16="http://schemas.microsoft.com/office/drawing/2014/main" id="{D0966E5E-668C-59D6-6109-7DCD99060F00}"/>
                </a:ext>
              </a:extLst>
            </p:cNvPr>
            <p:cNvSpPr/>
            <p:nvPr/>
          </p:nvSpPr>
          <p:spPr>
            <a:xfrm>
              <a:off x="9413663" y="4264383"/>
              <a:ext cx="936000" cy="43756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2" name="Csoportba foglalás 21">
              <a:extLst>
                <a:ext uri="{FF2B5EF4-FFF2-40B4-BE49-F238E27FC236}">
                  <a16:creationId xmlns:a16="http://schemas.microsoft.com/office/drawing/2014/main" id="{6FA03F1D-9BB1-7C6D-FDA2-AB86F67709A8}"/>
                </a:ext>
              </a:extLst>
            </p:cNvPr>
            <p:cNvGrpSpPr/>
            <p:nvPr/>
          </p:nvGrpSpPr>
          <p:grpSpPr>
            <a:xfrm>
              <a:off x="10446018" y="4028273"/>
              <a:ext cx="1573268" cy="842514"/>
              <a:chOff x="4497219" y="4143408"/>
              <a:chExt cx="1573268" cy="842514"/>
            </a:xfrm>
          </p:grpSpPr>
          <p:sp>
            <p:nvSpPr>
              <p:cNvPr id="23" name="Ellipszis 22">
                <a:extLst>
                  <a:ext uri="{FF2B5EF4-FFF2-40B4-BE49-F238E27FC236}">
                    <a16:creationId xmlns:a16="http://schemas.microsoft.com/office/drawing/2014/main" id="{8041940C-4212-BADB-2EB3-F0306F80EABF}"/>
                  </a:ext>
                </a:extLst>
              </p:cNvPr>
              <p:cNvSpPr>
                <a:spLocks noChangeAspect="1"/>
              </p:cNvSpPr>
              <p:nvPr/>
            </p:nvSpPr>
            <p:spPr>
              <a:xfrm>
                <a:off x="5710487" y="4220976"/>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sp>
            <p:nvSpPr>
              <p:cNvPr id="24" name="Ellipszis 23">
                <a:extLst>
                  <a:ext uri="{FF2B5EF4-FFF2-40B4-BE49-F238E27FC236}">
                    <a16:creationId xmlns:a16="http://schemas.microsoft.com/office/drawing/2014/main" id="{D6005FDE-CCA1-57DC-0419-38288CDFA92A}"/>
                  </a:ext>
                </a:extLst>
              </p:cNvPr>
              <p:cNvSpPr>
                <a:spLocks noChangeAspect="1"/>
              </p:cNvSpPr>
              <p:nvPr/>
            </p:nvSpPr>
            <p:spPr>
              <a:xfrm>
                <a:off x="4819341" y="4625922"/>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sp>
            <p:nvSpPr>
              <p:cNvPr id="25" name="Ellipszis 24">
                <a:extLst>
                  <a:ext uri="{FF2B5EF4-FFF2-40B4-BE49-F238E27FC236}">
                    <a16:creationId xmlns:a16="http://schemas.microsoft.com/office/drawing/2014/main" id="{A7B8B8F5-5888-1D42-C8A5-C9528E944508}"/>
                  </a:ext>
                </a:extLst>
              </p:cNvPr>
              <p:cNvSpPr>
                <a:spLocks noChangeAspect="1"/>
              </p:cNvSpPr>
              <p:nvPr/>
            </p:nvSpPr>
            <p:spPr>
              <a:xfrm rot="21157227">
                <a:off x="4497219" y="4400976"/>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sp>
            <p:nvSpPr>
              <p:cNvPr id="26" name="Ellipszis 25">
                <a:extLst>
                  <a:ext uri="{FF2B5EF4-FFF2-40B4-BE49-F238E27FC236}">
                    <a16:creationId xmlns:a16="http://schemas.microsoft.com/office/drawing/2014/main" id="{62931C04-8DC3-D3C2-99E2-E3843CFB16DF}"/>
                  </a:ext>
                </a:extLst>
              </p:cNvPr>
              <p:cNvSpPr>
                <a:spLocks noChangeAspect="1"/>
              </p:cNvSpPr>
              <p:nvPr/>
            </p:nvSpPr>
            <p:spPr>
              <a:xfrm>
                <a:off x="5494441" y="4580977"/>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sp>
            <p:nvSpPr>
              <p:cNvPr id="27" name="Ellipszis 26">
                <a:extLst>
                  <a:ext uri="{FF2B5EF4-FFF2-40B4-BE49-F238E27FC236}">
                    <a16:creationId xmlns:a16="http://schemas.microsoft.com/office/drawing/2014/main" id="{7F0F36E7-6156-A153-26CD-C04B9465D2CC}"/>
                  </a:ext>
                </a:extLst>
              </p:cNvPr>
              <p:cNvSpPr>
                <a:spLocks noChangeAspect="1"/>
              </p:cNvSpPr>
              <p:nvPr/>
            </p:nvSpPr>
            <p:spPr>
              <a:xfrm>
                <a:off x="5332116" y="4143408"/>
                <a:ext cx="360000" cy="360000"/>
              </a:xfrm>
              <a:prstGeom prst="ellipse">
                <a:avLst/>
              </a:prstGeom>
              <a:solidFill>
                <a:srgbClr val="FF0000"/>
              </a:solidFill>
              <a:ln>
                <a:noFill/>
              </a:ln>
              <a:scene3d>
                <a:camera prst="orthographicFront"/>
                <a:lightRig rig="threePt" dir="t"/>
              </a:scene3d>
              <a:sp3d extrusionH="254000">
                <a:bevelT w="254000" h="254000"/>
                <a:bevelB w="254000" h="2540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dirty="0">
                  <a:solidFill>
                    <a:schemeClr val="tx1"/>
                  </a:solidFill>
                </a:endParaRPr>
              </a:p>
            </p:txBody>
          </p:sp>
        </p:grpSp>
      </p:grpSp>
      <p:sp>
        <p:nvSpPr>
          <p:cNvPr id="11" name="Dia számának helye 10">
            <a:extLst>
              <a:ext uri="{FF2B5EF4-FFF2-40B4-BE49-F238E27FC236}">
                <a16:creationId xmlns:a16="http://schemas.microsoft.com/office/drawing/2014/main" id="{1AA25345-3CCE-CB24-DD0B-CC3C5A6BC451}"/>
              </a:ext>
            </a:extLst>
          </p:cNvPr>
          <p:cNvSpPr>
            <a:spLocks noGrp="1"/>
          </p:cNvSpPr>
          <p:nvPr>
            <p:ph type="sldNum" sz="quarter" idx="12"/>
          </p:nvPr>
        </p:nvSpPr>
        <p:spPr/>
        <p:txBody>
          <a:bodyPr/>
          <a:lstStyle/>
          <a:p>
            <a:fld id="{8EBAB383-6C5D-40A2-91D4-B65D4716B15C}" type="slidenum">
              <a:rPr lang="en-US" smtClean="0"/>
              <a:pPr/>
              <a:t>22</a:t>
            </a:fld>
            <a:r>
              <a:rPr lang="en-US" sz="1100" dirty="0"/>
              <a:t>/30</a:t>
            </a:r>
            <a:endParaRPr lang="en-US" sz="2800" dirty="0"/>
          </a:p>
        </p:txBody>
      </p:sp>
      <p:sp>
        <p:nvSpPr>
          <p:cNvPr id="18" name="Téglalap 17">
            <a:extLst>
              <a:ext uri="{FF2B5EF4-FFF2-40B4-BE49-F238E27FC236}">
                <a16:creationId xmlns:a16="http://schemas.microsoft.com/office/drawing/2014/main" id="{6C6FFB5D-4F6B-8A77-68A5-8E144CA6E478}"/>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HIGH-ENERGY PHYSICS       </a:t>
            </a:r>
            <a:r>
              <a:rPr lang="en-US" sz="1600" b="1" dirty="0">
                <a:solidFill>
                  <a:schemeClr val="bg2"/>
                </a:solidFill>
                <a:effectLst>
                  <a:outerShdw blurRad="38100" dist="38100" dir="2700000" algn="tl">
                    <a:srgbClr val="000000">
                      <a:alpha val="43137"/>
                    </a:srgbClr>
                  </a:outerShdw>
                </a:effectLst>
              </a:rPr>
              <a:t>QUANTUM STATISTICS       </a:t>
            </a:r>
            <a:r>
              <a:rPr lang="en-US" sz="1600" b="1" dirty="0">
                <a:solidFill>
                  <a:schemeClr val="bg1">
                    <a:lumMod val="65000"/>
                  </a:schemeClr>
                </a:solidFill>
                <a:effectLst>
                  <a:outerShdw blurRad="38100" dist="38100" dir="2700000" algn="tl">
                    <a:srgbClr val="000000">
                      <a:alpha val="43137"/>
                    </a:srgbClr>
                  </a:outerShdw>
                </a:effectLst>
              </a:rPr>
              <a:t>FEMTOSCOPY </a:t>
            </a:r>
          </a:p>
        </p:txBody>
      </p:sp>
    </p:spTree>
    <p:extLst>
      <p:ext uri="{BB962C8B-B14F-4D97-AF65-F5344CB8AC3E}">
        <p14:creationId xmlns:p14="http://schemas.microsoft.com/office/powerpoint/2010/main" val="1054305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HBT effect: quantum explanation</a:t>
            </a: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p:txBody>
              <a:bodyPr/>
              <a:lstStyle/>
              <a:p>
                <a:pPr>
                  <a:lnSpc>
                    <a:spcPct val="110000"/>
                  </a:lnSpc>
                </a:pPr>
                <a:r>
                  <a:rPr lang="en-US" dirty="0"/>
                  <a:t>„Symmetrized wavefunction”: </a:t>
                </a:r>
                <a14:m>
                  <m:oMath xmlns:m="http://schemas.openxmlformats.org/officeDocument/2006/math">
                    <m:r>
                      <a:rPr lang="en-US" b="0" i="1" smtClean="0">
                        <a:solidFill>
                          <a:srgbClr val="FF0000"/>
                        </a:solidFill>
                        <a:latin typeface="Cambria Math" panose="02040503050406030204" pitchFamily="18" charset="0"/>
                      </a:rPr>
                      <m:t>𝑎</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𝐴</m:t>
                    </m:r>
                  </m:oMath>
                </a14:m>
                <a:r>
                  <a:rPr lang="en-US" dirty="0">
                    <a:solidFill>
                      <a:srgbClr val="FF0000"/>
                    </a:solidFill>
                  </a:rPr>
                  <a:t> and</a:t>
                </a:r>
                <a:r>
                  <a:rPr lang="en-US" dirty="0"/>
                  <a:t> </a:t>
                </a:r>
                <a14:m>
                  <m:oMath xmlns:m="http://schemas.openxmlformats.org/officeDocument/2006/math">
                    <m:r>
                      <a:rPr lang="en-US" b="0" i="1" smtClean="0">
                        <a:solidFill>
                          <a:srgbClr val="FF0000"/>
                        </a:solidFill>
                        <a:latin typeface="Cambria Math" panose="02040503050406030204" pitchFamily="18" charset="0"/>
                      </a:rPr>
                      <m:t>𝑏</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𝐵</m:t>
                    </m:r>
                  </m:oMath>
                </a14:m>
                <a:r>
                  <a:rPr lang="en-US" dirty="0">
                    <a:solidFill>
                      <a:srgbClr val="FF0000"/>
                    </a:solidFill>
                  </a:rPr>
                  <a:t> </a:t>
                </a:r>
                <a:r>
                  <a:rPr lang="en-US" dirty="0"/>
                  <a:t>or </a:t>
                </a:r>
                <a14:m>
                  <m:oMath xmlns:m="http://schemas.openxmlformats.org/officeDocument/2006/math">
                    <m:r>
                      <a:rPr lang="en-US" b="0" i="1" smtClean="0">
                        <a:solidFill>
                          <a:srgbClr val="00B050"/>
                        </a:solidFill>
                        <a:latin typeface="Cambria Math" panose="02040503050406030204" pitchFamily="18" charset="0"/>
                      </a:rPr>
                      <m:t>𝑎</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𝐵</m:t>
                    </m:r>
                  </m:oMath>
                </a14:m>
                <a:r>
                  <a:rPr lang="en-US" dirty="0">
                    <a:solidFill>
                      <a:srgbClr val="00B050"/>
                    </a:solidFill>
                  </a:rPr>
                  <a:t> and</a:t>
                </a:r>
                <a:r>
                  <a:rPr lang="en-US" dirty="0"/>
                  <a:t> </a:t>
                </a:r>
                <a14:m>
                  <m:oMath xmlns:m="http://schemas.openxmlformats.org/officeDocument/2006/math">
                    <m:r>
                      <a:rPr lang="en-US" b="0" i="1" smtClean="0">
                        <a:solidFill>
                          <a:srgbClr val="00B050"/>
                        </a:solidFill>
                        <a:latin typeface="Cambria Math" panose="02040503050406030204" pitchFamily="18" charset="0"/>
                      </a:rPr>
                      <m:t>𝑏</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𝐴</m:t>
                    </m:r>
                  </m:oMath>
                </a14:m>
                <a:endParaRPr lang="en-US" dirty="0"/>
              </a:p>
              <a:p>
                <a:pPr lvl="1">
                  <a:lnSpc>
                    <a:spcPct val="110000"/>
                  </a:lnSpc>
                </a:pPr>
                <a:r>
                  <a:rPr lang="en-US" dirty="0"/>
                  <a:t>Cannot distinguish which photon is detected in which detector</a:t>
                </a:r>
              </a:p>
              <a:p>
                <a:pPr lvl="1">
                  <a:lnSpc>
                    <a:spcPct val="110000"/>
                  </a:lnSpc>
                </a:pPr>
                <a:r>
                  <a:rPr lang="en-US" dirty="0"/>
                  <a:t>Important: photon is the detection event</a:t>
                </a:r>
              </a:p>
              <a:p>
                <a:pPr lvl="1">
                  <a:lnSpc>
                    <a:spcPct val="110000"/>
                  </a:lnSpc>
                </a:pPr>
                <a:r>
                  <a:rPr lang="en-US" dirty="0"/>
                  <a:t>Detection possibilities are symmetrized</a:t>
                </a:r>
              </a:p>
              <a:p>
                <a:pPr>
                  <a:lnSpc>
                    <a:spcPct val="110000"/>
                  </a:lnSpc>
                </a:pPr>
                <a:r>
                  <a:rPr lang="en-US" dirty="0"/>
                  <a:t>With a plane wave</a:t>
                </a:r>
                <a:r>
                  <a:rPr lang="hu-HU" dirty="0"/>
                  <a:t> (with </a:t>
                </a:r>
                <a14:m>
                  <m:oMath xmlns:m="http://schemas.openxmlformats.org/officeDocument/2006/math">
                    <m:r>
                      <a:rPr lang="hu-HU" i="1" dirty="0" smtClean="0">
                        <a:latin typeface="Cambria Math" panose="02040503050406030204" pitchFamily="18" charset="0"/>
                      </a:rPr>
                      <m:t>𝑘</m:t>
                    </m:r>
                  </m:oMath>
                </a14:m>
                <a:r>
                  <a:rPr lang="hu-HU" dirty="0"/>
                  <a:t> </a:t>
                </a:r>
                <a:r>
                  <a:rPr lang="en-US" dirty="0"/>
                  <a:t>wavenumber</a:t>
                </a:r>
                <a:r>
                  <a:rPr lang="hu-HU" dirty="0"/>
                  <a:t>)</a:t>
                </a:r>
                <a:r>
                  <a:rPr lang="en-US" dirty="0"/>
                  <a:t> from two point-like sources,</a:t>
                </a:r>
                <a:br>
                  <a:rPr lang="en-US" dirty="0"/>
                </a:br>
                <a:r>
                  <a:rPr lang="en-US" dirty="0"/>
                  <a:t>the normalized joint probability, called correlation function, is:</a:t>
                </a:r>
              </a:p>
              <a:p>
                <a:pPr marL="0" indent="0">
                  <a:lnSpc>
                    <a:spcPct val="11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rPr>
                            <m:t>𝑃</m:t>
                          </m:r>
                          <m:d>
                            <m:dPr>
                              <m:ctrlPr>
                                <a:rPr lang="en-US" i="1" smtClean="0">
                                  <a:latin typeface="Cambria Math" panose="02040503050406030204" pitchFamily="18" charset="0"/>
                                </a:rPr>
                              </m:ctrlPr>
                            </m:dPr>
                            <m:e>
                              <m:r>
                                <a:rPr lang="en-US" i="1" smtClean="0">
                                  <a:latin typeface="Cambria Math" panose="02040503050406030204" pitchFamily="18" charset="0"/>
                                </a:rPr>
                                <m:t>𝐴</m:t>
                              </m:r>
                              <m:r>
                                <a:rPr lang="en-US" i="1" smtClean="0">
                                  <a:latin typeface="Cambria Math" panose="02040503050406030204" pitchFamily="18" charset="0"/>
                                </a:rPr>
                                <m:t>,</m:t>
                              </m:r>
                              <m:r>
                                <a:rPr lang="en-US" i="1" smtClean="0">
                                  <a:latin typeface="Cambria Math" panose="02040503050406030204" pitchFamily="18" charset="0"/>
                                </a:rPr>
                                <m:t>𝐵</m:t>
                              </m:r>
                            </m:e>
                          </m:d>
                        </m:num>
                        <m:den>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m:t>
                          </m:r>
                        </m:den>
                      </m:f>
                      <m:r>
                        <a:rPr lang="en-US"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i="1">
                                      <a:latin typeface="Cambria Math" panose="02040503050406030204" pitchFamily="18" charset="0"/>
                                    </a:rPr>
                                    <m:t>𝑘</m:t>
                                  </m:r>
                                  <m:r>
                                    <a:rPr lang="en-US" b="0" i="1" smtClean="0">
                                      <a:latin typeface="Cambria Math" panose="02040503050406030204" pitchFamily="18" charset="0"/>
                                    </a:rPr>
                                    <m:t>𝑅</m:t>
                                  </m:r>
                                </m:num>
                                <m:den>
                                  <m:r>
                                    <a:rPr lang="en-US" b="0" i="1" smtClean="0">
                                      <a:latin typeface="Cambria Math" panose="02040503050406030204" pitchFamily="18" charset="0"/>
                                    </a:rPr>
                                    <m:t>𝐿</m:t>
                                  </m:r>
                                </m:den>
                              </m:f>
                              <m:r>
                                <a:rPr lang="en-US" b="0" i="1" smtClean="0">
                                  <a:latin typeface="Cambria Math" panose="02040503050406030204" pitchFamily="18" charset="0"/>
                                </a:rPr>
                                <m:t>𝑑</m:t>
                              </m:r>
                            </m:e>
                          </m:d>
                        </m:e>
                      </m:func>
                    </m:oMath>
                  </m:oMathPara>
                </a14:m>
                <a:endParaRPr lang="en-US" dirty="0"/>
              </a:p>
              <a:p>
                <a:pPr>
                  <a:lnSpc>
                    <a:spcPct val="110000"/>
                  </a:lnSpc>
                </a:pPr>
                <a:r>
                  <a:rPr lang="en-US" dirty="0"/>
                  <a:t>Correlation width inversely proportional to source size</a:t>
                </a:r>
              </a:p>
              <a:p>
                <a:pPr>
                  <a:lnSpc>
                    <a:spcPct val="110000"/>
                  </a:lnSpc>
                </a:pPr>
                <a:r>
                  <a:rPr lang="en-US" dirty="0"/>
                  <a:t>Bose-Einstein correlation!</a:t>
                </a:r>
              </a:p>
              <a:p>
                <a:pPr>
                  <a:lnSpc>
                    <a:spcPct val="110000"/>
                  </a:lnSpc>
                </a:pPr>
                <a:r>
                  <a:rPr lang="en-US" dirty="0"/>
                  <a:t>Similar explanation can be given based on classical waves</a:t>
                </a:r>
              </a:p>
              <a:p>
                <a:pPr lvl="1">
                  <a:lnSpc>
                    <a:spcPct val="110000"/>
                  </a:lnSpc>
                </a:pPr>
                <a:r>
                  <a:rPr lang="en-US" dirty="0"/>
                  <a:t>Deep reason: classical scalar or vector waves behave as bosons, statistically</a:t>
                </a:r>
              </a:p>
            </p:txBody>
          </p:sp>
        </mc:Choice>
        <mc:Fallback xmlns="">
          <p:sp>
            <p:nvSpPr>
              <p:cNvPr id="3" name="Tartalom helye 2"/>
              <p:cNvSpPr>
                <a:spLocks noGrp="1" noRot="1" noChangeAspect="1" noMove="1" noResize="1" noEditPoints="1" noAdjustHandles="1" noChangeArrowheads="1" noChangeShapeType="1" noTextEdit="1"/>
              </p:cNvSpPr>
              <p:nvPr>
                <p:ph idx="1"/>
              </p:nvPr>
            </p:nvSpPr>
            <p:spPr>
              <a:blipFill>
                <a:blip r:embed="rId2"/>
                <a:stretch>
                  <a:fillRect l="-483" t="-499" b="-249"/>
                </a:stretch>
              </a:blipFill>
            </p:spPr>
            <p:txBody>
              <a:bodyPr/>
              <a:lstStyle/>
              <a:p>
                <a:r>
                  <a:rPr lang="en-US">
                    <a:noFill/>
                  </a:rPr>
                  <a:t> </a:t>
                </a:r>
              </a:p>
            </p:txBody>
          </p:sp>
        </mc:Fallback>
      </mc:AlternateContent>
      <p:sp>
        <p:nvSpPr>
          <p:cNvPr id="4" name="Dátum helye 3"/>
          <p:cNvSpPr>
            <a:spLocks noGrp="1"/>
          </p:cNvSpPr>
          <p:nvPr>
            <p:ph type="dt" sz="half" idx="10"/>
          </p:nvPr>
        </p:nvSpPr>
        <p:spPr/>
        <p:txBody>
          <a:bodyPr/>
          <a:lstStyle/>
          <a:p>
            <a:pPr algn="r"/>
            <a:r>
              <a:rPr lang="hu-HU"/>
              <a:t>October 11, 2023</a:t>
            </a:r>
            <a:endParaRPr lang="en-US" dirty="0"/>
          </a:p>
        </p:txBody>
      </p:sp>
      <p:sp>
        <p:nvSpPr>
          <p:cNvPr id="8" name="Élőláb helye 7"/>
          <p:cNvSpPr>
            <a:spLocks noGrp="1"/>
          </p:cNvSpPr>
          <p:nvPr>
            <p:ph type="ftr" sz="quarter" idx="11"/>
          </p:nvPr>
        </p:nvSpPr>
        <p:spPr/>
        <p:txBody>
          <a:bodyPr/>
          <a:lstStyle/>
          <a:p>
            <a:r>
              <a:rPr lang="en-US" dirty="0"/>
              <a:t>M. Csanád (Eötvös U) @ AE Building Bridges 2023</a:t>
            </a:r>
          </a:p>
        </p:txBody>
      </p:sp>
      <p:grpSp>
        <p:nvGrpSpPr>
          <p:cNvPr id="6" name="Csoportba foglalás 5">
            <a:extLst>
              <a:ext uri="{FF2B5EF4-FFF2-40B4-BE49-F238E27FC236}">
                <a16:creationId xmlns:a16="http://schemas.microsoft.com/office/drawing/2014/main" id="{9E8D2F21-1BB7-77C4-B087-A53BB7D37BCE}"/>
              </a:ext>
            </a:extLst>
          </p:cNvPr>
          <p:cNvGrpSpPr/>
          <p:nvPr/>
        </p:nvGrpSpPr>
        <p:grpSpPr>
          <a:xfrm>
            <a:off x="7729895" y="1556939"/>
            <a:ext cx="4381493" cy="1208881"/>
            <a:chOff x="4813803" y="1161088"/>
            <a:chExt cx="4381493" cy="1208881"/>
          </a:xfrm>
        </p:grpSpPr>
        <p:sp>
          <p:nvSpPr>
            <p:cNvPr id="7" name="Szabadkézi sokszög 6">
              <a:extLst>
                <a:ext uri="{FF2B5EF4-FFF2-40B4-BE49-F238E27FC236}">
                  <a16:creationId xmlns:a16="http://schemas.microsoft.com/office/drawing/2014/main" id="{F8184277-98CB-956E-35D5-91588A1A48FB}"/>
                </a:ext>
              </a:extLst>
            </p:cNvPr>
            <p:cNvSpPr/>
            <p:nvPr/>
          </p:nvSpPr>
          <p:spPr>
            <a:xfrm>
              <a:off x="6133367" y="1368403"/>
              <a:ext cx="826265" cy="339525"/>
            </a:xfrm>
            <a:custGeom>
              <a:avLst/>
              <a:gdLst>
                <a:gd name="connsiteX0" fmla="*/ 0 w 793214"/>
                <a:gd name="connsiteY0" fmla="*/ 275696 h 573212"/>
                <a:gd name="connsiteX1" fmla="*/ 231354 w 793214"/>
                <a:gd name="connsiteY1" fmla="*/ 274 h 573212"/>
                <a:gd name="connsiteX2" fmla="*/ 440675 w 793214"/>
                <a:gd name="connsiteY2" fmla="*/ 319763 h 573212"/>
                <a:gd name="connsiteX3" fmla="*/ 583894 w 793214"/>
                <a:gd name="connsiteY3" fmla="*/ 573151 h 573212"/>
                <a:gd name="connsiteX4" fmla="*/ 793214 w 793214"/>
                <a:gd name="connsiteY4" fmla="*/ 297730 h 573212"/>
                <a:gd name="connsiteX0" fmla="*/ 0 w 793214"/>
                <a:gd name="connsiteY0" fmla="*/ 275696 h 573212"/>
                <a:gd name="connsiteX1" fmla="*/ 231354 w 793214"/>
                <a:gd name="connsiteY1" fmla="*/ 274 h 573212"/>
                <a:gd name="connsiteX2" fmla="*/ 429658 w 793214"/>
                <a:gd name="connsiteY2" fmla="*/ 319763 h 573212"/>
                <a:gd name="connsiteX3" fmla="*/ 583894 w 793214"/>
                <a:gd name="connsiteY3" fmla="*/ 573151 h 573212"/>
                <a:gd name="connsiteX4" fmla="*/ 793214 w 793214"/>
                <a:gd name="connsiteY4" fmla="*/ 297730 h 573212"/>
                <a:gd name="connsiteX0" fmla="*/ 0 w 826265"/>
                <a:gd name="connsiteY0" fmla="*/ 275696 h 573286"/>
                <a:gd name="connsiteX1" fmla="*/ 231354 w 826265"/>
                <a:gd name="connsiteY1" fmla="*/ 274 h 573286"/>
                <a:gd name="connsiteX2" fmla="*/ 429658 w 826265"/>
                <a:gd name="connsiteY2" fmla="*/ 319763 h 573286"/>
                <a:gd name="connsiteX3" fmla="*/ 583894 w 826265"/>
                <a:gd name="connsiteY3" fmla="*/ 573151 h 573286"/>
                <a:gd name="connsiteX4" fmla="*/ 826265 w 826265"/>
                <a:gd name="connsiteY4" fmla="*/ 286714 h 573286"/>
                <a:gd name="connsiteX0" fmla="*/ 0 w 826265"/>
                <a:gd name="connsiteY0" fmla="*/ 275696 h 573286"/>
                <a:gd name="connsiteX1" fmla="*/ 231354 w 826265"/>
                <a:gd name="connsiteY1" fmla="*/ 274 h 573286"/>
                <a:gd name="connsiteX2" fmla="*/ 429658 w 826265"/>
                <a:gd name="connsiteY2" fmla="*/ 319763 h 573286"/>
                <a:gd name="connsiteX3" fmla="*/ 616944 w 826265"/>
                <a:gd name="connsiteY3" fmla="*/ 573151 h 573286"/>
                <a:gd name="connsiteX4" fmla="*/ 826265 w 826265"/>
                <a:gd name="connsiteY4" fmla="*/ 286714 h 573286"/>
                <a:gd name="connsiteX0" fmla="*/ 0 w 826265"/>
                <a:gd name="connsiteY0" fmla="*/ 275696 h 573286"/>
                <a:gd name="connsiteX1" fmla="*/ 231354 w 826265"/>
                <a:gd name="connsiteY1" fmla="*/ 274 h 573286"/>
                <a:gd name="connsiteX2" fmla="*/ 429658 w 826265"/>
                <a:gd name="connsiteY2" fmla="*/ 319763 h 573286"/>
                <a:gd name="connsiteX3" fmla="*/ 616944 w 826265"/>
                <a:gd name="connsiteY3" fmla="*/ 573151 h 573286"/>
                <a:gd name="connsiteX4" fmla="*/ 826265 w 826265"/>
                <a:gd name="connsiteY4" fmla="*/ 286714 h 573286"/>
                <a:gd name="connsiteX0" fmla="*/ 0 w 826265"/>
                <a:gd name="connsiteY0" fmla="*/ 275696 h 573286"/>
                <a:gd name="connsiteX1" fmla="*/ 165253 w 826265"/>
                <a:gd name="connsiteY1" fmla="*/ 274 h 573286"/>
                <a:gd name="connsiteX2" fmla="*/ 429658 w 826265"/>
                <a:gd name="connsiteY2" fmla="*/ 319763 h 573286"/>
                <a:gd name="connsiteX3" fmla="*/ 616944 w 826265"/>
                <a:gd name="connsiteY3" fmla="*/ 573151 h 573286"/>
                <a:gd name="connsiteX4" fmla="*/ 826265 w 826265"/>
                <a:gd name="connsiteY4" fmla="*/ 286714 h 573286"/>
                <a:gd name="connsiteX0" fmla="*/ 0 w 826265"/>
                <a:gd name="connsiteY0" fmla="*/ 276070 h 573660"/>
                <a:gd name="connsiteX1" fmla="*/ 165253 w 826265"/>
                <a:gd name="connsiteY1" fmla="*/ 648 h 573660"/>
                <a:gd name="connsiteX2" fmla="*/ 429658 w 826265"/>
                <a:gd name="connsiteY2" fmla="*/ 320137 h 573660"/>
                <a:gd name="connsiteX3" fmla="*/ 616944 w 826265"/>
                <a:gd name="connsiteY3" fmla="*/ 573525 h 573660"/>
                <a:gd name="connsiteX4" fmla="*/ 826265 w 826265"/>
                <a:gd name="connsiteY4" fmla="*/ 287088 h 573660"/>
                <a:gd name="connsiteX0" fmla="*/ 0 w 826265"/>
                <a:gd name="connsiteY0" fmla="*/ 265079 h 562668"/>
                <a:gd name="connsiteX1" fmla="*/ 220337 w 826265"/>
                <a:gd name="connsiteY1" fmla="*/ 674 h 562668"/>
                <a:gd name="connsiteX2" fmla="*/ 429658 w 826265"/>
                <a:gd name="connsiteY2" fmla="*/ 309146 h 562668"/>
                <a:gd name="connsiteX3" fmla="*/ 616944 w 826265"/>
                <a:gd name="connsiteY3" fmla="*/ 562534 h 562668"/>
                <a:gd name="connsiteX4" fmla="*/ 826265 w 826265"/>
                <a:gd name="connsiteY4" fmla="*/ 276097 h 562668"/>
                <a:gd name="connsiteX0" fmla="*/ 0 w 826265"/>
                <a:gd name="connsiteY0" fmla="*/ 264451 h 562040"/>
                <a:gd name="connsiteX1" fmla="*/ 220337 w 826265"/>
                <a:gd name="connsiteY1" fmla="*/ 46 h 562040"/>
                <a:gd name="connsiteX2" fmla="*/ 429658 w 826265"/>
                <a:gd name="connsiteY2" fmla="*/ 308518 h 562040"/>
                <a:gd name="connsiteX3" fmla="*/ 616944 w 826265"/>
                <a:gd name="connsiteY3" fmla="*/ 561906 h 562040"/>
                <a:gd name="connsiteX4" fmla="*/ 826265 w 826265"/>
                <a:gd name="connsiteY4" fmla="*/ 275469 h 56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265" h="562040">
                  <a:moveTo>
                    <a:pt x="0" y="264451"/>
                  </a:moveTo>
                  <a:cubicBezTo>
                    <a:pt x="78954" y="123068"/>
                    <a:pt x="104659" y="3717"/>
                    <a:pt x="220337" y="46"/>
                  </a:cubicBezTo>
                  <a:cubicBezTo>
                    <a:pt x="336015" y="-3625"/>
                    <a:pt x="363557" y="214875"/>
                    <a:pt x="429658" y="308518"/>
                  </a:cubicBezTo>
                  <a:cubicBezTo>
                    <a:pt x="495759" y="402161"/>
                    <a:pt x="495758" y="567414"/>
                    <a:pt x="616944" y="561906"/>
                  </a:cubicBezTo>
                  <a:cubicBezTo>
                    <a:pt x="738130" y="556398"/>
                    <a:pt x="750983" y="411343"/>
                    <a:pt x="826265" y="27546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zenkét ágú csillag 7">
              <a:extLst>
                <a:ext uri="{FF2B5EF4-FFF2-40B4-BE49-F238E27FC236}">
                  <a16:creationId xmlns:a16="http://schemas.microsoft.com/office/drawing/2014/main" id="{B6333AA3-1ABB-9F2E-7BA8-30530627D0A2}"/>
                </a:ext>
              </a:extLst>
            </p:cNvPr>
            <p:cNvSpPr/>
            <p:nvPr/>
          </p:nvSpPr>
          <p:spPr>
            <a:xfrm>
              <a:off x="4813803" y="1323248"/>
              <a:ext cx="947450" cy="947451"/>
            </a:xfrm>
            <a:prstGeom prst="star12">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chemeClr val="tx1"/>
                  </a:solidFill>
                </a:rPr>
                <a:t>R </a:t>
              </a:r>
            </a:p>
          </p:txBody>
        </p:sp>
        <p:sp>
          <p:nvSpPr>
            <p:cNvPr id="11" name="Folyamatábra: Közvetlen elérésű tárolás 10">
              <a:extLst>
                <a:ext uri="{FF2B5EF4-FFF2-40B4-BE49-F238E27FC236}">
                  <a16:creationId xmlns:a16="http://schemas.microsoft.com/office/drawing/2014/main" id="{6718641F-D356-241C-2618-5345CE5D7B50}"/>
                </a:ext>
              </a:extLst>
            </p:cNvPr>
            <p:cNvSpPr/>
            <p:nvPr/>
          </p:nvSpPr>
          <p:spPr>
            <a:xfrm rot="10499248">
              <a:off x="7904156" y="1362673"/>
              <a:ext cx="826265" cy="377668"/>
            </a:xfrm>
            <a:prstGeom prst="flowChartMagneticDrum">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rgbClr val="FF0000"/>
                  </a:solidFill>
                </a:rPr>
                <a:t>A</a:t>
              </a:r>
            </a:p>
          </p:txBody>
        </p:sp>
        <p:sp>
          <p:nvSpPr>
            <p:cNvPr id="12" name="Folyamatábra: Közvetlen elérésű tárolás 11">
              <a:extLst>
                <a:ext uri="{FF2B5EF4-FFF2-40B4-BE49-F238E27FC236}">
                  <a16:creationId xmlns:a16="http://schemas.microsoft.com/office/drawing/2014/main" id="{82A66BAA-C467-A157-98F7-230EC2ACA9A7}"/>
                </a:ext>
              </a:extLst>
            </p:cNvPr>
            <p:cNvSpPr/>
            <p:nvPr/>
          </p:nvSpPr>
          <p:spPr>
            <a:xfrm rot="11407590">
              <a:off x="7884146" y="1920197"/>
              <a:ext cx="826265" cy="377668"/>
            </a:xfrm>
            <a:prstGeom prst="flowChartMagneticDrum">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rgbClr val="00B050"/>
                  </a:solidFill>
                </a:rPr>
                <a:t>B</a:t>
              </a:r>
            </a:p>
          </p:txBody>
        </p:sp>
        <p:cxnSp>
          <p:nvCxnSpPr>
            <p:cNvPr id="13" name="Egyenes összekötő nyíllal 12">
              <a:extLst>
                <a:ext uri="{FF2B5EF4-FFF2-40B4-BE49-F238E27FC236}">
                  <a16:creationId xmlns:a16="http://schemas.microsoft.com/office/drawing/2014/main" id="{A861B404-261B-DDC8-678E-9EB89467CE14}"/>
                </a:ext>
              </a:extLst>
            </p:cNvPr>
            <p:cNvCxnSpPr/>
            <p:nvPr/>
          </p:nvCxnSpPr>
          <p:spPr>
            <a:xfrm>
              <a:off x="5445060" y="1546180"/>
              <a:ext cx="2658838" cy="173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gyenes összekötő nyíllal 13">
              <a:extLst>
                <a:ext uri="{FF2B5EF4-FFF2-40B4-BE49-F238E27FC236}">
                  <a16:creationId xmlns:a16="http://schemas.microsoft.com/office/drawing/2014/main" id="{318D0FBC-E820-903C-8A23-0799FA9A5FBD}"/>
                </a:ext>
              </a:extLst>
            </p:cNvPr>
            <p:cNvCxnSpPr/>
            <p:nvPr/>
          </p:nvCxnSpPr>
          <p:spPr>
            <a:xfrm>
              <a:off x="5444547" y="1998192"/>
              <a:ext cx="2640959" cy="8662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gyenes összekötő nyíllal 14">
              <a:extLst>
                <a:ext uri="{FF2B5EF4-FFF2-40B4-BE49-F238E27FC236}">
                  <a16:creationId xmlns:a16="http://schemas.microsoft.com/office/drawing/2014/main" id="{EB708625-C67C-3C39-84A3-F73E22C88EE8}"/>
                </a:ext>
              </a:extLst>
            </p:cNvPr>
            <p:cNvCxnSpPr>
              <a:cxnSpLocks/>
              <a:stCxn id="10" idx="10"/>
              <a:endCxn id="10" idx="4"/>
            </p:cNvCxnSpPr>
            <p:nvPr/>
          </p:nvCxnSpPr>
          <p:spPr>
            <a:xfrm>
              <a:off x="5287528" y="1323248"/>
              <a:ext cx="0" cy="94745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Szövegdoboz 15">
              <a:extLst>
                <a:ext uri="{FF2B5EF4-FFF2-40B4-BE49-F238E27FC236}">
                  <a16:creationId xmlns:a16="http://schemas.microsoft.com/office/drawing/2014/main" id="{493EA333-49DD-5870-65FE-35889021FEBE}"/>
                </a:ext>
              </a:extLst>
            </p:cNvPr>
            <p:cNvSpPr txBox="1"/>
            <p:nvPr/>
          </p:nvSpPr>
          <p:spPr>
            <a:xfrm rot="170906">
              <a:off x="6547735" y="2000637"/>
              <a:ext cx="298480" cy="369332"/>
            </a:xfrm>
            <a:prstGeom prst="rect">
              <a:avLst/>
            </a:prstGeom>
            <a:noFill/>
          </p:spPr>
          <p:txBody>
            <a:bodyPr wrap="none" rtlCol="0">
              <a:spAutoFit/>
            </a:bodyPr>
            <a:lstStyle/>
            <a:p>
              <a:r>
                <a:rPr lang="en-US" dirty="0"/>
                <a:t>L</a:t>
              </a:r>
            </a:p>
          </p:txBody>
        </p:sp>
        <p:sp>
          <p:nvSpPr>
            <p:cNvPr id="17" name="Bal oldali kapcsos zárójel 16">
              <a:extLst>
                <a:ext uri="{FF2B5EF4-FFF2-40B4-BE49-F238E27FC236}">
                  <a16:creationId xmlns:a16="http://schemas.microsoft.com/office/drawing/2014/main" id="{2CF98701-E08C-5CEA-4DEB-246DCDAD5507}"/>
                </a:ext>
              </a:extLst>
            </p:cNvPr>
            <p:cNvSpPr/>
            <p:nvPr/>
          </p:nvSpPr>
          <p:spPr>
            <a:xfrm rot="10800000">
              <a:off x="8745341" y="1489445"/>
              <a:ext cx="214312" cy="722110"/>
            </a:xfrm>
            <a:prstGeom prst="leftBrace">
              <a:avLst>
                <a:gd name="adj1" fmla="val 43889"/>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8" name="Szövegdoboz 17">
              <a:extLst>
                <a:ext uri="{FF2B5EF4-FFF2-40B4-BE49-F238E27FC236}">
                  <a16:creationId xmlns:a16="http://schemas.microsoft.com/office/drawing/2014/main" id="{6D34FAFD-6588-65F6-0045-135FB0DEF29B}"/>
                </a:ext>
              </a:extLst>
            </p:cNvPr>
            <p:cNvSpPr txBox="1"/>
            <p:nvPr/>
          </p:nvSpPr>
          <p:spPr>
            <a:xfrm>
              <a:off x="8893610" y="1630357"/>
              <a:ext cx="301686" cy="369332"/>
            </a:xfrm>
            <a:prstGeom prst="rect">
              <a:avLst/>
            </a:prstGeom>
            <a:noFill/>
          </p:spPr>
          <p:txBody>
            <a:bodyPr wrap="none" rtlCol="0">
              <a:spAutoFit/>
            </a:bodyPr>
            <a:lstStyle/>
            <a:p>
              <a:r>
                <a:rPr lang="en-US" dirty="0"/>
                <a:t>d</a:t>
              </a:r>
            </a:p>
          </p:txBody>
        </p:sp>
        <p:cxnSp>
          <p:nvCxnSpPr>
            <p:cNvPr id="19" name="Egyenes összekötő nyíllal 18">
              <a:extLst>
                <a:ext uri="{FF2B5EF4-FFF2-40B4-BE49-F238E27FC236}">
                  <a16:creationId xmlns:a16="http://schemas.microsoft.com/office/drawing/2014/main" id="{59A9E159-9A58-4904-BE3B-CD256DA62B0E}"/>
                </a:ext>
              </a:extLst>
            </p:cNvPr>
            <p:cNvCxnSpPr/>
            <p:nvPr/>
          </p:nvCxnSpPr>
          <p:spPr>
            <a:xfrm flipV="1">
              <a:off x="5444547" y="1563539"/>
              <a:ext cx="2659351" cy="4272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gyenes összekötő nyíllal 19">
              <a:extLst>
                <a:ext uri="{FF2B5EF4-FFF2-40B4-BE49-F238E27FC236}">
                  <a16:creationId xmlns:a16="http://schemas.microsoft.com/office/drawing/2014/main" id="{AAEA2E6A-6EBA-C5AC-88BA-077D653A72D6}"/>
                </a:ext>
              </a:extLst>
            </p:cNvPr>
            <p:cNvCxnSpPr/>
            <p:nvPr/>
          </p:nvCxnSpPr>
          <p:spPr>
            <a:xfrm>
              <a:off x="5444547" y="1551507"/>
              <a:ext cx="2640959" cy="53331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Szövegdoboz 20">
              <a:extLst>
                <a:ext uri="{FF2B5EF4-FFF2-40B4-BE49-F238E27FC236}">
                  <a16:creationId xmlns:a16="http://schemas.microsoft.com/office/drawing/2014/main" id="{A788CEEA-1CE9-08C5-70CA-17EED51C7E4D}"/>
                </a:ext>
              </a:extLst>
            </p:cNvPr>
            <p:cNvSpPr txBox="1"/>
            <p:nvPr/>
          </p:nvSpPr>
          <p:spPr>
            <a:xfrm>
              <a:off x="5256398" y="1482177"/>
              <a:ext cx="272832" cy="338554"/>
            </a:xfrm>
            <a:prstGeom prst="rect">
              <a:avLst/>
            </a:prstGeom>
            <a:noFill/>
          </p:spPr>
          <p:txBody>
            <a:bodyPr wrap="none" rtlCol="0">
              <a:spAutoFit/>
            </a:bodyPr>
            <a:lstStyle/>
            <a:p>
              <a:r>
                <a:rPr lang="en-US" sz="1600" dirty="0"/>
                <a:t>a</a:t>
              </a:r>
            </a:p>
          </p:txBody>
        </p:sp>
        <p:sp>
          <p:nvSpPr>
            <p:cNvPr id="22" name="Szövegdoboz 21">
              <a:extLst>
                <a:ext uri="{FF2B5EF4-FFF2-40B4-BE49-F238E27FC236}">
                  <a16:creationId xmlns:a16="http://schemas.microsoft.com/office/drawing/2014/main" id="{D6582777-002A-1512-2596-F7CE4CF7C0C3}"/>
                </a:ext>
              </a:extLst>
            </p:cNvPr>
            <p:cNvSpPr txBox="1"/>
            <p:nvPr/>
          </p:nvSpPr>
          <p:spPr>
            <a:xfrm>
              <a:off x="5248698" y="1699966"/>
              <a:ext cx="287258" cy="338554"/>
            </a:xfrm>
            <a:prstGeom prst="rect">
              <a:avLst/>
            </a:prstGeom>
            <a:noFill/>
          </p:spPr>
          <p:txBody>
            <a:bodyPr wrap="none" rtlCol="0">
              <a:spAutoFit/>
            </a:bodyPr>
            <a:lstStyle/>
            <a:p>
              <a:r>
                <a:rPr lang="en-US" sz="1600" dirty="0"/>
                <a:t>b</a:t>
              </a:r>
            </a:p>
          </p:txBody>
        </p:sp>
        <p:sp>
          <p:nvSpPr>
            <p:cNvPr id="23" name="Szövegdoboz 22">
              <a:extLst>
                <a:ext uri="{FF2B5EF4-FFF2-40B4-BE49-F238E27FC236}">
                  <a16:creationId xmlns:a16="http://schemas.microsoft.com/office/drawing/2014/main" id="{61662BE2-8E83-2011-08BC-32F658EFD6BE}"/>
                </a:ext>
              </a:extLst>
            </p:cNvPr>
            <p:cNvSpPr txBox="1"/>
            <p:nvPr/>
          </p:nvSpPr>
          <p:spPr>
            <a:xfrm rot="170906">
              <a:off x="6457146" y="1161088"/>
              <a:ext cx="295274" cy="369332"/>
            </a:xfrm>
            <a:prstGeom prst="rect">
              <a:avLst/>
            </a:prstGeom>
            <a:noFill/>
          </p:spPr>
          <p:txBody>
            <a:bodyPr wrap="none" rtlCol="0">
              <a:spAutoFit/>
            </a:bodyPr>
            <a:lstStyle/>
            <a:p>
              <a:r>
                <a:rPr lang="en-US" dirty="0"/>
                <a:t>k</a:t>
              </a:r>
            </a:p>
          </p:txBody>
        </p:sp>
        <p:sp>
          <p:nvSpPr>
            <p:cNvPr id="24" name="Ellipszis 23">
              <a:extLst>
                <a:ext uri="{FF2B5EF4-FFF2-40B4-BE49-F238E27FC236}">
                  <a16:creationId xmlns:a16="http://schemas.microsoft.com/office/drawing/2014/main" id="{04F3886A-B8AE-B535-1327-B11D3FEAF53C}"/>
                </a:ext>
              </a:extLst>
            </p:cNvPr>
            <p:cNvSpPr/>
            <p:nvPr/>
          </p:nvSpPr>
          <p:spPr>
            <a:xfrm>
              <a:off x="5420494" y="1498267"/>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Ellipszis 24">
              <a:extLst>
                <a:ext uri="{FF2B5EF4-FFF2-40B4-BE49-F238E27FC236}">
                  <a16:creationId xmlns:a16="http://schemas.microsoft.com/office/drawing/2014/main" id="{E072EF9F-CF48-4B4D-551C-BCF842B82C01}"/>
                </a:ext>
              </a:extLst>
            </p:cNvPr>
            <p:cNvSpPr/>
            <p:nvPr/>
          </p:nvSpPr>
          <p:spPr>
            <a:xfrm>
              <a:off x="5411499" y="1938651"/>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Csoportba foglalás 25">
            <a:extLst>
              <a:ext uri="{FF2B5EF4-FFF2-40B4-BE49-F238E27FC236}">
                <a16:creationId xmlns:a16="http://schemas.microsoft.com/office/drawing/2014/main" id="{EDDF1B38-8AED-8491-18E4-2F821DC42690}"/>
              </a:ext>
            </a:extLst>
          </p:cNvPr>
          <p:cNvGrpSpPr/>
          <p:nvPr/>
        </p:nvGrpSpPr>
        <p:grpSpPr>
          <a:xfrm>
            <a:off x="9049459" y="3306250"/>
            <a:ext cx="2457879" cy="1974304"/>
            <a:chOff x="6331984" y="4229021"/>
            <a:chExt cx="2547762" cy="2045520"/>
          </a:xfrm>
        </p:grpSpPr>
        <p:pic>
          <p:nvPicPr>
            <p:cNvPr id="27" name="Kép 26">
              <a:extLst>
                <a:ext uri="{FF2B5EF4-FFF2-40B4-BE49-F238E27FC236}">
                  <a16:creationId xmlns:a16="http://schemas.microsoft.com/office/drawing/2014/main" id="{02F8858F-514A-1CA4-9912-96843646BF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618429" y="4229021"/>
              <a:ext cx="2261317" cy="1801353"/>
            </a:xfrm>
            <a:prstGeom prst="rect">
              <a:avLst/>
            </a:prstGeom>
          </p:spPr>
        </p:pic>
        <p:sp>
          <p:nvSpPr>
            <p:cNvPr id="28" name="Szövegdoboz 27">
              <a:extLst>
                <a:ext uri="{FF2B5EF4-FFF2-40B4-BE49-F238E27FC236}">
                  <a16:creationId xmlns:a16="http://schemas.microsoft.com/office/drawing/2014/main" id="{F6C4388A-96B5-F51E-FDCB-011193578323}"/>
                </a:ext>
              </a:extLst>
            </p:cNvPr>
            <p:cNvSpPr txBox="1"/>
            <p:nvPr/>
          </p:nvSpPr>
          <p:spPr>
            <a:xfrm>
              <a:off x="7137032" y="5987550"/>
              <a:ext cx="1552288" cy="286991"/>
            </a:xfrm>
            <a:prstGeom prst="rect">
              <a:avLst/>
            </a:prstGeom>
            <a:noFill/>
          </p:spPr>
          <p:txBody>
            <a:bodyPr wrap="none" rtlCol="0">
              <a:spAutoFit/>
            </a:bodyPr>
            <a:lstStyle/>
            <a:p>
              <a:r>
                <a:rPr lang="en-US" sz="1200" dirty="0"/>
                <a:t>d (detector distance)</a:t>
              </a:r>
            </a:p>
          </p:txBody>
        </p:sp>
        <p:sp>
          <p:nvSpPr>
            <p:cNvPr id="29" name="Szövegdoboz 28">
              <a:extLst>
                <a:ext uri="{FF2B5EF4-FFF2-40B4-BE49-F238E27FC236}">
                  <a16:creationId xmlns:a16="http://schemas.microsoft.com/office/drawing/2014/main" id="{AF48C3DE-FD12-2C15-61E7-CDAC4CDAFD4A}"/>
                </a:ext>
              </a:extLst>
            </p:cNvPr>
            <p:cNvSpPr txBox="1"/>
            <p:nvPr/>
          </p:nvSpPr>
          <p:spPr>
            <a:xfrm rot="16200000">
              <a:off x="5589398" y="5000014"/>
              <a:ext cx="1772301" cy="287129"/>
            </a:xfrm>
            <a:prstGeom prst="rect">
              <a:avLst/>
            </a:prstGeom>
            <a:noFill/>
          </p:spPr>
          <p:txBody>
            <a:bodyPr wrap="square" rtlCol="0">
              <a:spAutoFit/>
            </a:bodyPr>
            <a:lstStyle/>
            <a:p>
              <a:pPr algn="ctr"/>
              <a:r>
                <a:rPr lang="en-US" sz="1200" dirty="0"/>
                <a:t>C (correlation strength)</a:t>
              </a:r>
            </a:p>
          </p:txBody>
        </p:sp>
      </p:grpSp>
      <p:sp>
        <p:nvSpPr>
          <p:cNvPr id="30" name="Dia számának helye 29">
            <a:extLst>
              <a:ext uri="{FF2B5EF4-FFF2-40B4-BE49-F238E27FC236}">
                <a16:creationId xmlns:a16="http://schemas.microsoft.com/office/drawing/2014/main" id="{13A6C6EF-4C3A-D491-D5EF-AF1614C9EDBC}"/>
              </a:ext>
            </a:extLst>
          </p:cNvPr>
          <p:cNvSpPr>
            <a:spLocks noGrp="1"/>
          </p:cNvSpPr>
          <p:nvPr>
            <p:ph type="sldNum" sz="quarter" idx="12"/>
          </p:nvPr>
        </p:nvSpPr>
        <p:spPr/>
        <p:txBody>
          <a:bodyPr/>
          <a:lstStyle/>
          <a:p>
            <a:fld id="{8EBAB383-6C5D-40A2-91D4-B65D4716B15C}" type="slidenum">
              <a:rPr lang="en-US" smtClean="0"/>
              <a:pPr/>
              <a:t>23</a:t>
            </a:fld>
            <a:r>
              <a:rPr lang="en-US" sz="1100"/>
              <a:t>/</a:t>
            </a:r>
            <a:r>
              <a:rPr lang="hu-HU" sz="1100"/>
              <a:t>30</a:t>
            </a:r>
            <a:endParaRPr lang="en-US" sz="2800" dirty="0"/>
          </a:p>
        </p:txBody>
      </p:sp>
      <p:sp>
        <p:nvSpPr>
          <p:cNvPr id="9" name="Téglalap 8">
            <a:extLst>
              <a:ext uri="{FF2B5EF4-FFF2-40B4-BE49-F238E27FC236}">
                <a16:creationId xmlns:a16="http://schemas.microsoft.com/office/drawing/2014/main" id="{1BBB1F9D-8CD1-CF50-2A61-DC11EF8A51E3}"/>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HIGH-ENERGY PHYSICS       </a:t>
            </a:r>
            <a:r>
              <a:rPr lang="en-US" sz="1600" b="1" dirty="0">
                <a:solidFill>
                  <a:schemeClr val="bg2"/>
                </a:solidFill>
                <a:effectLst>
                  <a:outerShdw blurRad="38100" dist="38100" dir="2700000" algn="tl">
                    <a:srgbClr val="000000">
                      <a:alpha val="43137"/>
                    </a:srgbClr>
                  </a:outerShdw>
                </a:effectLst>
              </a:rPr>
              <a:t>QUANTUM STATISTICS       </a:t>
            </a:r>
            <a:r>
              <a:rPr lang="en-US" sz="1600" b="1" dirty="0">
                <a:solidFill>
                  <a:schemeClr val="bg1">
                    <a:lumMod val="65000"/>
                  </a:schemeClr>
                </a:solidFill>
                <a:effectLst>
                  <a:outerShdw blurRad="38100" dist="38100" dir="2700000" algn="tl">
                    <a:srgbClr val="000000">
                      <a:alpha val="43137"/>
                    </a:srgbClr>
                  </a:outerShdw>
                </a:effectLst>
              </a:rPr>
              <a:t>FEMTOSCOPY </a:t>
            </a:r>
          </a:p>
        </p:txBody>
      </p:sp>
      <p:sp>
        <p:nvSpPr>
          <p:cNvPr id="31" name="Szabadkézi sokszög: alakzat 30">
            <a:extLst>
              <a:ext uri="{FF2B5EF4-FFF2-40B4-BE49-F238E27FC236}">
                <a16:creationId xmlns:a16="http://schemas.microsoft.com/office/drawing/2014/main" id="{63BBCB62-2193-AD2C-A9D4-44C10C0ABFAC}"/>
              </a:ext>
            </a:extLst>
          </p:cNvPr>
          <p:cNvSpPr/>
          <p:nvPr/>
        </p:nvSpPr>
        <p:spPr>
          <a:xfrm>
            <a:off x="7877957" y="2280585"/>
            <a:ext cx="531500" cy="1278403"/>
          </a:xfrm>
          <a:custGeom>
            <a:avLst/>
            <a:gdLst>
              <a:gd name="connsiteX0" fmla="*/ 306819 w 531500"/>
              <a:gd name="connsiteY0" fmla="*/ 1219200 h 1219200"/>
              <a:gd name="connsiteX1" fmla="*/ 521972 w 531500"/>
              <a:gd name="connsiteY1" fmla="*/ 654424 h 1219200"/>
              <a:gd name="connsiteX2" fmla="*/ 28914 w 531500"/>
              <a:gd name="connsiteY2" fmla="*/ 322730 h 1219200"/>
              <a:gd name="connsiteX3" fmla="*/ 100631 w 531500"/>
              <a:gd name="connsiteY3" fmla="*/ 0 h 1219200"/>
            </a:gdLst>
            <a:ahLst/>
            <a:cxnLst>
              <a:cxn ang="0">
                <a:pos x="connsiteX0" y="connsiteY0"/>
              </a:cxn>
              <a:cxn ang="0">
                <a:pos x="connsiteX1" y="connsiteY1"/>
              </a:cxn>
              <a:cxn ang="0">
                <a:pos x="connsiteX2" y="connsiteY2"/>
              </a:cxn>
              <a:cxn ang="0">
                <a:pos x="connsiteX3" y="connsiteY3"/>
              </a:cxn>
            </a:cxnLst>
            <a:rect l="l" t="t" r="r" b="b"/>
            <a:pathLst>
              <a:path w="531500" h="1219200">
                <a:moveTo>
                  <a:pt x="306819" y="1219200"/>
                </a:moveTo>
                <a:cubicBezTo>
                  <a:pt x="437554" y="1011518"/>
                  <a:pt x="568289" y="803836"/>
                  <a:pt x="521972" y="654424"/>
                </a:cubicBezTo>
                <a:cubicBezTo>
                  <a:pt x="475655" y="505012"/>
                  <a:pt x="99137" y="431801"/>
                  <a:pt x="28914" y="322730"/>
                </a:cubicBezTo>
                <a:cubicBezTo>
                  <a:pt x="-41309" y="213659"/>
                  <a:pt x="29661" y="106829"/>
                  <a:pt x="100631" y="0"/>
                </a:cubicBezTo>
              </a:path>
            </a:pathLst>
          </a:custGeom>
          <a:noFill/>
          <a:ln>
            <a:solidFill>
              <a:schemeClr val="accent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zabadkézi sokszög: alakzat 31">
            <a:extLst>
              <a:ext uri="{FF2B5EF4-FFF2-40B4-BE49-F238E27FC236}">
                <a16:creationId xmlns:a16="http://schemas.microsoft.com/office/drawing/2014/main" id="{DFE5FFB1-FFB2-B605-640B-9A9BF37AF39F}"/>
              </a:ext>
            </a:extLst>
          </p:cNvPr>
          <p:cNvSpPr/>
          <p:nvPr/>
        </p:nvSpPr>
        <p:spPr>
          <a:xfrm>
            <a:off x="8139953" y="2590800"/>
            <a:ext cx="1299882" cy="1425388"/>
          </a:xfrm>
          <a:custGeom>
            <a:avLst/>
            <a:gdLst>
              <a:gd name="connsiteX0" fmla="*/ 0 w 1299882"/>
              <a:gd name="connsiteY0" fmla="*/ 1425388 h 1425388"/>
              <a:gd name="connsiteX1" fmla="*/ 170329 w 1299882"/>
              <a:gd name="connsiteY1" fmla="*/ 1192306 h 1425388"/>
              <a:gd name="connsiteX2" fmla="*/ 215153 w 1299882"/>
              <a:gd name="connsiteY2" fmla="*/ 950259 h 1425388"/>
              <a:gd name="connsiteX3" fmla="*/ 726141 w 1299882"/>
              <a:gd name="connsiteY3" fmla="*/ 224118 h 1425388"/>
              <a:gd name="connsiteX4" fmla="*/ 1299882 w 1299882"/>
              <a:gd name="connsiteY4" fmla="*/ 0 h 1425388"/>
              <a:gd name="connsiteX0" fmla="*/ 0 w 1299882"/>
              <a:gd name="connsiteY0" fmla="*/ 1425388 h 1425388"/>
              <a:gd name="connsiteX1" fmla="*/ 170329 w 1299882"/>
              <a:gd name="connsiteY1" fmla="*/ 1192306 h 1425388"/>
              <a:gd name="connsiteX2" fmla="*/ 286871 w 1299882"/>
              <a:gd name="connsiteY2" fmla="*/ 860611 h 1425388"/>
              <a:gd name="connsiteX3" fmla="*/ 726141 w 1299882"/>
              <a:gd name="connsiteY3" fmla="*/ 224118 h 1425388"/>
              <a:gd name="connsiteX4" fmla="*/ 1299882 w 1299882"/>
              <a:gd name="connsiteY4" fmla="*/ 0 h 1425388"/>
              <a:gd name="connsiteX0" fmla="*/ 0 w 1299882"/>
              <a:gd name="connsiteY0" fmla="*/ 1425388 h 1425388"/>
              <a:gd name="connsiteX1" fmla="*/ 170329 w 1299882"/>
              <a:gd name="connsiteY1" fmla="*/ 1120588 h 1425388"/>
              <a:gd name="connsiteX2" fmla="*/ 286871 w 1299882"/>
              <a:gd name="connsiteY2" fmla="*/ 860611 h 1425388"/>
              <a:gd name="connsiteX3" fmla="*/ 726141 w 1299882"/>
              <a:gd name="connsiteY3" fmla="*/ 224118 h 1425388"/>
              <a:gd name="connsiteX4" fmla="*/ 1299882 w 1299882"/>
              <a:gd name="connsiteY4" fmla="*/ 0 h 1425388"/>
              <a:gd name="connsiteX0" fmla="*/ 0 w 1299882"/>
              <a:gd name="connsiteY0" fmla="*/ 1425388 h 1425388"/>
              <a:gd name="connsiteX1" fmla="*/ 170329 w 1299882"/>
              <a:gd name="connsiteY1" fmla="*/ 1120588 h 1425388"/>
              <a:gd name="connsiteX2" fmla="*/ 286871 w 1299882"/>
              <a:gd name="connsiteY2" fmla="*/ 860611 h 1425388"/>
              <a:gd name="connsiteX3" fmla="*/ 726141 w 1299882"/>
              <a:gd name="connsiteY3" fmla="*/ 224118 h 1425388"/>
              <a:gd name="connsiteX4" fmla="*/ 1299882 w 1299882"/>
              <a:gd name="connsiteY4" fmla="*/ 0 h 1425388"/>
              <a:gd name="connsiteX0" fmla="*/ 0 w 1299882"/>
              <a:gd name="connsiteY0" fmla="*/ 1425388 h 1425388"/>
              <a:gd name="connsiteX1" fmla="*/ 116541 w 1299882"/>
              <a:gd name="connsiteY1" fmla="*/ 1281952 h 1425388"/>
              <a:gd name="connsiteX2" fmla="*/ 286871 w 1299882"/>
              <a:gd name="connsiteY2" fmla="*/ 860611 h 1425388"/>
              <a:gd name="connsiteX3" fmla="*/ 726141 w 1299882"/>
              <a:gd name="connsiteY3" fmla="*/ 224118 h 1425388"/>
              <a:gd name="connsiteX4" fmla="*/ 1299882 w 1299882"/>
              <a:gd name="connsiteY4" fmla="*/ 0 h 1425388"/>
              <a:gd name="connsiteX0" fmla="*/ 0 w 1299882"/>
              <a:gd name="connsiteY0" fmla="*/ 1425388 h 1425388"/>
              <a:gd name="connsiteX1" fmla="*/ 116541 w 1299882"/>
              <a:gd name="connsiteY1" fmla="*/ 1272987 h 1425388"/>
              <a:gd name="connsiteX2" fmla="*/ 286871 w 1299882"/>
              <a:gd name="connsiteY2" fmla="*/ 860611 h 1425388"/>
              <a:gd name="connsiteX3" fmla="*/ 726141 w 1299882"/>
              <a:gd name="connsiteY3" fmla="*/ 224118 h 1425388"/>
              <a:gd name="connsiteX4" fmla="*/ 1299882 w 1299882"/>
              <a:gd name="connsiteY4" fmla="*/ 0 h 1425388"/>
              <a:gd name="connsiteX0" fmla="*/ 0 w 1299882"/>
              <a:gd name="connsiteY0" fmla="*/ 1425388 h 1425388"/>
              <a:gd name="connsiteX1" fmla="*/ 116541 w 1299882"/>
              <a:gd name="connsiteY1" fmla="*/ 1272987 h 1425388"/>
              <a:gd name="connsiteX2" fmla="*/ 726141 w 1299882"/>
              <a:gd name="connsiteY2" fmla="*/ 224118 h 1425388"/>
              <a:gd name="connsiteX3" fmla="*/ 1299882 w 1299882"/>
              <a:gd name="connsiteY3" fmla="*/ 0 h 1425388"/>
              <a:gd name="connsiteX0" fmla="*/ 0 w 1299882"/>
              <a:gd name="connsiteY0" fmla="*/ 1425388 h 1425388"/>
              <a:gd name="connsiteX1" fmla="*/ 116541 w 1299882"/>
              <a:gd name="connsiteY1" fmla="*/ 1272987 h 1425388"/>
              <a:gd name="connsiteX2" fmla="*/ 726141 w 1299882"/>
              <a:gd name="connsiteY2" fmla="*/ 224118 h 1425388"/>
              <a:gd name="connsiteX3" fmla="*/ 1299882 w 1299882"/>
              <a:gd name="connsiteY3" fmla="*/ 0 h 1425388"/>
              <a:gd name="connsiteX0" fmla="*/ 0 w 1299882"/>
              <a:gd name="connsiteY0" fmla="*/ 1425388 h 1436828"/>
              <a:gd name="connsiteX1" fmla="*/ 116541 w 1299882"/>
              <a:gd name="connsiteY1" fmla="*/ 1272987 h 1436828"/>
              <a:gd name="connsiteX2" fmla="*/ 726141 w 1299882"/>
              <a:gd name="connsiteY2" fmla="*/ 224118 h 1436828"/>
              <a:gd name="connsiteX3" fmla="*/ 1299882 w 1299882"/>
              <a:gd name="connsiteY3" fmla="*/ 0 h 1436828"/>
              <a:gd name="connsiteX0" fmla="*/ 0 w 1299882"/>
              <a:gd name="connsiteY0" fmla="*/ 1425388 h 1429656"/>
              <a:gd name="connsiteX1" fmla="*/ 116541 w 1299882"/>
              <a:gd name="connsiteY1" fmla="*/ 1272987 h 1429656"/>
              <a:gd name="connsiteX2" fmla="*/ 726141 w 1299882"/>
              <a:gd name="connsiteY2" fmla="*/ 224118 h 1429656"/>
              <a:gd name="connsiteX3" fmla="*/ 1299882 w 1299882"/>
              <a:gd name="connsiteY3" fmla="*/ 0 h 1429656"/>
              <a:gd name="connsiteX0" fmla="*/ 0 w 1299882"/>
              <a:gd name="connsiteY0" fmla="*/ 1425388 h 1425388"/>
              <a:gd name="connsiteX1" fmla="*/ 116541 w 1299882"/>
              <a:gd name="connsiteY1" fmla="*/ 1272987 h 1425388"/>
              <a:gd name="connsiteX2" fmla="*/ 726141 w 1299882"/>
              <a:gd name="connsiteY2" fmla="*/ 224118 h 1425388"/>
              <a:gd name="connsiteX3" fmla="*/ 1299882 w 1299882"/>
              <a:gd name="connsiteY3" fmla="*/ 0 h 1425388"/>
              <a:gd name="connsiteX0" fmla="*/ 0 w 1299882"/>
              <a:gd name="connsiteY0" fmla="*/ 1425388 h 1425388"/>
              <a:gd name="connsiteX1" fmla="*/ 116541 w 1299882"/>
              <a:gd name="connsiteY1" fmla="*/ 1272987 h 1425388"/>
              <a:gd name="connsiteX2" fmla="*/ 726141 w 1299882"/>
              <a:gd name="connsiteY2" fmla="*/ 224118 h 1425388"/>
              <a:gd name="connsiteX3" fmla="*/ 1299882 w 1299882"/>
              <a:gd name="connsiteY3" fmla="*/ 0 h 1425388"/>
            </a:gdLst>
            <a:ahLst/>
            <a:cxnLst>
              <a:cxn ang="0">
                <a:pos x="connsiteX0" y="connsiteY0"/>
              </a:cxn>
              <a:cxn ang="0">
                <a:pos x="connsiteX1" y="connsiteY1"/>
              </a:cxn>
              <a:cxn ang="0">
                <a:pos x="connsiteX2" y="connsiteY2"/>
              </a:cxn>
              <a:cxn ang="0">
                <a:pos x="connsiteX3" y="connsiteY3"/>
              </a:cxn>
            </a:cxnLst>
            <a:rect l="l" t="t" r="r" b="b"/>
            <a:pathLst>
              <a:path w="1299882" h="1425388">
                <a:moveTo>
                  <a:pt x="0" y="1425388"/>
                </a:moveTo>
                <a:cubicBezTo>
                  <a:pt x="98191" y="1379397"/>
                  <a:pt x="97070" y="1357218"/>
                  <a:pt x="116541" y="1272987"/>
                </a:cubicBezTo>
                <a:cubicBezTo>
                  <a:pt x="136012" y="1188756"/>
                  <a:pt x="528918" y="436282"/>
                  <a:pt x="726141" y="224118"/>
                </a:cubicBezTo>
                <a:cubicBezTo>
                  <a:pt x="906929" y="65742"/>
                  <a:pt x="1103405" y="32871"/>
                  <a:pt x="1299882" y="0"/>
                </a:cubicBezTo>
              </a:path>
            </a:pathLst>
          </a:custGeom>
          <a:noFill/>
          <a:ln>
            <a:solidFill>
              <a:schemeClr val="accent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zabadkézi sokszög: alakzat 32">
            <a:extLst>
              <a:ext uri="{FF2B5EF4-FFF2-40B4-BE49-F238E27FC236}">
                <a16:creationId xmlns:a16="http://schemas.microsoft.com/office/drawing/2014/main" id="{7D693D02-8B04-AE52-5825-7E6B49075067}"/>
              </a:ext>
            </a:extLst>
          </p:cNvPr>
          <p:cNvSpPr/>
          <p:nvPr/>
        </p:nvSpPr>
        <p:spPr>
          <a:xfrm>
            <a:off x="8328212" y="2411505"/>
            <a:ext cx="3697246" cy="1996927"/>
          </a:xfrm>
          <a:custGeom>
            <a:avLst/>
            <a:gdLst>
              <a:gd name="connsiteX0" fmla="*/ 0 w 3697246"/>
              <a:gd name="connsiteY0" fmla="*/ 1658470 h 1959202"/>
              <a:gd name="connsiteX1" fmla="*/ 242047 w 3697246"/>
              <a:gd name="connsiteY1" fmla="*/ 1936376 h 1959202"/>
              <a:gd name="connsiteX2" fmla="*/ 367553 w 3697246"/>
              <a:gd name="connsiteY2" fmla="*/ 1129553 h 1959202"/>
              <a:gd name="connsiteX3" fmla="*/ 770964 w 3697246"/>
              <a:gd name="connsiteY3" fmla="*/ 546847 h 1959202"/>
              <a:gd name="connsiteX4" fmla="*/ 2635623 w 3697246"/>
              <a:gd name="connsiteY4" fmla="*/ 690282 h 1959202"/>
              <a:gd name="connsiteX5" fmla="*/ 3567953 w 3697246"/>
              <a:gd name="connsiteY5" fmla="*/ 591670 h 1959202"/>
              <a:gd name="connsiteX6" fmla="*/ 3666564 w 3697246"/>
              <a:gd name="connsiteY6" fmla="*/ 0 h 1959202"/>
              <a:gd name="connsiteX0" fmla="*/ 0 w 3697246"/>
              <a:gd name="connsiteY0" fmla="*/ 1658470 h 1997196"/>
              <a:gd name="connsiteX1" fmla="*/ 242047 w 3697246"/>
              <a:gd name="connsiteY1" fmla="*/ 1936376 h 1997196"/>
              <a:gd name="connsiteX2" fmla="*/ 770964 w 3697246"/>
              <a:gd name="connsiteY2" fmla="*/ 546847 h 1997196"/>
              <a:gd name="connsiteX3" fmla="*/ 2635623 w 3697246"/>
              <a:gd name="connsiteY3" fmla="*/ 690282 h 1997196"/>
              <a:gd name="connsiteX4" fmla="*/ 3567953 w 3697246"/>
              <a:gd name="connsiteY4" fmla="*/ 591670 h 1997196"/>
              <a:gd name="connsiteX5" fmla="*/ 3666564 w 3697246"/>
              <a:gd name="connsiteY5" fmla="*/ 0 h 1997196"/>
              <a:gd name="connsiteX0" fmla="*/ 0 w 3697246"/>
              <a:gd name="connsiteY0" fmla="*/ 1658470 h 1993531"/>
              <a:gd name="connsiteX1" fmla="*/ 242047 w 3697246"/>
              <a:gd name="connsiteY1" fmla="*/ 1936376 h 1993531"/>
              <a:gd name="connsiteX2" fmla="*/ 770964 w 3697246"/>
              <a:gd name="connsiteY2" fmla="*/ 546847 h 1993531"/>
              <a:gd name="connsiteX3" fmla="*/ 2635623 w 3697246"/>
              <a:gd name="connsiteY3" fmla="*/ 690282 h 1993531"/>
              <a:gd name="connsiteX4" fmla="*/ 3567953 w 3697246"/>
              <a:gd name="connsiteY4" fmla="*/ 591670 h 1993531"/>
              <a:gd name="connsiteX5" fmla="*/ 3666564 w 3697246"/>
              <a:gd name="connsiteY5" fmla="*/ 0 h 1993531"/>
              <a:gd name="connsiteX0" fmla="*/ 0 w 3697246"/>
              <a:gd name="connsiteY0" fmla="*/ 1658470 h 1996927"/>
              <a:gd name="connsiteX1" fmla="*/ 242047 w 3697246"/>
              <a:gd name="connsiteY1" fmla="*/ 1936376 h 1996927"/>
              <a:gd name="connsiteX2" fmla="*/ 770964 w 3697246"/>
              <a:gd name="connsiteY2" fmla="*/ 546847 h 1996927"/>
              <a:gd name="connsiteX3" fmla="*/ 2635623 w 3697246"/>
              <a:gd name="connsiteY3" fmla="*/ 690282 h 1996927"/>
              <a:gd name="connsiteX4" fmla="*/ 3567953 w 3697246"/>
              <a:gd name="connsiteY4" fmla="*/ 591670 h 1996927"/>
              <a:gd name="connsiteX5" fmla="*/ 3666564 w 3697246"/>
              <a:gd name="connsiteY5" fmla="*/ 0 h 199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7246" h="1996927">
                <a:moveTo>
                  <a:pt x="0" y="1658470"/>
                </a:moveTo>
                <a:cubicBezTo>
                  <a:pt x="9712" y="1868393"/>
                  <a:pt x="-47812" y="2112682"/>
                  <a:pt x="242047" y="1936376"/>
                </a:cubicBezTo>
                <a:cubicBezTo>
                  <a:pt x="531906" y="1760070"/>
                  <a:pt x="372035" y="754529"/>
                  <a:pt x="770964" y="546847"/>
                </a:cubicBezTo>
                <a:cubicBezTo>
                  <a:pt x="1169893" y="339165"/>
                  <a:pt x="2169458" y="682812"/>
                  <a:pt x="2635623" y="690282"/>
                </a:cubicBezTo>
                <a:cubicBezTo>
                  <a:pt x="3101788" y="697752"/>
                  <a:pt x="3396130" y="706717"/>
                  <a:pt x="3567953" y="591670"/>
                </a:cubicBezTo>
                <a:cubicBezTo>
                  <a:pt x="3739777" y="476623"/>
                  <a:pt x="3703170" y="238311"/>
                  <a:pt x="3666564" y="0"/>
                </a:cubicBezTo>
              </a:path>
            </a:pathLst>
          </a:custGeom>
          <a:noFill/>
          <a:ln>
            <a:solidFill>
              <a:schemeClr val="accent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029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Contents of this talk</a:t>
            </a:r>
          </a:p>
        </p:txBody>
      </p:sp>
      <p:sp>
        <p:nvSpPr>
          <p:cNvPr id="3" name="Tartalom helye 2"/>
          <p:cNvSpPr>
            <a:spLocks noGrp="1"/>
          </p:cNvSpPr>
          <p:nvPr>
            <p:ph idx="1"/>
          </p:nvPr>
        </p:nvSpPr>
        <p:spPr/>
        <p:txBody>
          <a:bodyPr vert="horz" lIns="91440" tIns="45720" rIns="91440" bIns="45720" rtlCol="0" anchor="t">
            <a:normAutofit/>
          </a:bodyPr>
          <a:lstStyle/>
          <a:p>
            <a:pPr>
              <a:lnSpc>
                <a:spcPct val="200000"/>
              </a:lnSpc>
              <a:spcBef>
                <a:spcPts val="2400"/>
              </a:spcBef>
            </a:pPr>
            <a:r>
              <a:rPr lang="en-US" sz="2400" dirty="0">
                <a:solidFill>
                  <a:schemeClr val="bg1">
                    <a:lumMod val="75000"/>
                  </a:schemeClr>
                </a:solidFill>
              </a:rPr>
              <a:t>Introduction to particle physics and the strong interaction</a:t>
            </a:r>
          </a:p>
          <a:p>
            <a:pPr>
              <a:lnSpc>
                <a:spcPct val="200000"/>
              </a:lnSpc>
              <a:spcBef>
                <a:spcPts val="2400"/>
              </a:spcBef>
            </a:pPr>
            <a:r>
              <a:rPr lang="en-US" sz="2400" dirty="0">
                <a:solidFill>
                  <a:schemeClr val="bg1">
                    <a:lumMod val="75000"/>
                  </a:schemeClr>
                </a:solidFill>
              </a:rPr>
              <a:t>Big bang in the lab: basics of high-energy physics</a:t>
            </a:r>
          </a:p>
          <a:p>
            <a:pPr>
              <a:lnSpc>
                <a:spcPct val="200000"/>
              </a:lnSpc>
              <a:spcBef>
                <a:spcPts val="2400"/>
              </a:spcBef>
            </a:pPr>
            <a:r>
              <a:rPr lang="en-US" sz="2400" dirty="0">
                <a:solidFill>
                  <a:schemeClr val="bg1">
                    <a:lumMod val="75000"/>
                  </a:schemeClr>
                </a:solidFill>
              </a:rPr>
              <a:t>Quantum-statistics and the HBT effect</a:t>
            </a:r>
          </a:p>
          <a:p>
            <a:pPr>
              <a:lnSpc>
                <a:spcPct val="190000"/>
              </a:lnSpc>
              <a:spcBef>
                <a:spcPts val="2400"/>
              </a:spcBef>
            </a:pPr>
            <a:r>
              <a:rPr lang="en-US" sz="2400" dirty="0"/>
              <a:t>Exploring femtometer geometry with femtoscopy</a:t>
            </a:r>
          </a:p>
          <a:p>
            <a:pPr>
              <a:lnSpc>
                <a:spcPct val="200000"/>
              </a:lnSpc>
              <a:spcBef>
                <a:spcPts val="2400"/>
              </a:spcBef>
            </a:pPr>
            <a:r>
              <a:rPr lang="en-US" sz="2400" dirty="0">
                <a:solidFill>
                  <a:schemeClr val="bg1">
                    <a:lumMod val="75000"/>
                  </a:schemeClr>
                </a:solidFill>
              </a:rPr>
              <a:t>Summary</a:t>
            </a:r>
          </a:p>
        </p:txBody>
      </p:sp>
      <p:sp>
        <p:nvSpPr>
          <p:cNvPr id="6" name="Dátum helye 5"/>
          <p:cNvSpPr>
            <a:spLocks noGrp="1"/>
          </p:cNvSpPr>
          <p:nvPr>
            <p:ph type="dt" sz="half" idx="10"/>
          </p:nvPr>
        </p:nvSpPr>
        <p:spPr/>
        <p:txBody>
          <a:bodyPr/>
          <a:lstStyle/>
          <a:p>
            <a:pPr algn="r"/>
            <a:r>
              <a:rPr lang="en-US" dirty="0"/>
              <a:t>October 11, 2023</a:t>
            </a:r>
          </a:p>
        </p:txBody>
      </p:sp>
      <p:sp>
        <p:nvSpPr>
          <p:cNvPr id="9" name="Élőláb helye 8"/>
          <p:cNvSpPr>
            <a:spLocks noGrp="1"/>
          </p:cNvSpPr>
          <p:nvPr>
            <p:ph type="ftr" sz="quarter" idx="11"/>
          </p:nvPr>
        </p:nvSpPr>
        <p:spPr/>
        <p:txBody>
          <a:bodyPr/>
          <a:lstStyle/>
          <a:p>
            <a:r>
              <a:rPr lang="en-US" dirty="0"/>
              <a:t>M. Csanád (Eötvös U) @ AE Building Bridges 2023</a:t>
            </a:r>
          </a:p>
        </p:txBody>
      </p:sp>
      <p:sp>
        <p:nvSpPr>
          <p:cNvPr id="4" name="Dia számának helye 3">
            <a:extLst>
              <a:ext uri="{FF2B5EF4-FFF2-40B4-BE49-F238E27FC236}">
                <a16:creationId xmlns:a16="http://schemas.microsoft.com/office/drawing/2014/main" id="{7295A53C-89D0-AD3C-B2AD-26364C5F54AB}"/>
              </a:ext>
            </a:extLst>
          </p:cNvPr>
          <p:cNvSpPr>
            <a:spLocks noGrp="1"/>
          </p:cNvSpPr>
          <p:nvPr>
            <p:ph type="sldNum" sz="quarter" idx="12"/>
          </p:nvPr>
        </p:nvSpPr>
        <p:spPr/>
        <p:txBody>
          <a:bodyPr/>
          <a:lstStyle/>
          <a:p>
            <a:fld id="{8EBAB383-6C5D-40A2-91D4-B65D4716B15C}" type="slidenum">
              <a:rPr lang="en-US" smtClean="0"/>
              <a:pPr/>
              <a:t>24</a:t>
            </a:fld>
            <a:r>
              <a:rPr lang="en-US" sz="1100" dirty="0"/>
              <a:t>/30</a:t>
            </a:r>
            <a:endParaRPr lang="en-US" sz="2800" dirty="0"/>
          </a:p>
        </p:txBody>
      </p:sp>
      <p:sp>
        <p:nvSpPr>
          <p:cNvPr id="5" name="Téglalap 4">
            <a:extLst>
              <a:ext uri="{FF2B5EF4-FFF2-40B4-BE49-F238E27FC236}">
                <a16:creationId xmlns:a16="http://schemas.microsoft.com/office/drawing/2014/main" id="{BC1F7C4C-D842-FD55-DA20-C6A8077141E1}"/>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HIGH-ENERGY PHYSICS       QUANTUM STATISTICS       </a:t>
            </a:r>
            <a:r>
              <a:rPr lang="en-US" sz="1600" b="1" dirty="0">
                <a:solidFill>
                  <a:schemeClr val="bg2"/>
                </a:solidFill>
                <a:effectLst>
                  <a:outerShdw blurRad="38100" dist="38100" dir="2700000" algn="tl">
                    <a:srgbClr val="000000">
                      <a:alpha val="43137"/>
                    </a:srgbClr>
                  </a:outerShdw>
                </a:effectLst>
              </a:rPr>
              <a:t>FEMTOSCOPY</a:t>
            </a:r>
            <a:r>
              <a:rPr lang="en-US" sz="1600" b="1" dirty="0">
                <a:solidFill>
                  <a:schemeClr val="bg1">
                    <a:lumMod val="65000"/>
                  </a:schemeClr>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805720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C7A26C1-E3EB-49EE-B90F-C093EBAED864}"/>
              </a:ext>
            </a:extLst>
          </p:cNvPr>
          <p:cNvSpPr>
            <a:spLocks noGrp="1"/>
          </p:cNvSpPr>
          <p:nvPr>
            <p:ph type="title"/>
          </p:nvPr>
        </p:nvSpPr>
        <p:spPr/>
        <p:txBody>
          <a:bodyPr>
            <a:normAutofit/>
          </a:bodyPr>
          <a:lstStyle/>
          <a:p>
            <a:r>
              <a:rPr lang="en-US" dirty="0"/>
              <a:t>Femtoscopy in high energy physics</a:t>
            </a:r>
          </a:p>
        </p:txBody>
      </p:sp>
      <mc:AlternateContent xmlns:mc="http://schemas.openxmlformats.org/markup-compatibility/2006" xmlns:a14="http://schemas.microsoft.com/office/drawing/2010/main">
        <mc:Choice Requires="a14">
          <p:sp>
            <p:nvSpPr>
              <p:cNvPr id="3" name="Tartalom helye 2">
                <a:extLst>
                  <a:ext uri="{FF2B5EF4-FFF2-40B4-BE49-F238E27FC236}">
                    <a16:creationId xmlns:a16="http://schemas.microsoft.com/office/drawing/2014/main" id="{1E0F5CAD-81F1-426C-BDF1-4FB1A1547D95}"/>
                  </a:ext>
                </a:extLst>
              </p:cNvPr>
              <p:cNvSpPr>
                <a:spLocks noGrp="1"/>
              </p:cNvSpPr>
              <p:nvPr>
                <p:ph idx="1"/>
              </p:nvPr>
            </p:nvSpPr>
            <p:spPr/>
            <p:txBody>
              <a:bodyPr>
                <a:normAutofit/>
              </a:bodyPr>
              <a:lstStyle/>
              <a:p>
                <a:pPr>
                  <a:lnSpc>
                    <a:spcPct val="114000"/>
                  </a:lnSpc>
                </a:pPr>
                <a:r>
                  <a:rPr lang="en-US" dirty="0"/>
                  <a:t>R. Hanbury Brown, R. Q. Twiss - observing Sirius with radio telescopes</a:t>
                </a:r>
              </a:p>
              <a:p>
                <a:pPr lvl="1">
                  <a:lnSpc>
                    <a:spcPct val="114000"/>
                  </a:lnSpc>
                </a:pPr>
                <a:r>
                  <a:rPr lang="en-US" dirty="0"/>
                  <a:t>Measure the size of apparently point-like stars!</a:t>
                </a:r>
              </a:p>
              <a:p>
                <a:pPr>
                  <a:lnSpc>
                    <a:spcPct val="114000"/>
                  </a:lnSpc>
                </a:pPr>
                <a:r>
                  <a:rPr lang="en-US" dirty="0"/>
                  <a:t>Goldhaber et al: independently discovered in high energy physics</a:t>
                </a:r>
              </a:p>
              <a:p>
                <a:pPr lvl="1">
                  <a:lnSpc>
                    <a:spcPct val="114000"/>
                  </a:lnSpc>
                </a:pPr>
                <a:r>
                  <a:rPr lang="en-US" dirty="0"/>
                  <a:t>Measure the size of apparently point-like particle collisions!</a:t>
                </a:r>
              </a:p>
              <a:p>
                <a:pPr>
                  <a:lnSpc>
                    <a:spcPct val="114000"/>
                  </a:lnSpc>
                </a:pPr>
                <a:r>
                  <a:rPr lang="en-US" dirty="0"/>
                  <a:t>Understanding: Glauber, Fano, </a:t>
                </a:r>
                <a:r>
                  <a:rPr lang="en-US" dirty="0" err="1"/>
                  <a:t>Baym</a:t>
                </a:r>
                <a:r>
                  <a:rPr lang="en-US" dirty="0"/>
                  <a:t>, …</a:t>
                </a:r>
                <a:br>
                  <a:rPr lang="en-US" dirty="0"/>
                </a:br>
                <a:r>
                  <a:rPr lang="en-US" dirty="0"/>
                  <a:t>Phys. Rev. Lett. 10, 84; Rev. Mod. Phys. 78 1267, …</a:t>
                </a:r>
              </a:p>
              <a:p>
                <a:pPr lvl="1">
                  <a:lnSpc>
                    <a:spcPct val="114000"/>
                  </a:lnSpc>
                </a:pPr>
                <a:r>
                  <a:rPr lang="en-US" dirty="0">
                    <a:solidFill>
                      <a:schemeClr val="accent1"/>
                    </a:solidFill>
                  </a:rPr>
                  <a:t>Momentum correlation </a:t>
                </a:r>
                <a14:m>
                  <m:oMath xmlns:m="http://schemas.openxmlformats.org/officeDocument/2006/math">
                    <m:r>
                      <a:rPr lang="en-US" b="0" i="1" smtClean="0">
                        <a:solidFill>
                          <a:schemeClr val="accent1"/>
                        </a:solidFill>
                        <a:latin typeface="Cambria Math" panose="02040503050406030204" pitchFamily="18" charset="0"/>
                      </a:rPr>
                      <m:t>𝐶</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𝑞</m:t>
                        </m:r>
                      </m:e>
                    </m:d>
                  </m:oMath>
                </a14:m>
                <a:r>
                  <a:rPr lang="en-US" dirty="0"/>
                  <a:t> related to </a:t>
                </a:r>
                <a:r>
                  <a:rPr lang="en-US" dirty="0">
                    <a:solidFill>
                      <a:srgbClr val="FF0000"/>
                    </a:solidFill>
                  </a:rPr>
                  <a:t>source </a:t>
                </a:r>
                <a14:m>
                  <m:oMath xmlns:m="http://schemas.openxmlformats.org/officeDocument/2006/math">
                    <m:r>
                      <a:rPr lang="en-US" b="0" i="1" smtClean="0">
                        <a:solidFill>
                          <a:srgbClr val="FF0000"/>
                        </a:solidFill>
                        <a:latin typeface="Cambria Math" panose="02040503050406030204" pitchFamily="18" charset="0"/>
                      </a:rPr>
                      <m:t>𝑆</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𝑟</m:t>
                        </m:r>
                      </m:e>
                    </m:d>
                  </m:oMath>
                </a14:m>
                <a:endParaRPr lang="en-US" b="0" i="1" dirty="0">
                  <a:latin typeface="Cambria Math" panose="02040503050406030204" pitchFamily="18" charset="0"/>
                </a:endParaRPr>
              </a:p>
              <a:p>
                <a:pPr marL="342900" lvl="1" indent="0">
                  <a:lnSpc>
                    <a:spcPct val="114000"/>
                  </a:lnSpc>
                  <a:buNone/>
                </a:pPr>
                <a:r>
                  <a:rPr lang="en-US" b="0" dirty="0"/>
                  <a:t>	</a:t>
                </a:r>
                <a14:m>
                  <m:oMath xmlns:m="http://schemas.openxmlformats.org/officeDocument/2006/math">
                    <m:r>
                      <a:rPr lang="en-US" b="0" i="1" smtClean="0">
                        <a:solidFill>
                          <a:schemeClr val="accent1"/>
                        </a:solidFill>
                        <a:latin typeface="Cambria Math" panose="02040503050406030204" pitchFamily="18" charset="0"/>
                      </a:rPr>
                      <m:t>𝐶</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𝑞</m:t>
                        </m:r>
                      </m:e>
                    </m:d>
                    <m:r>
                      <a:rPr lang="en-US" b="0" i="1" smtClean="0">
                        <a:latin typeface="Cambria Math" panose="02040503050406030204" pitchFamily="18" charset="0"/>
                        <a:ea typeface="Cambria Math" panose="02040503050406030204" pitchFamily="18" charset="0"/>
                      </a:rPr>
                      <m:t>≅1+</m:t>
                    </m:r>
                    <m:sSup>
                      <m:sSupPr>
                        <m:ctrlPr>
                          <a:rPr lang="en-US" b="0" i="1" smtClean="0">
                            <a:latin typeface="Cambria Math" panose="02040503050406030204" pitchFamily="18" charset="0"/>
                            <a:ea typeface="Cambria Math" panose="02040503050406030204" pitchFamily="18" charset="0"/>
                          </a:rPr>
                        </m:ctrlPr>
                      </m:sSupPr>
                      <m:e>
                        <m:d>
                          <m:dPr>
                            <m:begChr m:val="|"/>
                            <m:endChr m:val="|"/>
                            <m:ctrlPr>
                              <a:rPr lang="en-US" b="0" i="1" smtClean="0">
                                <a:latin typeface="Cambria Math" panose="02040503050406030204" pitchFamily="18" charset="0"/>
                                <a:ea typeface="Cambria Math" panose="02040503050406030204" pitchFamily="18" charset="0"/>
                              </a:rPr>
                            </m:ctrlPr>
                          </m:dPr>
                          <m:e>
                            <m:nary>
                              <m:naryPr>
                                <m:limLoc m:val="undOvr"/>
                                <m:subHide m:val="on"/>
                                <m:supHide m:val="on"/>
                                <m:ctrlPr>
                                  <a:rPr lang="en-US" b="0" i="1" smtClean="0">
                                    <a:latin typeface="Cambria Math" panose="02040503050406030204" pitchFamily="18" charset="0"/>
                                    <a:ea typeface="Cambria Math" panose="02040503050406030204" pitchFamily="18" charset="0"/>
                                  </a:rPr>
                                </m:ctrlPr>
                              </m:naryPr>
                              <m:sub/>
                              <m:sup/>
                              <m:e>
                                <m:r>
                                  <a:rPr lang="en-US" b="0" i="1" smtClean="0">
                                    <a:solidFill>
                                      <a:srgbClr val="FF0000"/>
                                    </a:solidFill>
                                    <a:latin typeface="Cambria Math" panose="02040503050406030204" pitchFamily="18" charset="0"/>
                                    <a:ea typeface="Cambria Math" panose="02040503050406030204" pitchFamily="18" charset="0"/>
                                  </a:rPr>
                                  <m:t>𝑆</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𝑟</m:t>
                                </m:r>
                                <m:r>
                                  <a:rPr lang="en-US" b="0" i="1" smtClean="0">
                                    <a:solidFill>
                                      <a:srgbClr val="FF0000"/>
                                    </a:solidFill>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𝑖𝑞𝑟</m:t>
                                    </m:r>
                                  </m:sup>
                                </m:sSup>
                                <m:r>
                                  <a:rPr lang="en-US" b="0" i="1" smtClean="0">
                                    <a:latin typeface="Cambria Math" panose="02040503050406030204" pitchFamily="18" charset="0"/>
                                    <a:ea typeface="Cambria Math" panose="02040503050406030204" pitchFamily="18" charset="0"/>
                                  </a:rPr>
                                  <m:t>𝑑𝑟</m:t>
                                </m:r>
                              </m:e>
                            </m:nary>
                          </m:e>
                        </m:d>
                      </m:e>
                      <m:sup>
                        <m:r>
                          <a:rPr lang="en-US" b="0" i="1" smtClean="0">
                            <a:latin typeface="Cambria Math" panose="02040503050406030204" pitchFamily="18" charset="0"/>
                            <a:ea typeface="Cambria Math" panose="02040503050406030204" pitchFamily="18" charset="0"/>
                          </a:rPr>
                          <m:t>2</m:t>
                        </m:r>
                      </m:sup>
                    </m:sSup>
                  </m:oMath>
                </a14:m>
                <a:r>
                  <a:rPr lang="en-US" dirty="0"/>
                  <a:t> </a:t>
                </a:r>
                <a:br>
                  <a:rPr lang="en-US" dirty="0"/>
                </a:br>
                <a:r>
                  <a:rPr lang="en-US" dirty="0"/>
                  <a:t>	(under some assumptions)</a:t>
                </a:r>
              </a:p>
              <a:p>
                <a:pPr lvl="1">
                  <a:lnSpc>
                    <a:spcPct val="114000"/>
                  </a:lnSpc>
                </a:pPr>
                <a:r>
                  <a:rPr lang="en-US" dirty="0"/>
                  <a:t>Neglecting details: final state interactions,</a:t>
                </a:r>
                <a:br>
                  <a:rPr lang="en-US" dirty="0"/>
                </a:br>
                <a:r>
                  <a:rPr lang="en-US" dirty="0"/>
                  <a:t>multi-particle correlations, coherence, …</a:t>
                </a:r>
              </a:p>
              <a:p>
                <a:pPr>
                  <a:lnSpc>
                    <a:spcPct val="114000"/>
                  </a:lnSpc>
                </a:pPr>
                <a:r>
                  <a:rPr lang="en-US" dirty="0"/>
                  <a:t>What is the source shape? Can be explored via femtoscopy</a:t>
                </a:r>
              </a:p>
            </p:txBody>
          </p:sp>
        </mc:Choice>
        <mc:Fallback xmlns="">
          <p:sp>
            <p:nvSpPr>
              <p:cNvPr id="3" name="Tartalom helye 2">
                <a:extLst>
                  <a:ext uri="{FF2B5EF4-FFF2-40B4-BE49-F238E27FC236}">
                    <a16:creationId xmlns:a16="http://schemas.microsoft.com/office/drawing/2014/main" id="{1E0F5CAD-81F1-426C-BDF1-4FB1A1547D95}"/>
                  </a:ext>
                </a:extLst>
              </p:cNvPr>
              <p:cNvSpPr>
                <a:spLocks noGrp="1" noRot="1" noChangeAspect="1" noMove="1" noResize="1" noEditPoints="1" noAdjustHandles="1" noChangeArrowheads="1" noChangeShapeType="1" noTextEdit="1"/>
              </p:cNvSpPr>
              <p:nvPr>
                <p:ph idx="1"/>
              </p:nvPr>
            </p:nvSpPr>
            <p:spPr>
              <a:blipFill>
                <a:blip r:embed="rId2"/>
                <a:stretch>
                  <a:fillRect l="-483" t="-249" b="-748"/>
                </a:stretch>
              </a:blipFill>
            </p:spPr>
            <p:txBody>
              <a:bodyPr/>
              <a:lstStyle/>
              <a:p>
                <a:r>
                  <a:rPr lang="en-US">
                    <a:noFill/>
                  </a:rPr>
                  <a:t> </a:t>
                </a:r>
              </a:p>
            </p:txBody>
          </p:sp>
        </mc:Fallback>
      </mc:AlternateContent>
      <p:grpSp>
        <p:nvGrpSpPr>
          <p:cNvPr id="7" name="Csoportba foglalás 6">
            <a:extLst>
              <a:ext uri="{FF2B5EF4-FFF2-40B4-BE49-F238E27FC236}">
                <a16:creationId xmlns:a16="http://schemas.microsoft.com/office/drawing/2014/main" id="{270849F9-E2CD-4FE1-AFDC-B47DEE9B386F}"/>
              </a:ext>
            </a:extLst>
          </p:cNvPr>
          <p:cNvGrpSpPr/>
          <p:nvPr/>
        </p:nvGrpSpPr>
        <p:grpSpPr>
          <a:xfrm>
            <a:off x="8458111" y="1413761"/>
            <a:ext cx="2705537" cy="2130341"/>
            <a:chOff x="6330553" y="4229021"/>
            <a:chExt cx="2549193" cy="2055492"/>
          </a:xfrm>
        </p:grpSpPr>
        <p:pic>
          <p:nvPicPr>
            <p:cNvPr id="8" name="Kép 7">
              <a:extLst>
                <a:ext uri="{FF2B5EF4-FFF2-40B4-BE49-F238E27FC236}">
                  <a16:creationId xmlns:a16="http://schemas.microsoft.com/office/drawing/2014/main" id="{FFCA0350-31B8-4745-94F3-350C35DD2C6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618429" y="4229021"/>
              <a:ext cx="2261317" cy="1801353"/>
            </a:xfrm>
            <a:prstGeom prst="rect">
              <a:avLst/>
            </a:prstGeom>
          </p:spPr>
        </p:pic>
        <p:sp>
          <p:nvSpPr>
            <p:cNvPr id="9" name="Szövegdoboz 8">
              <a:extLst>
                <a:ext uri="{FF2B5EF4-FFF2-40B4-BE49-F238E27FC236}">
                  <a16:creationId xmlns:a16="http://schemas.microsoft.com/office/drawing/2014/main" id="{242A6FC3-4BA8-4038-9317-6AFDD29C22CF}"/>
                </a:ext>
              </a:extLst>
            </p:cNvPr>
            <p:cNvSpPr txBox="1"/>
            <p:nvPr/>
          </p:nvSpPr>
          <p:spPr>
            <a:xfrm>
              <a:off x="6904717" y="5987550"/>
              <a:ext cx="1414010" cy="296963"/>
            </a:xfrm>
            <a:prstGeom prst="rect">
              <a:avLst/>
            </a:prstGeom>
            <a:noFill/>
          </p:spPr>
          <p:txBody>
            <a:bodyPr wrap="none" rtlCol="0">
              <a:spAutoFit/>
            </a:bodyPr>
            <a:lstStyle/>
            <a:p>
              <a:r>
                <a:rPr lang="en-US" sz="1400" dirty="0"/>
                <a:t>Detector distance</a:t>
              </a:r>
            </a:p>
          </p:txBody>
        </p:sp>
        <p:sp>
          <p:nvSpPr>
            <p:cNvPr id="10" name="Szövegdoboz 9">
              <a:extLst>
                <a:ext uri="{FF2B5EF4-FFF2-40B4-BE49-F238E27FC236}">
                  <a16:creationId xmlns:a16="http://schemas.microsoft.com/office/drawing/2014/main" id="{B49D63B5-0F03-41AD-BB3C-B7607CD9E002}"/>
                </a:ext>
              </a:extLst>
            </p:cNvPr>
            <p:cNvSpPr txBox="1"/>
            <p:nvPr/>
          </p:nvSpPr>
          <p:spPr>
            <a:xfrm rot="16200000">
              <a:off x="5589398" y="5054313"/>
              <a:ext cx="1772301" cy="289992"/>
            </a:xfrm>
            <a:prstGeom prst="rect">
              <a:avLst/>
            </a:prstGeom>
            <a:noFill/>
          </p:spPr>
          <p:txBody>
            <a:bodyPr wrap="square" rtlCol="0">
              <a:spAutoFit/>
            </a:bodyPr>
            <a:lstStyle/>
            <a:p>
              <a:pPr algn="ctr"/>
              <a:r>
                <a:rPr lang="en-US" sz="1400" dirty="0"/>
                <a:t>Correlation strength</a:t>
              </a:r>
            </a:p>
          </p:txBody>
        </p:sp>
        <p:sp>
          <p:nvSpPr>
            <p:cNvPr id="11" name="Balra-jobbra nyíl 20">
              <a:extLst>
                <a:ext uri="{FF2B5EF4-FFF2-40B4-BE49-F238E27FC236}">
                  <a16:creationId xmlns:a16="http://schemas.microsoft.com/office/drawing/2014/main" id="{9B9F2F16-CD8A-47DB-8F07-57D0E49713DE}"/>
                </a:ext>
              </a:extLst>
            </p:cNvPr>
            <p:cNvSpPr/>
            <p:nvPr/>
          </p:nvSpPr>
          <p:spPr>
            <a:xfrm>
              <a:off x="6644033" y="5199309"/>
              <a:ext cx="858454" cy="197881"/>
            </a:xfrm>
            <a:prstGeom prst="leftRightArrow">
              <a:avLst>
                <a:gd name="adj1" fmla="val 39780"/>
                <a:gd name="adj2" fmla="val 66139"/>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Szövegdoboz 11">
              <a:extLst>
                <a:ext uri="{FF2B5EF4-FFF2-40B4-BE49-F238E27FC236}">
                  <a16:creationId xmlns:a16="http://schemas.microsoft.com/office/drawing/2014/main" id="{37F03D35-01E3-4803-8BC5-46121FFF1FD5}"/>
                </a:ext>
              </a:extLst>
            </p:cNvPr>
            <p:cNvSpPr txBox="1"/>
            <p:nvPr/>
          </p:nvSpPr>
          <p:spPr>
            <a:xfrm>
              <a:off x="6661352" y="5428267"/>
              <a:ext cx="744915" cy="445445"/>
            </a:xfrm>
            <a:prstGeom prst="rect">
              <a:avLst/>
            </a:prstGeom>
            <a:noFill/>
          </p:spPr>
          <p:txBody>
            <a:bodyPr wrap="none" rtlCol="0">
              <a:spAutoFit/>
            </a:bodyPr>
            <a:lstStyle/>
            <a:p>
              <a:r>
                <a:rPr lang="en-US" sz="2400" dirty="0">
                  <a:solidFill>
                    <a:srgbClr val="FF9933"/>
                  </a:solidFill>
                </a:rPr>
                <a:t>~1/R</a:t>
              </a:r>
            </a:p>
          </p:txBody>
        </p:sp>
      </p:grpSp>
      <p:pic>
        <p:nvPicPr>
          <p:cNvPr id="13" name="Kép 12">
            <a:extLst>
              <a:ext uri="{FF2B5EF4-FFF2-40B4-BE49-F238E27FC236}">
                <a16:creationId xmlns:a16="http://schemas.microsoft.com/office/drawing/2014/main" id="{4A0511FB-352C-4C61-8090-C2558911F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1607" y="1504470"/>
            <a:ext cx="1333057" cy="827556"/>
          </a:xfrm>
          <a:prstGeom prst="rect">
            <a:avLst/>
          </a:prstGeom>
        </p:spPr>
      </p:pic>
      <p:grpSp>
        <p:nvGrpSpPr>
          <p:cNvPr id="6" name="Csoportba foglalás 5"/>
          <p:cNvGrpSpPr/>
          <p:nvPr/>
        </p:nvGrpSpPr>
        <p:grpSpPr>
          <a:xfrm>
            <a:off x="7070507" y="3756529"/>
            <a:ext cx="4654767" cy="2058095"/>
            <a:chOff x="7321157" y="3865706"/>
            <a:chExt cx="4130878" cy="1753044"/>
          </a:xfrm>
        </p:grpSpPr>
        <p:sp>
          <p:nvSpPr>
            <p:cNvPr id="15" name="Ellipszis 14">
              <a:extLst>
                <a:ext uri="{FF2B5EF4-FFF2-40B4-BE49-F238E27FC236}">
                  <a16:creationId xmlns:a16="http://schemas.microsoft.com/office/drawing/2014/main" id="{DC12EB39-449B-4B49-AB1C-18D353F1D465}"/>
                </a:ext>
              </a:extLst>
            </p:cNvPr>
            <p:cNvSpPr/>
            <p:nvPr/>
          </p:nvSpPr>
          <p:spPr>
            <a:xfrm>
              <a:off x="7521056" y="3865706"/>
              <a:ext cx="1440000" cy="1440000"/>
            </a:xfrm>
            <a:prstGeom prst="ellipse">
              <a:avLst/>
            </a:prstGeom>
            <a:gradFill flip="none" rotWithShape="1">
              <a:gsLst>
                <a:gs pos="67000">
                  <a:srgbClr val="E6E3E0"/>
                </a:gs>
                <a:gs pos="19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R</a:t>
              </a:r>
            </a:p>
            <a:p>
              <a:pPr algn="ctr"/>
              <a:endParaRPr lang="en-US" dirty="0"/>
            </a:p>
          </p:txBody>
        </p:sp>
        <p:cxnSp>
          <p:nvCxnSpPr>
            <p:cNvPr id="17" name="Egyenes összekötő nyíllal 16">
              <a:extLst>
                <a:ext uri="{FF2B5EF4-FFF2-40B4-BE49-F238E27FC236}">
                  <a16:creationId xmlns:a16="http://schemas.microsoft.com/office/drawing/2014/main" id="{9CDF485E-C86A-4133-9222-AC0216FBB4BB}"/>
                </a:ext>
              </a:extLst>
            </p:cNvPr>
            <p:cNvCxnSpPr>
              <a:cxnSpLocks/>
            </p:cNvCxnSpPr>
            <p:nvPr/>
          </p:nvCxnSpPr>
          <p:spPr>
            <a:xfrm>
              <a:off x="7587966" y="4568374"/>
              <a:ext cx="1283882" cy="1733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8" name="Csoportba foglalás 27">
              <a:extLst>
                <a:ext uri="{FF2B5EF4-FFF2-40B4-BE49-F238E27FC236}">
                  <a16:creationId xmlns:a16="http://schemas.microsoft.com/office/drawing/2014/main" id="{FC4361F4-4BFE-4E80-93CD-D8DC04597137}"/>
                </a:ext>
              </a:extLst>
            </p:cNvPr>
            <p:cNvGrpSpPr/>
            <p:nvPr/>
          </p:nvGrpSpPr>
          <p:grpSpPr>
            <a:xfrm>
              <a:off x="9391117" y="3917000"/>
              <a:ext cx="1977199" cy="1358787"/>
              <a:chOff x="5140364" y="4632298"/>
              <a:chExt cx="2177626" cy="1308827"/>
            </a:xfrm>
          </p:grpSpPr>
          <p:grpSp>
            <p:nvGrpSpPr>
              <p:cNvPr id="26" name="Csoportba foglalás 25">
                <a:extLst>
                  <a:ext uri="{FF2B5EF4-FFF2-40B4-BE49-F238E27FC236}">
                    <a16:creationId xmlns:a16="http://schemas.microsoft.com/office/drawing/2014/main" id="{8EC018FA-0EFB-4262-B83A-092332C0D024}"/>
                  </a:ext>
                </a:extLst>
              </p:cNvPr>
              <p:cNvGrpSpPr/>
              <p:nvPr/>
            </p:nvGrpSpPr>
            <p:grpSpPr>
              <a:xfrm>
                <a:off x="5140364" y="4632298"/>
                <a:ext cx="2177626" cy="1308827"/>
                <a:chOff x="5140364" y="4632298"/>
                <a:chExt cx="2177626" cy="1308827"/>
              </a:xfrm>
            </p:grpSpPr>
            <p:sp>
              <p:nvSpPr>
                <p:cNvPr id="19" name="Szabadkézi sokszög: alakzat 18">
                  <a:extLst>
                    <a:ext uri="{FF2B5EF4-FFF2-40B4-BE49-F238E27FC236}">
                      <a16:creationId xmlns:a16="http://schemas.microsoft.com/office/drawing/2014/main" id="{DEAF4E0A-C5EF-49E4-A15B-FA2638B2B5C8}"/>
                    </a:ext>
                  </a:extLst>
                </p:cNvPr>
                <p:cNvSpPr/>
                <p:nvPr/>
              </p:nvSpPr>
              <p:spPr>
                <a:xfrm>
                  <a:off x="5140364" y="4632298"/>
                  <a:ext cx="1088813" cy="1308827"/>
                </a:xfrm>
                <a:custGeom>
                  <a:avLst/>
                  <a:gdLst>
                    <a:gd name="connsiteX0" fmla="*/ 0 w 1081669"/>
                    <a:gd name="connsiteY0" fmla="*/ 1296433 h 1299759"/>
                    <a:gd name="connsiteX1" fmla="*/ 624469 w 1081669"/>
                    <a:gd name="connsiteY1" fmla="*/ 1274130 h 1299759"/>
                    <a:gd name="connsiteX2" fmla="*/ 825190 w 1081669"/>
                    <a:gd name="connsiteY2" fmla="*/ 1106862 h 1299759"/>
                    <a:gd name="connsiteX3" fmla="*/ 970156 w 1081669"/>
                    <a:gd name="connsiteY3" fmla="*/ 448940 h 1299759"/>
                    <a:gd name="connsiteX4" fmla="*/ 1037064 w 1081669"/>
                    <a:gd name="connsiteY4" fmla="*/ 58647 h 1299759"/>
                    <a:gd name="connsiteX5" fmla="*/ 1081669 w 1081669"/>
                    <a:gd name="connsiteY5" fmla="*/ 2891 h 1299759"/>
                    <a:gd name="connsiteX0" fmla="*/ 0 w 1081669"/>
                    <a:gd name="connsiteY0" fmla="*/ 1296433 h 1309328"/>
                    <a:gd name="connsiteX1" fmla="*/ 624469 w 1081669"/>
                    <a:gd name="connsiteY1" fmla="*/ 1293180 h 1309328"/>
                    <a:gd name="connsiteX2" fmla="*/ 825190 w 1081669"/>
                    <a:gd name="connsiteY2" fmla="*/ 1106862 h 1309328"/>
                    <a:gd name="connsiteX3" fmla="*/ 970156 w 1081669"/>
                    <a:gd name="connsiteY3" fmla="*/ 448940 h 1309328"/>
                    <a:gd name="connsiteX4" fmla="*/ 1037064 w 1081669"/>
                    <a:gd name="connsiteY4" fmla="*/ 58647 h 1309328"/>
                    <a:gd name="connsiteX5" fmla="*/ 1081669 w 1081669"/>
                    <a:gd name="connsiteY5" fmla="*/ 2891 h 1309328"/>
                    <a:gd name="connsiteX0" fmla="*/ 0 w 1081669"/>
                    <a:gd name="connsiteY0" fmla="*/ 1296433 h 1303191"/>
                    <a:gd name="connsiteX1" fmla="*/ 624469 w 1081669"/>
                    <a:gd name="connsiteY1" fmla="*/ 1293180 h 1303191"/>
                    <a:gd name="connsiteX2" fmla="*/ 825190 w 1081669"/>
                    <a:gd name="connsiteY2" fmla="*/ 1106862 h 1303191"/>
                    <a:gd name="connsiteX3" fmla="*/ 970156 w 1081669"/>
                    <a:gd name="connsiteY3" fmla="*/ 448940 h 1303191"/>
                    <a:gd name="connsiteX4" fmla="*/ 1037064 w 1081669"/>
                    <a:gd name="connsiteY4" fmla="*/ 58647 h 1303191"/>
                    <a:gd name="connsiteX5" fmla="*/ 1081669 w 1081669"/>
                    <a:gd name="connsiteY5" fmla="*/ 2891 h 1303191"/>
                    <a:gd name="connsiteX0" fmla="*/ 0 w 1081669"/>
                    <a:gd name="connsiteY0" fmla="*/ 1296433 h 1313156"/>
                    <a:gd name="connsiteX1" fmla="*/ 624469 w 1081669"/>
                    <a:gd name="connsiteY1" fmla="*/ 1293180 h 1313156"/>
                    <a:gd name="connsiteX2" fmla="*/ 839477 w 1081669"/>
                    <a:gd name="connsiteY2" fmla="*/ 1054474 h 1313156"/>
                    <a:gd name="connsiteX3" fmla="*/ 970156 w 1081669"/>
                    <a:gd name="connsiteY3" fmla="*/ 448940 h 1313156"/>
                    <a:gd name="connsiteX4" fmla="*/ 1037064 w 1081669"/>
                    <a:gd name="connsiteY4" fmla="*/ 58647 h 1313156"/>
                    <a:gd name="connsiteX5" fmla="*/ 1081669 w 1081669"/>
                    <a:gd name="connsiteY5" fmla="*/ 2891 h 1313156"/>
                    <a:gd name="connsiteX0" fmla="*/ 0 w 1081669"/>
                    <a:gd name="connsiteY0" fmla="*/ 1296433 h 1313156"/>
                    <a:gd name="connsiteX1" fmla="*/ 624469 w 1081669"/>
                    <a:gd name="connsiteY1" fmla="*/ 1293180 h 1313156"/>
                    <a:gd name="connsiteX2" fmla="*/ 839477 w 1081669"/>
                    <a:gd name="connsiteY2" fmla="*/ 1054474 h 1313156"/>
                    <a:gd name="connsiteX3" fmla="*/ 970156 w 1081669"/>
                    <a:gd name="connsiteY3" fmla="*/ 448940 h 1313156"/>
                    <a:gd name="connsiteX4" fmla="*/ 1037064 w 1081669"/>
                    <a:gd name="connsiteY4" fmla="*/ 58647 h 1313156"/>
                    <a:gd name="connsiteX5" fmla="*/ 1081669 w 1081669"/>
                    <a:gd name="connsiteY5" fmla="*/ 2891 h 1313156"/>
                    <a:gd name="connsiteX0" fmla="*/ 0 w 1081669"/>
                    <a:gd name="connsiteY0" fmla="*/ 1296433 h 1312807"/>
                    <a:gd name="connsiteX1" fmla="*/ 624469 w 1081669"/>
                    <a:gd name="connsiteY1" fmla="*/ 1293180 h 1312807"/>
                    <a:gd name="connsiteX2" fmla="*/ 849002 w 1081669"/>
                    <a:gd name="connsiteY2" fmla="*/ 1059237 h 1312807"/>
                    <a:gd name="connsiteX3" fmla="*/ 970156 w 1081669"/>
                    <a:gd name="connsiteY3" fmla="*/ 448940 h 1312807"/>
                    <a:gd name="connsiteX4" fmla="*/ 1037064 w 1081669"/>
                    <a:gd name="connsiteY4" fmla="*/ 58647 h 1312807"/>
                    <a:gd name="connsiteX5" fmla="*/ 1081669 w 1081669"/>
                    <a:gd name="connsiteY5" fmla="*/ 2891 h 1312807"/>
                    <a:gd name="connsiteX0" fmla="*/ 0 w 1081669"/>
                    <a:gd name="connsiteY0" fmla="*/ 1296433 h 1300658"/>
                    <a:gd name="connsiteX1" fmla="*/ 624469 w 1081669"/>
                    <a:gd name="connsiteY1" fmla="*/ 1293180 h 1300658"/>
                    <a:gd name="connsiteX2" fmla="*/ 849002 w 1081669"/>
                    <a:gd name="connsiteY2" fmla="*/ 1059237 h 1300658"/>
                    <a:gd name="connsiteX3" fmla="*/ 970156 w 1081669"/>
                    <a:gd name="connsiteY3" fmla="*/ 448940 h 1300658"/>
                    <a:gd name="connsiteX4" fmla="*/ 1037064 w 1081669"/>
                    <a:gd name="connsiteY4" fmla="*/ 58647 h 1300658"/>
                    <a:gd name="connsiteX5" fmla="*/ 1081669 w 1081669"/>
                    <a:gd name="connsiteY5" fmla="*/ 2891 h 1300658"/>
                    <a:gd name="connsiteX0" fmla="*/ 0 w 1091194"/>
                    <a:gd name="connsiteY0" fmla="*/ 1304336 h 1308561"/>
                    <a:gd name="connsiteX1" fmla="*/ 624469 w 1091194"/>
                    <a:gd name="connsiteY1" fmla="*/ 1301083 h 1308561"/>
                    <a:gd name="connsiteX2" fmla="*/ 849002 w 1091194"/>
                    <a:gd name="connsiteY2" fmla="*/ 1067140 h 1308561"/>
                    <a:gd name="connsiteX3" fmla="*/ 970156 w 1091194"/>
                    <a:gd name="connsiteY3" fmla="*/ 456843 h 1308561"/>
                    <a:gd name="connsiteX4" fmla="*/ 1037064 w 1091194"/>
                    <a:gd name="connsiteY4" fmla="*/ 66550 h 1308561"/>
                    <a:gd name="connsiteX5" fmla="*/ 1091194 w 1091194"/>
                    <a:gd name="connsiteY5" fmla="*/ 1269 h 1308561"/>
                    <a:gd name="connsiteX0" fmla="*/ 0 w 1057857"/>
                    <a:gd name="connsiteY0" fmla="*/ 1304336 h 1308561"/>
                    <a:gd name="connsiteX1" fmla="*/ 624469 w 1057857"/>
                    <a:gd name="connsiteY1" fmla="*/ 1301083 h 1308561"/>
                    <a:gd name="connsiteX2" fmla="*/ 849002 w 1057857"/>
                    <a:gd name="connsiteY2" fmla="*/ 1067140 h 1308561"/>
                    <a:gd name="connsiteX3" fmla="*/ 970156 w 1057857"/>
                    <a:gd name="connsiteY3" fmla="*/ 456843 h 1308561"/>
                    <a:gd name="connsiteX4" fmla="*/ 1037064 w 1057857"/>
                    <a:gd name="connsiteY4" fmla="*/ 66550 h 1308561"/>
                    <a:gd name="connsiteX5" fmla="*/ 1057857 w 1057857"/>
                    <a:gd name="connsiteY5" fmla="*/ 1269 h 1308561"/>
                    <a:gd name="connsiteX0" fmla="*/ 0 w 1105482"/>
                    <a:gd name="connsiteY0" fmla="*/ 1308630 h 1312855"/>
                    <a:gd name="connsiteX1" fmla="*/ 624469 w 1105482"/>
                    <a:gd name="connsiteY1" fmla="*/ 1305377 h 1312855"/>
                    <a:gd name="connsiteX2" fmla="*/ 849002 w 1105482"/>
                    <a:gd name="connsiteY2" fmla="*/ 1071434 h 1312855"/>
                    <a:gd name="connsiteX3" fmla="*/ 970156 w 1105482"/>
                    <a:gd name="connsiteY3" fmla="*/ 461137 h 1312855"/>
                    <a:gd name="connsiteX4" fmla="*/ 1037064 w 1105482"/>
                    <a:gd name="connsiteY4" fmla="*/ 70844 h 1312855"/>
                    <a:gd name="connsiteX5" fmla="*/ 1105482 w 1105482"/>
                    <a:gd name="connsiteY5" fmla="*/ 800 h 1312855"/>
                    <a:gd name="connsiteX0" fmla="*/ 0 w 1105482"/>
                    <a:gd name="connsiteY0" fmla="*/ 1307878 h 1312103"/>
                    <a:gd name="connsiteX1" fmla="*/ 624469 w 1105482"/>
                    <a:gd name="connsiteY1" fmla="*/ 1304625 h 1312103"/>
                    <a:gd name="connsiteX2" fmla="*/ 849002 w 1105482"/>
                    <a:gd name="connsiteY2" fmla="*/ 1070682 h 1312103"/>
                    <a:gd name="connsiteX3" fmla="*/ 970156 w 1105482"/>
                    <a:gd name="connsiteY3" fmla="*/ 460385 h 1312103"/>
                    <a:gd name="connsiteX4" fmla="*/ 1027539 w 1105482"/>
                    <a:gd name="connsiteY4" fmla="*/ 127242 h 1312103"/>
                    <a:gd name="connsiteX5" fmla="*/ 1105482 w 1105482"/>
                    <a:gd name="connsiteY5" fmla="*/ 48 h 1312103"/>
                    <a:gd name="connsiteX0" fmla="*/ 0 w 1105482"/>
                    <a:gd name="connsiteY0" fmla="*/ 1307878 h 1312103"/>
                    <a:gd name="connsiteX1" fmla="*/ 624469 w 1105482"/>
                    <a:gd name="connsiteY1" fmla="*/ 1304625 h 1312103"/>
                    <a:gd name="connsiteX2" fmla="*/ 849002 w 1105482"/>
                    <a:gd name="connsiteY2" fmla="*/ 1070682 h 1312103"/>
                    <a:gd name="connsiteX3" fmla="*/ 970156 w 1105482"/>
                    <a:gd name="connsiteY3" fmla="*/ 460385 h 1312103"/>
                    <a:gd name="connsiteX4" fmla="*/ 1027539 w 1105482"/>
                    <a:gd name="connsiteY4" fmla="*/ 127242 h 1312103"/>
                    <a:gd name="connsiteX5" fmla="*/ 1105482 w 1105482"/>
                    <a:gd name="connsiteY5" fmla="*/ 48 h 1312103"/>
                    <a:gd name="connsiteX0" fmla="*/ 0 w 1105482"/>
                    <a:gd name="connsiteY0" fmla="*/ 1307830 h 1312055"/>
                    <a:gd name="connsiteX1" fmla="*/ 624469 w 1105482"/>
                    <a:gd name="connsiteY1" fmla="*/ 1304577 h 1312055"/>
                    <a:gd name="connsiteX2" fmla="*/ 849002 w 1105482"/>
                    <a:gd name="connsiteY2" fmla="*/ 1070634 h 1312055"/>
                    <a:gd name="connsiteX3" fmla="*/ 970156 w 1105482"/>
                    <a:gd name="connsiteY3" fmla="*/ 460337 h 1312055"/>
                    <a:gd name="connsiteX4" fmla="*/ 1027539 w 1105482"/>
                    <a:gd name="connsiteY4" fmla="*/ 127194 h 1312055"/>
                    <a:gd name="connsiteX5" fmla="*/ 1105482 w 1105482"/>
                    <a:gd name="connsiteY5" fmla="*/ 0 h 1312055"/>
                    <a:gd name="connsiteX0" fmla="*/ 0 w 1088813"/>
                    <a:gd name="connsiteY0" fmla="*/ 1305448 h 1309673"/>
                    <a:gd name="connsiteX1" fmla="*/ 624469 w 1088813"/>
                    <a:gd name="connsiteY1" fmla="*/ 1302195 h 1309673"/>
                    <a:gd name="connsiteX2" fmla="*/ 849002 w 1088813"/>
                    <a:gd name="connsiteY2" fmla="*/ 1068252 h 1309673"/>
                    <a:gd name="connsiteX3" fmla="*/ 970156 w 1088813"/>
                    <a:gd name="connsiteY3" fmla="*/ 457955 h 1309673"/>
                    <a:gd name="connsiteX4" fmla="*/ 1027539 w 1088813"/>
                    <a:gd name="connsiteY4" fmla="*/ 124812 h 1309673"/>
                    <a:gd name="connsiteX5" fmla="*/ 1088813 w 1088813"/>
                    <a:gd name="connsiteY5" fmla="*/ 0 h 1309673"/>
                    <a:gd name="connsiteX0" fmla="*/ 0 w 1088813"/>
                    <a:gd name="connsiteY0" fmla="*/ 1305448 h 1309673"/>
                    <a:gd name="connsiteX1" fmla="*/ 624469 w 1088813"/>
                    <a:gd name="connsiteY1" fmla="*/ 1302195 h 1309673"/>
                    <a:gd name="connsiteX2" fmla="*/ 849002 w 1088813"/>
                    <a:gd name="connsiteY2" fmla="*/ 1068252 h 1309673"/>
                    <a:gd name="connsiteX3" fmla="*/ 970156 w 1088813"/>
                    <a:gd name="connsiteY3" fmla="*/ 457955 h 1309673"/>
                    <a:gd name="connsiteX4" fmla="*/ 1027539 w 1088813"/>
                    <a:gd name="connsiteY4" fmla="*/ 124812 h 1309673"/>
                    <a:gd name="connsiteX5" fmla="*/ 1088813 w 1088813"/>
                    <a:gd name="connsiteY5" fmla="*/ 0 h 1309673"/>
                    <a:gd name="connsiteX0" fmla="*/ 0 w 1088813"/>
                    <a:gd name="connsiteY0" fmla="*/ 1305448 h 1309673"/>
                    <a:gd name="connsiteX1" fmla="*/ 624469 w 1088813"/>
                    <a:gd name="connsiteY1" fmla="*/ 1302195 h 1309673"/>
                    <a:gd name="connsiteX2" fmla="*/ 849002 w 1088813"/>
                    <a:gd name="connsiteY2" fmla="*/ 1068252 h 1309673"/>
                    <a:gd name="connsiteX3" fmla="*/ 970156 w 1088813"/>
                    <a:gd name="connsiteY3" fmla="*/ 457955 h 1309673"/>
                    <a:gd name="connsiteX4" fmla="*/ 1027539 w 1088813"/>
                    <a:gd name="connsiteY4" fmla="*/ 124812 h 1309673"/>
                    <a:gd name="connsiteX5" fmla="*/ 1088813 w 1088813"/>
                    <a:gd name="connsiteY5" fmla="*/ 0 h 1309673"/>
                    <a:gd name="connsiteX0" fmla="*/ 0 w 1088813"/>
                    <a:gd name="connsiteY0" fmla="*/ 1305448 h 1322170"/>
                    <a:gd name="connsiteX1" fmla="*/ 624469 w 1088813"/>
                    <a:gd name="connsiteY1" fmla="*/ 1302195 h 1322170"/>
                    <a:gd name="connsiteX2" fmla="*/ 834715 w 1088813"/>
                    <a:gd name="connsiteY2" fmla="*/ 1063489 h 1322170"/>
                    <a:gd name="connsiteX3" fmla="*/ 970156 w 1088813"/>
                    <a:gd name="connsiteY3" fmla="*/ 457955 h 1322170"/>
                    <a:gd name="connsiteX4" fmla="*/ 1027539 w 1088813"/>
                    <a:gd name="connsiteY4" fmla="*/ 124812 h 1322170"/>
                    <a:gd name="connsiteX5" fmla="*/ 1088813 w 1088813"/>
                    <a:gd name="connsiteY5" fmla="*/ 0 h 1322170"/>
                    <a:gd name="connsiteX0" fmla="*/ 0 w 1088813"/>
                    <a:gd name="connsiteY0" fmla="*/ 1305448 h 1322170"/>
                    <a:gd name="connsiteX1" fmla="*/ 624469 w 1088813"/>
                    <a:gd name="connsiteY1" fmla="*/ 1302195 h 1322170"/>
                    <a:gd name="connsiteX2" fmla="*/ 834715 w 1088813"/>
                    <a:gd name="connsiteY2" fmla="*/ 1063489 h 1322170"/>
                    <a:gd name="connsiteX3" fmla="*/ 970156 w 1088813"/>
                    <a:gd name="connsiteY3" fmla="*/ 457955 h 1322170"/>
                    <a:gd name="connsiteX4" fmla="*/ 1027539 w 1088813"/>
                    <a:gd name="connsiteY4" fmla="*/ 124812 h 1322170"/>
                    <a:gd name="connsiteX5" fmla="*/ 1088813 w 1088813"/>
                    <a:gd name="connsiteY5" fmla="*/ 0 h 1322170"/>
                    <a:gd name="connsiteX0" fmla="*/ 0 w 1088813"/>
                    <a:gd name="connsiteY0" fmla="*/ 1305448 h 1322170"/>
                    <a:gd name="connsiteX1" fmla="*/ 624469 w 1088813"/>
                    <a:gd name="connsiteY1" fmla="*/ 1302195 h 1322170"/>
                    <a:gd name="connsiteX2" fmla="*/ 834715 w 1088813"/>
                    <a:gd name="connsiteY2" fmla="*/ 1063489 h 1322170"/>
                    <a:gd name="connsiteX3" fmla="*/ 970156 w 1088813"/>
                    <a:gd name="connsiteY3" fmla="*/ 457955 h 1322170"/>
                    <a:gd name="connsiteX4" fmla="*/ 1027539 w 1088813"/>
                    <a:gd name="connsiteY4" fmla="*/ 124812 h 1322170"/>
                    <a:gd name="connsiteX5" fmla="*/ 1088813 w 1088813"/>
                    <a:gd name="connsiteY5" fmla="*/ 0 h 1322170"/>
                    <a:gd name="connsiteX0" fmla="*/ 0 w 1088813"/>
                    <a:gd name="connsiteY0" fmla="*/ 1305448 h 1309972"/>
                    <a:gd name="connsiteX1" fmla="*/ 624469 w 1088813"/>
                    <a:gd name="connsiteY1" fmla="*/ 1302195 h 1309972"/>
                    <a:gd name="connsiteX2" fmla="*/ 834715 w 1088813"/>
                    <a:gd name="connsiteY2" fmla="*/ 1063489 h 1309972"/>
                    <a:gd name="connsiteX3" fmla="*/ 970156 w 1088813"/>
                    <a:gd name="connsiteY3" fmla="*/ 457955 h 1309972"/>
                    <a:gd name="connsiteX4" fmla="*/ 1027539 w 1088813"/>
                    <a:gd name="connsiteY4" fmla="*/ 124812 h 1309972"/>
                    <a:gd name="connsiteX5" fmla="*/ 1088813 w 1088813"/>
                    <a:gd name="connsiteY5" fmla="*/ 0 h 1309972"/>
                    <a:gd name="connsiteX0" fmla="*/ 0 w 1088813"/>
                    <a:gd name="connsiteY0" fmla="*/ 1305448 h 1326193"/>
                    <a:gd name="connsiteX1" fmla="*/ 624469 w 1088813"/>
                    <a:gd name="connsiteY1" fmla="*/ 1302195 h 1326193"/>
                    <a:gd name="connsiteX2" fmla="*/ 851383 w 1088813"/>
                    <a:gd name="connsiteY2" fmla="*/ 1008720 h 1326193"/>
                    <a:gd name="connsiteX3" fmla="*/ 970156 w 1088813"/>
                    <a:gd name="connsiteY3" fmla="*/ 457955 h 1326193"/>
                    <a:gd name="connsiteX4" fmla="*/ 1027539 w 1088813"/>
                    <a:gd name="connsiteY4" fmla="*/ 124812 h 1326193"/>
                    <a:gd name="connsiteX5" fmla="*/ 1088813 w 1088813"/>
                    <a:gd name="connsiteY5" fmla="*/ 0 h 1326193"/>
                    <a:gd name="connsiteX0" fmla="*/ 0 w 1088813"/>
                    <a:gd name="connsiteY0" fmla="*/ 1305448 h 1324968"/>
                    <a:gd name="connsiteX1" fmla="*/ 624469 w 1088813"/>
                    <a:gd name="connsiteY1" fmla="*/ 1302195 h 1324968"/>
                    <a:gd name="connsiteX2" fmla="*/ 851383 w 1088813"/>
                    <a:gd name="connsiteY2" fmla="*/ 1025389 h 1324968"/>
                    <a:gd name="connsiteX3" fmla="*/ 970156 w 1088813"/>
                    <a:gd name="connsiteY3" fmla="*/ 457955 h 1324968"/>
                    <a:gd name="connsiteX4" fmla="*/ 1027539 w 1088813"/>
                    <a:gd name="connsiteY4" fmla="*/ 124812 h 1324968"/>
                    <a:gd name="connsiteX5" fmla="*/ 1088813 w 1088813"/>
                    <a:gd name="connsiteY5" fmla="*/ 0 h 1324968"/>
                    <a:gd name="connsiteX0" fmla="*/ 0 w 1088813"/>
                    <a:gd name="connsiteY0" fmla="*/ 1305448 h 1308827"/>
                    <a:gd name="connsiteX1" fmla="*/ 624469 w 1088813"/>
                    <a:gd name="connsiteY1" fmla="*/ 1302195 h 1308827"/>
                    <a:gd name="connsiteX2" fmla="*/ 851383 w 1088813"/>
                    <a:gd name="connsiteY2" fmla="*/ 1025389 h 1308827"/>
                    <a:gd name="connsiteX3" fmla="*/ 970156 w 1088813"/>
                    <a:gd name="connsiteY3" fmla="*/ 457955 h 1308827"/>
                    <a:gd name="connsiteX4" fmla="*/ 1027539 w 1088813"/>
                    <a:gd name="connsiteY4" fmla="*/ 124812 h 1308827"/>
                    <a:gd name="connsiteX5" fmla="*/ 1088813 w 1088813"/>
                    <a:gd name="connsiteY5" fmla="*/ 0 h 130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813" h="1308827">
                      <a:moveTo>
                        <a:pt x="0" y="1305448"/>
                      </a:moveTo>
                      <a:cubicBezTo>
                        <a:pt x="243468" y="1310094"/>
                        <a:pt x="480191" y="1310771"/>
                        <a:pt x="624469" y="1302195"/>
                      </a:cubicBezTo>
                      <a:cubicBezTo>
                        <a:pt x="768747" y="1293619"/>
                        <a:pt x="803295" y="1166097"/>
                        <a:pt x="851383" y="1025389"/>
                      </a:cubicBezTo>
                      <a:cubicBezTo>
                        <a:pt x="899471" y="884681"/>
                        <a:pt x="940797" y="608051"/>
                        <a:pt x="970156" y="457955"/>
                      </a:cubicBezTo>
                      <a:cubicBezTo>
                        <a:pt x="999515" y="307859"/>
                        <a:pt x="1007763" y="201138"/>
                        <a:pt x="1027539" y="124812"/>
                      </a:cubicBezTo>
                      <a:cubicBezTo>
                        <a:pt x="1047315" y="48486"/>
                        <a:pt x="1051699" y="2903"/>
                        <a:pt x="1088813"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zabadkézi sokszög: alakzat 19">
                  <a:extLst>
                    <a:ext uri="{FF2B5EF4-FFF2-40B4-BE49-F238E27FC236}">
                      <a16:creationId xmlns:a16="http://schemas.microsoft.com/office/drawing/2014/main" id="{6CF49727-8FB3-4516-86C5-9A552D1DFFD3}"/>
                    </a:ext>
                  </a:extLst>
                </p:cNvPr>
                <p:cNvSpPr/>
                <p:nvPr/>
              </p:nvSpPr>
              <p:spPr>
                <a:xfrm flipH="1">
                  <a:off x="6229177" y="4632298"/>
                  <a:ext cx="1088813" cy="1308827"/>
                </a:xfrm>
                <a:custGeom>
                  <a:avLst/>
                  <a:gdLst>
                    <a:gd name="connsiteX0" fmla="*/ 0 w 1081669"/>
                    <a:gd name="connsiteY0" fmla="*/ 1296433 h 1299759"/>
                    <a:gd name="connsiteX1" fmla="*/ 624469 w 1081669"/>
                    <a:gd name="connsiteY1" fmla="*/ 1274130 h 1299759"/>
                    <a:gd name="connsiteX2" fmla="*/ 825190 w 1081669"/>
                    <a:gd name="connsiteY2" fmla="*/ 1106862 h 1299759"/>
                    <a:gd name="connsiteX3" fmla="*/ 970156 w 1081669"/>
                    <a:gd name="connsiteY3" fmla="*/ 448940 h 1299759"/>
                    <a:gd name="connsiteX4" fmla="*/ 1037064 w 1081669"/>
                    <a:gd name="connsiteY4" fmla="*/ 58647 h 1299759"/>
                    <a:gd name="connsiteX5" fmla="*/ 1081669 w 1081669"/>
                    <a:gd name="connsiteY5" fmla="*/ 2891 h 1299759"/>
                    <a:gd name="connsiteX0" fmla="*/ 0 w 1081669"/>
                    <a:gd name="connsiteY0" fmla="*/ 1296433 h 1309328"/>
                    <a:gd name="connsiteX1" fmla="*/ 624469 w 1081669"/>
                    <a:gd name="connsiteY1" fmla="*/ 1293180 h 1309328"/>
                    <a:gd name="connsiteX2" fmla="*/ 825190 w 1081669"/>
                    <a:gd name="connsiteY2" fmla="*/ 1106862 h 1309328"/>
                    <a:gd name="connsiteX3" fmla="*/ 970156 w 1081669"/>
                    <a:gd name="connsiteY3" fmla="*/ 448940 h 1309328"/>
                    <a:gd name="connsiteX4" fmla="*/ 1037064 w 1081669"/>
                    <a:gd name="connsiteY4" fmla="*/ 58647 h 1309328"/>
                    <a:gd name="connsiteX5" fmla="*/ 1081669 w 1081669"/>
                    <a:gd name="connsiteY5" fmla="*/ 2891 h 1309328"/>
                    <a:gd name="connsiteX0" fmla="*/ 0 w 1081669"/>
                    <a:gd name="connsiteY0" fmla="*/ 1296433 h 1303191"/>
                    <a:gd name="connsiteX1" fmla="*/ 624469 w 1081669"/>
                    <a:gd name="connsiteY1" fmla="*/ 1293180 h 1303191"/>
                    <a:gd name="connsiteX2" fmla="*/ 825190 w 1081669"/>
                    <a:gd name="connsiteY2" fmla="*/ 1106862 h 1303191"/>
                    <a:gd name="connsiteX3" fmla="*/ 970156 w 1081669"/>
                    <a:gd name="connsiteY3" fmla="*/ 448940 h 1303191"/>
                    <a:gd name="connsiteX4" fmla="*/ 1037064 w 1081669"/>
                    <a:gd name="connsiteY4" fmla="*/ 58647 h 1303191"/>
                    <a:gd name="connsiteX5" fmla="*/ 1081669 w 1081669"/>
                    <a:gd name="connsiteY5" fmla="*/ 2891 h 1303191"/>
                    <a:gd name="connsiteX0" fmla="*/ 0 w 1081669"/>
                    <a:gd name="connsiteY0" fmla="*/ 1296433 h 1313156"/>
                    <a:gd name="connsiteX1" fmla="*/ 624469 w 1081669"/>
                    <a:gd name="connsiteY1" fmla="*/ 1293180 h 1313156"/>
                    <a:gd name="connsiteX2" fmla="*/ 839477 w 1081669"/>
                    <a:gd name="connsiteY2" fmla="*/ 1054474 h 1313156"/>
                    <a:gd name="connsiteX3" fmla="*/ 970156 w 1081669"/>
                    <a:gd name="connsiteY3" fmla="*/ 448940 h 1313156"/>
                    <a:gd name="connsiteX4" fmla="*/ 1037064 w 1081669"/>
                    <a:gd name="connsiteY4" fmla="*/ 58647 h 1313156"/>
                    <a:gd name="connsiteX5" fmla="*/ 1081669 w 1081669"/>
                    <a:gd name="connsiteY5" fmla="*/ 2891 h 1313156"/>
                    <a:gd name="connsiteX0" fmla="*/ 0 w 1081669"/>
                    <a:gd name="connsiteY0" fmla="*/ 1296433 h 1313156"/>
                    <a:gd name="connsiteX1" fmla="*/ 624469 w 1081669"/>
                    <a:gd name="connsiteY1" fmla="*/ 1293180 h 1313156"/>
                    <a:gd name="connsiteX2" fmla="*/ 839477 w 1081669"/>
                    <a:gd name="connsiteY2" fmla="*/ 1054474 h 1313156"/>
                    <a:gd name="connsiteX3" fmla="*/ 970156 w 1081669"/>
                    <a:gd name="connsiteY3" fmla="*/ 448940 h 1313156"/>
                    <a:gd name="connsiteX4" fmla="*/ 1037064 w 1081669"/>
                    <a:gd name="connsiteY4" fmla="*/ 58647 h 1313156"/>
                    <a:gd name="connsiteX5" fmla="*/ 1081669 w 1081669"/>
                    <a:gd name="connsiteY5" fmla="*/ 2891 h 1313156"/>
                    <a:gd name="connsiteX0" fmla="*/ 0 w 1081669"/>
                    <a:gd name="connsiteY0" fmla="*/ 1296433 h 1312807"/>
                    <a:gd name="connsiteX1" fmla="*/ 624469 w 1081669"/>
                    <a:gd name="connsiteY1" fmla="*/ 1293180 h 1312807"/>
                    <a:gd name="connsiteX2" fmla="*/ 849002 w 1081669"/>
                    <a:gd name="connsiteY2" fmla="*/ 1059237 h 1312807"/>
                    <a:gd name="connsiteX3" fmla="*/ 970156 w 1081669"/>
                    <a:gd name="connsiteY3" fmla="*/ 448940 h 1312807"/>
                    <a:gd name="connsiteX4" fmla="*/ 1037064 w 1081669"/>
                    <a:gd name="connsiteY4" fmla="*/ 58647 h 1312807"/>
                    <a:gd name="connsiteX5" fmla="*/ 1081669 w 1081669"/>
                    <a:gd name="connsiteY5" fmla="*/ 2891 h 1312807"/>
                    <a:gd name="connsiteX0" fmla="*/ 0 w 1081669"/>
                    <a:gd name="connsiteY0" fmla="*/ 1296433 h 1300658"/>
                    <a:gd name="connsiteX1" fmla="*/ 624469 w 1081669"/>
                    <a:gd name="connsiteY1" fmla="*/ 1293180 h 1300658"/>
                    <a:gd name="connsiteX2" fmla="*/ 849002 w 1081669"/>
                    <a:gd name="connsiteY2" fmla="*/ 1059237 h 1300658"/>
                    <a:gd name="connsiteX3" fmla="*/ 970156 w 1081669"/>
                    <a:gd name="connsiteY3" fmla="*/ 448940 h 1300658"/>
                    <a:gd name="connsiteX4" fmla="*/ 1037064 w 1081669"/>
                    <a:gd name="connsiteY4" fmla="*/ 58647 h 1300658"/>
                    <a:gd name="connsiteX5" fmla="*/ 1081669 w 1081669"/>
                    <a:gd name="connsiteY5" fmla="*/ 2891 h 1300658"/>
                    <a:gd name="connsiteX0" fmla="*/ 0 w 1091194"/>
                    <a:gd name="connsiteY0" fmla="*/ 1304336 h 1308561"/>
                    <a:gd name="connsiteX1" fmla="*/ 624469 w 1091194"/>
                    <a:gd name="connsiteY1" fmla="*/ 1301083 h 1308561"/>
                    <a:gd name="connsiteX2" fmla="*/ 849002 w 1091194"/>
                    <a:gd name="connsiteY2" fmla="*/ 1067140 h 1308561"/>
                    <a:gd name="connsiteX3" fmla="*/ 970156 w 1091194"/>
                    <a:gd name="connsiteY3" fmla="*/ 456843 h 1308561"/>
                    <a:gd name="connsiteX4" fmla="*/ 1037064 w 1091194"/>
                    <a:gd name="connsiteY4" fmla="*/ 66550 h 1308561"/>
                    <a:gd name="connsiteX5" fmla="*/ 1091194 w 1091194"/>
                    <a:gd name="connsiteY5" fmla="*/ 1269 h 1308561"/>
                    <a:gd name="connsiteX0" fmla="*/ 0 w 1057857"/>
                    <a:gd name="connsiteY0" fmla="*/ 1304336 h 1308561"/>
                    <a:gd name="connsiteX1" fmla="*/ 624469 w 1057857"/>
                    <a:gd name="connsiteY1" fmla="*/ 1301083 h 1308561"/>
                    <a:gd name="connsiteX2" fmla="*/ 849002 w 1057857"/>
                    <a:gd name="connsiteY2" fmla="*/ 1067140 h 1308561"/>
                    <a:gd name="connsiteX3" fmla="*/ 970156 w 1057857"/>
                    <a:gd name="connsiteY3" fmla="*/ 456843 h 1308561"/>
                    <a:gd name="connsiteX4" fmla="*/ 1037064 w 1057857"/>
                    <a:gd name="connsiteY4" fmla="*/ 66550 h 1308561"/>
                    <a:gd name="connsiteX5" fmla="*/ 1057857 w 1057857"/>
                    <a:gd name="connsiteY5" fmla="*/ 1269 h 1308561"/>
                    <a:gd name="connsiteX0" fmla="*/ 0 w 1105482"/>
                    <a:gd name="connsiteY0" fmla="*/ 1308630 h 1312855"/>
                    <a:gd name="connsiteX1" fmla="*/ 624469 w 1105482"/>
                    <a:gd name="connsiteY1" fmla="*/ 1305377 h 1312855"/>
                    <a:gd name="connsiteX2" fmla="*/ 849002 w 1105482"/>
                    <a:gd name="connsiteY2" fmla="*/ 1071434 h 1312855"/>
                    <a:gd name="connsiteX3" fmla="*/ 970156 w 1105482"/>
                    <a:gd name="connsiteY3" fmla="*/ 461137 h 1312855"/>
                    <a:gd name="connsiteX4" fmla="*/ 1037064 w 1105482"/>
                    <a:gd name="connsiteY4" fmla="*/ 70844 h 1312855"/>
                    <a:gd name="connsiteX5" fmla="*/ 1105482 w 1105482"/>
                    <a:gd name="connsiteY5" fmla="*/ 800 h 1312855"/>
                    <a:gd name="connsiteX0" fmla="*/ 0 w 1105482"/>
                    <a:gd name="connsiteY0" fmla="*/ 1307878 h 1312103"/>
                    <a:gd name="connsiteX1" fmla="*/ 624469 w 1105482"/>
                    <a:gd name="connsiteY1" fmla="*/ 1304625 h 1312103"/>
                    <a:gd name="connsiteX2" fmla="*/ 849002 w 1105482"/>
                    <a:gd name="connsiteY2" fmla="*/ 1070682 h 1312103"/>
                    <a:gd name="connsiteX3" fmla="*/ 970156 w 1105482"/>
                    <a:gd name="connsiteY3" fmla="*/ 460385 h 1312103"/>
                    <a:gd name="connsiteX4" fmla="*/ 1027539 w 1105482"/>
                    <a:gd name="connsiteY4" fmla="*/ 127242 h 1312103"/>
                    <a:gd name="connsiteX5" fmla="*/ 1105482 w 1105482"/>
                    <a:gd name="connsiteY5" fmla="*/ 48 h 1312103"/>
                    <a:gd name="connsiteX0" fmla="*/ 0 w 1105482"/>
                    <a:gd name="connsiteY0" fmla="*/ 1307878 h 1312103"/>
                    <a:gd name="connsiteX1" fmla="*/ 624469 w 1105482"/>
                    <a:gd name="connsiteY1" fmla="*/ 1304625 h 1312103"/>
                    <a:gd name="connsiteX2" fmla="*/ 849002 w 1105482"/>
                    <a:gd name="connsiteY2" fmla="*/ 1070682 h 1312103"/>
                    <a:gd name="connsiteX3" fmla="*/ 970156 w 1105482"/>
                    <a:gd name="connsiteY3" fmla="*/ 460385 h 1312103"/>
                    <a:gd name="connsiteX4" fmla="*/ 1027539 w 1105482"/>
                    <a:gd name="connsiteY4" fmla="*/ 127242 h 1312103"/>
                    <a:gd name="connsiteX5" fmla="*/ 1105482 w 1105482"/>
                    <a:gd name="connsiteY5" fmla="*/ 48 h 1312103"/>
                    <a:gd name="connsiteX0" fmla="*/ 0 w 1105482"/>
                    <a:gd name="connsiteY0" fmla="*/ 1307830 h 1312055"/>
                    <a:gd name="connsiteX1" fmla="*/ 624469 w 1105482"/>
                    <a:gd name="connsiteY1" fmla="*/ 1304577 h 1312055"/>
                    <a:gd name="connsiteX2" fmla="*/ 849002 w 1105482"/>
                    <a:gd name="connsiteY2" fmla="*/ 1070634 h 1312055"/>
                    <a:gd name="connsiteX3" fmla="*/ 970156 w 1105482"/>
                    <a:gd name="connsiteY3" fmla="*/ 460337 h 1312055"/>
                    <a:gd name="connsiteX4" fmla="*/ 1027539 w 1105482"/>
                    <a:gd name="connsiteY4" fmla="*/ 127194 h 1312055"/>
                    <a:gd name="connsiteX5" fmla="*/ 1105482 w 1105482"/>
                    <a:gd name="connsiteY5" fmla="*/ 0 h 1312055"/>
                    <a:gd name="connsiteX0" fmla="*/ 0 w 1088813"/>
                    <a:gd name="connsiteY0" fmla="*/ 1305448 h 1309673"/>
                    <a:gd name="connsiteX1" fmla="*/ 624469 w 1088813"/>
                    <a:gd name="connsiteY1" fmla="*/ 1302195 h 1309673"/>
                    <a:gd name="connsiteX2" fmla="*/ 849002 w 1088813"/>
                    <a:gd name="connsiteY2" fmla="*/ 1068252 h 1309673"/>
                    <a:gd name="connsiteX3" fmla="*/ 970156 w 1088813"/>
                    <a:gd name="connsiteY3" fmla="*/ 457955 h 1309673"/>
                    <a:gd name="connsiteX4" fmla="*/ 1027539 w 1088813"/>
                    <a:gd name="connsiteY4" fmla="*/ 124812 h 1309673"/>
                    <a:gd name="connsiteX5" fmla="*/ 1088813 w 1088813"/>
                    <a:gd name="connsiteY5" fmla="*/ 0 h 1309673"/>
                    <a:gd name="connsiteX0" fmla="*/ 0 w 1088813"/>
                    <a:gd name="connsiteY0" fmla="*/ 1305448 h 1309673"/>
                    <a:gd name="connsiteX1" fmla="*/ 624469 w 1088813"/>
                    <a:gd name="connsiteY1" fmla="*/ 1302195 h 1309673"/>
                    <a:gd name="connsiteX2" fmla="*/ 849002 w 1088813"/>
                    <a:gd name="connsiteY2" fmla="*/ 1068252 h 1309673"/>
                    <a:gd name="connsiteX3" fmla="*/ 970156 w 1088813"/>
                    <a:gd name="connsiteY3" fmla="*/ 457955 h 1309673"/>
                    <a:gd name="connsiteX4" fmla="*/ 1027539 w 1088813"/>
                    <a:gd name="connsiteY4" fmla="*/ 124812 h 1309673"/>
                    <a:gd name="connsiteX5" fmla="*/ 1088813 w 1088813"/>
                    <a:gd name="connsiteY5" fmla="*/ 0 h 1309673"/>
                    <a:gd name="connsiteX0" fmla="*/ 0 w 1088813"/>
                    <a:gd name="connsiteY0" fmla="*/ 1305448 h 1309673"/>
                    <a:gd name="connsiteX1" fmla="*/ 624469 w 1088813"/>
                    <a:gd name="connsiteY1" fmla="*/ 1302195 h 1309673"/>
                    <a:gd name="connsiteX2" fmla="*/ 849002 w 1088813"/>
                    <a:gd name="connsiteY2" fmla="*/ 1068252 h 1309673"/>
                    <a:gd name="connsiteX3" fmla="*/ 970156 w 1088813"/>
                    <a:gd name="connsiteY3" fmla="*/ 457955 h 1309673"/>
                    <a:gd name="connsiteX4" fmla="*/ 1027539 w 1088813"/>
                    <a:gd name="connsiteY4" fmla="*/ 124812 h 1309673"/>
                    <a:gd name="connsiteX5" fmla="*/ 1088813 w 1088813"/>
                    <a:gd name="connsiteY5" fmla="*/ 0 h 1309673"/>
                    <a:gd name="connsiteX0" fmla="*/ 0 w 1088813"/>
                    <a:gd name="connsiteY0" fmla="*/ 1305448 h 1322170"/>
                    <a:gd name="connsiteX1" fmla="*/ 624469 w 1088813"/>
                    <a:gd name="connsiteY1" fmla="*/ 1302195 h 1322170"/>
                    <a:gd name="connsiteX2" fmla="*/ 834715 w 1088813"/>
                    <a:gd name="connsiteY2" fmla="*/ 1063489 h 1322170"/>
                    <a:gd name="connsiteX3" fmla="*/ 970156 w 1088813"/>
                    <a:gd name="connsiteY3" fmla="*/ 457955 h 1322170"/>
                    <a:gd name="connsiteX4" fmla="*/ 1027539 w 1088813"/>
                    <a:gd name="connsiteY4" fmla="*/ 124812 h 1322170"/>
                    <a:gd name="connsiteX5" fmla="*/ 1088813 w 1088813"/>
                    <a:gd name="connsiteY5" fmla="*/ 0 h 1322170"/>
                    <a:gd name="connsiteX0" fmla="*/ 0 w 1088813"/>
                    <a:gd name="connsiteY0" fmla="*/ 1305448 h 1322170"/>
                    <a:gd name="connsiteX1" fmla="*/ 624469 w 1088813"/>
                    <a:gd name="connsiteY1" fmla="*/ 1302195 h 1322170"/>
                    <a:gd name="connsiteX2" fmla="*/ 834715 w 1088813"/>
                    <a:gd name="connsiteY2" fmla="*/ 1063489 h 1322170"/>
                    <a:gd name="connsiteX3" fmla="*/ 970156 w 1088813"/>
                    <a:gd name="connsiteY3" fmla="*/ 457955 h 1322170"/>
                    <a:gd name="connsiteX4" fmla="*/ 1027539 w 1088813"/>
                    <a:gd name="connsiteY4" fmla="*/ 124812 h 1322170"/>
                    <a:gd name="connsiteX5" fmla="*/ 1088813 w 1088813"/>
                    <a:gd name="connsiteY5" fmla="*/ 0 h 1322170"/>
                    <a:gd name="connsiteX0" fmla="*/ 0 w 1088813"/>
                    <a:gd name="connsiteY0" fmla="*/ 1305448 h 1322170"/>
                    <a:gd name="connsiteX1" fmla="*/ 624469 w 1088813"/>
                    <a:gd name="connsiteY1" fmla="*/ 1302195 h 1322170"/>
                    <a:gd name="connsiteX2" fmla="*/ 834715 w 1088813"/>
                    <a:gd name="connsiteY2" fmla="*/ 1063489 h 1322170"/>
                    <a:gd name="connsiteX3" fmla="*/ 970156 w 1088813"/>
                    <a:gd name="connsiteY3" fmla="*/ 457955 h 1322170"/>
                    <a:gd name="connsiteX4" fmla="*/ 1027539 w 1088813"/>
                    <a:gd name="connsiteY4" fmla="*/ 124812 h 1322170"/>
                    <a:gd name="connsiteX5" fmla="*/ 1088813 w 1088813"/>
                    <a:gd name="connsiteY5" fmla="*/ 0 h 1322170"/>
                    <a:gd name="connsiteX0" fmla="*/ 0 w 1088813"/>
                    <a:gd name="connsiteY0" fmla="*/ 1305448 h 1309972"/>
                    <a:gd name="connsiteX1" fmla="*/ 624469 w 1088813"/>
                    <a:gd name="connsiteY1" fmla="*/ 1302195 h 1309972"/>
                    <a:gd name="connsiteX2" fmla="*/ 834715 w 1088813"/>
                    <a:gd name="connsiteY2" fmla="*/ 1063489 h 1309972"/>
                    <a:gd name="connsiteX3" fmla="*/ 970156 w 1088813"/>
                    <a:gd name="connsiteY3" fmla="*/ 457955 h 1309972"/>
                    <a:gd name="connsiteX4" fmla="*/ 1027539 w 1088813"/>
                    <a:gd name="connsiteY4" fmla="*/ 124812 h 1309972"/>
                    <a:gd name="connsiteX5" fmla="*/ 1088813 w 1088813"/>
                    <a:gd name="connsiteY5" fmla="*/ 0 h 1309972"/>
                    <a:gd name="connsiteX0" fmla="*/ 0 w 1088813"/>
                    <a:gd name="connsiteY0" fmla="*/ 1305448 h 1326193"/>
                    <a:gd name="connsiteX1" fmla="*/ 624469 w 1088813"/>
                    <a:gd name="connsiteY1" fmla="*/ 1302195 h 1326193"/>
                    <a:gd name="connsiteX2" fmla="*/ 851383 w 1088813"/>
                    <a:gd name="connsiteY2" fmla="*/ 1008720 h 1326193"/>
                    <a:gd name="connsiteX3" fmla="*/ 970156 w 1088813"/>
                    <a:gd name="connsiteY3" fmla="*/ 457955 h 1326193"/>
                    <a:gd name="connsiteX4" fmla="*/ 1027539 w 1088813"/>
                    <a:gd name="connsiteY4" fmla="*/ 124812 h 1326193"/>
                    <a:gd name="connsiteX5" fmla="*/ 1088813 w 1088813"/>
                    <a:gd name="connsiteY5" fmla="*/ 0 h 1326193"/>
                    <a:gd name="connsiteX0" fmla="*/ 0 w 1088813"/>
                    <a:gd name="connsiteY0" fmla="*/ 1305448 h 1324968"/>
                    <a:gd name="connsiteX1" fmla="*/ 624469 w 1088813"/>
                    <a:gd name="connsiteY1" fmla="*/ 1302195 h 1324968"/>
                    <a:gd name="connsiteX2" fmla="*/ 851383 w 1088813"/>
                    <a:gd name="connsiteY2" fmla="*/ 1025389 h 1324968"/>
                    <a:gd name="connsiteX3" fmla="*/ 970156 w 1088813"/>
                    <a:gd name="connsiteY3" fmla="*/ 457955 h 1324968"/>
                    <a:gd name="connsiteX4" fmla="*/ 1027539 w 1088813"/>
                    <a:gd name="connsiteY4" fmla="*/ 124812 h 1324968"/>
                    <a:gd name="connsiteX5" fmla="*/ 1088813 w 1088813"/>
                    <a:gd name="connsiteY5" fmla="*/ 0 h 1324968"/>
                    <a:gd name="connsiteX0" fmla="*/ 0 w 1088813"/>
                    <a:gd name="connsiteY0" fmla="*/ 1305448 h 1308827"/>
                    <a:gd name="connsiteX1" fmla="*/ 624469 w 1088813"/>
                    <a:gd name="connsiteY1" fmla="*/ 1302195 h 1308827"/>
                    <a:gd name="connsiteX2" fmla="*/ 851383 w 1088813"/>
                    <a:gd name="connsiteY2" fmla="*/ 1025389 h 1308827"/>
                    <a:gd name="connsiteX3" fmla="*/ 970156 w 1088813"/>
                    <a:gd name="connsiteY3" fmla="*/ 457955 h 1308827"/>
                    <a:gd name="connsiteX4" fmla="*/ 1027539 w 1088813"/>
                    <a:gd name="connsiteY4" fmla="*/ 124812 h 1308827"/>
                    <a:gd name="connsiteX5" fmla="*/ 1088813 w 1088813"/>
                    <a:gd name="connsiteY5" fmla="*/ 0 h 130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813" h="1308827">
                      <a:moveTo>
                        <a:pt x="0" y="1305448"/>
                      </a:moveTo>
                      <a:cubicBezTo>
                        <a:pt x="243468" y="1310094"/>
                        <a:pt x="480191" y="1310771"/>
                        <a:pt x="624469" y="1302195"/>
                      </a:cubicBezTo>
                      <a:cubicBezTo>
                        <a:pt x="768747" y="1293619"/>
                        <a:pt x="803295" y="1166097"/>
                        <a:pt x="851383" y="1025389"/>
                      </a:cubicBezTo>
                      <a:cubicBezTo>
                        <a:pt x="899471" y="884681"/>
                        <a:pt x="940797" y="608051"/>
                        <a:pt x="970156" y="457955"/>
                      </a:cubicBezTo>
                      <a:cubicBezTo>
                        <a:pt x="999515" y="307859"/>
                        <a:pt x="1007763" y="201138"/>
                        <a:pt x="1027539" y="124812"/>
                      </a:cubicBezTo>
                      <a:cubicBezTo>
                        <a:pt x="1047315" y="48486"/>
                        <a:pt x="1051699" y="2903"/>
                        <a:pt x="1088813"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2" name="Egyenes összekötő 21">
                <a:extLst>
                  <a:ext uri="{FF2B5EF4-FFF2-40B4-BE49-F238E27FC236}">
                    <a16:creationId xmlns:a16="http://schemas.microsoft.com/office/drawing/2014/main" id="{B1625A97-34CB-44F9-B039-0E6835B22802}"/>
                  </a:ext>
                </a:extLst>
              </p:cNvPr>
              <p:cNvCxnSpPr/>
              <p:nvPr/>
            </p:nvCxnSpPr>
            <p:spPr>
              <a:xfrm flipH="1">
                <a:off x="5140364" y="5941125"/>
                <a:ext cx="21776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gyenes összekötő nyíllal 23">
                <a:extLst>
                  <a:ext uri="{FF2B5EF4-FFF2-40B4-BE49-F238E27FC236}">
                    <a16:creationId xmlns:a16="http://schemas.microsoft.com/office/drawing/2014/main" id="{BC4686A9-421D-4764-841B-C8E12CC2B38B}"/>
                  </a:ext>
                </a:extLst>
              </p:cNvPr>
              <p:cNvCxnSpPr>
                <a:cxnSpLocks/>
              </p:cNvCxnSpPr>
              <p:nvPr/>
            </p:nvCxnSpPr>
            <p:spPr>
              <a:xfrm>
                <a:off x="6043613" y="5491163"/>
                <a:ext cx="380047"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Szövegdoboz 24">
                <a:extLst>
                  <a:ext uri="{FF2B5EF4-FFF2-40B4-BE49-F238E27FC236}">
                    <a16:creationId xmlns:a16="http://schemas.microsoft.com/office/drawing/2014/main" id="{7526E2E5-ECE7-4281-976C-BF23784C6D39}"/>
                  </a:ext>
                </a:extLst>
              </p:cNvPr>
              <p:cNvSpPr txBox="1"/>
              <p:nvPr/>
            </p:nvSpPr>
            <p:spPr>
              <a:xfrm>
                <a:off x="5923645" y="5508288"/>
                <a:ext cx="666200" cy="429282"/>
              </a:xfrm>
              <a:prstGeom prst="rect">
                <a:avLst/>
              </a:prstGeom>
              <a:noFill/>
            </p:spPr>
            <p:txBody>
              <a:bodyPr wrap="none" rtlCol="0">
                <a:spAutoFit/>
              </a:bodyPr>
              <a:lstStyle/>
              <a:p>
                <a:r>
                  <a:rPr lang="en-US" sz="2800" dirty="0"/>
                  <a:t>1/R</a:t>
                </a:r>
              </a:p>
            </p:txBody>
          </p:sp>
        </p:grpSp>
        <p:sp>
          <p:nvSpPr>
            <p:cNvPr id="14" name="Szövegdoboz 13">
              <a:extLst>
                <a:ext uri="{FF2B5EF4-FFF2-40B4-BE49-F238E27FC236}">
                  <a16:creationId xmlns:a16="http://schemas.microsoft.com/office/drawing/2014/main" id="{ABD19920-F346-44A7-8609-45ADEB0B0BB5}"/>
                </a:ext>
              </a:extLst>
            </p:cNvPr>
            <p:cNvSpPr txBox="1"/>
            <p:nvPr/>
          </p:nvSpPr>
          <p:spPr>
            <a:xfrm>
              <a:off x="7321157" y="5304160"/>
              <a:ext cx="1817498" cy="314590"/>
            </a:xfrm>
            <a:prstGeom prst="rect">
              <a:avLst/>
            </a:prstGeom>
            <a:noFill/>
          </p:spPr>
          <p:txBody>
            <a:bodyPr wrap="none" rtlCol="0">
              <a:spAutoFit/>
            </a:bodyPr>
            <a:lstStyle/>
            <a:p>
              <a:pPr algn="ctr"/>
              <a:r>
                <a:rPr lang="en-US" dirty="0">
                  <a:solidFill>
                    <a:srgbClr val="FF0000"/>
                  </a:solidFill>
                </a:rPr>
                <a:t>source function S(r)</a:t>
              </a:r>
            </a:p>
          </p:txBody>
        </p:sp>
        <p:sp>
          <p:nvSpPr>
            <p:cNvPr id="27" name="Szövegdoboz 26">
              <a:extLst>
                <a:ext uri="{FF2B5EF4-FFF2-40B4-BE49-F238E27FC236}">
                  <a16:creationId xmlns:a16="http://schemas.microsoft.com/office/drawing/2014/main" id="{099C650B-9366-4463-9E5C-5DC9ACFEFBD8}"/>
                </a:ext>
              </a:extLst>
            </p:cNvPr>
            <p:cNvSpPr txBox="1"/>
            <p:nvPr/>
          </p:nvSpPr>
          <p:spPr>
            <a:xfrm>
              <a:off x="9307383" y="5304160"/>
              <a:ext cx="2144652" cy="314590"/>
            </a:xfrm>
            <a:prstGeom prst="rect">
              <a:avLst/>
            </a:prstGeom>
            <a:noFill/>
          </p:spPr>
          <p:txBody>
            <a:bodyPr wrap="square" lIns="27000" rIns="27000" rtlCol="0">
              <a:spAutoFit/>
            </a:bodyPr>
            <a:lstStyle/>
            <a:p>
              <a:pPr algn="ctr"/>
              <a:r>
                <a:rPr lang="en-US" dirty="0">
                  <a:solidFill>
                    <a:srgbClr val="990000"/>
                  </a:solidFill>
                </a:rPr>
                <a:t>correlation </a:t>
              </a:r>
              <a:r>
                <a:rPr lang="en-US" dirty="0" err="1">
                  <a:solidFill>
                    <a:srgbClr val="990000"/>
                  </a:solidFill>
                </a:rPr>
                <a:t>funct</a:t>
              </a:r>
              <a:r>
                <a:rPr lang="en-US" dirty="0">
                  <a:solidFill>
                    <a:srgbClr val="990000"/>
                  </a:solidFill>
                </a:rPr>
                <a:t>. C(q)</a:t>
              </a:r>
            </a:p>
          </p:txBody>
        </p:sp>
      </p:grpSp>
      <p:sp>
        <p:nvSpPr>
          <p:cNvPr id="18" name="Dátum helye 17"/>
          <p:cNvSpPr>
            <a:spLocks noGrp="1"/>
          </p:cNvSpPr>
          <p:nvPr>
            <p:ph type="dt" sz="half" idx="10"/>
          </p:nvPr>
        </p:nvSpPr>
        <p:spPr/>
        <p:txBody>
          <a:bodyPr/>
          <a:lstStyle/>
          <a:p>
            <a:pPr algn="r"/>
            <a:r>
              <a:rPr lang="hu-HU"/>
              <a:t>October 11, 2023</a:t>
            </a:r>
            <a:endParaRPr lang="en-US" dirty="0"/>
          </a:p>
        </p:txBody>
      </p:sp>
      <p:sp>
        <p:nvSpPr>
          <p:cNvPr id="21" name="Élőláb helye 20"/>
          <p:cNvSpPr>
            <a:spLocks noGrp="1"/>
          </p:cNvSpPr>
          <p:nvPr>
            <p:ph type="ftr" sz="quarter" idx="11"/>
          </p:nvPr>
        </p:nvSpPr>
        <p:spPr/>
        <p:txBody>
          <a:bodyPr/>
          <a:lstStyle/>
          <a:p>
            <a:r>
              <a:rPr lang="en-US" dirty="0"/>
              <a:t>M. Csanád (Eötvös U) @ AE Building Bridges 2023</a:t>
            </a:r>
          </a:p>
        </p:txBody>
      </p:sp>
      <p:sp>
        <p:nvSpPr>
          <p:cNvPr id="5" name="Dia számának helye 4">
            <a:extLst>
              <a:ext uri="{FF2B5EF4-FFF2-40B4-BE49-F238E27FC236}">
                <a16:creationId xmlns:a16="http://schemas.microsoft.com/office/drawing/2014/main" id="{A6A08B31-3B75-AF36-BFE6-22D701B16E63}"/>
              </a:ext>
            </a:extLst>
          </p:cNvPr>
          <p:cNvSpPr>
            <a:spLocks noGrp="1"/>
          </p:cNvSpPr>
          <p:nvPr>
            <p:ph type="sldNum" sz="quarter" idx="12"/>
          </p:nvPr>
        </p:nvSpPr>
        <p:spPr/>
        <p:txBody>
          <a:bodyPr/>
          <a:lstStyle/>
          <a:p>
            <a:fld id="{8EBAB383-6C5D-40A2-91D4-B65D4716B15C}" type="slidenum">
              <a:rPr lang="en-US" smtClean="0"/>
              <a:pPr/>
              <a:t>25</a:t>
            </a:fld>
            <a:r>
              <a:rPr lang="en-US" sz="1100"/>
              <a:t>/</a:t>
            </a:r>
            <a:r>
              <a:rPr lang="hu-HU" sz="1100"/>
              <a:t>30</a:t>
            </a:r>
            <a:endParaRPr lang="en-US" sz="2800" dirty="0"/>
          </a:p>
        </p:txBody>
      </p:sp>
      <p:sp>
        <p:nvSpPr>
          <p:cNvPr id="16" name="Téglalap 15">
            <a:extLst>
              <a:ext uri="{FF2B5EF4-FFF2-40B4-BE49-F238E27FC236}">
                <a16:creationId xmlns:a16="http://schemas.microsoft.com/office/drawing/2014/main" id="{78D89DD9-932E-E603-4475-DAA645002111}"/>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HIGH-ENERGY PHYSICS       QUANTUM STATISTICS       </a:t>
            </a:r>
            <a:r>
              <a:rPr lang="en-US" sz="1600" b="1" dirty="0">
                <a:solidFill>
                  <a:schemeClr val="bg2"/>
                </a:solidFill>
                <a:effectLst>
                  <a:outerShdw blurRad="38100" dist="38100" dir="2700000" algn="tl">
                    <a:srgbClr val="000000">
                      <a:alpha val="43137"/>
                    </a:srgbClr>
                  </a:outerShdw>
                </a:effectLst>
              </a:rPr>
              <a:t>FEMTOSCOPY</a:t>
            </a:r>
            <a:r>
              <a:rPr lang="en-US" sz="1600" b="1" dirty="0">
                <a:solidFill>
                  <a:schemeClr val="bg1">
                    <a:lumMod val="65000"/>
                  </a:schemeClr>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322137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LÉvy distributions in heavy ion physics</a:t>
            </a: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p:txBody>
              <a:bodyPr>
                <a:normAutofit/>
              </a:bodyPr>
              <a:lstStyle/>
              <a:p>
                <a:pPr>
                  <a:lnSpc>
                    <a:spcPct val="110000"/>
                  </a:lnSpc>
                </a:pPr>
                <a:r>
                  <a:rPr lang="en-US" dirty="0"/>
                  <a:t>Central limit theorem (</a:t>
                </a:r>
                <a:r>
                  <a:rPr lang="en-US" dirty="0">
                    <a:solidFill>
                      <a:schemeClr val="accent5">
                        <a:lumMod val="75000"/>
                      </a:schemeClr>
                    </a:solidFill>
                  </a:rPr>
                  <a:t>diffusion</a:t>
                </a:r>
                <a:r>
                  <a:rPr lang="en-US" dirty="0"/>
                  <a:t>) and thermodynamics lead to Gaussians</a:t>
                </a:r>
              </a:p>
              <a:p>
                <a:pPr>
                  <a:lnSpc>
                    <a:spcPct val="110000"/>
                  </a:lnSpc>
                </a:pPr>
                <a:r>
                  <a:rPr lang="en-US" dirty="0"/>
                  <a:t>Measurements suggest phenomena beyond Gaussian distribution</a:t>
                </a:r>
              </a:p>
              <a:p>
                <a:pPr>
                  <a:lnSpc>
                    <a:spcPct val="110000"/>
                  </a:lnSpc>
                </a:pPr>
                <a:r>
                  <a:rPr lang="en-US" dirty="0"/>
                  <a:t>Lévy-stable distribution:</a:t>
                </a:r>
              </a:p>
              <a:p>
                <a:pPr lvl="1">
                  <a:lnSpc>
                    <a:spcPct val="110000"/>
                  </a:lnSpc>
                  <a:spcBef>
                    <a:spcPts val="1000"/>
                  </a:spcBef>
                </a:pPr>
                <a:r>
                  <a:rPr lang="en-US" dirty="0"/>
                  <a:t>From generalized central limit theorem</a:t>
                </a:r>
              </a:p>
              <a:p>
                <a:pPr lvl="1">
                  <a:lnSpc>
                    <a:spcPct val="110000"/>
                  </a:lnSpc>
                  <a:spcBef>
                    <a:spcPts val="200"/>
                  </a:spcBef>
                </a:pPr>
                <a:r>
                  <a:rPr lang="en-US" dirty="0"/>
                  <a:t>Power-law tail ~ r </a:t>
                </a:r>
                <a:r>
                  <a:rPr lang="en-US" baseline="30000" dirty="0"/>
                  <a:t>–(1+α)</a:t>
                </a:r>
                <a:endParaRPr lang="en-US" dirty="0"/>
              </a:p>
              <a:p>
                <a:pPr lvl="1">
                  <a:lnSpc>
                    <a:spcPct val="110000"/>
                  </a:lnSpc>
                  <a:spcBef>
                    <a:spcPts val="200"/>
                  </a:spcBef>
                </a:pPr>
                <a:r>
                  <a:rPr lang="en-US" dirty="0"/>
                  <a:t>Special cases: α = 2 Gaussian, α = 1 Cauchy</a:t>
                </a:r>
              </a:p>
              <a:p>
                <a:pPr>
                  <a:lnSpc>
                    <a:spcPct val="110000"/>
                  </a:lnSpc>
                </a:pPr>
                <a:r>
                  <a:rPr lang="en-US" dirty="0"/>
                  <a:t>Shape of the correlation functions with Lévy source:</a:t>
                </a:r>
              </a:p>
              <a:p>
                <a:pPr lvl="1">
                  <a:lnSpc>
                    <a:spcPct val="110000"/>
                  </a:lnSpc>
                  <a:spcBef>
                    <a:spcPts val="0"/>
                  </a:spcBef>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m:t>
                        </m:r>
                      </m:sub>
                    </m:sSub>
                    <m:d>
                      <m:dPr>
                        <m:ctrlPr>
                          <a:rPr lang="en-US" i="1">
                            <a:latin typeface="Cambria Math" panose="02040503050406030204" pitchFamily="18" charset="0"/>
                          </a:rPr>
                        </m:ctrlPr>
                      </m:dPr>
                      <m:e>
                        <m:r>
                          <a:rPr lang="en-US" i="1">
                            <a:latin typeface="Cambria Math" panose="02040503050406030204" pitchFamily="18" charset="0"/>
                          </a:rPr>
                          <m:t>𝑞</m:t>
                        </m:r>
                      </m:e>
                    </m:d>
                    <m:r>
                      <a:rPr lang="en-US" i="1">
                        <a:latin typeface="Cambria Math" panose="02040503050406030204" pitchFamily="18" charset="0"/>
                      </a:rPr>
                      <m:t>=1+</m:t>
                    </m:r>
                    <m:r>
                      <a:rPr lang="en-US" i="1">
                        <a:latin typeface="Cambria Math" panose="02040503050406030204" pitchFamily="18" charset="0"/>
                      </a:rPr>
                      <m:t>𝜆</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𝑞𝑅</m:t>
                                </m:r>
                              </m:e>
                            </m:d>
                          </m:e>
                          <m:sup>
                            <m:r>
                              <a:rPr lang="en-US" i="1">
                                <a:latin typeface="Cambria Math" panose="02040503050406030204" pitchFamily="18" charset="0"/>
                              </a:rPr>
                              <m:t>𝛼</m:t>
                            </m:r>
                          </m:sup>
                        </m:sSup>
                      </m:sup>
                    </m:sSup>
                  </m:oMath>
                </a14:m>
                <a:r>
                  <a:rPr lang="en-US" dirty="0"/>
                  <a:t>; </a:t>
                </a:r>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=2:</m:t>
                    </m:r>
                    <m:r>
                      <m:rPr>
                        <m:nor/>
                      </m:rPr>
                      <a:rPr lang="en-US"/>
                      <m:t>Gaussian</m:t>
                    </m:r>
                    <m:r>
                      <a:rPr lang="en-US" i="1" smtClean="0">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=1:</m:t>
                    </m:r>
                    <m:r>
                      <m:rPr>
                        <m:nor/>
                      </m:rPr>
                      <a:rPr lang="en-US" smtClean="0"/>
                      <m:t>e</m:t>
                    </m:r>
                    <m:r>
                      <m:rPr>
                        <m:nor/>
                      </m:rPr>
                      <a:rPr lang="en-US"/>
                      <m:t>xponential</m:t>
                    </m:r>
                  </m:oMath>
                </a14:m>
                <a:br>
                  <a:rPr lang="en-US" dirty="0"/>
                </a:br>
                <a:r>
                  <a:rPr lang="en-US" sz="1400" dirty="0"/>
                  <a:t>Csörgő, </a:t>
                </a:r>
                <a:r>
                  <a:rPr lang="en-US" sz="1400" dirty="0" err="1"/>
                  <a:t>Hegyi</a:t>
                </a:r>
                <a:r>
                  <a:rPr lang="en-US" sz="1400" dirty="0"/>
                  <a:t>, </a:t>
                </a:r>
                <a:r>
                  <a:rPr lang="en-US" sz="1400" dirty="0" err="1"/>
                  <a:t>Zajc</a:t>
                </a:r>
                <a:r>
                  <a:rPr lang="en-US" sz="1400" dirty="0"/>
                  <a:t>, </a:t>
                </a:r>
                <a:r>
                  <a:rPr lang="en-US" sz="1400" dirty="0" err="1"/>
                  <a:t>Eur.Phys.J</a:t>
                </a:r>
                <a:r>
                  <a:rPr lang="en-US" sz="1400" dirty="0"/>
                  <a:t>. C36 (2004) 67-78</a:t>
                </a:r>
                <a:endParaRPr lang="en-US" dirty="0"/>
              </a:p>
              <a:p>
                <a:pPr>
                  <a:lnSpc>
                    <a:spcPct val="110000"/>
                  </a:lnSpc>
                </a:pPr>
                <a:r>
                  <a:rPr lang="en-US" dirty="0"/>
                  <a:t>A possible reason for Lévy source: </a:t>
                </a:r>
                <a:r>
                  <a:rPr lang="en-US" dirty="0">
                    <a:solidFill>
                      <a:srgbClr val="C00000"/>
                    </a:solidFill>
                  </a:rPr>
                  <a:t>anomalous diffusion</a:t>
                </a:r>
                <a:r>
                  <a:rPr lang="en-US" dirty="0"/>
                  <a:t>, </a:t>
                </a:r>
                <a:r>
                  <a:rPr lang="en-US" dirty="0">
                    <a:solidFill>
                      <a:srgbClr val="E09608"/>
                    </a:solidFill>
                  </a:rPr>
                  <a:t>critical opacity</a:t>
                </a:r>
                <a:r>
                  <a:rPr lang="en-US" dirty="0"/>
                  <a:t>, others</a:t>
                </a:r>
              </a:p>
              <a:p>
                <a:pPr>
                  <a:lnSpc>
                    <a:spcPct val="110000"/>
                  </a:lnSpc>
                </a:pPr>
                <a:r>
                  <a:rPr lang="en-US" dirty="0"/>
                  <a:t>Lévy flight: hunting of sharks, climate evolution, economical processes…</a:t>
                </a:r>
              </a:p>
              <a:p>
                <a:pPr lvl="1">
                  <a:lnSpc>
                    <a:spcPct val="110000"/>
                  </a:lnSpc>
                </a:pPr>
                <a:r>
                  <a:rPr lang="en-US" dirty="0"/>
                  <a:t>Lévy distribution: basis for Pareto principle (80/20)</a:t>
                </a:r>
              </a:p>
            </p:txBody>
          </p:sp>
        </mc:Choice>
        <mc:Fallback xmlns="">
          <p:sp>
            <p:nvSpPr>
              <p:cNvPr id="3" name="Tartalom helye 2"/>
              <p:cNvSpPr>
                <a:spLocks noGrp="1" noRot="1" noChangeAspect="1" noMove="1" noResize="1" noEditPoints="1" noAdjustHandles="1" noChangeArrowheads="1" noChangeShapeType="1" noTextEdit="1"/>
              </p:cNvSpPr>
              <p:nvPr>
                <p:ph idx="1"/>
              </p:nvPr>
            </p:nvSpPr>
            <p:spPr>
              <a:blipFill>
                <a:blip r:embed="rId2"/>
                <a:stretch>
                  <a:fillRect l="-483" t="-4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Szövegdoboz 5">
                <a:extLst>
                  <a:ext uri="{FF2B5EF4-FFF2-40B4-BE49-F238E27FC236}">
                    <a16:creationId xmlns:a16="http://schemas.microsoft.com/office/drawing/2014/main" id="{D48AC5F5-934D-4A02-B7BD-7D8FFBAAA0A8}"/>
                  </a:ext>
                </a:extLst>
              </p:cNvPr>
              <p:cNvSpPr txBox="1"/>
              <p:nvPr/>
            </p:nvSpPr>
            <p:spPr>
              <a:xfrm>
                <a:off x="3650871" y="2021139"/>
                <a:ext cx="2290178" cy="6458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ea typeface="Cambria Math" panose="02040503050406030204" pitchFamily="18" charset="0"/>
                            </a:rPr>
                          </m:ctrlPr>
                        </m:sSupPr>
                        <m:e>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2</m:t>
                              </m:r>
                              <m:r>
                                <a:rPr lang="en-US" sz="1600" i="1">
                                  <a:latin typeface="Cambria Math" panose="02040503050406030204" pitchFamily="18" charset="0"/>
                                  <a:ea typeface="Cambria Math" panose="02040503050406030204" pitchFamily="18" charset="0"/>
                                </a:rPr>
                                <m:t>𝜋</m:t>
                              </m:r>
                            </m:e>
                          </m:d>
                        </m:e>
                        <m:sup>
                          <m:r>
                            <a:rPr lang="en-US" sz="1600" i="1">
                              <a:latin typeface="Cambria Math" panose="02040503050406030204" pitchFamily="18" charset="0"/>
                              <a:ea typeface="Cambria Math" panose="02040503050406030204" pitchFamily="18" charset="0"/>
                            </a:rPr>
                            <m:t>−3</m:t>
                          </m:r>
                        </m:sup>
                      </m:sSup>
                      <m:nary>
                        <m:naryPr>
                          <m:limLoc m:val="undOvr"/>
                          <m:subHide m:val="on"/>
                          <m:supHide m:val="on"/>
                          <m:ctrlPr>
                            <a:rPr lang="en-US" sz="1600" i="1">
                              <a:latin typeface="Cambria Math" panose="02040503050406030204" pitchFamily="18" charset="0"/>
                              <a:ea typeface="Cambria Math" panose="02040503050406030204" pitchFamily="18" charset="0"/>
                            </a:rPr>
                          </m:ctrlPr>
                        </m:naryPr>
                        <m:sub/>
                        <m:sup/>
                        <m:e>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𝑑</m:t>
                              </m:r>
                            </m:e>
                            <m:sup>
                              <m:r>
                                <a:rPr lang="en-US" sz="1600" i="1">
                                  <a:latin typeface="Cambria Math" panose="02040503050406030204" pitchFamily="18" charset="0"/>
                                  <a:ea typeface="Cambria Math" panose="02040503050406030204" pitchFamily="18" charset="0"/>
                                </a:rPr>
                                <m:t>3</m:t>
                              </m:r>
                            </m:sup>
                          </m:sSup>
                          <m:r>
                            <a:rPr lang="en-US" sz="1600" i="1">
                              <a:latin typeface="Cambria Math" panose="02040503050406030204" pitchFamily="18" charset="0"/>
                              <a:ea typeface="Cambria Math" panose="02040503050406030204" pitchFamily="18" charset="0"/>
                            </a:rPr>
                            <m:t>𝑞</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𝑒</m:t>
                              </m:r>
                            </m:e>
                            <m:sup>
                              <m:r>
                                <a:rPr lang="en-US" sz="1600" i="1">
                                  <a:latin typeface="Cambria Math" panose="02040503050406030204" pitchFamily="18" charset="0"/>
                                  <a:ea typeface="Cambria Math" panose="02040503050406030204" pitchFamily="18" charset="0"/>
                                </a:rPr>
                                <m:t>𝑖𝑞𝑟</m:t>
                              </m:r>
                            </m:sup>
                          </m:sSup>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𝑒</m:t>
                              </m:r>
                            </m:e>
                            <m:sup>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num>
                                <m:den>
                                  <m:r>
                                    <a:rPr lang="en-US" sz="1600" i="1">
                                      <a:latin typeface="Cambria Math" panose="02040503050406030204" pitchFamily="18" charset="0"/>
                                      <a:ea typeface="Cambria Math" panose="02040503050406030204" pitchFamily="18" charset="0"/>
                                    </a:rPr>
                                    <m:t>2</m:t>
                                  </m:r>
                                </m:den>
                              </m:f>
                              <m:sSup>
                                <m:sSupPr>
                                  <m:ctrlPr>
                                    <a:rPr lang="en-US" sz="1600" i="1">
                                      <a:latin typeface="Cambria Math" panose="02040503050406030204" pitchFamily="18" charset="0"/>
                                      <a:ea typeface="Cambria Math" panose="02040503050406030204" pitchFamily="18" charset="0"/>
                                    </a:rPr>
                                  </m:ctrlPr>
                                </m:sSupPr>
                                <m:e>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𝑞𝑅</m:t>
                                      </m:r>
                                    </m:e>
                                  </m:d>
                                </m:e>
                                <m:sup>
                                  <m:r>
                                    <a:rPr lang="en-US" sz="1600" i="1">
                                      <a:latin typeface="Cambria Math" panose="02040503050406030204" pitchFamily="18" charset="0"/>
                                      <a:ea typeface="Cambria Math" panose="02040503050406030204" pitchFamily="18" charset="0"/>
                                    </a:rPr>
                                    <m:t>𝛼</m:t>
                                  </m:r>
                                </m:sup>
                              </m:sSup>
                            </m:sup>
                          </m:sSup>
                        </m:e>
                      </m:nary>
                    </m:oMath>
                  </m:oMathPara>
                </a14:m>
                <a:endParaRPr lang="en-US" sz="1600" dirty="0"/>
              </a:p>
            </p:txBody>
          </p:sp>
        </mc:Choice>
        <mc:Fallback xmlns="">
          <p:sp>
            <p:nvSpPr>
              <p:cNvPr id="6" name="Szövegdoboz 5">
                <a:extLst>
                  <a:ext uri="{FF2B5EF4-FFF2-40B4-BE49-F238E27FC236}">
                    <a16:creationId xmlns:a16="http://schemas.microsoft.com/office/drawing/2014/main" id="{D48AC5F5-934D-4A02-B7BD-7D8FFBAAA0A8}"/>
                  </a:ext>
                </a:extLst>
              </p:cNvPr>
              <p:cNvSpPr txBox="1">
                <a:spLocks noRot="1" noChangeAspect="1" noMove="1" noResize="1" noEditPoints="1" noAdjustHandles="1" noChangeArrowheads="1" noChangeShapeType="1" noTextEdit="1"/>
              </p:cNvSpPr>
              <p:nvPr/>
            </p:nvSpPr>
            <p:spPr>
              <a:xfrm>
                <a:off x="3650871" y="2021139"/>
                <a:ext cx="2290178" cy="645882"/>
              </a:xfrm>
              <a:prstGeom prst="rect">
                <a:avLst/>
              </a:prstGeom>
              <a:blipFill>
                <a:blip r:embed="rId3"/>
                <a:stretch>
                  <a:fillRect/>
                </a:stretch>
              </a:blipFill>
            </p:spPr>
            <p:txBody>
              <a:bodyPr/>
              <a:lstStyle/>
              <a:p>
                <a:r>
                  <a:rPr lang="en-US">
                    <a:noFill/>
                  </a:rPr>
                  <a:t> </a:t>
                </a:r>
              </a:p>
            </p:txBody>
          </p:sp>
        </mc:Fallback>
      </mc:AlternateContent>
      <p:grpSp>
        <p:nvGrpSpPr>
          <p:cNvPr id="13" name="Csoportba foglalás 12">
            <a:extLst>
              <a:ext uri="{FF2B5EF4-FFF2-40B4-BE49-F238E27FC236}">
                <a16:creationId xmlns:a16="http://schemas.microsoft.com/office/drawing/2014/main" id="{994D38F3-8E4C-43FE-BF8D-6B36D8F0013D}"/>
              </a:ext>
            </a:extLst>
          </p:cNvPr>
          <p:cNvGrpSpPr/>
          <p:nvPr/>
        </p:nvGrpSpPr>
        <p:grpSpPr>
          <a:xfrm>
            <a:off x="6193141" y="2057899"/>
            <a:ext cx="3331509" cy="1591768"/>
            <a:chOff x="733246" y="3021650"/>
            <a:chExt cx="4166784" cy="2227901"/>
          </a:xfrm>
        </p:grpSpPr>
        <p:pic>
          <p:nvPicPr>
            <p:cNvPr id="5" name="Kép 4">
              <a:extLst>
                <a:ext uri="{FF2B5EF4-FFF2-40B4-BE49-F238E27FC236}">
                  <a16:creationId xmlns:a16="http://schemas.microsoft.com/office/drawing/2014/main" id="{955FD217-B5A6-4ED5-84B1-0C52A7B55C62}"/>
                </a:ext>
              </a:extLst>
            </p:cNvPr>
            <p:cNvPicPr>
              <a:picLocks noChangeAspect="1"/>
            </p:cNvPicPr>
            <p:nvPr/>
          </p:nvPicPr>
          <p:blipFill rotWithShape="1">
            <a:blip r:embed="rId4">
              <a:clrChange>
                <a:clrFrom>
                  <a:srgbClr val="FFFFFF"/>
                </a:clrFrom>
                <a:clrTo>
                  <a:srgbClr val="FFFFFF">
                    <a:alpha val="0"/>
                  </a:srgbClr>
                </a:clrTo>
              </a:clrChange>
            </a:blip>
            <a:srcRect t="9248" b="1910"/>
            <a:stretch/>
          </p:blipFill>
          <p:spPr>
            <a:xfrm>
              <a:off x="733246" y="3101639"/>
              <a:ext cx="4130393" cy="2147912"/>
            </a:xfrm>
            <a:prstGeom prst="rect">
              <a:avLst/>
            </a:prstGeom>
          </p:spPr>
        </p:pic>
        <p:sp>
          <p:nvSpPr>
            <p:cNvPr id="8" name="Szövegdoboz 7">
              <a:extLst>
                <a:ext uri="{FF2B5EF4-FFF2-40B4-BE49-F238E27FC236}">
                  <a16:creationId xmlns:a16="http://schemas.microsoft.com/office/drawing/2014/main" id="{4A24DD52-6B9E-4A72-9C03-1C02AF5730B2}"/>
                </a:ext>
              </a:extLst>
            </p:cNvPr>
            <p:cNvSpPr txBox="1"/>
            <p:nvPr/>
          </p:nvSpPr>
          <p:spPr>
            <a:xfrm>
              <a:off x="733247" y="3021650"/>
              <a:ext cx="2076861" cy="516932"/>
            </a:xfrm>
            <a:prstGeom prst="rect">
              <a:avLst/>
            </a:prstGeom>
            <a:noFill/>
          </p:spPr>
          <p:txBody>
            <a:bodyPr wrap="square" rtlCol="0">
              <a:spAutoFit/>
            </a:bodyPr>
            <a:lstStyle/>
            <a:p>
              <a:pPr algn="ctr"/>
              <a:r>
                <a:rPr lang="en-US" dirty="0">
                  <a:solidFill>
                    <a:schemeClr val="bg1"/>
                  </a:solidFill>
                </a:rPr>
                <a:t>Gauss (</a:t>
              </a:r>
              <a:r>
                <a:rPr lang="en-US" dirty="0">
                  <a:solidFill>
                    <a:schemeClr val="bg1"/>
                  </a:solidFill>
                  <a:latin typeface="Calibri" panose="020F0502020204030204" pitchFamily="34" charset="0"/>
                  <a:cs typeface="Calibri" panose="020F0502020204030204" pitchFamily="34" charset="0"/>
                </a:rPr>
                <a:t>α=2.0)</a:t>
              </a:r>
              <a:endParaRPr lang="en-US" dirty="0">
                <a:solidFill>
                  <a:schemeClr val="bg1"/>
                </a:solidFill>
              </a:endParaRPr>
            </a:p>
          </p:txBody>
        </p:sp>
        <p:sp>
          <p:nvSpPr>
            <p:cNvPr id="12" name="Szövegdoboz 11">
              <a:extLst>
                <a:ext uri="{FF2B5EF4-FFF2-40B4-BE49-F238E27FC236}">
                  <a16:creationId xmlns:a16="http://schemas.microsoft.com/office/drawing/2014/main" id="{2C415AA6-976E-4A28-9632-98DA09D81E0F}"/>
                </a:ext>
              </a:extLst>
            </p:cNvPr>
            <p:cNvSpPr txBox="1"/>
            <p:nvPr/>
          </p:nvSpPr>
          <p:spPr>
            <a:xfrm>
              <a:off x="2823169" y="3024592"/>
              <a:ext cx="2076861" cy="516931"/>
            </a:xfrm>
            <a:prstGeom prst="rect">
              <a:avLst/>
            </a:prstGeom>
            <a:noFill/>
          </p:spPr>
          <p:txBody>
            <a:bodyPr wrap="square" rtlCol="0">
              <a:spAutoFit/>
            </a:bodyPr>
            <a:lstStyle/>
            <a:p>
              <a:pPr algn="ctr"/>
              <a:r>
                <a:rPr lang="en-US" dirty="0">
                  <a:solidFill>
                    <a:schemeClr val="bg1"/>
                  </a:solidFill>
                </a:rPr>
                <a:t>Lévy (</a:t>
              </a:r>
              <a:r>
                <a:rPr lang="en-US" dirty="0">
                  <a:solidFill>
                    <a:schemeClr val="bg1"/>
                  </a:solidFill>
                  <a:latin typeface="Calibri" panose="020F0502020204030204" pitchFamily="34" charset="0"/>
                  <a:cs typeface="Calibri" panose="020F0502020204030204" pitchFamily="34" charset="0"/>
                </a:rPr>
                <a:t>α=1.2)</a:t>
              </a:r>
              <a:endParaRPr lang="en-US" dirty="0">
                <a:solidFill>
                  <a:schemeClr val="bg1"/>
                </a:solidFill>
              </a:endParaRPr>
            </a:p>
          </p:txBody>
        </p:sp>
      </p:grpSp>
      <p:pic>
        <p:nvPicPr>
          <p:cNvPr id="18" name="Kép 17">
            <a:extLst>
              <a:ext uri="{FF2B5EF4-FFF2-40B4-BE49-F238E27FC236}">
                <a16:creationId xmlns:a16="http://schemas.microsoft.com/office/drawing/2014/main" id="{2A75201D-A717-B693-F44A-37EB420DED6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76728" y="2164702"/>
            <a:ext cx="1309832" cy="1711420"/>
          </a:xfrm>
          <a:prstGeom prst="rect">
            <a:avLst/>
          </a:prstGeom>
        </p:spPr>
      </p:pic>
      <p:pic>
        <p:nvPicPr>
          <p:cNvPr id="19" name="Kép 18">
            <a:extLst>
              <a:ext uri="{FF2B5EF4-FFF2-40B4-BE49-F238E27FC236}">
                <a16:creationId xmlns:a16="http://schemas.microsoft.com/office/drawing/2014/main" id="{32D251DA-5140-7250-8330-68F44B8F1EA3}"/>
              </a:ext>
            </a:extLst>
          </p:cNvPr>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9973797" y="4233273"/>
            <a:ext cx="1799303" cy="1745883"/>
          </a:xfrm>
          <a:prstGeom prst="rect">
            <a:avLst/>
          </a:prstGeom>
        </p:spPr>
      </p:pic>
      <p:sp>
        <p:nvSpPr>
          <p:cNvPr id="20" name="Szövegdoboz 19">
            <a:extLst>
              <a:ext uri="{FF2B5EF4-FFF2-40B4-BE49-F238E27FC236}">
                <a16:creationId xmlns:a16="http://schemas.microsoft.com/office/drawing/2014/main" id="{A377A34F-27B9-885B-9E7A-D14781E9B0A6}"/>
              </a:ext>
            </a:extLst>
          </p:cNvPr>
          <p:cNvSpPr txBox="1"/>
          <p:nvPr/>
        </p:nvSpPr>
        <p:spPr>
          <a:xfrm>
            <a:off x="9997279" y="1874088"/>
            <a:ext cx="1742790" cy="264688"/>
          </a:xfrm>
          <a:prstGeom prst="rect">
            <a:avLst/>
          </a:prstGeom>
          <a:noFill/>
        </p:spPr>
        <p:txBody>
          <a:bodyPr wrap="square" rtlCol="0">
            <a:spAutoFit/>
          </a:bodyPr>
          <a:lstStyle/>
          <a:p>
            <a:pPr algn="ctr">
              <a:lnSpc>
                <a:spcPct val="80000"/>
              </a:lnSpc>
            </a:pPr>
            <a:r>
              <a:rPr lang="en-US" sz="1400" dirty="0">
                <a:solidFill>
                  <a:schemeClr val="accent5">
                    <a:lumMod val="75000"/>
                  </a:schemeClr>
                </a:solidFill>
              </a:rPr>
              <a:t>Normal diffusion</a:t>
            </a:r>
          </a:p>
        </p:txBody>
      </p:sp>
      <p:sp>
        <p:nvSpPr>
          <p:cNvPr id="21" name="Szövegdoboz 20">
            <a:extLst>
              <a:ext uri="{FF2B5EF4-FFF2-40B4-BE49-F238E27FC236}">
                <a16:creationId xmlns:a16="http://schemas.microsoft.com/office/drawing/2014/main" id="{30A997A2-6C22-31B1-FE14-755AD5C8DDB7}"/>
              </a:ext>
            </a:extLst>
          </p:cNvPr>
          <p:cNvSpPr txBox="1"/>
          <p:nvPr/>
        </p:nvSpPr>
        <p:spPr>
          <a:xfrm>
            <a:off x="9448800" y="5309293"/>
            <a:ext cx="1727175" cy="437043"/>
          </a:xfrm>
          <a:prstGeom prst="rect">
            <a:avLst/>
          </a:prstGeom>
          <a:noFill/>
        </p:spPr>
        <p:txBody>
          <a:bodyPr wrap="square" rtlCol="0">
            <a:spAutoFit/>
          </a:bodyPr>
          <a:lstStyle/>
          <a:p>
            <a:pPr algn="ctr">
              <a:lnSpc>
                <a:spcPct val="80000"/>
              </a:lnSpc>
            </a:pPr>
            <a:r>
              <a:rPr lang="en-US" sz="1400" dirty="0">
                <a:solidFill>
                  <a:srgbClr val="C00000"/>
                </a:solidFill>
              </a:rPr>
              <a:t>Anomalous diffusion (Lévy flight)</a:t>
            </a:r>
          </a:p>
        </p:txBody>
      </p:sp>
      <p:sp>
        <p:nvSpPr>
          <p:cNvPr id="23" name="Szabadkézi sokszög: alakzat 22">
            <a:extLst>
              <a:ext uri="{FF2B5EF4-FFF2-40B4-BE49-F238E27FC236}">
                <a16:creationId xmlns:a16="http://schemas.microsoft.com/office/drawing/2014/main" id="{059B3B1F-2991-72E0-0A7C-48B783892A45}"/>
              </a:ext>
            </a:extLst>
          </p:cNvPr>
          <p:cNvSpPr/>
          <p:nvPr/>
        </p:nvSpPr>
        <p:spPr>
          <a:xfrm>
            <a:off x="4016784" y="1540504"/>
            <a:ext cx="6753224" cy="211282"/>
          </a:xfrm>
          <a:custGeom>
            <a:avLst/>
            <a:gdLst>
              <a:gd name="connsiteX0" fmla="*/ 288736 w 6860986"/>
              <a:gd name="connsiteY0" fmla="*/ 0 h 228600"/>
              <a:gd name="connsiteX1" fmla="*/ 564961 w 6860986"/>
              <a:gd name="connsiteY1" fmla="*/ 200025 h 228600"/>
              <a:gd name="connsiteX2" fmla="*/ 5394136 w 6860986"/>
              <a:gd name="connsiteY2" fmla="*/ 28575 h 228600"/>
              <a:gd name="connsiteX3" fmla="*/ 6860986 w 6860986"/>
              <a:gd name="connsiteY3" fmla="*/ 228600 h 228600"/>
              <a:gd name="connsiteX0" fmla="*/ 87046 w 7526071"/>
              <a:gd name="connsiteY0" fmla="*/ 0 h 285750"/>
              <a:gd name="connsiteX1" fmla="*/ 1230046 w 7526071"/>
              <a:gd name="connsiteY1" fmla="*/ 257175 h 285750"/>
              <a:gd name="connsiteX2" fmla="*/ 6059221 w 7526071"/>
              <a:gd name="connsiteY2" fmla="*/ 85725 h 285750"/>
              <a:gd name="connsiteX3" fmla="*/ 7526071 w 7526071"/>
              <a:gd name="connsiteY3" fmla="*/ 285750 h 285750"/>
              <a:gd name="connsiteX0" fmla="*/ 0 w 7439025"/>
              <a:gd name="connsiteY0" fmla="*/ 0 h 285750"/>
              <a:gd name="connsiteX1" fmla="*/ 1143000 w 7439025"/>
              <a:gd name="connsiteY1" fmla="*/ 257175 h 285750"/>
              <a:gd name="connsiteX2" fmla="*/ 5972175 w 7439025"/>
              <a:gd name="connsiteY2" fmla="*/ 85725 h 285750"/>
              <a:gd name="connsiteX3" fmla="*/ 7439025 w 7439025"/>
              <a:gd name="connsiteY3" fmla="*/ 285750 h 285750"/>
              <a:gd name="connsiteX0" fmla="*/ 0 w 7439025"/>
              <a:gd name="connsiteY0" fmla="*/ 0 h 285750"/>
              <a:gd name="connsiteX1" fmla="*/ 1143000 w 7439025"/>
              <a:gd name="connsiteY1" fmla="*/ 257175 h 285750"/>
              <a:gd name="connsiteX2" fmla="*/ 5972175 w 7439025"/>
              <a:gd name="connsiteY2" fmla="*/ 85725 h 285750"/>
              <a:gd name="connsiteX3" fmla="*/ 7439025 w 7439025"/>
              <a:gd name="connsiteY3" fmla="*/ 285750 h 285750"/>
              <a:gd name="connsiteX0" fmla="*/ 0 w 7439025"/>
              <a:gd name="connsiteY0" fmla="*/ 0 h 285750"/>
              <a:gd name="connsiteX1" fmla="*/ 1143000 w 7439025"/>
              <a:gd name="connsiteY1" fmla="*/ 257175 h 285750"/>
              <a:gd name="connsiteX2" fmla="*/ 5972175 w 7439025"/>
              <a:gd name="connsiteY2" fmla="*/ 85725 h 285750"/>
              <a:gd name="connsiteX3" fmla="*/ 7439025 w 7439025"/>
              <a:gd name="connsiteY3" fmla="*/ 285750 h 285750"/>
              <a:gd name="connsiteX0" fmla="*/ 0 w 7439025"/>
              <a:gd name="connsiteY0" fmla="*/ 0 h 285750"/>
              <a:gd name="connsiteX1" fmla="*/ 1195461 w 7439025"/>
              <a:gd name="connsiteY1" fmla="*/ 164949 h 285750"/>
              <a:gd name="connsiteX2" fmla="*/ 5972175 w 7439025"/>
              <a:gd name="connsiteY2" fmla="*/ 85725 h 285750"/>
              <a:gd name="connsiteX3" fmla="*/ 7439025 w 7439025"/>
              <a:gd name="connsiteY3" fmla="*/ 285750 h 285750"/>
              <a:gd name="connsiteX0" fmla="*/ 0 w 7439025"/>
              <a:gd name="connsiteY0" fmla="*/ 0 h 285750"/>
              <a:gd name="connsiteX1" fmla="*/ 1195461 w 7439025"/>
              <a:gd name="connsiteY1" fmla="*/ 164949 h 285750"/>
              <a:gd name="connsiteX2" fmla="*/ 5972175 w 7439025"/>
              <a:gd name="connsiteY2" fmla="*/ 85725 h 285750"/>
              <a:gd name="connsiteX3" fmla="*/ 7439025 w 7439025"/>
              <a:gd name="connsiteY3" fmla="*/ 285750 h 285750"/>
              <a:gd name="connsiteX0" fmla="*/ 0 w 7439025"/>
              <a:gd name="connsiteY0" fmla="*/ 0 h 285750"/>
              <a:gd name="connsiteX1" fmla="*/ 1195461 w 7439025"/>
              <a:gd name="connsiteY1" fmla="*/ 164949 h 285750"/>
              <a:gd name="connsiteX2" fmla="*/ 5972175 w 7439025"/>
              <a:gd name="connsiteY2" fmla="*/ 85725 h 285750"/>
              <a:gd name="connsiteX3" fmla="*/ 7439025 w 7439025"/>
              <a:gd name="connsiteY3" fmla="*/ 285750 h 285750"/>
              <a:gd name="connsiteX0" fmla="*/ 0 w 7439025"/>
              <a:gd name="connsiteY0" fmla="*/ 6501 h 292251"/>
              <a:gd name="connsiteX1" fmla="*/ 1195461 w 7439025"/>
              <a:gd name="connsiteY1" fmla="*/ 171450 h 292251"/>
              <a:gd name="connsiteX2" fmla="*/ 6003653 w 7439025"/>
              <a:gd name="connsiteY2" fmla="*/ 0 h 292251"/>
              <a:gd name="connsiteX3" fmla="*/ 7439025 w 7439025"/>
              <a:gd name="connsiteY3" fmla="*/ 292251 h 292251"/>
              <a:gd name="connsiteX0" fmla="*/ 0 w 7439025"/>
              <a:gd name="connsiteY0" fmla="*/ 6501 h 292251"/>
              <a:gd name="connsiteX1" fmla="*/ 1195461 w 7439025"/>
              <a:gd name="connsiteY1" fmla="*/ 171450 h 292251"/>
              <a:gd name="connsiteX2" fmla="*/ 6003653 w 7439025"/>
              <a:gd name="connsiteY2" fmla="*/ 0 h 292251"/>
              <a:gd name="connsiteX3" fmla="*/ 7439025 w 7439025"/>
              <a:gd name="connsiteY3" fmla="*/ 292251 h 292251"/>
            </a:gdLst>
            <a:ahLst/>
            <a:cxnLst>
              <a:cxn ang="0">
                <a:pos x="connsiteX0" y="connsiteY0"/>
              </a:cxn>
              <a:cxn ang="0">
                <a:pos x="connsiteX1" y="connsiteY1"/>
              </a:cxn>
              <a:cxn ang="0">
                <a:pos x="connsiteX2" y="connsiteY2"/>
              </a:cxn>
              <a:cxn ang="0">
                <a:pos x="connsiteX3" y="connsiteY3"/>
              </a:cxn>
            </a:cxnLst>
            <a:rect l="l" t="t" r="r" b="b"/>
            <a:pathLst>
              <a:path w="7439025" h="292251">
                <a:moveTo>
                  <a:pt x="0" y="6501"/>
                </a:moveTo>
                <a:cubicBezTo>
                  <a:pt x="337590" y="192880"/>
                  <a:pt x="194852" y="172533"/>
                  <a:pt x="1195461" y="171450"/>
                </a:cubicBezTo>
                <a:cubicBezTo>
                  <a:pt x="2196070" y="170367"/>
                  <a:pt x="4411415" y="26408"/>
                  <a:pt x="6003653" y="0"/>
                </a:cubicBezTo>
                <a:cubicBezTo>
                  <a:pt x="7052991" y="4763"/>
                  <a:pt x="7230269" y="194620"/>
                  <a:pt x="7439025" y="292251"/>
                </a:cubicBezTo>
              </a:path>
            </a:pathLst>
          </a:custGeom>
          <a:noFill/>
          <a:ln>
            <a:solidFill>
              <a:schemeClr val="accent5">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zabadkézi sokszög: alakzat 23">
            <a:extLst>
              <a:ext uri="{FF2B5EF4-FFF2-40B4-BE49-F238E27FC236}">
                <a16:creationId xmlns:a16="http://schemas.microsoft.com/office/drawing/2014/main" id="{CC9EE77A-54B3-F643-6427-9804361F5044}"/>
              </a:ext>
            </a:extLst>
          </p:cNvPr>
          <p:cNvSpPr/>
          <p:nvPr/>
        </p:nvSpPr>
        <p:spPr>
          <a:xfrm>
            <a:off x="5916355" y="5052774"/>
            <a:ext cx="4057441" cy="236432"/>
          </a:xfrm>
          <a:custGeom>
            <a:avLst/>
            <a:gdLst>
              <a:gd name="connsiteX0" fmla="*/ 0 w 2743200"/>
              <a:gd name="connsiteY0" fmla="*/ 828675 h 828675"/>
              <a:gd name="connsiteX1" fmla="*/ 847725 w 2743200"/>
              <a:gd name="connsiteY1" fmla="*/ 200025 h 828675"/>
              <a:gd name="connsiteX2" fmla="*/ 2219325 w 2743200"/>
              <a:gd name="connsiteY2" fmla="*/ 228600 h 828675"/>
              <a:gd name="connsiteX3" fmla="*/ 2743200 w 2743200"/>
              <a:gd name="connsiteY3" fmla="*/ 0 h 828675"/>
              <a:gd name="connsiteX0" fmla="*/ 0 w 2743200"/>
              <a:gd name="connsiteY0" fmla="*/ 828675 h 1508199"/>
              <a:gd name="connsiteX1" fmla="*/ 847725 w 2743200"/>
              <a:gd name="connsiteY1" fmla="*/ 200025 h 1508199"/>
              <a:gd name="connsiteX2" fmla="*/ 2238375 w 2743200"/>
              <a:gd name="connsiteY2" fmla="*/ 1507536 h 1508199"/>
              <a:gd name="connsiteX3" fmla="*/ 2743200 w 2743200"/>
              <a:gd name="connsiteY3" fmla="*/ 0 h 1508199"/>
              <a:gd name="connsiteX0" fmla="*/ 0 w 2743200"/>
              <a:gd name="connsiteY0" fmla="*/ 828675 h 1508199"/>
              <a:gd name="connsiteX1" fmla="*/ 847725 w 2743200"/>
              <a:gd name="connsiteY1" fmla="*/ 200025 h 1508199"/>
              <a:gd name="connsiteX2" fmla="*/ 2238375 w 2743200"/>
              <a:gd name="connsiteY2" fmla="*/ 1507536 h 1508199"/>
              <a:gd name="connsiteX3" fmla="*/ 2743200 w 2743200"/>
              <a:gd name="connsiteY3" fmla="*/ 0 h 1508199"/>
              <a:gd name="connsiteX0" fmla="*/ 0 w 2743200"/>
              <a:gd name="connsiteY0" fmla="*/ 1276144 h 1955450"/>
              <a:gd name="connsiteX1" fmla="*/ 876300 w 2743200"/>
              <a:gd name="connsiteY1" fmla="*/ 8023 h 1955450"/>
              <a:gd name="connsiteX2" fmla="*/ 2238375 w 2743200"/>
              <a:gd name="connsiteY2" fmla="*/ 1955005 h 1955450"/>
              <a:gd name="connsiteX3" fmla="*/ 2743200 w 2743200"/>
              <a:gd name="connsiteY3" fmla="*/ 447469 h 1955450"/>
              <a:gd name="connsiteX0" fmla="*/ 0 w 2743200"/>
              <a:gd name="connsiteY0" fmla="*/ 1286819 h 1966125"/>
              <a:gd name="connsiteX1" fmla="*/ 876300 w 2743200"/>
              <a:gd name="connsiteY1" fmla="*/ 18698 h 1966125"/>
              <a:gd name="connsiteX2" fmla="*/ 2238375 w 2743200"/>
              <a:gd name="connsiteY2" fmla="*/ 1965680 h 1966125"/>
              <a:gd name="connsiteX3" fmla="*/ 2743200 w 2743200"/>
              <a:gd name="connsiteY3" fmla="*/ 458144 h 1966125"/>
              <a:gd name="connsiteX0" fmla="*/ 0 w 2743200"/>
              <a:gd name="connsiteY0" fmla="*/ 1286819 h 2463912"/>
              <a:gd name="connsiteX1" fmla="*/ 876300 w 2743200"/>
              <a:gd name="connsiteY1" fmla="*/ 18698 h 2463912"/>
              <a:gd name="connsiteX2" fmla="*/ 2238375 w 2743200"/>
              <a:gd name="connsiteY2" fmla="*/ 1965680 h 2463912"/>
              <a:gd name="connsiteX3" fmla="*/ 2743200 w 2743200"/>
              <a:gd name="connsiteY3" fmla="*/ 1966125 h 2463912"/>
              <a:gd name="connsiteX0" fmla="*/ 0 w 3039384"/>
              <a:gd name="connsiteY0" fmla="*/ 1286819 h 3583495"/>
              <a:gd name="connsiteX1" fmla="*/ 876300 w 3039384"/>
              <a:gd name="connsiteY1" fmla="*/ 18698 h 3583495"/>
              <a:gd name="connsiteX2" fmla="*/ 2238375 w 3039384"/>
              <a:gd name="connsiteY2" fmla="*/ 1965680 h 3583495"/>
              <a:gd name="connsiteX3" fmla="*/ 3039384 w 3039384"/>
              <a:gd name="connsiteY3" fmla="*/ 3286066 h 3583495"/>
              <a:gd name="connsiteX0" fmla="*/ 0 w 3039384"/>
              <a:gd name="connsiteY0" fmla="*/ 1286819 h 3286066"/>
              <a:gd name="connsiteX1" fmla="*/ 876300 w 3039384"/>
              <a:gd name="connsiteY1" fmla="*/ 18698 h 3286066"/>
              <a:gd name="connsiteX2" fmla="*/ 2238375 w 3039384"/>
              <a:gd name="connsiteY2" fmla="*/ 1965680 h 3286066"/>
              <a:gd name="connsiteX3" fmla="*/ 3039384 w 3039384"/>
              <a:gd name="connsiteY3" fmla="*/ 3286066 h 3286066"/>
              <a:gd name="connsiteX0" fmla="*/ 0 w 3039384"/>
              <a:gd name="connsiteY0" fmla="*/ 1359133 h 3358657"/>
              <a:gd name="connsiteX1" fmla="*/ 876300 w 3039384"/>
              <a:gd name="connsiteY1" fmla="*/ 91012 h 3358657"/>
              <a:gd name="connsiteX2" fmla="*/ 3039384 w 3039384"/>
              <a:gd name="connsiteY2" fmla="*/ 3358380 h 3358657"/>
              <a:gd name="connsiteX3" fmla="*/ 3039384 w 3039384"/>
              <a:gd name="connsiteY3" fmla="*/ 3358380 h 3358657"/>
              <a:gd name="connsiteX0" fmla="*/ 0 w 3039384"/>
              <a:gd name="connsiteY0" fmla="*/ 1803933 h 3803424"/>
              <a:gd name="connsiteX1" fmla="*/ 1094043 w 3039384"/>
              <a:gd name="connsiteY1" fmla="*/ 61127 h 3803424"/>
              <a:gd name="connsiteX2" fmla="*/ 3039384 w 3039384"/>
              <a:gd name="connsiteY2" fmla="*/ 3803180 h 3803424"/>
              <a:gd name="connsiteX3" fmla="*/ 3039384 w 3039384"/>
              <a:gd name="connsiteY3" fmla="*/ 3803180 h 3803424"/>
              <a:gd name="connsiteX0" fmla="*/ 0 w 3039384"/>
              <a:gd name="connsiteY0" fmla="*/ 1838021 h 3837512"/>
              <a:gd name="connsiteX1" fmla="*/ 1094043 w 3039384"/>
              <a:gd name="connsiteY1" fmla="*/ 95215 h 3837512"/>
              <a:gd name="connsiteX2" fmla="*/ 3039384 w 3039384"/>
              <a:gd name="connsiteY2" fmla="*/ 3837268 h 3837512"/>
              <a:gd name="connsiteX3" fmla="*/ 3039384 w 3039384"/>
              <a:gd name="connsiteY3" fmla="*/ 3837268 h 3837512"/>
              <a:gd name="connsiteX0" fmla="*/ 0 w 3039384"/>
              <a:gd name="connsiteY0" fmla="*/ 1838021 h 3837512"/>
              <a:gd name="connsiteX1" fmla="*/ 1094043 w 3039384"/>
              <a:gd name="connsiteY1" fmla="*/ 95215 h 3837512"/>
              <a:gd name="connsiteX2" fmla="*/ 3039384 w 3039384"/>
              <a:gd name="connsiteY2" fmla="*/ 3837268 h 3837512"/>
              <a:gd name="connsiteX3" fmla="*/ 3039384 w 3039384"/>
              <a:gd name="connsiteY3" fmla="*/ 3837512 h 3837512"/>
              <a:gd name="connsiteX0" fmla="*/ 0 w 3039384"/>
              <a:gd name="connsiteY0" fmla="*/ 1838021 h 3837512"/>
              <a:gd name="connsiteX1" fmla="*/ 1094043 w 3039384"/>
              <a:gd name="connsiteY1" fmla="*/ 95215 h 3837512"/>
              <a:gd name="connsiteX2" fmla="*/ 3039384 w 3039384"/>
              <a:gd name="connsiteY2" fmla="*/ 3837268 h 3837512"/>
              <a:gd name="connsiteX3" fmla="*/ 3039384 w 3039384"/>
              <a:gd name="connsiteY3" fmla="*/ 3837512 h 3837512"/>
              <a:gd name="connsiteX0" fmla="*/ 0 w 3039384"/>
              <a:gd name="connsiteY0" fmla="*/ 1838021 h 5342145"/>
              <a:gd name="connsiteX1" fmla="*/ 1094043 w 3039384"/>
              <a:gd name="connsiteY1" fmla="*/ 95215 h 5342145"/>
              <a:gd name="connsiteX2" fmla="*/ 3039384 w 3039384"/>
              <a:gd name="connsiteY2" fmla="*/ 3837268 h 5342145"/>
              <a:gd name="connsiteX3" fmla="*/ 3039384 w 3039384"/>
              <a:gd name="connsiteY3" fmla="*/ 5342145 h 5342145"/>
              <a:gd name="connsiteX0" fmla="*/ 0 w 3039384"/>
              <a:gd name="connsiteY0" fmla="*/ 1838021 h 5342145"/>
              <a:gd name="connsiteX1" fmla="*/ 1094043 w 3039384"/>
              <a:gd name="connsiteY1" fmla="*/ 95215 h 5342145"/>
              <a:gd name="connsiteX2" fmla="*/ 3039384 w 3039384"/>
              <a:gd name="connsiteY2" fmla="*/ 3837268 h 5342145"/>
              <a:gd name="connsiteX3" fmla="*/ 3039384 w 3039384"/>
              <a:gd name="connsiteY3" fmla="*/ 5342145 h 5342145"/>
              <a:gd name="connsiteX0" fmla="*/ 0 w 3039384"/>
              <a:gd name="connsiteY0" fmla="*/ 1884823 h 5388947"/>
              <a:gd name="connsiteX1" fmla="*/ 1094043 w 3039384"/>
              <a:gd name="connsiteY1" fmla="*/ 142017 h 5388947"/>
              <a:gd name="connsiteX2" fmla="*/ 3039384 w 3039384"/>
              <a:gd name="connsiteY2" fmla="*/ 5388947 h 5388947"/>
              <a:gd name="connsiteX0" fmla="*/ 0 w 3039384"/>
              <a:gd name="connsiteY0" fmla="*/ 1884823 h 5388947"/>
              <a:gd name="connsiteX1" fmla="*/ 1094043 w 3039384"/>
              <a:gd name="connsiteY1" fmla="*/ 142017 h 5388947"/>
              <a:gd name="connsiteX2" fmla="*/ 3039384 w 3039384"/>
              <a:gd name="connsiteY2" fmla="*/ 5388947 h 5388947"/>
              <a:gd name="connsiteX0" fmla="*/ 0 w 3039384"/>
              <a:gd name="connsiteY0" fmla="*/ 1161333 h 4665457"/>
              <a:gd name="connsiteX1" fmla="*/ 1228514 w 3039384"/>
              <a:gd name="connsiteY1" fmla="*/ 246078 h 4665457"/>
              <a:gd name="connsiteX2" fmla="*/ 3039384 w 3039384"/>
              <a:gd name="connsiteY2" fmla="*/ 4665457 h 4665457"/>
              <a:gd name="connsiteX0" fmla="*/ 0 w 3209714"/>
              <a:gd name="connsiteY0" fmla="*/ 1577383 h 4554893"/>
              <a:gd name="connsiteX1" fmla="*/ 1398844 w 3209714"/>
              <a:gd name="connsiteY1" fmla="*/ 135514 h 4554893"/>
              <a:gd name="connsiteX2" fmla="*/ 3209714 w 3209714"/>
              <a:gd name="connsiteY2" fmla="*/ 4554893 h 4554893"/>
              <a:gd name="connsiteX0" fmla="*/ 0 w 3209714"/>
              <a:gd name="connsiteY0" fmla="*/ 1446334 h 4423844"/>
              <a:gd name="connsiteX1" fmla="*/ 1398844 w 3209714"/>
              <a:gd name="connsiteY1" fmla="*/ 4465 h 4423844"/>
              <a:gd name="connsiteX2" fmla="*/ 3209714 w 3209714"/>
              <a:gd name="connsiteY2" fmla="*/ 4423844 h 4423844"/>
              <a:gd name="connsiteX0" fmla="*/ 0 w 3209714"/>
              <a:gd name="connsiteY0" fmla="*/ 1452644 h 4430154"/>
              <a:gd name="connsiteX1" fmla="*/ 1398844 w 3209714"/>
              <a:gd name="connsiteY1" fmla="*/ 10775 h 4430154"/>
              <a:gd name="connsiteX2" fmla="*/ 2295314 w 3209714"/>
              <a:gd name="connsiteY2" fmla="*/ 996848 h 4430154"/>
              <a:gd name="connsiteX3" fmla="*/ 3209714 w 3209714"/>
              <a:gd name="connsiteY3" fmla="*/ 4430154 h 4430154"/>
              <a:gd name="connsiteX0" fmla="*/ 0 w 3209714"/>
              <a:gd name="connsiteY0" fmla="*/ 1454140 h 4431650"/>
              <a:gd name="connsiteX1" fmla="*/ 1398844 w 3209714"/>
              <a:gd name="connsiteY1" fmla="*/ 12271 h 4431650"/>
              <a:gd name="connsiteX2" fmla="*/ 3012490 w 3209714"/>
              <a:gd name="connsiteY2" fmla="*/ 945531 h 4431650"/>
              <a:gd name="connsiteX3" fmla="*/ 3209714 w 3209714"/>
              <a:gd name="connsiteY3" fmla="*/ 4431650 h 4431650"/>
              <a:gd name="connsiteX0" fmla="*/ 0 w 3478655"/>
              <a:gd name="connsiteY0" fmla="*/ 1454140 h 5065457"/>
              <a:gd name="connsiteX1" fmla="*/ 1398844 w 3478655"/>
              <a:gd name="connsiteY1" fmla="*/ 12271 h 5065457"/>
              <a:gd name="connsiteX2" fmla="*/ 3012490 w 3478655"/>
              <a:gd name="connsiteY2" fmla="*/ 945531 h 5065457"/>
              <a:gd name="connsiteX3" fmla="*/ 3478655 w 3478655"/>
              <a:gd name="connsiteY3" fmla="*/ 5065457 h 5065457"/>
              <a:gd name="connsiteX0" fmla="*/ 0 w 3478655"/>
              <a:gd name="connsiteY0" fmla="*/ 1454140 h 5065457"/>
              <a:gd name="connsiteX1" fmla="*/ 1398844 w 3478655"/>
              <a:gd name="connsiteY1" fmla="*/ 12271 h 5065457"/>
              <a:gd name="connsiteX2" fmla="*/ 3012490 w 3478655"/>
              <a:gd name="connsiteY2" fmla="*/ 945531 h 5065457"/>
              <a:gd name="connsiteX3" fmla="*/ 3478655 w 3478655"/>
              <a:gd name="connsiteY3" fmla="*/ 5065457 h 5065457"/>
              <a:gd name="connsiteX0" fmla="*/ 0 w 3478655"/>
              <a:gd name="connsiteY0" fmla="*/ 1441868 h 5053185"/>
              <a:gd name="connsiteX1" fmla="*/ 1398844 w 3478655"/>
              <a:gd name="connsiteY1" fmla="*/ -1 h 5053185"/>
              <a:gd name="connsiteX2" fmla="*/ 3478655 w 3478655"/>
              <a:gd name="connsiteY2" fmla="*/ 5053185 h 5053185"/>
              <a:gd name="connsiteX0" fmla="*/ 0 w 3532444"/>
              <a:gd name="connsiteY0" fmla="*/ 3660196 h 5053185"/>
              <a:gd name="connsiteX1" fmla="*/ 1452633 w 3532444"/>
              <a:gd name="connsiteY1" fmla="*/ -1 h 5053185"/>
              <a:gd name="connsiteX2" fmla="*/ 3532444 w 3532444"/>
              <a:gd name="connsiteY2" fmla="*/ 5053185 h 5053185"/>
              <a:gd name="connsiteX0" fmla="*/ 0 w 3532444"/>
              <a:gd name="connsiteY0" fmla="*/ 313598 h 1706587"/>
              <a:gd name="connsiteX1" fmla="*/ 1533315 w 3532444"/>
              <a:gd name="connsiteY1" fmla="*/ 878796 h 1706587"/>
              <a:gd name="connsiteX2" fmla="*/ 3532444 w 3532444"/>
              <a:gd name="connsiteY2" fmla="*/ 1706587 h 1706587"/>
              <a:gd name="connsiteX0" fmla="*/ 0 w 3532444"/>
              <a:gd name="connsiteY0" fmla="*/ 0 h 1392989"/>
              <a:gd name="connsiteX1" fmla="*/ 1533315 w 3532444"/>
              <a:gd name="connsiteY1" fmla="*/ 565198 h 1392989"/>
              <a:gd name="connsiteX2" fmla="*/ 3532444 w 3532444"/>
              <a:gd name="connsiteY2" fmla="*/ 1392989 h 1392989"/>
              <a:gd name="connsiteX0" fmla="*/ 0 w 3532444"/>
              <a:gd name="connsiteY0" fmla="*/ 0 h 1392989"/>
              <a:gd name="connsiteX1" fmla="*/ 1533315 w 3532444"/>
              <a:gd name="connsiteY1" fmla="*/ 565198 h 1392989"/>
              <a:gd name="connsiteX2" fmla="*/ 3532444 w 3532444"/>
              <a:gd name="connsiteY2" fmla="*/ 1392989 h 1392989"/>
              <a:gd name="connsiteX0" fmla="*/ 0 w 3532444"/>
              <a:gd name="connsiteY0" fmla="*/ 0 h 1392989"/>
              <a:gd name="connsiteX1" fmla="*/ 1533315 w 3532444"/>
              <a:gd name="connsiteY1" fmla="*/ 565198 h 1392989"/>
              <a:gd name="connsiteX2" fmla="*/ 3532444 w 3532444"/>
              <a:gd name="connsiteY2" fmla="*/ 1392989 h 1392989"/>
              <a:gd name="connsiteX0" fmla="*/ 0 w 3532444"/>
              <a:gd name="connsiteY0" fmla="*/ 0 h 1392989"/>
              <a:gd name="connsiteX1" fmla="*/ 1605033 w 3532444"/>
              <a:gd name="connsiteY1" fmla="*/ 829282 h 1392989"/>
              <a:gd name="connsiteX2" fmla="*/ 3532444 w 3532444"/>
              <a:gd name="connsiteY2" fmla="*/ 1392989 h 1392989"/>
              <a:gd name="connsiteX0" fmla="*/ 0 w 3532444"/>
              <a:gd name="connsiteY0" fmla="*/ 0 h 1392989"/>
              <a:gd name="connsiteX1" fmla="*/ 1605033 w 3532444"/>
              <a:gd name="connsiteY1" fmla="*/ 829282 h 1392989"/>
              <a:gd name="connsiteX2" fmla="*/ 3532444 w 3532444"/>
              <a:gd name="connsiteY2" fmla="*/ 1392989 h 1392989"/>
              <a:gd name="connsiteX0" fmla="*/ 0 w 3532444"/>
              <a:gd name="connsiteY0" fmla="*/ 0 h 1392989"/>
              <a:gd name="connsiteX1" fmla="*/ 1605033 w 3532444"/>
              <a:gd name="connsiteY1" fmla="*/ 829282 h 1392989"/>
              <a:gd name="connsiteX2" fmla="*/ 3532444 w 3532444"/>
              <a:gd name="connsiteY2" fmla="*/ 1392989 h 1392989"/>
            </a:gdLst>
            <a:ahLst/>
            <a:cxnLst>
              <a:cxn ang="0">
                <a:pos x="connsiteX0" y="connsiteY0"/>
              </a:cxn>
              <a:cxn ang="0">
                <a:pos x="connsiteX1" y="connsiteY1"/>
              </a:cxn>
              <a:cxn ang="0">
                <a:pos x="connsiteX2" y="connsiteY2"/>
              </a:cxn>
            </a:cxnLst>
            <a:rect l="l" t="t" r="r" b="b"/>
            <a:pathLst>
              <a:path w="3532444" h="1392989">
                <a:moveTo>
                  <a:pt x="0" y="0"/>
                </a:moveTo>
                <a:cubicBezTo>
                  <a:pt x="406447" y="1076150"/>
                  <a:pt x="1061116" y="808384"/>
                  <a:pt x="1605033" y="829282"/>
                </a:cubicBezTo>
                <a:cubicBezTo>
                  <a:pt x="2148950" y="850180"/>
                  <a:pt x="2919855" y="-240753"/>
                  <a:pt x="3532444" y="1392989"/>
                </a:cubicBezTo>
              </a:path>
            </a:pathLst>
          </a:custGeom>
          <a:noFill/>
          <a:ln>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átum helye 8">
            <a:extLst>
              <a:ext uri="{FF2B5EF4-FFF2-40B4-BE49-F238E27FC236}">
                <a16:creationId xmlns:a16="http://schemas.microsoft.com/office/drawing/2014/main" id="{B8618B37-9B29-CE86-063C-042F4ADB0BDD}"/>
              </a:ext>
            </a:extLst>
          </p:cNvPr>
          <p:cNvSpPr>
            <a:spLocks noGrp="1"/>
          </p:cNvSpPr>
          <p:nvPr>
            <p:ph type="dt" sz="half" idx="10"/>
          </p:nvPr>
        </p:nvSpPr>
        <p:spPr/>
        <p:txBody>
          <a:bodyPr/>
          <a:lstStyle/>
          <a:p>
            <a:pPr algn="r"/>
            <a:r>
              <a:rPr lang="en-US" dirty="0"/>
              <a:t>October 11, 2023</a:t>
            </a:r>
          </a:p>
        </p:txBody>
      </p:sp>
      <p:sp>
        <p:nvSpPr>
          <p:cNvPr id="10" name="Élőláb helye 9">
            <a:extLst>
              <a:ext uri="{FF2B5EF4-FFF2-40B4-BE49-F238E27FC236}">
                <a16:creationId xmlns:a16="http://schemas.microsoft.com/office/drawing/2014/main" id="{2C318C78-3ED6-303B-7A41-89ECC787CCBD}"/>
              </a:ext>
            </a:extLst>
          </p:cNvPr>
          <p:cNvSpPr>
            <a:spLocks noGrp="1"/>
          </p:cNvSpPr>
          <p:nvPr>
            <p:ph type="ftr" sz="quarter" idx="11"/>
          </p:nvPr>
        </p:nvSpPr>
        <p:spPr/>
        <p:txBody>
          <a:bodyPr/>
          <a:lstStyle/>
          <a:p>
            <a:r>
              <a:rPr lang="en-US" dirty="0"/>
              <a:t>M. Csanád (Eötvös U) @ AE Building Bridges 2023</a:t>
            </a:r>
          </a:p>
        </p:txBody>
      </p:sp>
      <p:sp>
        <p:nvSpPr>
          <p:cNvPr id="11" name="Dia számának helye 10">
            <a:extLst>
              <a:ext uri="{FF2B5EF4-FFF2-40B4-BE49-F238E27FC236}">
                <a16:creationId xmlns:a16="http://schemas.microsoft.com/office/drawing/2014/main" id="{FE9DFDDA-7EC5-0203-C15A-338BD28E30C7}"/>
              </a:ext>
            </a:extLst>
          </p:cNvPr>
          <p:cNvSpPr>
            <a:spLocks noGrp="1"/>
          </p:cNvSpPr>
          <p:nvPr>
            <p:ph type="sldNum" sz="quarter" idx="12"/>
          </p:nvPr>
        </p:nvSpPr>
        <p:spPr/>
        <p:txBody>
          <a:bodyPr/>
          <a:lstStyle/>
          <a:p>
            <a:fld id="{8EBAB383-6C5D-40A2-91D4-B65D4716B15C}" type="slidenum">
              <a:rPr lang="en-US" smtClean="0"/>
              <a:pPr/>
              <a:t>26</a:t>
            </a:fld>
            <a:r>
              <a:rPr lang="en-US" sz="1100" dirty="0"/>
              <a:t>/30</a:t>
            </a:r>
            <a:endParaRPr lang="en-US" sz="2800" dirty="0"/>
          </a:p>
        </p:txBody>
      </p:sp>
      <p:sp>
        <p:nvSpPr>
          <p:cNvPr id="7" name="Téglalap 6">
            <a:extLst>
              <a:ext uri="{FF2B5EF4-FFF2-40B4-BE49-F238E27FC236}">
                <a16:creationId xmlns:a16="http://schemas.microsoft.com/office/drawing/2014/main" id="{B2CF65A7-8A2F-15DE-5956-D3DB17578A4D}"/>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HIGH-ENERGY PHYSICS       QUANTUM STATISTICS       </a:t>
            </a:r>
            <a:r>
              <a:rPr lang="en-US" sz="1600" b="1" dirty="0">
                <a:solidFill>
                  <a:schemeClr val="bg2"/>
                </a:solidFill>
                <a:effectLst>
                  <a:outerShdw blurRad="38100" dist="38100" dir="2700000" algn="tl">
                    <a:srgbClr val="000000">
                      <a:alpha val="43137"/>
                    </a:srgbClr>
                  </a:outerShdw>
                </a:effectLst>
              </a:rPr>
              <a:t>FEMTOSCOPY</a:t>
            </a:r>
            <a:r>
              <a:rPr lang="en-US" sz="1600" b="1" dirty="0">
                <a:solidFill>
                  <a:schemeClr val="bg1">
                    <a:lumMod val="65000"/>
                  </a:schemeClr>
                </a:solidFill>
                <a:effectLst>
                  <a:outerShdw blurRad="38100" dist="38100" dir="2700000" algn="tl">
                    <a:srgbClr val="000000">
                      <a:alpha val="43137"/>
                    </a:srgbClr>
                  </a:outerShdw>
                </a:effectLst>
              </a:rPr>
              <a:t> </a:t>
            </a:r>
          </a:p>
        </p:txBody>
      </p:sp>
      <p:cxnSp>
        <p:nvCxnSpPr>
          <p:cNvPr id="14" name="Egyenes összekötő nyíllal 13">
            <a:extLst>
              <a:ext uri="{FF2B5EF4-FFF2-40B4-BE49-F238E27FC236}">
                <a16:creationId xmlns:a16="http://schemas.microsoft.com/office/drawing/2014/main" id="{19473F65-2942-FF11-BAA6-93929E0DAC4F}"/>
              </a:ext>
            </a:extLst>
          </p:cNvPr>
          <p:cNvCxnSpPr/>
          <p:nvPr/>
        </p:nvCxnSpPr>
        <p:spPr>
          <a:xfrm flipV="1">
            <a:off x="7754471" y="3729318"/>
            <a:ext cx="555811" cy="1021976"/>
          </a:xfrm>
          <a:prstGeom prst="straightConnector1">
            <a:avLst/>
          </a:prstGeom>
          <a:noFill/>
          <a:ln>
            <a:solidFill>
              <a:srgbClr val="E09608"/>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941182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Lévy index as a critical exponent?</a:t>
            </a:r>
          </a:p>
        </p:txBody>
      </p:sp>
      <mc:AlternateContent xmlns:mc="http://schemas.openxmlformats.org/markup-compatibility/2006">
        <mc:Choice xmlns:a14="http://schemas.microsoft.com/office/drawing/2010/main" Requires="a14">
          <p:sp>
            <p:nvSpPr>
              <p:cNvPr id="3" name="Tartalom helye 2"/>
              <p:cNvSpPr>
                <a:spLocks noGrp="1"/>
              </p:cNvSpPr>
              <p:nvPr>
                <p:ph idx="1"/>
              </p:nvPr>
            </p:nvSpPr>
            <p:spPr>
              <a:xfrm>
                <a:off x="785006" y="1136983"/>
                <a:ext cx="11353632" cy="5067806"/>
              </a:xfrm>
            </p:spPr>
            <p:txBody>
              <a:bodyPr>
                <a:normAutofit/>
              </a:bodyPr>
              <a:lstStyle/>
              <a:p>
                <a:pPr>
                  <a:lnSpc>
                    <a:spcPct val="108000"/>
                  </a:lnSpc>
                </a:pPr>
                <a:r>
                  <a:rPr lang="en-US" dirty="0"/>
                  <a:t>Critical spatial correlation: </a:t>
                </a:r>
                <a14:m>
                  <m:oMath xmlns:m="http://schemas.openxmlformats.org/officeDocument/2006/math">
                    <m:r>
                      <a:rPr lang="en-US"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i="1" smtClean="0">
                            <a:latin typeface="Cambria Math" panose="02040503050406030204" pitchFamily="18" charset="0"/>
                          </a:rPr>
                          <m:t>−</m:t>
                        </m:r>
                        <m:d>
                          <m:dPr>
                            <m:ctrlPr>
                              <a:rPr lang="en-US" i="1" smtClean="0">
                                <a:latin typeface="Cambria Math" panose="02040503050406030204" pitchFamily="18" charset="0"/>
                              </a:rPr>
                            </m:ctrlPr>
                          </m:dPr>
                          <m:e>
                            <m:r>
                              <a:rPr lang="en-US" i="1" smtClean="0">
                                <a:latin typeface="Cambria Math" panose="02040503050406030204" pitchFamily="18" charset="0"/>
                              </a:rPr>
                              <m:t>𝑑</m:t>
                            </m:r>
                            <m:r>
                              <a:rPr lang="en-US" i="1" smtClean="0">
                                <a:latin typeface="Cambria Math" panose="02040503050406030204" pitchFamily="18" charset="0"/>
                              </a:rPr>
                              <m:t>−2+</m:t>
                            </m:r>
                            <m:r>
                              <a:rPr lang="en-US" i="1" smtClean="0">
                                <a:latin typeface="Cambria Math" panose="02040503050406030204" pitchFamily="18" charset="0"/>
                              </a:rPr>
                              <m:t>𝜂</m:t>
                            </m:r>
                          </m:e>
                        </m:d>
                      </m:sup>
                    </m:sSup>
                  </m:oMath>
                </a14:m>
                <a:r>
                  <a:rPr lang="en-US" dirty="0"/>
                  <a:t>; Lévy source: </a:t>
                </a:r>
                <a14:m>
                  <m:oMath xmlns:m="http://schemas.openxmlformats.org/officeDocument/2006/math">
                    <m:r>
                      <a:rPr lang="en-US" i="1" smtClean="0">
                        <a:latin typeface="Cambria Math" panose="02040503050406030204" pitchFamily="18" charset="0"/>
                      </a:rPr>
                      <m:t>~ </m:t>
                    </m:r>
                    <m:sSup>
                      <m:sSupPr>
                        <m:ctrlPr>
                          <a:rPr lang="en-US" i="1" smtClean="0">
                            <a:latin typeface="Cambria Math" panose="02040503050406030204" pitchFamily="18" charset="0"/>
                          </a:rPr>
                        </m:ctrlPr>
                      </m:sSupPr>
                      <m:e>
                        <m:r>
                          <a:rPr lang="en-US" i="1" smtClean="0">
                            <a:latin typeface="Cambria Math" panose="02040503050406030204" pitchFamily="18" charset="0"/>
                          </a:rPr>
                          <m:t>𝑟</m:t>
                        </m:r>
                      </m:e>
                      <m:sup>
                        <m:r>
                          <a:rPr lang="en-US" i="1" smtClean="0">
                            <a:latin typeface="Cambria Math" panose="02040503050406030204" pitchFamily="18" charset="0"/>
                          </a:rPr>
                          <m:t>−</m:t>
                        </m:r>
                        <m:d>
                          <m:dPr>
                            <m:ctrlPr>
                              <a:rPr lang="en-US" i="1" smtClean="0">
                                <a:latin typeface="Cambria Math" panose="02040503050406030204" pitchFamily="18" charset="0"/>
                              </a:rPr>
                            </m:ctrlPr>
                          </m:dPr>
                          <m:e>
                            <m:r>
                              <a:rPr lang="en-US" b="0" i="1" smtClean="0">
                                <a:latin typeface="Cambria Math" panose="02040503050406030204" pitchFamily="18" charset="0"/>
                              </a:rPr>
                              <m:t>1</m:t>
                            </m:r>
                            <m:r>
                              <a:rPr lang="en-US" i="1" smtClean="0">
                                <a:latin typeface="Cambria Math" panose="02040503050406030204" pitchFamily="18" charset="0"/>
                              </a:rPr>
                              <m:t>+</m:t>
                            </m:r>
                            <m:r>
                              <a:rPr lang="en-US" b="0" i="1" smtClean="0">
                                <a:latin typeface="Cambria Math" panose="02040503050406030204" pitchFamily="18" charset="0"/>
                              </a:rPr>
                              <m:t>𝛼</m:t>
                            </m:r>
                          </m:e>
                        </m:d>
                      </m:sup>
                    </m:sSup>
                  </m:oMath>
                </a14:m>
                <a:r>
                  <a:rPr lang="en-US" dirty="0"/>
                  <a:t>; </a:t>
                </a:r>
                <a14:m>
                  <m:oMath xmlns:m="http://schemas.openxmlformats.org/officeDocument/2006/math">
                    <m:r>
                      <a:rPr lang="en-US" b="0" i="1" smtClean="0">
                        <a:latin typeface="Cambria Math" panose="02040503050406030204" pitchFamily="18" charset="0"/>
                      </a:rPr>
                      <m:t>𝛼</m:t>
                    </m:r>
                    <m:r>
                      <a:rPr lang="en-US" b="0" i="1" smtClean="0">
                        <a:latin typeface="Cambria Math" panose="02040503050406030204" pitchFamily="18" charset="0"/>
                      </a:rPr>
                      <m:t>⇔</m:t>
                    </m:r>
                    <m:r>
                      <a:rPr lang="en-US" b="0" i="1" smtClean="0">
                        <a:latin typeface="Cambria Math" panose="02040503050406030204" pitchFamily="18" charset="0"/>
                      </a:rPr>
                      <m:t>𝜂</m:t>
                    </m:r>
                  </m:oMath>
                </a14:m>
                <a:r>
                  <a:rPr lang="en-US" dirty="0"/>
                  <a:t>?</a:t>
                </a:r>
              </a:p>
              <a:p>
                <a:pPr marL="457200" lvl="1" indent="0">
                  <a:lnSpc>
                    <a:spcPct val="108000"/>
                  </a:lnSpc>
                  <a:buNone/>
                </a:pPr>
                <a:r>
                  <a:rPr lang="en-US" sz="1400" dirty="0"/>
                  <a:t>Csörgő, </a:t>
                </a:r>
                <a:r>
                  <a:rPr lang="en-US" sz="1400" dirty="0" err="1"/>
                  <a:t>Hegyi</a:t>
                </a:r>
                <a:r>
                  <a:rPr lang="en-US" sz="1400" dirty="0"/>
                  <a:t>, </a:t>
                </a:r>
                <a:r>
                  <a:rPr lang="en-US" sz="1400" dirty="0" err="1"/>
                  <a:t>Zajc</a:t>
                </a:r>
                <a:r>
                  <a:rPr lang="en-US" sz="1400" dirty="0"/>
                  <a:t>, </a:t>
                </a:r>
                <a:r>
                  <a:rPr lang="en-US" sz="1400" dirty="0" err="1"/>
                  <a:t>Eur.Phys.J</a:t>
                </a:r>
                <a:r>
                  <a:rPr lang="en-US" sz="1400" dirty="0"/>
                  <a:t>. C36 (2004) 67</a:t>
                </a:r>
                <a:br>
                  <a:rPr lang="hu-HU" sz="1400" dirty="0"/>
                </a:br>
                <a:r>
                  <a:rPr lang="hu-HU" sz="1400" dirty="0"/>
                  <a:t>Csörgő, Hegyi, Novák, </a:t>
                </a:r>
                <a:r>
                  <a:rPr lang="hu-HU" sz="1400" dirty="0" err="1"/>
                  <a:t>Zajc</a:t>
                </a:r>
                <a:r>
                  <a:rPr lang="hu-HU" sz="1400" dirty="0"/>
                  <a:t>, AIP </a:t>
                </a:r>
                <a:r>
                  <a:rPr lang="hu-HU" sz="1400" dirty="0" err="1"/>
                  <a:t>Conf.Proc</a:t>
                </a:r>
                <a:r>
                  <a:rPr lang="hu-HU" sz="1400" dirty="0"/>
                  <a:t>. 828 </a:t>
                </a:r>
                <a:endParaRPr lang="en-US" sz="1400" dirty="0"/>
              </a:p>
              <a:p>
                <a:pPr>
                  <a:lnSpc>
                    <a:spcPct val="108000"/>
                  </a:lnSpc>
                </a:pPr>
                <a:r>
                  <a:rPr lang="en-US" dirty="0"/>
                  <a:t>QCD universality class </a:t>
                </a:r>
                <a14:m>
                  <m:oMath xmlns:m="http://schemas.openxmlformats.org/officeDocument/2006/math">
                    <m:r>
                      <a:rPr lang="en-US" i="1" smtClean="0">
                        <a:latin typeface="Cambria Math" panose="02040503050406030204" pitchFamily="18" charset="0"/>
                      </a:rPr>
                      <m:t>↔</m:t>
                    </m:r>
                  </m:oMath>
                </a14:m>
                <a:r>
                  <a:rPr lang="en-US" dirty="0"/>
                  <a:t> 3D </a:t>
                </a:r>
                <a:r>
                  <a:rPr lang="en-US" dirty="0" err="1"/>
                  <a:t>Ising</a:t>
                </a:r>
                <a:endParaRPr lang="en-US" dirty="0"/>
              </a:p>
              <a:p>
                <a:pPr marL="457200" lvl="1" indent="0">
                  <a:lnSpc>
                    <a:spcPct val="108000"/>
                  </a:lnSpc>
                  <a:buNone/>
                </a:pPr>
                <a:r>
                  <a:rPr lang="en-US" sz="1400" dirty="0" err="1"/>
                  <a:t>Halasz</a:t>
                </a:r>
                <a:r>
                  <a:rPr lang="en-US" sz="1400" dirty="0"/>
                  <a:t> et al., Phys.Rev.D58 (1998) 096007</a:t>
                </a:r>
                <a:br>
                  <a:rPr lang="en-US" sz="1400" dirty="0"/>
                </a:br>
                <a:r>
                  <a:rPr lang="en-US" sz="1400" dirty="0" err="1"/>
                  <a:t>Stephanov</a:t>
                </a:r>
                <a:r>
                  <a:rPr lang="en-US" sz="1400" dirty="0"/>
                  <a:t> et al., Phys.Rev.Lett.81 (1998) 4816</a:t>
                </a:r>
              </a:p>
              <a:p>
                <a:pPr>
                  <a:lnSpc>
                    <a:spcPct val="108000"/>
                  </a:lnSpc>
                </a:pPr>
                <a:r>
                  <a:rPr lang="en-US" dirty="0"/>
                  <a:t>At the critical point:</a:t>
                </a:r>
              </a:p>
              <a:p>
                <a:pPr lvl="1">
                  <a:lnSpc>
                    <a:spcPct val="108000"/>
                  </a:lnSpc>
                </a:pPr>
                <a:r>
                  <a:rPr lang="en-US" dirty="0"/>
                  <a:t>Random field 3D </a:t>
                </a:r>
                <a:r>
                  <a:rPr lang="en-US" dirty="0" err="1"/>
                  <a:t>Ising</a:t>
                </a:r>
                <a:r>
                  <a:rPr lang="en-US" dirty="0"/>
                  <a:t>: η = 0.50±0.05</a:t>
                </a:r>
                <a:br>
                  <a:rPr lang="en-US" dirty="0"/>
                </a:br>
                <a:r>
                  <a:rPr lang="en-US" sz="1400" dirty="0"/>
                  <a:t>Rieger, Phys.Rev.B52 (1995) 6659</a:t>
                </a:r>
              </a:p>
              <a:p>
                <a:pPr lvl="1">
                  <a:lnSpc>
                    <a:spcPct val="108000"/>
                  </a:lnSpc>
                </a:pPr>
                <a:r>
                  <a:rPr lang="en-US" dirty="0"/>
                  <a:t>3D </a:t>
                </a:r>
                <a:r>
                  <a:rPr lang="en-US" dirty="0" err="1"/>
                  <a:t>Ising</a:t>
                </a:r>
                <a:r>
                  <a:rPr lang="en-US" dirty="0"/>
                  <a:t>: η = 0.03631(3)</a:t>
                </a:r>
                <a:br>
                  <a:rPr lang="en-US" dirty="0"/>
                </a:br>
                <a:r>
                  <a:rPr lang="en-US" sz="1400" dirty="0"/>
                  <a:t>El-</a:t>
                </a:r>
                <a:r>
                  <a:rPr lang="en-US" sz="1400" dirty="0" err="1"/>
                  <a:t>Showk</a:t>
                </a:r>
                <a:r>
                  <a:rPr lang="en-US" sz="1400" dirty="0"/>
                  <a:t> et al., J.Stat.Phys.157 (4-5): 869</a:t>
                </a:r>
                <a:endParaRPr lang="en-US" dirty="0"/>
              </a:p>
              <a:p>
                <a:pPr>
                  <a:lnSpc>
                    <a:spcPct val="108000"/>
                  </a:lnSpc>
                  <a:buFont typeface="Arial" charset="0"/>
                  <a:buChar char="•"/>
                </a:pPr>
                <a:r>
                  <a:rPr lang="en-US" dirty="0"/>
                  <a:t>Motivation for precise Lévy HBT!</a:t>
                </a:r>
              </a:p>
              <a:p>
                <a:pPr>
                  <a:lnSpc>
                    <a:spcPct val="108000"/>
                  </a:lnSpc>
                  <a:buFont typeface="Arial" charset="0"/>
                  <a:buChar char="•"/>
                </a:pPr>
                <a:r>
                  <a:rPr lang="en-US" sz="2100" dirty="0"/>
                  <a:t>Change in Lévy-index α in proximity of CEP?</a:t>
                </a:r>
              </a:p>
              <a:p>
                <a:pPr>
                  <a:lnSpc>
                    <a:spcPct val="108000"/>
                  </a:lnSpc>
                  <a:buFont typeface="Arial" charset="0"/>
                  <a:buChar char="•"/>
                </a:pPr>
                <a:r>
                  <a:rPr lang="en-US" dirty="0"/>
                  <a:t>Finite size/time &amp; non-equilibrium effects </a:t>
                </a:r>
                <a14:m>
                  <m:oMath xmlns:m="http://schemas.openxmlformats.org/officeDocument/2006/math">
                    <m:r>
                      <a:rPr lang="en-US" b="0" i="1" smtClean="0">
                        <a:latin typeface="Cambria Math" panose="02040503050406030204" pitchFamily="18" charset="0"/>
                      </a:rPr>
                      <m:t>→</m:t>
                    </m:r>
                  </m:oMath>
                </a14:m>
                <a:r>
                  <a:rPr lang="en-US" dirty="0"/>
                  <a:t> what does power-law tail mean?</a:t>
                </a:r>
              </a:p>
              <a:p>
                <a:pPr>
                  <a:lnSpc>
                    <a:spcPct val="108000"/>
                  </a:lnSpc>
                  <a:buFont typeface="Arial" charset="0"/>
                  <a:buChar char="•"/>
                </a:pPr>
                <a:endParaRPr lang="en-US" dirty="0"/>
              </a:p>
            </p:txBody>
          </p:sp>
        </mc:Choice>
        <mc:Fallback>
          <p:sp>
            <p:nvSpPr>
              <p:cNvPr id="3" name="Tartalom helye 2"/>
              <p:cNvSpPr>
                <a:spLocks noGrp="1" noRot="1" noChangeAspect="1" noMove="1" noResize="1" noEditPoints="1" noAdjustHandles="1" noChangeArrowheads="1" noChangeShapeType="1" noTextEdit="1"/>
              </p:cNvSpPr>
              <p:nvPr>
                <p:ph idx="1"/>
              </p:nvPr>
            </p:nvSpPr>
            <p:spPr>
              <a:xfrm>
                <a:off x="785006" y="1136983"/>
                <a:ext cx="11353632" cy="5067806"/>
              </a:xfrm>
              <a:blipFill>
                <a:blip r:embed="rId3"/>
                <a:stretch>
                  <a:fillRect l="-537" t="-361"/>
                </a:stretch>
              </a:blipFill>
            </p:spPr>
            <p:txBody>
              <a:bodyPr/>
              <a:lstStyle/>
              <a:p>
                <a:r>
                  <a:rPr lang="en-US">
                    <a:noFill/>
                  </a:rPr>
                  <a:t> </a:t>
                </a:r>
              </a:p>
            </p:txBody>
          </p:sp>
        </mc:Fallback>
      </mc:AlternateContent>
      <p:sp>
        <p:nvSpPr>
          <p:cNvPr id="7" name="Dátum helye 6">
            <a:extLst>
              <a:ext uri="{FF2B5EF4-FFF2-40B4-BE49-F238E27FC236}">
                <a16:creationId xmlns:a16="http://schemas.microsoft.com/office/drawing/2014/main" id="{D4C136B0-B983-7BF0-7A00-9E53966C9D5C}"/>
              </a:ext>
            </a:extLst>
          </p:cNvPr>
          <p:cNvSpPr>
            <a:spLocks noGrp="1"/>
          </p:cNvSpPr>
          <p:nvPr>
            <p:ph type="dt" sz="half" idx="10"/>
          </p:nvPr>
        </p:nvSpPr>
        <p:spPr/>
        <p:txBody>
          <a:bodyPr/>
          <a:lstStyle/>
          <a:p>
            <a:pPr algn="r"/>
            <a:r>
              <a:rPr lang="en-US" dirty="0"/>
              <a:t>October 11, 2023</a:t>
            </a:r>
          </a:p>
        </p:txBody>
      </p:sp>
      <p:sp>
        <p:nvSpPr>
          <p:cNvPr id="10" name="Élőláb helye 9">
            <a:extLst>
              <a:ext uri="{FF2B5EF4-FFF2-40B4-BE49-F238E27FC236}">
                <a16:creationId xmlns:a16="http://schemas.microsoft.com/office/drawing/2014/main" id="{9F28357D-8928-AAA8-7A9D-AC32016C8641}"/>
              </a:ext>
            </a:extLst>
          </p:cNvPr>
          <p:cNvSpPr>
            <a:spLocks noGrp="1"/>
          </p:cNvSpPr>
          <p:nvPr>
            <p:ph type="ftr" sz="quarter" idx="11"/>
          </p:nvPr>
        </p:nvSpPr>
        <p:spPr/>
        <p:txBody>
          <a:bodyPr/>
          <a:lstStyle/>
          <a:p>
            <a:r>
              <a:rPr lang="en-US" dirty="0"/>
              <a:t>M. Csanád (Eötvös U) @ AE Building Bridges 2023</a:t>
            </a:r>
          </a:p>
        </p:txBody>
      </p:sp>
      <p:grpSp>
        <p:nvGrpSpPr>
          <p:cNvPr id="4" name="Csoportba foglalás 3">
            <a:extLst>
              <a:ext uri="{FF2B5EF4-FFF2-40B4-BE49-F238E27FC236}">
                <a16:creationId xmlns:a16="http://schemas.microsoft.com/office/drawing/2014/main" id="{0B1DECBE-7898-4547-ADC0-CE7F4446FE88}"/>
              </a:ext>
            </a:extLst>
          </p:cNvPr>
          <p:cNvGrpSpPr/>
          <p:nvPr/>
        </p:nvGrpSpPr>
        <p:grpSpPr>
          <a:xfrm>
            <a:off x="5233169" y="2723746"/>
            <a:ext cx="3297283" cy="2460237"/>
            <a:chOff x="4947347" y="1355876"/>
            <a:chExt cx="4110385" cy="3187514"/>
          </a:xfrm>
        </p:grpSpPr>
        <p:sp>
          <p:nvSpPr>
            <p:cNvPr id="9" name="Téglalap 8">
              <a:extLst>
                <a:ext uri="{FF2B5EF4-FFF2-40B4-BE49-F238E27FC236}">
                  <a16:creationId xmlns:a16="http://schemas.microsoft.com/office/drawing/2014/main" id="{9278C1CD-E354-427B-A5F7-64114DBB329C}"/>
                </a:ext>
              </a:extLst>
            </p:cNvPr>
            <p:cNvSpPr/>
            <p:nvPr/>
          </p:nvSpPr>
          <p:spPr>
            <a:xfrm>
              <a:off x="5667550" y="1406107"/>
              <a:ext cx="3390182" cy="25879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25" name="Csoportba foglalás 24">
              <a:extLst>
                <a:ext uri="{FF2B5EF4-FFF2-40B4-BE49-F238E27FC236}">
                  <a16:creationId xmlns:a16="http://schemas.microsoft.com/office/drawing/2014/main" id="{ED70482F-9C61-427D-9090-C1FCAD3932BD}"/>
                </a:ext>
              </a:extLst>
            </p:cNvPr>
            <p:cNvGrpSpPr/>
            <p:nvPr/>
          </p:nvGrpSpPr>
          <p:grpSpPr>
            <a:xfrm>
              <a:off x="5792632" y="1647647"/>
              <a:ext cx="3191774" cy="2087592"/>
              <a:chOff x="5792632" y="1647647"/>
              <a:chExt cx="3191774" cy="2087592"/>
            </a:xfrm>
          </p:grpSpPr>
          <p:sp>
            <p:nvSpPr>
              <p:cNvPr id="11" name="Szabadkézi sokszög: alakzat 10">
                <a:extLst>
                  <a:ext uri="{FF2B5EF4-FFF2-40B4-BE49-F238E27FC236}">
                    <a16:creationId xmlns:a16="http://schemas.microsoft.com/office/drawing/2014/main" id="{94A2090D-B291-44A7-AB30-29886EC74272}"/>
                  </a:ext>
                </a:extLst>
              </p:cNvPr>
              <p:cNvSpPr/>
              <p:nvPr/>
            </p:nvSpPr>
            <p:spPr>
              <a:xfrm>
                <a:off x="5792632" y="1647647"/>
                <a:ext cx="1595887" cy="2087592"/>
              </a:xfrm>
              <a:custGeom>
                <a:avLst/>
                <a:gdLst>
                  <a:gd name="connsiteX0" fmla="*/ 0 w 1595887"/>
                  <a:gd name="connsiteY0" fmla="*/ 0 h 2087592"/>
                  <a:gd name="connsiteX1" fmla="*/ 388188 w 1595887"/>
                  <a:gd name="connsiteY1" fmla="*/ 34505 h 2087592"/>
                  <a:gd name="connsiteX2" fmla="*/ 724619 w 1595887"/>
                  <a:gd name="connsiteY2" fmla="*/ 155275 h 2087592"/>
                  <a:gd name="connsiteX3" fmla="*/ 1043796 w 1595887"/>
                  <a:gd name="connsiteY3" fmla="*/ 457200 h 2087592"/>
                  <a:gd name="connsiteX4" fmla="*/ 1285336 w 1595887"/>
                  <a:gd name="connsiteY4" fmla="*/ 983411 h 2087592"/>
                  <a:gd name="connsiteX5" fmla="*/ 1492370 w 1595887"/>
                  <a:gd name="connsiteY5" fmla="*/ 1682150 h 2087592"/>
                  <a:gd name="connsiteX6" fmla="*/ 1595887 w 1595887"/>
                  <a:gd name="connsiteY6" fmla="*/ 2087592 h 208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887" h="2087592">
                    <a:moveTo>
                      <a:pt x="0" y="0"/>
                    </a:moveTo>
                    <a:cubicBezTo>
                      <a:pt x="133709" y="4313"/>
                      <a:pt x="267418" y="8626"/>
                      <a:pt x="388188" y="34505"/>
                    </a:cubicBezTo>
                    <a:cubicBezTo>
                      <a:pt x="508958" y="60384"/>
                      <a:pt x="615351" y="84826"/>
                      <a:pt x="724619" y="155275"/>
                    </a:cubicBezTo>
                    <a:cubicBezTo>
                      <a:pt x="833887" y="225724"/>
                      <a:pt x="950343" y="319177"/>
                      <a:pt x="1043796" y="457200"/>
                    </a:cubicBezTo>
                    <a:cubicBezTo>
                      <a:pt x="1137249" y="595223"/>
                      <a:pt x="1210574" y="779253"/>
                      <a:pt x="1285336" y="983411"/>
                    </a:cubicBezTo>
                    <a:cubicBezTo>
                      <a:pt x="1360098" y="1187569"/>
                      <a:pt x="1440612" y="1498120"/>
                      <a:pt x="1492370" y="1682150"/>
                    </a:cubicBezTo>
                    <a:cubicBezTo>
                      <a:pt x="1544129" y="1866180"/>
                      <a:pt x="1570008" y="1976886"/>
                      <a:pt x="1595887" y="2087592"/>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Szabadkézi sokszög: alakzat 11">
                <a:extLst>
                  <a:ext uri="{FF2B5EF4-FFF2-40B4-BE49-F238E27FC236}">
                    <a16:creationId xmlns:a16="http://schemas.microsoft.com/office/drawing/2014/main" id="{7D3F3448-11CF-4F47-BC7F-86F6FD127161}"/>
                  </a:ext>
                </a:extLst>
              </p:cNvPr>
              <p:cNvSpPr/>
              <p:nvPr/>
            </p:nvSpPr>
            <p:spPr>
              <a:xfrm rot="10800000" flipV="1">
                <a:off x="7388519" y="1647647"/>
                <a:ext cx="1595887" cy="2087592"/>
              </a:xfrm>
              <a:custGeom>
                <a:avLst/>
                <a:gdLst>
                  <a:gd name="connsiteX0" fmla="*/ 0 w 1595887"/>
                  <a:gd name="connsiteY0" fmla="*/ 0 h 2087592"/>
                  <a:gd name="connsiteX1" fmla="*/ 388188 w 1595887"/>
                  <a:gd name="connsiteY1" fmla="*/ 34505 h 2087592"/>
                  <a:gd name="connsiteX2" fmla="*/ 724619 w 1595887"/>
                  <a:gd name="connsiteY2" fmla="*/ 155275 h 2087592"/>
                  <a:gd name="connsiteX3" fmla="*/ 1043796 w 1595887"/>
                  <a:gd name="connsiteY3" fmla="*/ 457200 h 2087592"/>
                  <a:gd name="connsiteX4" fmla="*/ 1285336 w 1595887"/>
                  <a:gd name="connsiteY4" fmla="*/ 983411 h 2087592"/>
                  <a:gd name="connsiteX5" fmla="*/ 1492370 w 1595887"/>
                  <a:gd name="connsiteY5" fmla="*/ 1682150 h 2087592"/>
                  <a:gd name="connsiteX6" fmla="*/ 1595887 w 1595887"/>
                  <a:gd name="connsiteY6" fmla="*/ 2087592 h 208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5887" h="2087592">
                    <a:moveTo>
                      <a:pt x="0" y="0"/>
                    </a:moveTo>
                    <a:cubicBezTo>
                      <a:pt x="133709" y="4313"/>
                      <a:pt x="267418" y="8626"/>
                      <a:pt x="388188" y="34505"/>
                    </a:cubicBezTo>
                    <a:cubicBezTo>
                      <a:pt x="508958" y="60384"/>
                      <a:pt x="615351" y="84826"/>
                      <a:pt x="724619" y="155275"/>
                    </a:cubicBezTo>
                    <a:cubicBezTo>
                      <a:pt x="833887" y="225724"/>
                      <a:pt x="950343" y="319177"/>
                      <a:pt x="1043796" y="457200"/>
                    </a:cubicBezTo>
                    <a:cubicBezTo>
                      <a:pt x="1137249" y="595223"/>
                      <a:pt x="1210574" y="779253"/>
                      <a:pt x="1285336" y="983411"/>
                    </a:cubicBezTo>
                    <a:cubicBezTo>
                      <a:pt x="1360098" y="1187569"/>
                      <a:pt x="1440612" y="1498120"/>
                      <a:pt x="1492370" y="1682150"/>
                    </a:cubicBezTo>
                    <a:cubicBezTo>
                      <a:pt x="1544129" y="1866180"/>
                      <a:pt x="1570008" y="1976886"/>
                      <a:pt x="1595887" y="2087592"/>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mc:AlternateContent xmlns:mc="http://schemas.openxmlformats.org/markup-compatibility/2006" xmlns:a14="http://schemas.microsoft.com/office/drawing/2010/main">
          <mc:Choice Requires="a14">
            <p:sp>
              <p:nvSpPr>
                <p:cNvPr id="13" name="Szövegdoboz 12">
                  <a:extLst>
                    <a:ext uri="{FF2B5EF4-FFF2-40B4-BE49-F238E27FC236}">
                      <a16:creationId xmlns:a16="http://schemas.microsoft.com/office/drawing/2014/main" id="{76D89AB5-5546-4613-AB28-E7E3E55F65AF}"/>
                    </a:ext>
                  </a:extLst>
                </p:cNvPr>
                <p:cNvSpPr txBox="1"/>
                <p:nvPr/>
              </p:nvSpPr>
              <p:spPr>
                <a:xfrm>
                  <a:off x="6787907" y="4224383"/>
                  <a:ext cx="1327429" cy="3190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m:t>
                        </m:r>
                        <m:r>
                          <a:rPr lang="en-US" sz="1600" i="1">
                            <a:latin typeface="Cambria Math" panose="02040503050406030204" pitchFamily="18" charset="0"/>
                          </a:rPr>
                          <m:t>𝑇</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𝑐</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𝑐</m:t>
                            </m:r>
                          </m:sub>
                        </m:sSub>
                      </m:oMath>
                    </m:oMathPara>
                  </a14:m>
                  <a:endParaRPr lang="en-US" sz="1600" dirty="0"/>
                </a:p>
              </p:txBody>
            </p:sp>
          </mc:Choice>
          <mc:Fallback xmlns="">
            <p:sp>
              <p:nvSpPr>
                <p:cNvPr id="13" name="Szövegdoboz 12">
                  <a:extLst>
                    <a:ext uri="{FF2B5EF4-FFF2-40B4-BE49-F238E27FC236}">
                      <a16:creationId xmlns:a16="http://schemas.microsoft.com/office/drawing/2014/main" id="{76D89AB5-5546-4613-AB28-E7E3E55F65AF}"/>
                    </a:ext>
                  </a:extLst>
                </p:cNvPr>
                <p:cNvSpPr txBox="1">
                  <a:spLocks noRot="1" noChangeAspect="1" noMove="1" noResize="1" noEditPoints="1" noAdjustHandles="1" noChangeArrowheads="1" noChangeShapeType="1" noTextEdit="1"/>
                </p:cNvSpPr>
                <p:nvPr/>
              </p:nvSpPr>
              <p:spPr>
                <a:xfrm>
                  <a:off x="6787907" y="4224383"/>
                  <a:ext cx="1327429" cy="319007"/>
                </a:xfrm>
                <a:prstGeom prst="rect">
                  <a:avLst/>
                </a:prstGeom>
                <a:blipFill>
                  <a:blip r:embed="rId4"/>
                  <a:stretch>
                    <a:fillRect l="-6322"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Szövegdoboz 13">
                  <a:extLst>
                    <a:ext uri="{FF2B5EF4-FFF2-40B4-BE49-F238E27FC236}">
                      <a16:creationId xmlns:a16="http://schemas.microsoft.com/office/drawing/2014/main" id="{A80893D0-D047-4BED-B357-8423E55B41A5}"/>
                    </a:ext>
                  </a:extLst>
                </p:cNvPr>
                <p:cNvSpPr txBox="1"/>
                <p:nvPr/>
              </p:nvSpPr>
              <p:spPr>
                <a:xfrm rot="16200000">
                  <a:off x="3751203" y="2552020"/>
                  <a:ext cx="2814327" cy="422040"/>
                </a:xfrm>
                <a:prstGeom prst="rect">
                  <a:avLst/>
                </a:prstGeom>
                <a:noFill/>
              </p:spPr>
              <p:txBody>
                <a:bodyPr wrap="none" rtlCol="0">
                  <a:spAutoFit/>
                </a:bodyPr>
                <a:lstStyle/>
                <a:p>
                  <a:r>
                    <a:rPr lang="en-US" sz="1600" dirty="0"/>
                    <a:t>Lévy index of stability </a:t>
                  </a:r>
                  <a14:m>
                    <m:oMath xmlns:m="http://schemas.openxmlformats.org/officeDocument/2006/math">
                      <m:r>
                        <a:rPr lang="en-US" sz="1600" i="1">
                          <a:latin typeface="Cambria Math" panose="02040503050406030204" pitchFamily="18" charset="0"/>
                        </a:rPr>
                        <m:t>𝛼</m:t>
                      </m:r>
                    </m:oMath>
                  </a14:m>
                  <a:endParaRPr lang="en-US" sz="1600" dirty="0"/>
                </a:p>
              </p:txBody>
            </p:sp>
          </mc:Choice>
          <mc:Fallback xmlns="">
            <p:sp>
              <p:nvSpPr>
                <p:cNvPr id="14" name="Szövegdoboz 13">
                  <a:extLst>
                    <a:ext uri="{FF2B5EF4-FFF2-40B4-BE49-F238E27FC236}">
                      <a16:creationId xmlns:a16="http://schemas.microsoft.com/office/drawing/2014/main" id="{A80893D0-D047-4BED-B357-8423E55B41A5}"/>
                    </a:ext>
                  </a:extLst>
                </p:cNvPr>
                <p:cNvSpPr txBox="1">
                  <a:spLocks noRot="1" noChangeAspect="1" noMove="1" noResize="1" noEditPoints="1" noAdjustHandles="1" noChangeArrowheads="1" noChangeShapeType="1" noTextEdit="1"/>
                </p:cNvSpPr>
                <p:nvPr/>
              </p:nvSpPr>
              <p:spPr>
                <a:xfrm rot="16200000">
                  <a:off x="3751203" y="2552020"/>
                  <a:ext cx="2814327" cy="422040"/>
                </a:xfrm>
                <a:prstGeom prst="rect">
                  <a:avLst/>
                </a:prstGeom>
                <a:blipFill>
                  <a:blip r:embed="rId5"/>
                  <a:stretch>
                    <a:fillRect l="-5357" r="-21429" b="-1685"/>
                  </a:stretch>
                </a:blipFill>
              </p:spPr>
              <p:txBody>
                <a:bodyPr/>
                <a:lstStyle/>
                <a:p>
                  <a:r>
                    <a:rPr lang="en-US">
                      <a:noFill/>
                    </a:rPr>
                    <a:t> </a:t>
                  </a:r>
                </a:p>
              </p:txBody>
            </p:sp>
          </mc:Fallback>
        </mc:AlternateContent>
        <p:cxnSp>
          <p:nvCxnSpPr>
            <p:cNvPr id="16" name="Egyenes összekötő 15">
              <a:extLst>
                <a:ext uri="{FF2B5EF4-FFF2-40B4-BE49-F238E27FC236}">
                  <a16:creationId xmlns:a16="http://schemas.microsoft.com/office/drawing/2014/main" id="{2FCBE031-B622-419B-A30B-5BAC328A1F86}"/>
                </a:ext>
              </a:extLst>
            </p:cNvPr>
            <p:cNvCxnSpPr/>
            <p:nvPr/>
          </p:nvCxnSpPr>
          <p:spPr>
            <a:xfrm>
              <a:off x="5667550" y="1647647"/>
              <a:ext cx="603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Egyenes összekötő 16">
              <a:extLst>
                <a:ext uri="{FF2B5EF4-FFF2-40B4-BE49-F238E27FC236}">
                  <a16:creationId xmlns:a16="http://schemas.microsoft.com/office/drawing/2014/main" id="{43322A53-313A-4D41-8DFA-B531ED51E059}"/>
                </a:ext>
              </a:extLst>
            </p:cNvPr>
            <p:cNvCxnSpPr/>
            <p:nvPr/>
          </p:nvCxnSpPr>
          <p:spPr>
            <a:xfrm>
              <a:off x="5668537" y="2333447"/>
              <a:ext cx="603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a:extLst>
                <a:ext uri="{FF2B5EF4-FFF2-40B4-BE49-F238E27FC236}">
                  <a16:creationId xmlns:a16="http://schemas.microsoft.com/office/drawing/2014/main" id="{49398380-5096-484C-89BA-E63A1E444FCD}"/>
                </a:ext>
              </a:extLst>
            </p:cNvPr>
            <p:cNvCxnSpPr/>
            <p:nvPr/>
          </p:nvCxnSpPr>
          <p:spPr>
            <a:xfrm>
              <a:off x="5667550" y="3040678"/>
              <a:ext cx="603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Egyenes összekötő 18">
              <a:extLst>
                <a:ext uri="{FF2B5EF4-FFF2-40B4-BE49-F238E27FC236}">
                  <a16:creationId xmlns:a16="http://schemas.microsoft.com/office/drawing/2014/main" id="{33E10017-B148-4A9A-AFDD-C2FE04C895BE}"/>
                </a:ext>
              </a:extLst>
            </p:cNvPr>
            <p:cNvCxnSpPr/>
            <p:nvPr/>
          </p:nvCxnSpPr>
          <p:spPr>
            <a:xfrm>
              <a:off x="5667550" y="3738608"/>
              <a:ext cx="603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gyenes összekötő 19">
              <a:extLst>
                <a:ext uri="{FF2B5EF4-FFF2-40B4-BE49-F238E27FC236}">
                  <a16:creationId xmlns:a16="http://schemas.microsoft.com/office/drawing/2014/main" id="{8BEBF48B-5AE6-4A19-B5CA-3901B9343134}"/>
                </a:ext>
              </a:extLst>
            </p:cNvPr>
            <p:cNvCxnSpPr>
              <a:cxnSpLocks/>
            </p:cNvCxnSpPr>
            <p:nvPr/>
          </p:nvCxnSpPr>
          <p:spPr>
            <a:xfrm rot="5400000">
              <a:off x="6010450" y="3958692"/>
              <a:ext cx="603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gyenes összekötő 20">
              <a:extLst>
                <a:ext uri="{FF2B5EF4-FFF2-40B4-BE49-F238E27FC236}">
                  <a16:creationId xmlns:a16="http://schemas.microsoft.com/office/drawing/2014/main" id="{E8747C8A-8E3B-4336-8919-51930AA0E2D9}"/>
                </a:ext>
              </a:extLst>
            </p:cNvPr>
            <p:cNvCxnSpPr>
              <a:cxnSpLocks/>
            </p:cNvCxnSpPr>
            <p:nvPr/>
          </p:nvCxnSpPr>
          <p:spPr>
            <a:xfrm rot="5400000">
              <a:off x="7366458" y="3958693"/>
              <a:ext cx="603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a:extLst>
                <a:ext uri="{FF2B5EF4-FFF2-40B4-BE49-F238E27FC236}">
                  <a16:creationId xmlns:a16="http://schemas.microsoft.com/office/drawing/2014/main" id="{AC9E86B0-37EE-493F-AD8C-3353EB7D6BAC}"/>
                </a:ext>
              </a:extLst>
            </p:cNvPr>
            <p:cNvCxnSpPr>
              <a:cxnSpLocks/>
            </p:cNvCxnSpPr>
            <p:nvPr/>
          </p:nvCxnSpPr>
          <p:spPr>
            <a:xfrm rot="5400000">
              <a:off x="8694119" y="3971195"/>
              <a:ext cx="603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Szövegdoboz 22">
              <a:extLst>
                <a:ext uri="{FF2B5EF4-FFF2-40B4-BE49-F238E27FC236}">
                  <a16:creationId xmlns:a16="http://schemas.microsoft.com/office/drawing/2014/main" id="{2683AFB5-165A-4016-B6E6-F3564ACFCCC2}"/>
                </a:ext>
              </a:extLst>
            </p:cNvPr>
            <p:cNvSpPr txBox="1"/>
            <p:nvPr/>
          </p:nvSpPr>
          <p:spPr>
            <a:xfrm>
              <a:off x="5716022" y="3933687"/>
              <a:ext cx="3319573" cy="418697"/>
            </a:xfrm>
            <a:prstGeom prst="rect">
              <a:avLst/>
            </a:prstGeom>
            <a:noFill/>
          </p:spPr>
          <p:txBody>
            <a:bodyPr wrap="none" rtlCol="0">
              <a:spAutoFit/>
            </a:bodyPr>
            <a:lstStyle/>
            <a:p>
              <a:r>
                <a:rPr lang="en-US" sz="1500" dirty="0"/>
                <a:t>-0.5                 0                  0.5</a:t>
              </a:r>
            </a:p>
          </p:txBody>
        </p:sp>
        <p:sp>
          <p:nvSpPr>
            <p:cNvPr id="24" name="Szövegdoboz 23">
              <a:extLst>
                <a:ext uri="{FF2B5EF4-FFF2-40B4-BE49-F238E27FC236}">
                  <a16:creationId xmlns:a16="http://schemas.microsoft.com/office/drawing/2014/main" id="{E9BFE327-1FF3-470D-BA40-679732FF620A}"/>
                </a:ext>
              </a:extLst>
            </p:cNvPr>
            <p:cNvSpPr txBox="1"/>
            <p:nvPr/>
          </p:nvSpPr>
          <p:spPr>
            <a:xfrm>
              <a:off x="5198968" y="1440268"/>
              <a:ext cx="521955" cy="2512182"/>
            </a:xfrm>
            <a:prstGeom prst="rect">
              <a:avLst/>
            </a:prstGeom>
            <a:noFill/>
          </p:spPr>
          <p:txBody>
            <a:bodyPr wrap="none" rtlCol="0">
              <a:spAutoFit/>
            </a:bodyPr>
            <a:lstStyle/>
            <a:p>
              <a:r>
                <a:rPr lang="en-US" sz="1500" dirty="0"/>
                <a:t>2.0</a:t>
              </a:r>
            </a:p>
            <a:p>
              <a:endParaRPr lang="en-US" sz="1500" dirty="0"/>
            </a:p>
            <a:p>
              <a:endParaRPr lang="en-US" sz="1500" dirty="0"/>
            </a:p>
            <a:p>
              <a:endParaRPr lang="en-US" sz="1500" dirty="0"/>
            </a:p>
            <a:p>
              <a:endParaRPr lang="en-US" sz="1500" dirty="0"/>
            </a:p>
            <a:p>
              <a:r>
                <a:rPr lang="en-US" sz="1500" dirty="0"/>
                <a:t>1.0</a:t>
              </a:r>
            </a:p>
            <a:p>
              <a:r>
                <a:rPr lang="en-US" sz="1500" dirty="0"/>
                <a:t> </a:t>
              </a:r>
            </a:p>
            <a:p>
              <a:r>
                <a:rPr lang="en-US" sz="1500" dirty="0"/>
                <a:t>0.5</a:t>
              </a:r>
            </a:p>
          </p:txBody>
        </p:sp>
      </p:grpSp>
      <p:pic>
        <p:nvPicPr>
          <p:cNvPr id="26" name="Kép 25">
            <a:extLst>
              <a:ext uri="{FF2B5EF4-FFF2-40B4-BE49-F238E27FC236}">
                <a16:creationId xmlns:a16="http://schemas.microsoft.com/office/drawing/2014/main" id="{A8FF62B0-D286-49F9-852B-0FFFF278D5A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785887" y="1544324"/>
            <a:ext cx="3307190" cy="2576020"/>
          </a:xfrm>
          <a:prstGeom prst="rect">
            <a:avLst/>
          </a:prstGeom>
        </p:spPr>
      </p:pic>
      <p:sp>
        <p:nvSpPr>
          <p:cNvPr id="8" name="Dia számának helye 7">
            <a:extLst>
              <a:ext uri="{FF2B5EF4-FFF2-40B4-BE49-F238E27FC236}">
                <a16:creationId xmlns:a16="http://schemas.microsoft.com/office/drawing/2014/main" id="{3A95113B-CCBC-0946-EED3-118DF83EF48F}"/>
              </a:ext>
            </a:extLst>
          </p:cNvPr>
          <p:cNvSpPr>
            <a:spLocks noGrp="1"/>
          </p:cNvSpPr>
          <p:nvPr>
            <p:ph type="sldNum" sz="quarter" idx="12"/>
          </p:nvPr>
        </p:nvSpPr>
        <p:spPr/>
        <p:txBody>
          <a:bodyPr/>
          <a:lstStyle/>
          <a:p>
            <a:fld id="{8EBAB383-6C5D-40A2-91D4-B65D4716B15C}" type="slidenum">
              <a:rPr lang="en-US" smtClean="0"/>
              <a:pPr/>
              <a:t>27</a:t>
            </a:fld>
            <a:r>
              <a:rPr lang="en-US" sz="1100" dirty="0"/>
              <a:t>/30</a:t>
            </a:r>
            <a:endParaRPr lang="en-US" sz="2800" dirty="0"/>
          </a:p>
        </p:txBody>
      </p:sp>
      <p:sp>
        <p:nvSpPr>
          <p:cNvPr id="6" name="Téglalap 5">
            <a:extLst>
              <a:ext uri="{FF2B5EF4-FFF2-40B4-BE49-F238E27FC236}">
                <a16:creationId xmlns:a16="http://schemas.microsoft.com/office/drawing/2014/main" id="{53AA51E2-41EE-F960-7919-59F8F6489213}"/>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HIGH-ENERGY PHYSICS       QUANTUM STATISTICS       </a:t>
            </a:r>
            <a:r>
              <a:rPr lang="en-US" sz="1600" b="1" dirty="0">
                <a:solidFill>
                  <a:schemeClr val="bg2"/>
                </a:solidFill>
                <a:effectLst>
                  <a:outerShdw blurRad="38100" dist="38100" dir="2700000" algn="tl">
                    <a:srgbClr val="000000">
                      <a:alpha val="43137"/>
                    </a:srgbClr>
                  </a:outerShdw>
                </a:effectLst>
              </a:rPr>
              <a:t>FEMTOSCOPY</a:t>
            </a:r>
            <a:r>
              <a:rPr lang="en-US" sz="1600" b="1" dirty="0">
                <a:solidFill>
                  <a:schemeClr val="bg1">
                    <a:lumMod val="65000"/>
                  </a:schemeClr>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702025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ím 1">
                <a:extLst>
                  <a:ext uri="{FF2B5EF4-FFF2-40B4-BE49-F238E27FC236}">
                    <a16:creationId xmlns:a16="http://schemas.microsoft.com/office/drawing/2014/main" id="{4D4B7D41-3072-4BED-8805-DB71DD7715C9}"/>
                  </a:ext>
                </a:extLst>
              </p:cNvPr>
              <p:cNvSpPr>
                <a:spLocks noGrp="1"/>
              </p:cNvSpPr>
              <p:nvPr>
                <p:ph type="title"/>
              </p:nvPr>
            </p:nvSpPr>
            <p:spPr/>
            <p:txBody>
              <a:bodyPr>
                <a:normAutofit/>
              </a:bodyPr>
              <a:lstStyle/>
              <a:p>
                <a:r>
                  <a:rPr lang="en-US" dirty="0"/>
                  <a:t>stability parameter </a:t>
                </a:r>
                <a14:m>
                  <m:oMath xmlns:m="http://schemas.openxmlformats.org/officeDocument/2006/math">
                    <m:r>
                      <a:rPr lang="en-US" b="0" i="1" smtClean="0">
                        <a:latin typeface="Cambria Math" panose="02040503050406030204" pitchFamily="18" charset="0"/>
                      </a:rPr>
                      <m:t>𝛼</m:t>
                    </m:r>
                  </m:oMath>
                </a14:m>
                <a:r>
                  <a:rPr lang="en-US" dirty="0"/>
                  <a:t> from SPS to LHC</a:t>
                </a:r>
              </a:p>
            </p:txBody>
          </p:sp>
        </mc:Choice>
        <mc:Fallback xmlns="">
          <p:sp>
            <p:nvSpPr>
              <p:cNvPr id="2" name="Cím 1">
                <a:extLst>
                  <a:ext uri="{FF2B5EF4-FFF2-40B4-BE49-F238E27FC236}">
                    <a16:creationId xmlns:a16="http://schemas.microsoft.com/office/drawing/2014/main" id="{4D4B7D41-3072-4BED-8805-DB71DD7715C9}"/>
                  </a:ext>
                </a:extLst>
              </p:cNvPr>
              <p:cNvSpPr>
                <a:spLocks noGrp="1" noRot="1" noChangeAspect="1" noMove="1" noResize="1" noEditPoints="1" noAdjustHandles="1" noChangeArrowheads="1" noChangeShapeType="1" noTextEdit="1"/>
              </p:cNvSpPr>
              <p:nvPr>
                <p:ph type="title"/>
              </p:nvPr>
            </p:nvSpPr>
            <p:spPr>
              <a:blipFill>
                <a:blip r:embed="rId2"/>
                <a:stretch>
                  <a:fillRect l="-1396" t="-2333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artalom helye 2">
                <a:extLst>
                  <a:ext uri="{FF2B5EF4-FFF2-40B4-BE49-F238E27FC236}">
                    <a16:creationId xmlns:a16="http://schemas.microsoft.com/office/drawing/2014/main" id="{FE36BD01-A068-402F-B23A-36BC3C6D2F8C}"/>
                  </a:ext>
                </a:extLst>
              </p:cNvPr>
              <p:cNvSpPr>
                <a:spLocks noGrp="1"/>
              </p:cNvSpPr>
              <p:nvPr>
                <p:ph idx="1"/>
              </p:nvPr>
            </p:nvSpPr>
            <p:spPr/>
            <p:txBody>
              <a:bodyPr/>
              <a:lstStyle/>
              <a:p>
                <a:r>
                  <a:rPr lang="en-US" dirty="0"/>
                  <a:t>Different values for small (</a:t>
                </a:r>
                <a:r>
                  <a:rPr lang="en-US" dirty="0" err="1"/>
                  <a:t>Be+Be</a:t>
                </a:r>
                <a:r>
                  <a:rPr lang="en-US" dirty="0"/>
                  <a:t>) &amp; medium (</a:t>
                </a:r>
                <a:r>
                  <a:rPr lang="en-US" dirty="0" err="1"/>
                  <a:t>Ar+Sc</a:t>
                </a:r>
                <a:r>
                  <a:rPr lang="en-US" dirty="0"/>
                  <a:t>) systems at SPS</a:t>
                </a:r>
              </a:p>
              <a:p>
                <a:pPr lvl="1"/>
                <a:r>
                  <a:rPr lang="en-US" dirty="0"/>
                  <a:t>Also true for </a:t>
                </a:r>
                <a:r>
                  <a:rPr lang="en-US" dirty="0" err="1"/>
                  <a:t>Pb+Pb</a:t>
                </a:r>
                <a:r>
                  <a:rPr lang="en-US" dirty="0"/>
                  <a:t> and </a:t>
                </a:r>
                <a:r>
                  <a:rPr lang="en-US" dirty="0" err="1"/>
                  <a:t>p+p</a:t>
                </a:r>
                <a:r>
                  <a:rPr lang="en-US" dirty="0"/>
                  <a:t> at LHC? (pp: </a:t>
                </a:r>
                <a14:m>
                  <m:oMath xmlns:m="http://schemas.openxmlformats.org/officeDocument/2006/math">
                    <m:r>
                      <a:rPr lang="en-US" b="0" i="1" smtClean="0">
                        <a:latin typeface="Cambria Math" panose="02040503050406030204" pitchFamily="18" charset="0"/>
                      </a:rPr>
                      <m:t>𝛼</m:t>
                    </m:r>
                    <m:r>
                      <a:rPr lang="en-US" b="0" i="1" smtClean="0">
                        <a:latin typeface="Cambria Math" panose="02040503050406030204" pitchFamily="18" charset="0"/>
                      </a:rPr>
                      <m:t>=1</m:t>
                    </m:r>
                  </m:oMath>
                </a14:m>
                <a:r>
                  <a:rPr lang="en-US" dirty="0"/>
                  <a:t> assumed so far)</a:t>
                </a:r>
              </a:p>
              <a:p>
                <a:r>
                  <a:rPr lang="en-US" dirty="0"/>
                  <a:t>Medium and large systems: non-monotonic trend</a:t>
                </a:r>
              </a:p>
              <a:p>
                <a:pPr lvl="1"/>
                <a:r>
                  <a:rPr lang="en-US" dirty="0"/>
                  <a:t>Final data in PHENIX, CMS and NA61/SHINE</a:t>
                </a:r>
              </a:p>
              <a:p>
                <a:pPr lvl="1"/>
                <a:r>
                  <a:rPr lang="en-US" dirty="0"/>
                  <a:t>More preliminary results in PHENIX, STAR and NA61/SHINE</a:t>
                </a:r>
                <a:br>
                  <a:rPr lang="en-US" dirty="0"/>
                </a:br>
                <a:r>
                  <a:rPr lang="en-US" dirty="0"/>
                  <a:t>e.g.</a:t>
                </a:r>
                <a:r>
                  <a:rPr lang="hu-HU" dirty="0"/>
                  <a:t>: </a:t>
                </a:r>
                <a:r>
                  <a:rPr lang="hu-HU" dirty="0" err="1"/>
                  <a:t>five</a:t>
                </a:r>
                <a:r>
                  <a:rPr lang="en-US" dirty="0"/>
                  <a:t> papers in Universe vol. 9 (2023) no. 7</a:t>
                </a:r>
              </a:p>
              <a:p>
                <a:r>
                  <a:rPr lang="en-US" dirty="0"/>
                  <a:t>Compare to expectation cartoon based on </a:t>
                </a:r>
                <a:br>
                  <a:rPr lang="en-US" dirty="0"/>
                </a:br>
                <a:r>
                  <a:rPr lang="en-US" sz="1800" dirty="0"/>
                  <a:t>Csörgő, </a:t>
                </a:r>
                <a:r>
                  <a:rPr lang="en-US" sz="1800" dirty="0" err="1"/>
                  <a:t>Hegyi</a:t>
                </a:r>
                <a:r>
                  <a:rPr lang="en-US" sz="1800" dirty="0"/>
                  <a:t>, </a:t>
                </a:r>
                <a:r>
                  <a:rPr lang="en-US" sz="1800" dirty="0" err="1"/>
                  <a:t>Zajc</a:t>
                </a:r>
                <a:r>
                  <a:rPr lang="en-US" sz="1800" dirty="0"/>
                  <a:t>, </a:t>
                </a:r>
                <a:br>
                  <a:rPr lang="en-US" sz="1800" dirty="0"/>
                </a:br>
                <a:r>
                  <a:rPr lang="en-US" sz="1800" dirty="0" err="1"/>
                  <a:t>Eur.Phys.J</a:t>
                </a:r>
                <a:r>
                  <a:rPr lang="en-US" sz="1800" dirty="0"/>
                  <a:t>. C36 (2004) 67</a:t>
                </a:r>
              </a:p>
              <a:p>
                <a:r>
                  <a:rPr lang="en-US" dirty="0"/>
                  <a:t>Non-monotonicity</a:t>
                </a:r>
                <a:br>
                  <a:rPr lang="en-US" dirty="0"/>
                </a:br>
                <a:r>
                  <a:rPr lang="en-US" dirty="0"/>
                  <a:t>to be expected?</a:t>
                </a:r>
              </a:p>
            </p:txBody>
          </p:sp>
        </mc:Choice>
        <mc:Fallback xmlns="">
          <p:sp>
            <p:nvSpPr>
              <p:cNvPr id="3" name="Tartalom helye 2">
                <a:extLst>
                  <a:ext uri="{FF2B5EF4-FFF2-40B4-BE49-F238E27FC236}">
                    <a16:creationId xmlns:a16="http://schemas.microsoft.com/office/drawing/2014/main" id="{FE36BD01-A068-402F-B23A-36BC3C6D2F8C}"/>
                  </a:ext>
                </a:extLst>
              </p:cNvPr>
              <p:cNvSpPr>
                <a:spLocks noGrp="1" noRot="1" noChangeAspect="1" noMove="1" noResize="1" noEditPoints="1" noAdjustHandles="1" noChangeArrowheads="1" noChangeShapeType="1" noTextEdit="1"/>
              </p:cNvSpPr>
              <p:nvPr>
                <p:ph idx="1"/>
              </p:nvPr>
            </p:nvSpPr>
            <p:spPr>
              <a:blipFill>
                <a:blip r:embed="rId3"/>
                <a:stretch>
                  <a:fillRect l="-483"/>
                </a:stretch>
              </a:blipFill>
            </p:spPr>
            <p:txBody>
              <a:bodyPr/>
              <a:lstStyle/>
              <a:p>
                <a:r>
                  <a:rPr lang="en-US">
                    <a:noFill/>
                  </a:rPr>
                  <a:t> </a:t>
                </a:r>
              </a:p>
            </p:txBody>
          </p:sp>
        </mc:Fallback>
      </mc:AlternateContent>
      <p:pic>
        <p:nvPicPr>
          <p:cNvPr id="48" name="Kép 47">
            <a:extLst>
              <a:ext uri="{FF2B5EF4-FFF2-40B4-BE49-F238E27FC236}">
                <a16:creationId xmlns:a16="http://schemas.microsoft.com/office/drawing/2014/main" id="{7B868E67-145C-4596-9D7A-C22E61D5CA8A}"/>
              </a:ext>
            </a:extLst>
          </p:cNvPr>
          <p:cNvPicPr>
            <a:picLocks noChangeAspect="1"/>
          </p:cNvPicPr>
          <p:nvPr/>
        </p:nvPicPr>
        <p:blipFill>
          <a:blip r:embed="rId4"/>
          <a:stretch>
            <a:fillRect/>
          </a:stretch>
        </p:blipFill>
        <p:spPr>
          <a:xfrm>
            <a:off x="3674426" y="4157116"/>
            <a:ext cx="2511154" cy="1918944"/>
          </a:xfrm>
          <a:prstGeom prst="rect">
            <a:avLst/>
          </a:prstGeom>
        </p:spPr>
      </p:pic>
      <p:grpSp>
        <p:nvGrpSpPr>
          <p:cNvPr id="31" name="Csoportba foglalás 30">
            <a:extLst>
              <a:ext uri="{FF2B5EF4-FFF2-40B4-BE49-F238E27FC236}">
                <a16:creationId xmlns:a16="http://schemas.microsoft.com/office/drawing/2014/main" id="{F700FE86-BFDE-74F3-0AD3-9BD0D5D83447}"/>
              </a:ext>
            </a:extLst>
          </p:cNvPr>
          <p:cNvGrpSpPr/>
          <p:nvPr/>
        </p:nvGrpSpPr>
        <p:grpSpPr>
          <a:xfrm>
            <a:off x="6921545" y="2301775"/>
            <a:ext cx="5239182" cy="3736115"/>
            <a:chOff x="6921545" y="2301775"/>
            <a:chExt cx="5239182" cy="3736115"/>
          </a:xfrm>
        </p:grpSpPr>
        <mc:AlternateContent xmlns:mc="http://schemas.openxmlformats.org/markup-compatibility/2006" xmlns:a14="http://schemas.microsoft.com/office/drawing/2010/main">
          <mc:Choice Requires="a14">
            <p:graphicFrame>
              <p:nvGraphicFramePr>
                <p:cNvPr id="32" name="Diagram 31">
                  <a:extLst>
                    <a:ext uri="{FF2B5EF4-FFF2-40B4-BE49-F238E27FC236}">
                      <a16:creationId xmlns:a16="http://schemas.microsoft.com/office/drawing/2014/main" id="{9DE115BD-1164-46A0-A52E-C8AD731319B0}"/>
                    </a:ext>
                  </a:extLst>
                </p:cNvPr>
                <p:cNvGraphicFramePr>
                  <a:graphicFrameLocks/>
                </p:cNvGraphicFramePr>
                <p:nvPr>
                  <p:extLst>
                    <p:ext uri="{D42A27DB-BD31-4B8C-83A1-F6EECF244321}">
                      <p14:modId xmlns:p14="http://schemas.microsoft.com/office/powerpoint/2010/main" val="1481870501"/>
                    </p:ext>
                  </p:extLst>
                </p:nvPr>
              </p:nvGraphicFramePr>
              <p:xfrm>
                <a:off x="6921545" y="2301775"/>
                <a:ext cx="5239182" cy="3736115"/>
              </p:xfrm>
              <a:graphic>
                <a:graphicData uri="http://schemas.openxmlformats.org/drawingml/2006/chart">
                  <c:chart xmlns:c="http://schemas.openxmlformats.org/drawingml/2006/chart" xmlns:r="http://schemas.openxmlformats.org/officeDocument/2006/relationships" r:id="rId5"/>
                </a:graphicData>
              </a:graphic>
            </p:graphicFrame>
          </mc:Choice>
          <mc:Fallback xmlns="">
            <p:graphicFrame>
              <p:nvGraphicFramePr>
                <p:cNvPr id="32" name="Diagram 31">
                  <a:extLst>
                    <a:ext uri="{FF2B5EF4-FFF2-40B4-BE49-F238E27FC236}">
                      <a16:creationId xmlns:a16="http://schemas.microsoft.com/office/drawing/2014/main" id="{9DE115BD-1164-46A0-A52E-C8AD731319B0}"/>
                    </a:ext>
                  </a:extLst>
                </p:cNvPr>
                <p:cNvGraphicFramePr>
                  <a:graphicFrameLocks/>
                </p:cNvGraphicFramePr>
                <p:nvPr>
                  <p:extLst>
                    <p:ext uri="{D42A27DB-BD31-4B8C-83A1-F6EECF244321}">
                      <p14:modId xmlns:p14="http://schemas.microsoft.com/office/powerpoint/2010/main" val="1481870501"/>
                    </p:ext>
                  </p:extLst>
                </p:nvPr>
              </p:nvGraphicFramePr>
              <p:xfrm>
                <a:off x="6921545" y="2301775"/>
                <a:ext cx="5239182" cy="3736115"/>
              </p:xfrm>
              <a:graphic>
                <a:graphicData uri="http://schemas.openxmlformats.org/drawingml/2006/chart">
                  <c:chart xmlns:c="http://schemas.openxmlformats.org/drawingml/2006/chart" xmlns:r="http://schemas.openxmlformats.org/officeDocument/2006/relationships" r:id="rId6"/>
                </a:graphicData>
              </a:graphic>
            </p:graphicFrame>
          </mc:Fallback>
        </mc:AlternateContent>
        <p:sp>
          <p:nvSpPr>
            <p:cNvPr id="39" name="Szövegdoboz 38">
              <a:extLst>
                <a:ext uri="{FF2B5EF4-FFF2-40B4-BE49-F238E27FC236}">
                  <a16:creationId xmlns:a16="http://schemas.microsoft.com/office/drawing/2014/main" id="{46312DFB-A4DC-0955-8E81-346E75B98874}"/>
                </a:ext>
              </a:extLst>
            </p:cNvPr>
            <p:cNvSpPr txBox="1"/>
            <p:nvPr/>
          </p:nvSpPr>
          <p:spPr>
            <a:xfrm>
              <a:off x="9585126" y="4486389"/>
              <a:ext cx="1209098" cy="584775"/>
            </a:xfrm>
            <a:prstGeom prst="rect">
              <a:avLst/>
            </a:prstGeom>
            <a:solidFill>
              <a:srgbClr val="F2E3FC">
                <a:alpha val="50196"/>
              </a:srgbClr>
            </a:solidFill>
          </p:spPr>
          <p:txBody>
            <a:bodyPr wrap="square" rtlCol="0">
              <a:spAutoFit/>
            </a:bodyPr>
            <a:lstStyle/>
            <a:p>
              <a:r>
                <a:rPr lang="en-US" sz="1600" dirty="0"/>
                <a:t>PHENIX</a:t>
              </a:r>
              <a:br>
                <a:rPr lang="en-US" sz="1600" dirty="0"/>
              </a:br>
              <a:r>
                <a:rPr lang="en-US" sz="1600" dirty="0" err="1">
                  <a:solidFill>
                    <a:srgbClr val="6699FF"/>
                  </a:solidFill>
                </a:rPr>
                <a:t>Au+Au</a:t>
              </a:r>
              <a:endParaRPr lang="en-US" sz="1600" dirty="0">
                <a:solidFill>
                  <a:srgbClr val="6699FF"/>
                </a:solidFill>
              </a:endParaRPr>
            </a:p>
          </p:txBody>
        </p:sp>
        <p:sp>
          <p:nvSpPr>
            <p:cNvPr id="11" name="Szövegdoboz 10">
              <a:extLst>
                <a:ext uri="{FF2B5EF4-FFF2-40B4-BE49-F238E27FC236}">
                  <a16:creationId xmlns:a16="http://schemas.microsoft.com/office/drawing/2014/main" id="{4AD4090F-27EC-438F-832C-320AA2B05D47}"/>
                </a:ext>
              </a:extLst>
            </p:cNvPr>
            <p:cNvSpPr txBox="1"/>
            <p:nvPr/>
          </p:nvSpPr>
          <p:spPr>
            <a:xfrm>
              <a:off x="8043708" y="2649892"/>
              <a:ext cx="1301959" cy="584775"/>
            </a:xfrm>
            <a:prstGeom prst="rect">
              <a:avLst/>
            </a:prstGeom>
            <a:noFill/>
          </p:spPr>
          <p:txBody>
            <a:bodyPr wrap="none" rtlCol="0">
              <a:spAutoFit/>
            </a:bodyPr>
            <a:lstStyle/>
            <a:p>
              <a:r>
                <a:rPr lang="en-US" sz="1600" dirty="0"/>
                <a:t>NA61/SHINE</a:t>
              </a:r>
              <a:br>
                <a:rPr lang="en-US" sz="1600" dirty="0"/>
              </a:br>
              <a:r>
                <a:rPr lang="en-US" sz="1600" dirty="0" err="1">
                  <a:solidFill>
                    <a:srgbClr val="6699FF"/>
                  </a:solidFill>
                </a:rPr>
                <a:t>Ar+Sc</a:t>
              </a:r>
              <a:endParaRPr lang="en-US" sz="1600" dirty="0">
                <a:solidFill>
                  <a:srgbClr val="6699FF"/>
                </a:solidFill>
              </a:endParaRPr>
            </a:p>
          </p:txBody>
        </p:sp>
        <p:sp>
          <p:nvSpPr>
            <p:cNvPr id="12" name="Szövegdoboz 11">
              <a:extLst>
                <a:ext uri="{FF2B5EF4-FFF2-40B4-BE49-F238E27FC236}">
                  <a16:creationId xmlns:a16="http://schemas.microsoft.com/office/drawing/2014/main" id="{C065CA75-A5F5-4F2F-9056-D6BE934D79D9}"/>
                </a:ext>
              </a:extLst>
            </p:cNvPr>
            <p:cNvSpPr txBox="1"/>
            <p:nvPr/>
          </p:nvSpPr>
          <p:spPr>
            <a:xfrm>
              <a:off x="8117247" y="4425785"/>
              <a:ext cx="1301960" cy="584775"/>
            </a:xfrm>
            <a:prstGeom prst="rect">
              <a:avLst/>
            </a:prstGeom>
            <a:solidFill>
              <a:srgbClr val="F2E3FC">
                <a:alpha val="50196"/>
              </a:srgbClr>
            </a:solidFill>
          </p:spPr>
          <p:txBody>
            <a:bodyPr wrap="square" rtlCol="0">
              <a:spAutoFit/>
            </a:bodyPr>
            <a:lstStyle/>
            <a:p>
              <a:r>
                <a:rPr lang="en-US" sz="1600" dirty="0"/>
                <a:t>NA61/SHINE</a:t>
              </a:r>
              <a:br>
                <a:rPr lang="en-US" sz="1600" dirty="0"/>
              </a:br>
              <a:r>
                <a:rPr lang="en-US" sz="1600" dirty="0" err="1">
                  <a:solidFill>
                    <a:srgbClr val="6699FF"/>
                  </a:solidFill>
                </a:rPr>
                <a:t>Be+Be</a:t>
              </a:r>
              <a:endParaRPr lang="en-US" sz="1600" dirty="0">
                <a:solidFill>
                  <a:srgbClr val="6699FF"/>
                </a:solidFill>
              </a:endParaRPr>
            </a:p>
          </p:txBody>
        </p:sp>
        <p:sp>
          <p:nvSpPr>
            <p:cNvPr id="13" name="Szövegdoboz 12">
              <a:extLst>
                <a:ext uri="{FF2B5EF4-FFF2-40B4-BE49-F238E27FC236}">
                  <a16:creationId xmlns:a16="http://schemas.microsoft.com/office/drawing/2014/main" id="{3C5FDD73-BD82-493A-877A-7920357A5567}"/>
                </a:ext>
              </a:extLst>
            </p:cNvPr>
            <p:cNvSpPr txBox="1"/>
            <p:nvPr/>
          </p:nvSpPr>
          <p:spPr>
            <a:xfrm>
              <a:off x="9583980" y="3822443"/>
              <a:ext cx="782587" cy="584775"/>
            </a:xfrm>
            <a:prstGeom prst="rect">
              <a:avLst/>
            </a:prstGeom>
            <a:noFill/>
          </p:spPr>
          <p:txBody>
            <a:bodyPr wrap="none" rtlCol="0">
              <a:spAutoFit/>
            </a:bodyPr>
            <a:lstStyle/>
            <a:p>
              <a:r>
                <a:rPr lang="en-US" sz="1600" dirty="0"/>
                <a:t>STAR</a:t>
              </a:r>
              <a:br>
                <a:rPr lang="en-US" sz="1600" dirty="0"/>
              </a:br>
              <a:r>
                <a:rPr lang="en-US" sz="1600" dirty="0" err="1">
                  <a:solidFill>
                    <a:srgbClr val="6699FF"/>
                  </a:solidFill>
                </a:rPr>
                <a:t>Au+Au</a:t>
              </a:r>
              <a:endParaRPr lang="en-US" sz="1600" dirty="0">
                <a:solidFill>
                  <a:srgbClr val="6699FF"/>
                </a:solidFill>
              </a:endParaRPr>
            </a:p>
          </p:txBody>
        </p:sp>
        <p:sp>
          <p:nvSpPr>
            <p:cNvPr id="14" name="Szövegdoboz 13">
              <a:extLst>
                <a:ext uri="{FF2B5EF4-FFF2-40B4-BE49-F238E27FC236}">
                  <a16:creationId xmlns:a16="http://schemas.microsoft.com/office/drawing/2014/main" id="{602BBCE0-265D-4C8A-81FD-863E25A93CA8}"/>
                </a:ext>
              </a:extLst>
            </p:cNvPr>
            <p:cNvSpPr txBox="1"/>
            <p:nvPr/>
          </p:nvSpPr>
          <p:spPr>
            <a:xfrm>
              <a:off x="10519639" y="2649892"/>
              <a:ext cx="718467" cy="584775"/>
            </a:xfrm>
            <a:prstGeom prst="rect">
              <a:avLst/>
            </a:prstGeom>
            <a:solidFill>
              <a:srgbClr val="F2E3FC">
                <a:alpha val="50196"/>
              </a:srgbClr>
            </a:solidFill>
          </p:spPr>
          <p:txBody>
            <a:bodyPr wrap="none" rtlCol="0">
              <a:spAutoFit/>
            </a:bodyPr>
            <a:lstStyle/>
            <a:p>
              <a:r>
                <a:rPr lang="en-US" sz="1600" dirty="0"/>
                <a:t>CMS</a:t>
              </a:r>
            </a:p>
            <a:p>
              <a:r>
                <a:rPr lang="en-US" sz="1600" dirty="0" err="1">
                  <a:solidFill>
                    <a:srgbClr val="6699FF"/>
                  </a:solidFill>
                </a:rPr>
                <a:t>Pb+Pb</a:t>
              </a:r>
              <a:endParaRPr lang="en-US" sz="1600" dirty="0">
                <a:solidFill>
                  <a:srgbClr val="6699FF"/>
                </a:solidFill>
              </a:endParaRPr>
            </a:p>
          </p:txBody>
        </p:sp>
        <p:grpSp>
          <p:nvGrpSpPr>
            <p:cNvPr id="10" name="Csoportba foglalás 9">
              <a:extLst>
                <a:ext uri="{FF2B5EF4-FFF2-40B4-BE49-F238E27FC236}">
                  <a16:creationId xmlns:a16="http://schemas.microsoft.com/office/drawing/2014/main" id="{BFFF6E07-EA88-D909-307F-F7AF65C9D905}"/>
                </a:ext>
              </a:extLst>
            </p:cNvPr>
            <p:cNvGrpSpPr/>
            <p:nvPr/>
          </p:nvGrpSpPr>
          <p:grpSpPr>
            <a:xfrm>
              <a:off x="8708175" y="2981681"/>
              <a:ext cx="246511" cy="203295"/>
              <a:chOff x="9915525" y="609600"/>
              <a:chExt cx="246511" cy="203295"/>
            </a:xfrm>
            <a:solidFill>
              <a:srgbClr val="6699FF">
                <a:alpha val="40000"/>
              </a:srgbClr>
            </a:solidFill>
          </p:grpSpPr>
          <p:sp>
            <p:nvSpPr>
              <p:cNvPr id="6" name="Ellipszis 5">
                <a:extLst>
                  <a:ext uri="{FF2B5EF4-FFF2-40B4-BE49-F238E27FC236}">
                    <a16:creationId xmlns:a16="http://schemas.microsoft.com/office/drawing/2014/main" id="{0441CC72-EF68-6BE7-37D2-E10E79EDC17E}"/>
                  </a:ext>
                </a:extLst>
              </p:cNvPr>
              <p:cNvSpPr/>
              <p:nvPr/>
            </p:nvSpPr>
            <p:spPr>
              <a:xfrm>
                <a:off x="9915525" y="609600"/>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Ellipszis 8">
                <a:extLst>
                  <a:ext uri="{FF2B5EF4-FFF2-40B4-BE49-F238E27FC236}">
                    <a16:creationId xmlns:a16="http://schemas.microsoft.com/office/drawing/2014/main" id="{2683E812-8B19-CE63-BDA6-5230904CED64}"/>
                  </a:ext>
                </a:extLst>
              </p:cNvPr>
              <p:cNvSpPr/>
              <p:nvPr/>
            </p:nvSpPr>
            <p:spPr>
              <a:xfrm>
                <a:off x="9973814" y="617976"/>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Csoportba foglalás 15">
              <a:extLst>
                <a:ext uri="{FF2B5EF4-FFF2-40B4-BE49-F238E27FC236}">
                  <a16:creationId xmlns:a16="http://schemas.microsoft.com/office/drawing/2014/main" id="{509FEFA8-EBA1-98CE-5798-9285997D489E}"/>
                </a:ext>
              </a:extLst>
            </p:cNvPr>
            <p:cNvGrpSpPr>
              <a:grpSpLocks noChangeAspect="1"/>
            </p:cNvGrpSpPr>
            <p:nvPr/>
          </p:nvGrpSpPr>
          <p:grpSpPr>
            <a:xfrm>
              <a:off x="8831431" y="4801087"/>
              <a:ext cx="147907" cy="121977"/>
              <a:chOff x="9915525" y="609600"/>
              <a:chExt cx="246511" cy="203295"/>
            </a:xfrm>
            <a:solidFill>
              <a:srgbClr val="6699FF">
                <a:alpha val="40000"/>
              </a:srgbClr>
            </a:solidFill>
          </p:grpSpPr>
          <p:sp>
            <p:nvSpPr>
              <p:cNvPr id="18" name="Ellipszis 17">
                <a:extLst>
                  <a:ext uri="{FF2B5EF4-FFF2-40B4-BE49-F238E27FC236}">
                    <a16:creationId xmlns:a16="http://schemas.microsoft.com/office/drawing/2014/main" id="{CF19D2FD-062E-2D81-48A7-B2BBFE6A98B1}"/>
                  </a:ext>
                </a:extLst>
              </p:cNvPr>
              <p:cNvSpPr/>
              <p:nvPr/>
            </p:nvSpPr>
            <p:spPr>
              <a:xfrm>
                <a:off x="9915525" y="609600"/>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Ellipszis 18">
                <a:extLst>
                  <a:ext uri="{FF2B5EF4-FFF2-40B4-BE49-F238E27FC236}">
                    <a16:creationId xmlns:a16="http://schemas.microsoft.com/office/drawing/2014/main" id="{6486B113-CCEA-A2AA-A04B-0337BDD58F74}"/>
                  </a:ext>
                </a:extLst>
              </p:cNvPr>
              <p:cNvSpPr/>
              <p:nvPr/>
            </p:nvSpPr>
            <p:spPr>
              <a:xfrm>
                <a:off x="9973814" y="617976"/>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Csoportba foglalás 19">
              <a:extLst>
                <a:ext uri="{FF2B5EF4-FFF2-40B4-BE49-F238E27FC236}">
                  <a16:creationId xmlns:a16="http://schemas.microsoft.com/office/drawing/2014/main" id="{28DC0573-D9FF-BC4C-6675-8BC2C17F0A4F}"/>
                </a:ext>
              </a:extLst>
            </p:cNvPr>
            <p:cNvGrpSpPr>
              <a:grpSpLocks noChangeAspect="1"/>
            </p:cNvGrpSpPr>
            <p:nvPr/>
          </p:nvGrpSpPr>
          <p:grpSpPr>
            <a:xfrm>
              <a:off x="10334452" y="4740418"/>
              <a:ext cx="350717" cy="304943"/>
              <a:chOff x="9915525" y="609600"/>
              <a:chExt cx="233811" cy="203295"/>
            </a:xfrm>
            <a:solidFill>
              <a:srgbClr val="6699FF">
                <a:alpha val="40000"/>
              </a:srgbClr>
            </a:solidFill>
          </p:grpSpPr>
          <p:sp>
            <p:nvSpPr>
              <p:cNvPr id="21" name="Ellipszis 20">
                <a:extLst>
                  <a:ext uri="{FF2B5EF4-FFF2-40B4-BE49-F238E27FC236}">
                    <a16:creationId xmlns:a16="http://schemas.microsoft.com/office/drawing/2014/main" id="{136A9516-4638-0A07-FF23-BEF8B8E80406}"/>
                  </a:ext>
                </a:extLst>
              </p:cNvPr>
              <p:cNvSpPr/>
              <p:nvPr/>
            </p:nvSpPr>
            <p:spPr>
              <a:xfrm>
                <a:off x="9915525" y="609600"/>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Ellipszis 21">
                <a:extLst>
                  <a:ext uri="{FF2B5EF4-FFF2-40B4-BE49-F238E27FC236}">
                    <a16:creationId xmlns:a16="http://schemas.microsoft.com/office/drawing/2014/main" id="{5654A3BC-368C-79B9-F34F-267D97FEE7DE}"/>
                  </a:ext>
                </a:extLst>
              </p:cNvPr>
              <p:cNvSpPr/>
              <p:nvPr/>
            </p:nvSpPr>
            <p:spPr>
              <a:xfrm>
                <a:off x="9961114" y="617976"/>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Csoportba foglalás 22">
              <a:extLst>
                <a:ext uri="{FF2B5EF4-FFF2-40B4-BE49-F238E27FC236}">
                  <a16:creationId xmlns:a16="http://schemas.microsoft.com/office/drawing/2014/main" id="{406FCD28-CF0F-4E41-9C7F-26D4CB9249E7}"/>
                </a:ext>
              </a:extLst>
            </p:cNvPr>
            <p:cNvGrpSpPr>
              <a:grpSpLocks noChangeAspect="1"/>
            </p:cNvGrpSpPr>
            <p:nvPr/>
          </p:nvGrpSpPr>
          <p:grpSpPr>
            <a:xfrm>
              <a:off x="11548560" y="2497421"/>
              <a:ext cx="386572" cy="365931"/>
              <a:chOff x="9915525" y="609600"/>
              <a:chExt cx="214761" cy="203295"/>
            </a:xfrm>
            <a:solidFill>
              <a:srgbClr val="6699FF">
                <a:alpha val="40000"/>
              </a:srgbClr>
            </a:solidFill>
          </p:grpSpPr>
          <p:sp>
            <p:nvSpPr>
              <p:cNvPr id="24" name="Ellipszis 23">
                <a:extLst>
                  <a:ext uri="{FF2B5EF4-FFF2-40B4-BE49-F238E27FC236}">
                    <a16:creationId xmlns:a16="http://schemas.microsoft.com/office/drawing/2014/main" id="{864941FA-F326-F539-44F0-8FB5E552EE46}"/>
                  </a:ext>
                </a:extLst>
              </p:cNvPr>
              <p:cNvSpPr/>
              <p:nvPr/>
            </p:nvSpPr>
            <p:spPr>
              <a:xfrm>
                <a:off x="9915525" y="609600"/>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Ellipszis 24">
                <a:extLst>
                  <a:ext uri="{FF2B5EF4-FFF2-40B4-BE49-F238E27FC236}">
                    <a16:creationId xmlns:a16="http://schemas.microsoft.com/office/drawing/2014/main" id="{040F2972-325B-63DA-D7E6-8F83DA428C83}"/>
                  </a:ext>
                </a:extLst>
              </p:cNvPr>
              <p:cNvSpPr/>
              <p:nvPr/>
            </p:nvSpPr>
            <p:spPr>
              <a:xfrm>
                <a:off x="9942064" y="617976"/>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Csoportba foglalás 25">
              <a:extLst>
                <a:ext uri="{FF2B5EF4-FFF2-40B4-BE49-F238E27FC236}">
                  <a16:creationId xmlns:a16="http://schemas.microsoft.com/office/drawing/2014/main" id="{FCC96152-BD5F-0B82-77B7-AABF26DF2DB1}"/>
                </a:ext>
              </a:extLst>
            </p:cNvPr>
            <p:cNvGrpSpPr>
              <a:grpSpLocks noChangeAspect="1"/>
            </p:cNvGrpSpPr>
            <p:nvPr/>
          </p:nvGrpSpPr>
          <p:grpSpPr>
            <a:xfrm>
              <a:off x="11495903" y="3042268"/>
              <a:ext cx="488170" cy="365931"/>
              <a:chOff x="9915525" y="609600"/>
              <a:chExt cx="271207" cy="203295"/>
            </a:xfrm>
            <a:solidFill>
              <a:srgbClr val="6699FF">
                <a:alpha val="40000"/>
              </a:srgbClr>
            </a:solidFill>
          </p:grpSpPr>
          <p:sp>
            <p:nvSpPr>
              <p:cNvPr id="27" name="Ellipszis 26">
                <a:extLst>
                  <a:ext uri="{FF2B5EF4-FFF2-40B4-BE49-F238E27FC236}">
                    <a16:creationId xmlns:a16="http://schemas.microsoft.com/office/drawing/2014/main" id="{2E8A729F-C504-BC3B-E291-2BA87ABABD14}"/>
                  </a:ext>
                </a:extLst>
              </p:cNvPr>
              <p:cNvSpPr/>
              <p:nvPr/>
            </p:nvSpPr>
            <p:spPr>
              <a:xfrm>
                <a:off x="9915525" y="609600"/>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Ellipszis 27">
                <a:extLst>
                  <a:ext uri="{FF2B5EF4-FFF2-40B4-BE49-F238E27FC236}">
                    <a16:creationId xmlns:a16="http://schemas.microsoft.com/office/drawing/2014/main" id="{D5C344B5-667F-CDED-88F5-A4D16F540941}"/>
                  </a:ext>
                </a:extLst>
              </p:cNvPr>
              <p:cNvSpPr/>
              <p:nvPr/>
            </p:nvSpPr>
            <p:spPr>
              <a:xfrm>
                <a:off x="9998510" y="617976"/>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29" name="Szövegdoboz 28">
                  <a:extLst>
                    <a:ext uri="{FF2B5EF4-FFF2-40B4-BE49-F238E27FC236}">
                      <a16:creationId xmlns:a16="http://schemas.microsoft.com/office/drawing/2014/main" id="{6D434FA6-8EF1-FB3B-4CAB-77A4D5362AB0}"/>
                    </a:ext>
                  </a:extLst>
                </p:cNvPr>
                <p:cNvSpPr txBox="1"/>
                <p:nvPr/>
              </p:nvSpPr>
              <p:spPr>
                <a:xfrm>
                  <a:off x="8905385" y="5658940"/>
                  <a:ext cx="1546321" cy="378950"/>
                </a:xfrm>
                <a:prstGeom prst="rect">
                  <a:avLst/>
                </a:prstGeom>
                <a:noFill/>
              </p:spPr>
              <p:txBody>
                <a:bodyPr wrap="none" lIns="0" tIns="0" rIns="0" bIns="0" rtlCol="0">
                  <a:spAutoFit/>
                </a:bodyPr>
                <a:lstStyle/>
                <a:p>
                  <a14:m>
                    <m:oMath xmlns:m="http://schemas.openxmlformats.org/officeDocument/2006/math">
                      <m:rad>
                        <m:radPr>
                          <m:degHide m:val="on"/>
                          <m:ctrlPr>
                            <a:rPr lang="en-US" sz="2400" b="0" i="1" smtClean="0">
                              <a:latin typeface="Cambria Math" panose="02040503050406030204" pitchFamily="18" charset="0"/>
                            </a:rPr>
                          </m:ctrlPr>
                        </m:radPr>
                        <m:deg/>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𝑁𝑁</m:t>
                              </m:r>
                            </m:sub>
                          </m:sSub>
                        </m:e>
                      </m:rad>
                    </m:oMath>
                  </a14:m>
                  <a:r>
                    <a:rPr lang="en-US" sz="2400" dirty="0"/>
                    <a:t> [GeV]</a:t>
                  </a:r>
                </a:p>
              </p:txBody>
            </p:sp>
          </mc:Choice>
          <mc:Fallback xmlns="">
            <p:sp>
              <p:nvSpPr>
                <p:cNvPr id="29" name="Szövegdoboz 28">
                  <a:extLst>
                    <a:ext uri="{FF2B5EF4-FFF2-40B4-BE49-F238E27FC236}">
                      <a16:creationId xmlns:a16="http://schemas.microsoft.com/office/drawing/2014/main" id="{6D434FA6-8EF1-FB3B-4CAB-77A4D5362AB0}"/>
                    </a:ext>
                  </a:extLst>
                </p:cNvPr>
                <p:cNvSpPr txBox="1">
                  <a:spLocks noRot="1" noChangeAspect="1" noMove="1" noResize="1" noEditPoints="1" noAdjustHandles="1" noChangeArrowheads="1" noChangeShapeType="1" noTextEdit="1"/>
                </p:cNvSpPr>
                <p:nvPr/>
              </p:nvSpPr>
              <p:spPr>
                <a:xfrm>
                  <a:off x="8905385" y="5658940"/>
                  <a:ext cx="1546321" cy="378950"/>
                </a:xfrm>
                <a:prstGeom prst="rect">
                  <a:avLst/>
                </a:prstGeom>
                <a:blipFill>
                  <a:blip r:embed="rId7"/>
                  <a:stretch>
                    <a:fillRect t="-24194" r="-11024" b="-46774"/>
                  </a:stretch>
                </a:blipFill>
              </p:spPr>
              <p:txBody>
                <a:bodyPr/>
                <a:lstStyle/>
                <a:p>
                  <a:r>
                    <a:rPr lang="en-US">
                      <a:noFill/>
                    </a:rPr>
                    <a:t> </a:t>
                  </a:r>
                </a:p>
              </p:txBody>
            </p:sp>
          </mc:Fallback>
        </mc:AlternateContent>
        <p:grpSp>
          <p:nvGrpSpPr>
            <p:cNvPr id="33" name="Csoportba foglalás 32">
              <a:extLst>
                <a:ext uri="{FF2B5EF4-FFF2-40B4-BE49-F238E27FC236}">
                  <a16:creationId xmlns:a16="http://schemas.microsoft.com/office/drawing/2014/main" id="{D899661F-EEDF-C756-DD69-EC8CD309A2B0}"/>
                </a:ext>
              </a:extLst>
            </p:cNvPr>
            <p:cNvGrpSpPr>
              <a:grpSpLocks noChangeAspect="1"/>
            </p:cNvGrpSpPr>
            <p:nvPr/>
          </p:nvGrpSpPr>
          <p:grpSpPr>
            <a:xfrm>
              <a:off x="8984439" y="3736124"/>
              <a:ext cx="398342" cy="304943"/>
              <a:chOff x="9915525" y="609600"/>
              <a:chExt cx="265561" cy="203295"/>
            </a:xfrm>
            <a:solidFill>
              <a:srgbClr val="6699FF">
                <a:alpha val="40000"/>
              </a:srgbClr>
            </a:solidFill>
          </p:grpSpPr>
          <p:sp>
            <p:nvSpPr>
              <p:cNvPr id="34" name="Ellipszis 33">
                <a:extLst>
                  <a:ext uri="{FF2B5EF4-FFF2-40B4-BE49-F238E27FC236}">
                    <a16:creationId xmlns:a16="http://schemas.microsoft.com/office/drawing/2014/main" id="{7805BB89-F85A-AD06-E40E-1CBE147E3B82}"/>
                  </a:ext>
                </a:extLst>
              </p:cNvPr>
              <p:cNvSpPr/>
              <p:nvPr/>
            </p:nvSpPr>
            <p:spPr>
              <a:xfrm>
                <a:off x="9915525" y="609600"/>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Ellipszis 34">
                <a:extLst>
                  <a:ext uri="{FF2B5EF4-FFF2-40B4-BE49-F238E27FC236}">
                    <a16:creationId xmlns:a16="http://schemas.microsoft.com/office/drawing/2014/main" id="{CC4887F3-3394-31D2-B4E8-81CFDF73E5CC}"/>
                  </a:ext>
                </a:extLst>
              </p:cNvPr>
              <p:cNvSpPr/>
              <p:nvPr/>
            </p:nvSpPr>
            <p:spPr>
              <a:xfrm>
                <a:off x="9992864" y="617976"/>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Csoportba foglalás 35">
              <a:extLst>
                <a:ext uri="{FF2B5EF4-FFF2-40B4-BE49-F238E27FC236}">
                  <a16:creationId xmlns:a16="http://schemas.microsoft.com/office/drawing/2014/main" id="{B8378B13-617E-6868-0508-3CB3FFFEC7CE}"/>
                </a:ext>
              </a:extLst>
            </p:cNvPr>
            <p:cNvGrpSpPr>
              <a:grpSpLocks noChangeAspect="1"/>
            </p:cNvGrpSpPr>
            <p:nvPr/>
          </p:nvGrpSpPr>
          <p:grpSpPr>
            <a:xfrm>
              <a:off x="9035889" y="4144552"/>
              <a:ext cx="312617" cy="304943"/>
              <a:chOff x="9915525" y="609600"/>
              <a:chExt cx="208411" cy="203295"/>
            </a:xfrm>
            <a:solidFill>
              <a:srgbClr val="6699FF">
                <a:alpha val="40000"/>
              </a:srgbClr>
            </a:solidFill>
          </p:grpSpPr>
          <p:sp>
            <p:nvSpPr>
              <p:cNvPr id="37" name="Ellipszis 36">
                <a:extLst>
                  <a:ext uri="{FF2B5EF4-FFF2-40B4-BE49-F238E27FC236}">
                    <a16:creationId xmlns:a16="http://schemas.microsoft.com/office/drawing/2014/main" id="{40E595C8-4011-8A46-7D17-E786B0CF41B4}"/>
                  </a:ext>
                </a:extLst>
              </p:cNvPr>
              <p:cNvSpPr/>
              <p:nvPr/>
            </p:nvSpPr>
            <p:spPr>
              <a:xfrm>
                <a:off x="9915525" y="609600"/>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Ellipszis 37">
                <a:extLst>
                  <a:ext uri="{FF2B5EF4-FFF2-40B4-BE49-F238E27FC236}">
                    <a16:creationId xmlns:a16="http://schemas.microsoft.com/office/drawing/2014/main" id="{80ADFD29-C93C-3935-D183-8821A7B1B0E7}"/>
                  </a:ext>
                </a:extLst>
              </p:cNvPr>
              <p:cNvSpPr/>
              <p:nvPr/>
            </p:nvSpPr>
            <p:spPr>
              <a:xfrm>
                <a:off x="9935714" y="617976"/>
                <a:ext cx="188222" cy="194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41" name="Egyenes összekötő nyíllal 40">
            <a:extLst>
              <a:ext uri="{FF2B5EF4-FFF2-40B4-BE49-F238E27FC236}">
                <a16:creationId xmlns:a16="http://schemas.microsoft.com/office/drawing/2014/main" id="{D91AC550-F353-32F0-4FEC-54D0F5CC50F4}"/>
              </a:ext>
            </a:extLst>
          </p:cNvPr>
          <p:cNvCxnSpPr/>
          <p:nvPr/>
        </p:nvCxnSpPr>
        <p:spPr>
          <a:xfrm flipH="1">
            <a:off x="8530590" y="1991487"/>
            <a:ext cx="1485900" cy="2311818"/>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gyenes összekötő nyíllal 41">
            <a:extLst>
              <a:ext uri="{FF2B5EF4-FFF2-40B4-BE49-F238E27FC236}">
                <a16:creationId xmlns:a16="http://schemas.microsoft.com/office/drawing/2014/main" id="{880A2CAE-8D0E-67F3-BD10-7A3E41177C05}"/>
              </a:ext>
            </a:extLst>
          </p:cNvPr>
          <p:cNvCxnSpPr>
            <a:cxnSpLocks/>
          </p:cNvCxnSpPr>
          <p:nvPr/>
        </p:nvCxnSpPr>
        <p:spPr>
          <a:xfrm>
            <a:off x="10112000" y="1978923"/>
            <a:ext cx="273999" cy="2491247"/>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gyenes összekötő nyíllal 44">
            <a:extLst>
              <a:ext uri="{FF2B5EF4-FFF2-40B4-BE49-F238E27FC236}">
                <a16:creationId xmlns:a16="http://schemas.microsoft.com/office/drawing/2014/main" id="{A7F2E0E5-0273-2F22-DA9D-16274D518544}"/>
              </a:ext>
            </a:extLst>
          </p:cNvPr>
          <p:cNvCxnSpPr>
            <a:cxnSpLocks/>
          </p:cNvCxnSpPr>
          <p:nvPr/>
        </p:nvCxnSpPr>
        <p:spPr>
          <a:xfrm>
            <a:off x="10244946" y="2028899"/>
            <a:ext cx="549278" cy="554064"/>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Szövegdoboz 48">
            <a:extLst>
              <a:ext uri="{FF2B5EF4-FFF2-40B4-BE49-F238E27FC236}">
                <a16:creationId xmlns:a16="http://schemas.microsoft.com/office/drawing/2014/main" id="{7CA91F82-9538-0FED-6B24-2E74DA07F69C}"/>
              </a:ext>
            </a:extLst>
          </p:cNvPr>
          <p:cNvSpPr txBox="1"/>
          <p:nvPr/>
        </p:nvSpPr>
        <p:spPr>
          <a:xfrm>
            <a:off x="8542539" y="1075830"/>
            <a:ext cx="3649461" cy="923330"/>
          </a:xfrm>
          <a:prstGeom prst="rect">
            <a:avLst/>
          </a:prstGeom>
          <a:noFill/>
        </p:spPr>
        <p:txBody>
          <a:bodyPr wrap="none" rtlCol="0">
            <a:spAutoFit/>
          </a:bodyPr>
          <a:lstStyle/>
          <a:p>
            <a:pPr algn="ctr"/>
            <a:r>
              <a:rPr lang="en-US" dirty="0">
                <a:solidFill>
                  <a:schemeClr val="accent3">
                    <a:lumMod val="75000"/>
                  </a:schemeClr>
                </a:solidFill>
              </a:rPr>
              <a:t>Final data</a:t>
            </a:r>
          </a:p>
          <a:p>
            <a:r>
              <a:rPr lang="en-US" sz="1200" dirty="0">
                <a:solidFill>
                  <a:schemeClr val="accent3">
                    <a:lumMod val="75000"/>
                  </a:schemeClr>
                </a:solidFill>
              </a:rPr>
              <a:t>PHENIX: </a:t>
            </a:r>
            <a:r>
              <a:rPr lang="en-US" sz="1200" dirty="0" err="1">
                <a:solidFill>
                  <a:schemeClr val="accent3">
                    <a:lumMod val="75000"/>
                  </a:schemeClr>
                </a:solidFill>
              </a:rPr>
              <a:t>Phys.Rev.C</a:t>
            </a:r>
            <a:r>
              <a:rPr lang="en-US" sz="1200" dirty="0">
                <a:solidFill>
                  <a:schemeClr val="accent3">
                    <a:lumMod val="75000"/>
                  </a:schemeClr>
                </a:solidFill>
              </a:rPr>
              <a:t> 97 (2018) [arXiv:1709.05649]</a:t>
            </a:r>
          </a:p>
          <a:p>
            <a:r>
              <a:rPr lang="en-US" sz="1200" dirty="0">
                <a:solidFill>
                  <a:schemeClr val="accent3">
                    <a:lumMod val="75000"/>
                  </a:schemeClr>
                </a:solidFill>
              </a:rPr>
              <a:t>CMS: </a:t>
            </a:r>
            <a:r>
              <a:rPr lang="en-US" sz="1200" dirty="0" err="1">
                <a:solidFill>
                  <a:schemeClr val="accent3">
                    <a:lumMod val="75000"/>
                  </a:schemeClr>
                </a:solidFill>
              </a:rPr>
              <a:t>Phys.Rev.C</a:t>
            </a:r>
            <a:r>
              <a:rPr lang="en-US" sz="1200" dirty="0">
                <a:solidFill>
                  <a:schemeClr val="accent3">
                    <a:lumMod val="75000"/>
                  </a:schemeClr>
                </a:solidFill>
              </a:rPr>
              <a:t> under review [arXiv:2306.11574]</a:t>
            </a:r>
          </a:p>
          <a:p>
            <a:r>
              <a:rPr lang="en-US" sz="1200" dirty="0">
                <a:solidFill>
                  <a:schemeClr val="accent3">
                    <a:lumMod val="75000"/>
                  </a:schemeClr>
                </a:solidFill>
              </a:rPr>
              <a:t>NA61/SHINE: </a:t>
            </a:r>
            <a:r>
              <a:rPr lang="en-US" sz="1200" dirty="0" err="1">
                <a:solidFill>
                  <a:schemeClr val="accent3">
                    <a:lumMod val="75000"/>
                  </a:schemeClr>
                </a:solidFill>
              </a:rPr>
              <a:t>Eur.Phys.J.C</a:t>
            </a:r>
            <a:r>
              <a:rPr lang="en-US" sz="1200" dirty="0">
                <a:solidFill>
                  <a:schemeClr val="accent3">
                    <a:lumMod val="75000"/>
                  </a:schemeClr>
                </a:solidFill>
              </a:rPr>
              <a:t> accepted [arXiv:2302.04593</a:t>
            </a:r>
            <a:r>
              <a:rPr lang="en-US" sz="1200" dirty="0"/>
              <a:t>]</a:t>
            </a:r>
          </a:p>
        </p:txBody>
      </p:sp>
      <p:sp>
        <p:nvSpPr>
          <p:cNvPr id="8" name="Dátum helye 7">
            <a:extLst>
              <a:ext uri="{FF2B5EF4-FFF2-40B4-BE49-F238E27FC236}">
                <a16:creationId xmlns:a16="http://schemas.microsoft.com/office/drawing/2014/main" id="{EE168680-350B-7496-80F1-ADB8C8265BFA}"/>
              </a:ext>
            </a:extLst>
          </p:cNvPr>
          <p:cNvSpPr>
            <a:spLocks noGrp="1"/>
          </p:cNvSpPr>
          <p:nvPr>
            <p:ph type="dt" sz="half" idx="10"/>
          </p:nvPr>
        </p:nvSpPr>
        <p:spPr/>
        <p:txBody>
          <a:bodyPr/>
          <a:lstStyle/>
          <a:p>
            <a:pPr algn="r"/>
            <a:r>
              <a:rPr lang="hu-HU"/>
              <a:t>October 11, 2023</a:t>
            </a:r>
            <a:endParaRPr lang="en-US" dirty="0"/>
          </a:p>
        </p:txBody>
      </p:sp>
      <p:sp>
        <p:nvSpPr>
          <p:cNvPr id="15" name="Élőláb helye 14">
            <a:extLst>
              <a:ext uri="{FF2B5EF4-FFF2-40B4-BE49-F238E27FC236}">
                <a16:creationId xmlns:a16="http://schemas.microsoft.com/office/drawing/2014/main" id="{CF839282-49AD-C2DD-BC7E-0440852A46CD}"/>
              </a:ext>
            </a:extLst>
          </p:cNvPr>
          <p:cNvSpPr>
            <a:spLocks noGrp="1"/>
          </p:cNvSpPr>
          <p:nvPr>
            <p:ph type="ftr" sz="quarter" idx="11"/>
          </p:nvPr>
        </p:nvSpPr>
        <p:spPr/>
        <p:txBody>
          <a:bodyPr/>
          <a:lstStyle/>
          <a:p>
            <a:r>
              <a:rPr lang="en-US" dirty="0"/>
              <a:t>M. Csanád (Eötvös U) @ AE Building Bridges 2023</a:t>
            </a:r>
          </a:p>
        </p:txBody>
      </p:sp>
      <p:sp>
        <p:nvSpPr>
          <p:cNvPr id="5" name="Dia számának helye 4">
            <a:extLst>
              <a:ext uri="{FF2B5EF4-FFF2-40B4-BE49-F238E27FC236}">
                <a16:creationId xmlns:a16="http://schemas.microsoft.com/office/drawing/2014/main" id="{F70A2C58-6839-DB2C-D86B-BEFE1E579EA3}"/>
              </a:ext>
            </a:extLst>
          </p:cNvPr>
          <p:cNvSpPr>
            <a:spLocks noGrp="1"/>
          </p:cNvSpPr>
          <p:nvPr>
            <p:ph type="sldNum" sz="quarter" idx="12"/>
          </p:nvPr>
        </p:nvSpPr>
        <p:spPr/>
        <p:txBody>
          <a:bodyPr/>
          <a:lstStyle/>
          <a:p>
            <a:fld id="{8EBAB383-6C5D-40A2-91D4-B65D4716B15C}" type="slidenum">
              <a:rPr lang="en-US" smtClean="0"/>
              <a:pPr/>
              <a:t>28</a:t>
            </a:fld>
            <a:r>
              <a:rPr lang="en-US" sz="1100"/>
              <a:t>/</a:t>
            </a:r>
            <a:r>
              <a:rPr lang="hu-HU" sz="1100"/>
              <a:t>30</a:t>
            </a:r>
            <a:endParaRPr lang="en-US" sz="2800" dirty="0"/>
          </a:p>
        </p:txBody>
      </p:sp>
      <p:sp>
        <p:nvSpPr>
          <p:cNvPr id="7" name="Téglalap 6">
            <a:extLst>
              <a:ext uri="{FF2B5EF4-FFF2-40B4-BE49-F238E27FC236}">
                <a16:creationId xmlns:a16="http://schemas.microsoft.com/office/drawing/2014/main" id="{A7253D2A-8D2E-3C16-24C1-068A90873CF9}"/>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HIGH-ENERGY PHYSICS       QUANTUM STATISTICS       </a:t>
            </a:r>
            <a:r>
              <a:rPr lang="en-US" sz="1600" b="1" dirty="0">
                <a:solidFill>
                  <a:schemeClr val="bg2"/>
                </a:solidFill>
                <a:effectLst>
                  <a:outerShdw blurRad="38100" dist="38100" dir="2700000" algn="tl">
                    <a:srgbClr val="000000">
                      <a:alpha val="43137"/>
                    </a:srgbClr>
                  </a:outerShdw>
                </a:effectLst>
              </a:rPr>
              <a:t>FEMTOSCOPY</a:t>
            </a:r>
            <a:r>
              <a:rPr lang="en-US" sz="1600" b="1" dirty="0">
                <a:solidFill>
                  <a:schemeClr val="bg1">
                    <a:lumMod val="65000"/>
                  </a:schemeClr>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349254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Summary</a:t>
            </a:r>
          </a:p>
        </p:txBody>
      </p:sp>
      <p:sp>
        <p:nvSpPr>
          <p:cNvPr id="3" name="Tartalom helye 2"/>
          <p:cNvSpPr>
            <a:spLocks noGrp="1"/>
          </p:cNvSpPr>
          <p:nvPr>
            <p:ph idx="1"/>
          </p:nvPr>
        </p:nvSpPr>
        <p:spPr>
          <a:xfrm>
            <a:off x="785005" y="1190773"/>
            <a:ext cx="8493465" cy="4885287"/>
          </a:xfrm>
        </p:spPr>
        <p:txBody>
          <a:bodyPr>
            <a:normAutofit/>
          </a:bodyPr>
          <a:lstStyle/>
          <a:p>
            <a:r>
              <a:rPr lang="en-US" sz="2000" dirty="0"/>
              <a:t>Goal of particle physics: understand forces &amp; building blocks of the Universe</a:t>
            </a:r>
          </a:p>
          <a:p>
            <a:r>
              <a:rPr lang="en-US" sz="2000" dirty="0"/>
              <a:t>”Little bangs” in particle accelerators: recreate conditions after the Big Bang</a:t>
            </a:r>
          </a:p>
          <a:p>
            <a:pPr lvl="1"/>
            <a:r>
              <a:rPr lang="en-US" dirty="0"/>
              <a:t>Initially extreme temperatures, protons, neutrons melt, quark matter created</a:t>
            </a:r>
          </a:p>
          <a:p>
            <a:pPr lvl="1"/>
            <a:r>
              <a:rPr lang="en-US" dirty="0"/>
              <a:t>Explodes, cools down and „freezes out”, „frozen” particles detected</a:t>
            </a:r>
          </a:p>
          <a:p>
            <a:r>
              <a:rPr lang="en-US" sz="2000" dirty="0"/>
              <a:t>How to access the spacetime geometry? Via HBT correlations!</a:t>
            </a:r>
          </a:p>
          <a:p>
            <a:pPr lvl="1"/>
            <a:r>
              <a:rPr lang="en-US" dirty="0"/>
              <a:t>HBT effect: intensity correlations due to quantum statistics</a:t>
            </a:r>
          </a:p>
          <a:p>
            <a:pPr lvl="1"/>
            <a:r>
              <a:rPr lang="en-US" dirty="0"/>
              <a:t>Measuring the size of otherwise unresolvable objects</a:t>
            </a:r>
          </a:p>
          <a:p>
            <a:r>
              <a:rPr lang="en-US" dirty="0"/>
              <a:t>Femtoscopy: momentum correlations reveal femtometer scales</a:t>
            </a:r>
          </a:p>
          <a:p>
            <a:pPr lvl="1"/>
            <a:r>
              <a:rPr lang="en-US" dirty="0"/>
              <a:t>Little bang geometry can be explored</a:t>
            </a:r>
          </a:p>
          <a:p>
            <a:pPr lvl="1"/>
            <a:r>
              <a:rPr lang="en-US" dirty="0"/>
              <a:t>Lévy distributions observed</a:t>
            </a:r>
          </a:p>
          <a:p>
            <a:pPr lvl="1"/>
            <a:r>
              <a:rPr lang="en-US" dirty="0"/>
              <a:t>Tool to understand the phase diagram</a:t>
            </a:r>
          </a:p>
          <a:p>
            <a:endParaRPr lang="en-US" dirty="0"/>
          </a:p>
        </p:txBody>
      </p:sp>
      <p:sp>
        <p:nvSpPr>
          <p:cNvPr id="9" name="Dátum helye 8"/>
          <p:cNvSpPr>
            <a:spLocks noGrp="1"/>
          </p:cNvSpPr>
          <p:nvPr>
            <p:ph type="dt" sz="half" idx="10"/>
          </p:nvPr>
        </p:nvSpPr>
        <p:spPr/>
        <p:txBody>
          <a:bodyPr/>
          <a:lstStyle/>
          <a:p>
            <a:pPr algn="r"/>
            <a:r>
              <a:rPr lang="en-US" dirty="0"/>
              <a:t>October 11, 2023</a:t>
            </a:r>
          </a:p>
        </p:txBody>
      </p:sp>
      <p:sp>
        <p:nvSpPr>
          <p:cNvPr id="10" name="Élőláb helye 9"/>
          <p:cNvSpPr>
            <a:spLocks noGrp="1"/>
          </p:cNvSpPr>
          <p:nvPr>
            <p:ph type="ftr" sz="quarter" idx="11"/>
          </p:nvPr>
        </p:nvSpPr>
        <p:spPr/>
        <p:txBody>
          <a:bodyPr/>
          <a:lstStyle/>
          <a:p>
            <a:r>
              <a:rPr lang="en-US" dirty="0"/>
              <a:t>M. Csanád (Eötvös U) @ AE Building Bridges 2023</a:t>
            </a:r>
          </a:p>
        </p:txBody>
      </p:sp>
      <p:pic>
        <p:nvPicPr>
          <p:cNvPr id="7" name="Kép 6">
            <a:extLst>
              <a:ext uri="{FF2B5EF4-FFF2-40B4-BE49-F238E27FC236}">
                <a16:creationId xmlns:a16="http://schemas.microsoft.com/office/drawing/2014/main" id="{B03AED7E-4167-2F3F-C14C-AE947435CD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41265" y="1190773"/>
            <a:ext cx="3218361" cy="2506830"/>
          </a:xfrm>
          <a:prstGeom prst="rect">
            <a:avLst/>
          </a:prstGeom>
        </p:spPr>
      </p:pic>
      <p:pic>
        <p:nvPicPr>
          <p:cNvPr id="8" name="Kép 7">
            <a:extLst>
              <a:ext uri="{FF2B5EF4-FFF2-40B4-BE49-F238E27FC236}">
                <a16:creationId xmlns:a16="http://schemas.microsoft.com/office/drawing/2014/main" id="{11BCFF41-381E-2D8F-2E14-1FD6F202468E}"/>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5722081" y="4727824"/>
            <a:ext cx="1212420" cy="1176424"/>
          </a:xfrm>
          <a:prstGeom prst="rect">
            <a:avLst/>
          </a:prstGeom>
        </p:spPr>
      </p:pic>
      <p:pic>
        <p:nvPicPr>
          <p:cNvPr id="15" name="Kép 14">
            <a:extLst>
              <a:ext uri="{FF2B5EF4-FFF2-40B4-BE49-F238E27FC236}">
                <a16:creationId xmlns:a16="http://schemas.microsoft.com/office/drawing/2014/main" id="{EFE58844-4ECD-F50F-FBA7-FF262BDCCBFC}"/>
              </a:ext>
            </a:extLst>
          </p:cNvPr>
          <p:cNvPicPr>
            <a:picLocks noChangeAspect="1"/>
          </p:cNvPicPr>
          <p:nvPr/>
        </p:nvPicPr>
        <p:blipFill rotWithShape="1">
          <a:blip r:embed="rId4">
            <a:clrChange>
              <a:clrFrom>
                <a:srgbClr val="FFFFFF"/>
              </a:clrFrom>
              <a:clrTo>
                <a:srgbClr val="FFFFFF">
                  <a:alpha val="0"/>
                </a:srgbClr>
              </a:clrTo>
            </a:clrChange>
          </a:blip>
          <a:srcRect l="50369" t="9248" b="1910"/>
          <a:stretch/>
        </p:blipFill>
        <p:spPr>
          <a:xfrm>
            <a:off x="7271935" y="4721662"/>
            <a:ext cx="1365988" cy="1278975"/>
          </a:xfrm>
          <a:prstGeom prst="rect">
            <a:avLst/>
          </a:prstGeom>
        </p:spPr>
      </p:pic>
      <p:sp>
        <p:nvSpPr>
          <p:cNvPr id="4" name="Dia számának helye 3">
            <a:extLst>
              <a:ext uri="{FF2B5EF4-FFF2-40B4-BE49-F238E27FC236}">
                <a16:creationId xmlns:a16="http://schemas.microsoft.com/office/drawing/2014/main" id="{62DA864B-B580-B418-2F38-C98F22E7C272}"/>
              </a:ext>
            </a:extLst>
          </p:cNvPr>
          <p:cNvSpPr>
            <a:spLocks noGrp="1"/>
          </p:cNvSpPr>
          <p:nvPr>
            <p:ph type="sldNum" sz="quarter" idx="12"/>
          </p:nvPr>
        </p:nvSpPr>
        <p:spPr/>
        <p:txBody>
          <a:bodyPr/>
          <a:lstStyle/>
          <a:p>
            <a:fld id="{8EBAB383-6C5D-40A2-91D4-B65D4716B15C}" type="slidenum">
              <a:rPr lang="en-US" smtClean="0"/>
              <a:pPr/>
              <a:t>29</a:t>
            </a:fld>
            <a:r>
              <a:rPr lang="en-US" sz="1100" dirty="0"/>
              <a:t>/30</a:t>
            </a:r>
            <a:endParaRPr lang="en-US" sz="2800" dirty="0"/>
          </a:p>
        </p:txBody>
      </p:sp>
      <p:sp>
        <p:nvSpPr>
          <p:cNvPr id="5" name="Téglalap 4">
            <a:extLst>
              <a:ext uri="{FF2B5EF4-FFF2-40B4-BE49-F238E27FC236}">
                <a16:creationId xmlns:a16="http://schemas.microsoft.com/office/drawing/2014/main" id="{15AECE46-82ED-C7E1-1E56-F8AF8D97C3DC}"/>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       HIGH-ENERGY PHYSICS       QUANTUM STATISTICS       FEMTOSCOPY </a:t>
            </a:r>
          </a:p>
        </p:txBody>
      </p:sp>
      <p:pic>
        <p:nvPicPr>
          <p:cNvPr id="11" name="Kép 10">
            <a:extLst>
              <a:ext uri="{FF2B5EF4-FFF2-40B4-BE49-F238E27FC236}">
                <a16:creationId xmlns:a16="http://schemas.microsoft.com/office/drawing/2014/main" id="{500AE146-2EA2-8507-769F-4C88EB6425FF}"/>
              </a:ext>
            </a:extLst>
          </p:cNvPr>
          <p:cNvPicPr>
            <a:picLocks noChangeAspect="1"/>
          </p:cNvPicPr>
          <p:nvPr/>
        </p:nvPicPr>
        <p:blipFill>
          <a:blip r:embed="rId5"/>
          <a:stretch>
            <a:fillRect/>
          </a:stretch>
        </p:blipFill>
        <p:spPr>
          <a:xfrm>
            <a:off x="8975357" y="3979360"/>
            <a:ext cx="2950179" cy="2202342"/>
          </a:xfrm>
          <a:prstGeom prst="rect">
            <a:avLst/>
          </a:prstGeom>
        </p:spPr>
      </p:pic>
      <p:sp>
        <p:nvSpPr>
          <p:cNvPr id="12" name="Szövegdoboz 11">
            <a:extLst>
              <a:ext uri="{FF2B5EF4-FFF2-40B4-BE49-F238E27FC236}">
                <a16:creationId xmlns:a16="http://schemas.microsoft.com/office/drawing/2014/main" id="{41A26F40-132D-DDA9-050D-17BDC0E83978}"/>
              </a:ext>
            </a:extLst>
          </p:cNvPr>
          <p:cNvSpPr txBox="1"/>
          <p:nvPr/>
        </p:nvSpPr>
        <p:spPr>
          <a:xfrm>
            <a:off x="5555040" y="5361150"/>
            <a:ext cx="1053048" cy="307777"/>
          </a:xfrm>
          <a:prstGeom prst="rect">
            <a:avLst/>
          </a:prstGeom>
          <a:noFill/>
        </p:spPr>
        <p:txBody>
          <a:bodyPr wrap="square" rtlCol="0">
            <a:spAutoFit/>
          </a:bodyPr>
          <a:lstStyle/>
          <a:p>
            <a:r>
              <a:rPr lang="hu-HU" sz="1400" dirty="0">
                <a:solidFill>
                  <a:schemeClr val="accent1"/>
                </a:solidFill>
              </a:rPr>
              <a:t>Lévy </a:t>
            </a:r>
            <a:r>
              <a:rPr lang="hu-HU" sz="1400" dirty="0" err="1">
                <a:solidFill>
                  <a:schemeClr val="accent1"/>
                </a:solidFill>
              </a:rPr>
              <a:t>flight</a:t>
            </a:r>
            <a:endParaRPr lang="en-US" sz="1400" dirty="0">
              <a:solidFill>
                <a:schemeClr val="accent1"/>
              </a:solidFill>
            </a:endParaRPr>
          </a:p>
        </p:txBody>
      </p:sp>
    </p:spTree>
    <p:extLst>
      <p:ext uri="{BB962C8B-B14F-4D97-AF65-F5344CB8AC3E}">
        <p14:creationId xmlns:p14="http://schemas.microsoft.com/office/powerpoint/2010/main" val="2379454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Contents of this talk</a:t>
            </a:r>
          </a:p>
        </p:txBody>
      </p:sp>
      <p:sp>
        <p:nvSpPr>
          <p:cNvPr id="3" name="Tartalom helye 2"/>
          <p:cNvSpPr>
            <a:spLocks noGrp="1"/>
          </p:cNvSpPr>
          <p:nvPr>
            <p:ph idx="1"/>
          </p:nvPr>
        </p:nvSpPr>
        <p:spPr/>
        <p:txBody>
          <a:bodyPr vert="horz" lIns="91440" tIns="45720" rIns="91440" bIns="45720" rtlCol="0" anchor="t">
            <a:normAutofit/>
          </a:bodyPr>
          <a:lstStyle/>
          <a:p>
            <a:pPr>
              <a:lnSpc>
                <a:spcPct val="190000"/>
              </a:lnSpc>
              <a:spcBef>
                <a:spcPts val="2400"/>
              </a:spcBef>
            </a:pPr>
            <a:r>
              <a:rPr lang="en-US" sz="2400" dirty="0"/>
              <a:t>Introduction to particle physics and the strong interaction</a:t>
            </a:r>
          </a:p>
          <a:p>
            <a:pPr>
              <a:lnSpc>
                <a:spcPct val="200000"/>
              </a:lnSpc>
              <a:spcBef>
                <a:spcPts val="2400"/>
              </a:spcBef>
            </a:pPr>
            <a:r>
              <a:rPr lang="en-US" sz="2400" dirty="0">
                <a:solidFill>
                  <a:schemeClr val="bg1">
                    <a:lumMod val="75000"/>
                  </a:schemeClr>
                </a:solidFill>
              </a:rPr>
              <a:t>Big bang in the lab: basics of high-energy physics</a:t>
            </a:r>
          </a:p>
          <a:p>
            <a:pPr>
              <a:lnSpc>
                <a:spcPct val="200000"/>
              </a:lnSpc>
              <a:spcBef>
                <a:spcPts val="2400"/>
              </a:spcBef>
            </a:pPr>
            <a:r>
              <a:rPr lang="en-US" sz="2400" dirty="0">
                <a:solidFill>
                  <a:schemeClr val="bg1">
                    <a:lumMod val="75000"/>
                  </a:schemeClr>
                </a:solidFill>
              </a:rPr>
              <a:t>Quantum-statistics and the HBT effect</a:t>
            </a:r>
          </a:p>
          <a:p>
            <a:pPr>
              <a:lnSpc>
                <a:spcPct val="200000"/>
              </a:lnSpc>
              <a:spcBef>
                <a:spcPts val="2400"/>
              </a:spcBef>
            </a:pPr>
            <a:r>
              <a:rPr lang="en-US" sz="2400" dirty="0">
                <a:solidFill>
                  <a:schemeClr val="bg1">
                    <a:lumMod val="75000"/>
                  </a:schemeClr>
                </a:solidFill>
              </a:rPr>
              <a:t>Exploring femtometer geometry with femtoscopy</a:t>
            </a:r>
          </a:p>
          <a:p>
            <a:pPr>
              <a:lnSpc>
                <a:spcPct val="200000"/>
              </a:lnSpc>
              <a:spcBef>
                <a:spcPts val="2400"/>
              </a:spcBef>
            </a:pPr>
            <a:r>
              <a:rPr lang="en-US" sz="2400" dirty="0">
                <a:solidFill>
                  <a:schemeClr val="bg1">
                    <a:lumMod val="75000"/>
                  </a:schemeClr>
                </a:solidFill>
              </a:rPr>
              <a:t>Summary</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9" name="Élőláb helye 8"/>
          <p:cNvSpPr>
            <a:spLocks noGrp="1"/>
          </p:cNvSpPr>
          <p:nvPr>
            <p:ph type="ftr" sz="quarter" idx="11"/>
          </p:nvPr>
        </p:nvSpPr>
        <p:spPr/>
        <p:txBody>
          <a:bodyPr/>
          <a:lstStyle/>
          <a:p>
            <a:r>
              <a:rPr lang="en-US" dirty="0"/>
              <a:t>M. Csanád (Eötvös U) @ AE Building Bridges 2023</a:t>
            </a:r>
          </a:p>
        </p:txBody>
      </p:sp>
      <p:sp>
        <p:nvSpPr>
          <p:cNvPr id="4" name="Dia számának helye 3">
            <a:extLst>
              <a:ext uri="{FF2B5EF4-FFF2-40B4-BE49-F238E27FC236}">
                <a16:creationId xmlns:a16="http://schemas.microsoft.com/office/drawing/2014/main" id="{BD4F588A-B5F4-DA63-4D02-A9117AC0F814}"/>
              </a:ext>
            </a:extLst>
          </p:cNvPr>
          <p:cNvSpPr>
            <a:spLocks noGrp="1"/>
          </p:cNvSpPr>
          <p:nvPr>
            <p:ph type="sldNum" sz="quarter" idx="12"/>
          </p:nvPr>
        </p:nvSpPr>
        <p:spPr/>
        <p:txBody>
          <a:bodyPr/>
          <a:lstStyle/>
          <a:p>
            <a:fld id="{8EBAB383-6C5D-40A2-91D4-B65D4716B15C}" type="slidenum">
              <a:rPr lang="en-US" smtClean="0"/>
              <a:pPr/>
              <a:t>3</a:t>
            </a:fld>
            <a:r>
              <a:rPr lang="en-US" sz="1100"/>
              <a:t>/</a:t>
            </a:r>
            <a:r>
              <a:rPr lang="hu-HU" sz="1100"/>
              <a:t>30</a:t>
            </a:r>
            <a:endParaRPr lang="en-US" sz="2800" dirty="0"/>
          </a:p>
        </p:txBody>
      </p:sp>
      <p:sp>
        <p:nvSpPr>
          <p:cNvPr id="5" name="Téglalap 4">
            <a:extLst>
              <a:ext uri="{FF2B5EF4-FFF2-40B4-BE49-F238E27FC236}">
                <a16:creationId xmlns:a16="http://schemas.microsoft.com/office/drawing/2014/main" id="{F1476141-315E-8BCE-DC84-D580A69EE544}"/>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2"/>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HIGH-ENERGY PHYSICS       QUANTUM STATISTICS       FEMTOSCOPY </a:t>
            </a:r>
          </a:p>
        </p:txBody>
      </p:sp>
    </p:spTree>
    <p:extLst>
      <p:ext uri="{BB962C8B-B14F-4D97-AF65-F5344CB8AC3E}">
        <p14:creationId xmlns:p14="http://schemas.microsoft.com/office/powerpoint/2010/main" val="2622307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Kép 39">
            <a:extLst>
              <a:ext uri="{FF2B5EF4-FFF2-40B4-BE49-F238E27FC236}">
                <a16:creationId xmlns:a16="http://schemas.microsoft.com/office/drawing/2014/main" id="{F986DC91-E987-B5DB-7E12-B6D9A91A3A7D}"/>
              </a:ext>
            </a:extLst>
          </p:cNvPr>
          <p:cNvPicPr>
            <a:picLocks noChangeAspect="1"/>
          </p:cNvPicPr>
          <p:nvPr/>
        </p:nvPicPr>
        <p:blipFill>
          <a:blip r:embed="rId2"/>
          <a:stretch>
            <a:fillRect/>
          </a:stretch>
        </p:blipFill>
        <p:spPr>
          <a:xfrm>
            <a:off x="6615162" y="221548"/>
            <a:ext cx="3677014" cy="2744933"/>
          </a:xfrm>
          <a:prstGeom prst="rect">
            <a:avLst/>
          </a:prstGeom>
        </p:spPr>
      </p:pic>
      <p:sp>
        <p:nvSpPr>
          <p:cNvPr id="7" name="Cím 6"/>
          <p:cNvSpPr>
            <a:spLocks noGrp="1"/>
          </p:cNvSpPr>
          <p:nvPr>
            <p:ph type="title"/>
          </p:nvPr>
        </p:nvSpPr>
        <p:spPr/>
        <p:txBody>
          <a:bodyPr>
            <a:normAutofit/>
          </a:bodyPr>
          <a:lstStyle/>
          <a:p>
            <a:pPr algn="ctr"/>
            <a:r>
              <a:rPr lang="en-US" dirty="0"/>
              <a:t>Thank you for your attention</a:t>
            </a:r>
          </a:p>
        </p:txBody>
      </p:sp>
      <p:pic>
        <p:nvPicPr>
          <p:cNvPr id="3" name="Kép 2">
            <a:extLst>
              <a:ext uri="{FF2B5EF4-FFF2-40B4-BE49-F238E27FC236}">
                <a16:creationId xmlns:a16="http://schemas.microsoft.com/office/drawing/2014/main" id="{85BC7484-B9AC-AFC9-CAA2-603DC4863D2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82" b="97339" l="9690" r="89535">
                        <a14:foregroundMark x1="16667" y1="79552" x2="15116" y2="88375"/>
                        <a14:foregroundMark x1="15116" y1="88375" x2="23256" y2="95098"/>
                        <a14:foregroundMark x1="23256" y1="95098" x2="55814" y2="97759"/>
                        <a14:foregroundMark x1="55814" y1="97759" x2="79457" y2="97759"/>
                        <a14:foregroundMark x1="79457" y1="97759" x2="87209" y2="91317"/>
                        <a14:foregroundMark x1="87209" y1="91317" x2="66279" y2="89636"/>
                        <a14:foregroundMark x1="66279" y1="89636" x2="40698" y2="90196"/>
                        <a14:foregroundMark x1="40698" y1="90196" x2="20543" y2="85714"/>
                        <a14:foregroundMark x1="20543" y1="85714" x2="18992" y2="84454"/>
                        <a14:foregroundMark x1="84884" y1="93137" x2="61240" y2="95798"/>
                        <a14:foregroundMark x1="61240" y1="95798" x2="38372" y2="95238"/>
                        <a14:foregroundMark x1="38372" y1="95238" x2="60078" y2="97339"/>
                        <a14:foregroundMark x1="60078" y1="97339" x2="77907" y2="96779"/>
                        <a14:foregroundMark x1="32946" y1="71569" x2="32946" y2="71569"/>
                        <a14:foregroundMark x1="41085" y1="71989" x2="41085" y2="71989"/>
                        <a14:foregroundMark x1="65891" y1="71989" x2="65891" y2="71989"/>
                        <a14:foregroundMark x1="39535" y1="11204" x2="46899" y2="3922"/>
                        <a14:foregroundMark x1="46899" y1="3922" x2="60078" y2="10784"/>
                        <a14:foregroundMark x1="60078" y1="10784" x2="47674" y2="7563"/>
                        <a14:foregroundMark x1="58915" y1="3782" x2="37984" y2="4202"/>
                        <a14:foregroundMark x1="32558" y1="27311" x2="32558" y2="27311"/>
                        <a14:foregroundMark x1="31395" y1="27731" x2="31395" y2="27731"/>
                      </a14:backgroundRemoval>
                    </a14:imgEffect>
                  </a14:imgLayer>
                </a14:imgProps>
              </a:ext>
            </a:extLst>
          </a:blip>
          <a:stretch>
            <a:fillRect/>
          </a:stretch>
        </p:blipFill>
        <p:spPr>
          <a:xfrm>
            <a:off x="10609120" y="-13480"/>
            <a:ext cx="1147760" cy="3176360"/>
          </a:xfrm>
          <a:prstGeom prst="rect">
            <a:avLst/>
          </a:prstGeom>
          <a:ln>
            <a:noFill/>
          </a:ln>
          <a:effectLst>
            <a:outerShdw blurRad="292100" dist="139700" dir="2700000" algn="tl" rotWithShape="0">
              <a:srgbClr val="333333">
                <a:alpha val="65000"/>
              </a:srgbClr>
            </a:outerShdw>
          </a:effectLst>
        </p:spPr>
      </p:pic>
      <p:pic>
        <p:nvPicPr>
          <p:cNvPr id="14" name="Kép 13">
            <a:extLst>
              <a:ext uri="{FF2B5EF4-FFF2-40B4-BE49-F238E27FC236}">
                <a16:creationId xmlns:a16="http://schemas.microsoft.com/office/drawing/2014/main" id="{F87BD933-316A-2742-DC36-249D2473A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5162" y="3867957"/>
            <a:ext cx="4736868" cy="2238798"/>
          </a:xfrm>
          <a:prstGeom prst="rect">
            <a:avLst/>
          </a:prstGeom>
        </p:spPr>
      </p:pic>
      <p:pic>
        <p:nvPicPr>
          <p:cNvPr id="15" name="Kép 14" descr="A képen szöveg, ég, poszter, felhő látható&#10;&#10;Automatikusan generált leírás">
            <a:extLst>
              <a:ext uri="{FF2B5EF4-FFF2-40B4-BE49-F238E27FC236}">
                <a16:creationId xmlns:a16="http://schemas.microsoft.com/office/drawing/2014/main" id="{2859EFA2-C21B-819D-97FD-4E08ADE69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1443" y="3867957"/>
            <a:ext cx="3954107" cy="2238798"/>
          </a:xfrm>
          <a:prstGeom prst="rect">
            <a:avLst/>
          </a:prstGeom>
        </p:spPr>
      </p:pic>
      <p:sp>
        <p:nvSpPr>
          <p:cNvPr id="16" name="Szövegdoboz 15">
            <a:extLst>
              <a:ext uri="{FF2B5EF4-FFF2-40B4-BE49-F238E27FC236}">
                <a16:creationId xmlns:a16="http://schemas.microsoft.com/office/drawing/2014/main" id="{F0D23C15-CCD3-ADEE-B512-6EA5BE0C1391}"/>
              </a:ext>
            </a:extLst>
          </p:cNvPr>
          <p:cNvSpPr txBox="1"/>
          <p:nvPr/>
        </p:nvSpPr>
        <p:spPr>
          <a:xfrm>
            <a:off x="2351443" y="6106755"/>
            <a:ext cx="9000587" cy="369332"/>
          </a:xfrm>
          <a:prstGeom prst="rect">
            <a:avLst/>
          </a:prstGeom>
          <a:noFill/>
        </p:spPr>
        <p:txBody>
          <a:bodyPr wrap="square">
            <a:spAutoFit/>
          </a:bodyPr>
          <a:lstStyle/>
          <a:p>
            <a:r>
              <a:rPr lang="en-US" sz="1800" dirty="0">
                <a:solidFill>
                  <a:schemeClr val="bg1">
                    <a:lumMod val="95000"/>
                  </a:schemeClr>
                </a:solidFill>
              </a:rPr>
              <a:t>:      </a:t>
            </a:r>
            <a:r>
              <a:rPr lang="en-US" sz="1800" dirty="0">
                <a:solidFill>
                  <a:schemeClr val="bg1">
                    <a:lumMod val="95000"/>
                  </a:schemeClr>
                </a:solidFill>
                <a:hlinkClick r:id="rId7">
                  <a:extLst>
                    <a:ext uri="{A12FA001-AC4F-418D-AE19-62706E023703}">
                      <ahyp:hlinkClr xmlns:ahyp="http://schemas.microsoft.com/office/drawing/2018/hyperlinkcolor" val="tx"/>
                    </a:ext>
                  </a:extLst>
                </a:hlinkClick>
              </a:rPr>
              <a:t>https://agenda.infn.it/event/33324/</a:t>
            </a:r>
            <a:r>
              <a:rPr lang="en-US" sz="1800" dirty="0">
                <a:solidFill>
                  <a:schemeClr val="bg1">
                    <a:lumMod val="95000"/>
                  </a:schemeClr>
                </a:solidFill>
              </a:rPr>
              <a:t>                        </a:t>
            </a:r>
            <a:r>
              <a:rPr lang="en-US" sz="1800" dirty="0">
                <a:solidFill>
                  <a:schemeClr val="bg1">
                    <a:lumMod val="95000"/>
                  </a:schemeClr>
                </a:solidFill>
                <a:hlinkClick r:id="rId8">
                  <a:extLst>
                    <a:ext uri="{A12FA001-AC4F-418D-AE19-62706E023703}">
                      <ahyp:hlinkClr xmlns:ahyp="http://schemas.microsoft.com/office/drawing/2018/hyperlinkcolor" val="tx"/>
                    </a:ext>
                  </a:extLst>
                </a:hlinkClick>
              </a:rPr>
              <a:t>http://zimanyischool.kfki.hu/23/</a:t>
            </a:r>
            <a:r>
              <a:rPr lang="en-US" sz="1800" dirty="0">
                <a:solidFill>
                  <a:schemeClr val="bg1">
                    <a:lumMod val="95000"/>
                  </a:schemeClr>
                </a:solidFill>
              </a:rPr>
              <a:t> </a:t>
            </a:r>
            <a:endParaRPr lang="en-US" dirty="0">
              <a:solidFill>
                <a:schemeClr val="bg1">
                  <a:lumMod val="95000"/>
                </a:schemeClr>
              </a:solidFill>
            </a:endParaRPr>
          </a:p>
        </p:txBody>
      </p:sp>
      <p:sp>
        <p:nvSpPr>
          <p:cNvPr id="18" name="Szöveg helye 17">
            <a:extLst>
              <a:ext uri="{FF2B5EF4-FFF2-40B4-BE49-F238E27FC236}">
                <a16:creationId xmlns:a16="http://schemas.microsoft.com/office/drawing/2014/main" id="{BB09A17D-70A2-C284-576F-DF58DB7252CF}"/>
              </a:ext>
            </a:extLst>
          </p:cNvPr>
          <p:cNvSpPr>
            <a:spLocks noGrp="1"/>
          </p:cNvSpPr>
          <p:nvPr>
            <p:ph type="body" idx="1"/>
          </p:nvPr>
        </p:nvSpPr>
        <p:spPr>
          <a:xfrm>
            <a:off x="839970" y="3806195"/>
            <a:ext cx="9244715" cy="1012929"/>
          </a:xfrm>
        </p:spPr>
        <p:txBody>
          <a:bodyPr>
            <a:normAutofit fontScale="92500" lnSpcReduction="10000"/>
          </a:bodyPr>
          <a:lstStyle/>
          <a:p>
            <a:r>
              <a:rPr lang="en-US" sz="1800" dirty="0"/>
              <a:t>And if you are</a:t>
            </a:r>
            <a:br>
              <a:rPr lang="en-US" sz="1800" dirty="0"/>
            </a:br>
            <a:r>
              <a:rPr lang="en-US" sz="1800" dirty="0"/>
              <a:t>interested </a:t>
            </a:r>
            <a:br>
              <a:rPr lang="en-US" sz="1800" dirty="0"/>
            </a:br>
            <a:r>
              <a:rPr lang="en-US" sz="1800" dirty="0"/>
              <a:t>in these topics:</a:t>
            </a:r>
          </a:p>
        </p:txBody>
      </p:sp>
      <p:pic>
        <p:nvPicPr>
          <p:cNvPr id="19" name="Kép 18">
            <a:extLst>
              <a:ext uri="{FF2B5EF4-FFF2-40B4-BE49-F238E27FC236}">
                <a16:creationId xmlns:a16="http://schemas.microsoft.com/office/drawing/2014/main" id="{E39FB90D-0022-124F-F5E5-22C2F430454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155137" y="286690"/>
            <a:ext cx="3307190" cy="2576020"/>
          </a:xfrm>
          <a:prstGeom prst="rect">
            <a:avLst/>
          </a:prstGeom>
        </p:spPr>
      </p:pic>
    </p:spTree>
    <p:extLst>
      <p:ext uri="{BB962C8B-B14F-4D97-AF65-F5344CB8AC3E}">
        <p14:creationId xmlns:p14="http://schemas.microsoft.com/office/powerpoint/2010/main" val="2450841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ím 6"/>
          <p:cNvSpPr>
            <a:spLocks noGrp="1"/>
          </p:cNvSpPr>
          <p:nvPr>
            <p:ph type="title"/>
          </p:nvPr>
        </p:nvSpPr>
        <p:spPr>
          <a:xfrm>
            <a:off x="2967491" y="2412148"/>
            <a:ext cx="6571343" cy="503578"/>
          </a:xfrm>
        </p:spPr>
        <p:txBody>
          <a:bodyPr>
            <a:normAutofit fontScale="90000"/>
          </a:bodyPr>
          <a:lstStyle/>
          <a:p>
            <a:pPr algn="ctr"/>
            <a:r>
              <a:rPr lang="hu-HU" dirty="0"/>
              <a:t>Backup </a:t>
            </a:r>
            <a:r>
              <a:rPr lang="hu-HU" dirty="0" err="1"/>
              <a:t>slides</a:t>
            </a:r>
            <a:endParaRPr lang="en-US" dirty="0"/>
          </a:p>
        </p:txBody>
      </p:sp>
    </p:spTree>
    <p:extLst>
      <p:ext uri="{BB962C8B-B14F-4D97-AF65-F5344CB8AC3E}">
        <p14:creationId xmlns:p14="http://schemas.microsoft.com/office/powerpoint/2010/main" val="3768016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Timeline of a heavy ion collision</a:t>
            </a:r>
          </a:p>
        </p:txBody>
      </p:sp>
      <p:sp>
        <p:nvSpPr>
          <p:cNvPr id="3" name="Tartalom helye 2"/>
          <p:cNvSpPr>
            <a:spLocks noGrp="1"/>
          </p:cNvSpPr>
          <p:nvPr>
            <p:ph idx="1"/>
          </p:nvPr>
        </p:nvSpPr>
        <p:spPr/>
        <p:txBody>
          <a:bodyPr>
            <a:normAutofit/>
          </a:bodyPr>
          <a:lstStyle/>
          <a:p>
            <a:r>
              <a:rPr lang="en-US" dirty="0"/>
              <a:t>Pre-thermalization stage: </a:t>
            </a:r>
            <a:br>
              <a:rPr lang="en-US" dirty="0"/>
            </a:br>
            <a:r>
              <a:rPr lang="en-US" dirty="0"/>
              <a:t>~1 </a:t>
            </a:r>
            <a:r>
              <a:rPr lang="en-US" dirty="0" err="1"/>
              <a:t>fm</a:t>
            </a:r>
            <a:r>
              <a:rPr lang="en-US" dirty="0"/>
              <a:t>/c</a:t>
            </a:r>
          </a:p>
          <a:p>
            <a:r>
              <a:rPr lang="en-US" dirty="0"/>
              <a:t>Quark-hadron transition: </a:t>
            </a:r>
            <a:br>
              <a:rPr lang="hu-HU" dirty="0"/>
            </a:br>
            <a:r>
              <a:rPr lang="en-US" dirty="0"/>
              <a:t>~7-10 </a:t>
            </a:r>
            <a:r>
              <a:rPr lang="en-US" dirty="0" err="1"/>
              <a:t>fm</a:t>
            </a:r>
            <a:r>
              <a:rPr lang="en-US" dirty="0"/>
              <a:t>/c</a:t>
            </a:r>
          </a:p>
          <a:p>
            <a:r>
              <a:rPr lang="en-US" dirty="0"/>
              <a:t>Chemical</a:t>
            </a:r>
            <a:r>
              <a:rPr lang="hu-HU" dirty="0"/>
              <a:t> </a:t>
            </a:r>
            <a:r>
              <a:rPr lang="en-US" dirty="0"/>
              <a:t>+</a:t>
            </a:r>
            <a:r>
              <a:rPr lang="hu-HU" dirty="0"/>
              <a:t> </a:t>
            </a:r>
            <a:r>
              <a:rPr lang="en-US" dirty="0"/>
              <a:t>kinetic freeze-out</a:t>
            </a:r>
          </a:p>
        </p:txBody>
      </p:sp>
      <p:pic>
        <p:nvPicPr>
          <p:cNvPr id="9" name="Kép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112" y="3372929"/>
            <a:ext cx="3992817" cy="2639684"/>
          </a:xfrm>
          <a:prstGeom prst="rect">
            <a:avLst/>
          </a:prstGeom>
        </p:spPr>
      </p:pic>
      <p:pic>
        <p:nvPicPr>
          <p:cNvPr id="12" name="test_lav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49058" y="1230100"/>
            <a:ext cx="4958556" cy="4782513"/>
          </a:xfrm>
          <a:prstGeom prst="rect">
            <a:avLst/>
          </a:prstGeom>
        </p:spPr>
      </p:pic>
      <p:sp>
        <p:nvSpPr>
          <p:cNvPr id="6" name="Dátum helye 5"/>
          <p:cNvSpPr>
            <a:spLocks noGrp="1"/>
          </p:cNvSpPr>
          <p:nvPr>
            <p:ph type="dt" sz="half" idx="10"/>
          </p:nvPr>
        </p:nvSpPr>
        <p:spPr/>
        <p:txBody>
          <a:bodyPr/>
          <a:lstStyle/>
          <a:p>
            <a:pPr algn="r"/>
            <a:r>
              <a:rPr lang="hu-HU"/>
              <a:t>October 11, 2023</a:t>
            </a:r>
            <a:endParaRPr lang="en-US" dirty="0"/>
          </a:p>
        </p:txBody>
      </p:sp>
      <p:sp>
        <p:nvSpPr>
          <p:cNvPr id="8" name="Élőláb helye 7"/>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Téglalap 3">
            <a:extLst>
              <a:ext uri="{FF2B5EF4-FFF2-40B4-BE49-F238E27FC236}">
                <a16:creationId xmlns:a16="http://schemas.microsoft.com/office/drawing/2014/main" id="{1CF07E39-EE8F-EB0A-6F9B-3FC395DB4F94}"/>
              </a:ext>
            </a:extLst>
          </p:cNvPr>
          <p:cNvSpPr/>
          <p:nvPr/>
        </p:nvSpPr>
        <p:spPr>
          <a:xfrm>
            <a:off x="77910" y="6181702"/>
            <a:ext cx="12060728" cy="676298"/>
          </a:xfrm>
          <a:prstGeom prst="rect">
            <a:avLst/>
          </a:prstGeom>
        </p:spPr>
        <p:txBody>
          <a:bodyPr wrap="square">
            <a:prstTxWarp prst="textFadeUp">
              <a:avLst>
                <a:gd name="adj" fmla="val 412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a:t>
            </a:r>
            <a:r>
              <a:rPr lang="hu-HU" sz="1600" b="1" dirty="0">
                <a:solidFill>
                  <a:schemeClr val="bg1">
                    <a:lumMod val="65000"/>
                  </a:schemeClr>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a:t>
            </a:r>
            <a:r>
              <a:rPr lang="hu-HU" sz="1600" b="1" dirty="0">
                <a:solidFill>
                  <a:schemeClr val="bg2"/>
                </a:solidFill>
                <a:effectLst>
                  <a:outerShdw blurRad="38100" dist="38100" dir="2700000" algn="tl">
                    <a:srgbClr val="000000">
                      <a:alpha val="43137"/>
                    </a:srgbClr>
                  </a:outerShdw>
                </a:effectLst>
              </a:rPr>
              <a:t>HIGH-ENERGY PHYSICS       </a:t>
            </a:r>
            <a:r>
              <a:rPr lang="hu-HU" sz="1600" b="1" dirty="0">
                <a:solidFill>
                  <a:schemeClr val="bg1">
                    <a:lumMod val="65000"/>
                  </a:schemeClr>
                </a:solidFill>
                <a:effectLst>
                  <a:outerShdw blurRad="38100" dist="38100" dir="2700000" algn="tl">
                    <a:srgbClr val="000000">
                      <a:alpha val="43137"/>
                    </a:srgbClr>
                  </a:outerShdw>
                </a:effectLst>
              </a:rPr>
              <a:t>QUANTUM STATISTICS       FEMTOSCOPY</a:t>
            </a:r>
            <a:r>
              <a:rPr lang="en-US" sz="1600" b="1" dirty="0">
                <a:solidFill>
                  <a:schemeClr val="bg1">
                    <a:lumMod val="65000"/>
                  </a:schemeClr>
                </a:solidFill>
                <a:effectLst>
                  <a:outerShdw blurRad="38100" dist="38100" dir="2700000" algn="tl">
                    <a:srgbClr val="000000">
                      <a:alpha val="43137"/>
                    </a:srgbClr>
                  </a:outerShdw>
                </a:effectLst>
              </a:rPr>
              <a:t> </a:t>
            </a:r>
          </a:p>
        </p:txBody>
      </p:sp>
      <p:sp>
        <p:nvSpPr>
          <p:cNvPr id="5" name="Dia számának helye 4">
            <a:extLst>
              <a:ext uri="{FF2B5EF4-FFF2-40B4-BE49-F238E27FC236}">
                <a16:creationId xmlns:a16="http://schemas.microsoft.com/office/drawing/2014/main" id="{938744B7-83DF-0F42-F7F6-7F089165D989}"/>
              </a:ext>
            </a:extLst>
          </p:cNvPr>
          <p:cNvSpPr>
            <a:spLocks noGrp="1"/>
          </p:cNvSpPr>
          <p:nvPr>
            <p:ph type="sldNum" sz="quarter" idx="12"/>
          </p:nvPr>
        </p:nvSpPr>
        <p:spPr/>
        <p:txBody>
          <a:bodyPr/>
          <a:lstStyle/>
          <a:p>
            <a:fld id="{8EBAB383-6C5D-40A2-91D4-B65D4716B15C}" type="slidenum">
              <a:rPr lang="en-US" smtClean="0"/>
              <a:pPr/>
              <a:t>32</a:t>
            </a:fld>
            <a:r>
              <a:rPr lang="en-US" sz="1100"/>
              <a:t>/</a:t>
            </a:r>
            <a:r>
              <a:rPr lang="hu-HU" sz="1100"/>
              <a:t>30</a:t>
            </a:r>
            <a:endParaRPr lang="en-US" sz="2800" dirty="0"/>
          </a:p>
        </p:txBody>
      </p:sp>
    </p:spTree>
    <p:extLst>
      <p:ext uri="{BB962C8B-B14F-4D97-AF65-F5344CB8AC3E}">
        <p14:creationId xmlns:p14="http://schemas.microsoft.com/office/powerpoint/2010/main" val="2726443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Autofit/>
          </a:bodyPr>
          <a:lstStyle/>
          <a:p>
            <a:r>
              <a:rPr lang="en-US" dirty="0"/>
              <a:t>Phases of nuclear/QCD matter</a:t>
            </a:r>
          </a:p>
        </p:txBody>
      </p:sp>
      <p:sp>
        <p:nvSpPr>
          <p:cNvPr id="54275" name="Rectangle 3"/>
          <p:cNvSpPr>
            <a:spLocks noGrp="1" noChangeArrowheads="1"/>
          </p:cNvSpPr>
          <p:nvPr>
            <p:ph idx="1"/>
          </p:nvPr>
        </p:nvSpPr>
        <p:spPr/>
        <p:txBody>
          <a:bodyPr>
            <a:normAutofit fontScale="92500" lnSpcReduction="10000"/>
          </a:bodyPr>
          <a:lstStyle/>
          <a:p>
            <a:pPr>
              <a:lnSpc>
                <a:spcPct val="110000"/>
              </a:lnSpc>
              <a:spcBef>
                <a:spcPct val="5000"/>
              </a:spcBef>
              <a:spcAft>
                <a:spcPct val="5000"/>
              </a:spcAft>
            </a:pPr>
            <a:r>
              <a:rPr lang="en-US" dirty="0"/>
              <a:t>Phase diagram: state functions, phases (pressure</a:t>
            </a:r>
            <a:r>
              <a:rPr lang="hu-HU" dirty="0"/>
              <a:t> </a:t>
            </a:r>
            <a:r>
              <a:rPr lang="en-US" dirty="0">
                <a:latin typeface="Calibri" panose="020F0502020204030204" pitchFamily="34" charset="0"/>
                <a:cs typeface="Calibri" panose="020F0502020204030204" pitchFamily="34" charset="0"/>
              </a:rPr>
              <a:t>↔</a:t>
            </a:r>
            <a:r>
              <a:rPr lang="hu-HU"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density</a:t>
            </a:r>
            <a:r>
              <a:rPr lang="hu-HU"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t>
            </a:r>
            <a:r>
              <a:rPr lang="hu-HU"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chemical potential)</a:t>
            </a:r>
            <a:endParaRPr lang="en-US" dirty="0"/>
          </a:p>
          <a:p>
            <a:pPr>
              <a:lnSpc>
                <a:spcPct val="110000"/>
              </a:lnSpc>
              <a:spcBef>
                <a:spcPct val="30000"/>
              </a:spcBef>
              <a:spcAft>
                <a:spcPct val="30000"/>
              </a:spcAft>
            </a:pPr>
            <a:endParaRPr lang="en-US" dirty="0"/>
          </a:p>
          <a:p>
            <a:pPr>
              <a:lnSpc>
                <a:spcPct val="110000"/>
              </a:lnSpc>
              <a:spcBef>
                <a:spcPct val="30000"/>
              </a:spcBef>
              <a:spcAft>
                <a:spcPct val="30000"/>
              </a:spcAft>
            </a:pPr>
            <a:endParaRPr lang="en-US" dirty="0"/>
          </a:p>
          <a:p>
            <a:pPr>
              <a:lnSpc>
                <a:spcPct val="110000"/>
              </a:lnSpc>
              <a:spcBef>
                <a:spcPct val="30000"/>
              </a:spcBef>
              <a:spcAft>
                <a:spcPct val="30000"/>
              </a:spcAft>
            </a:pPr>
            <a:endParaRPr lang="en-US" dirty="0"/>
          </a:p>
          <a:p>
            <a:pPr>
              <a:lnSpc>
                <a:spcPct val="110000"/>
              </a:lnSpc>
              <a:spcBef>
                <a:spcPct val="30000"/>
              </a:spcBef>
              <a:spcAft>
                <a:spcPct val="30000"/>
              </a:spcAft>
            </a:pPr>
            <a:endParaRPr lang="en-US" dirty="0"/>
          </a:p>
          <a:p>
            <a:pPr>
              <a:lnSpc>
                <a:spcPct val="110000"/>
              </a:lnSpc>
              <a:spcBef>
                <a:spcPct val="30000"/>
              </a:spcBef>
              <a:spcAft>
                <a:spcPct val="30000"/>
              </a:spcAft>
            </a:pPr>
            <a:endParaRPr lang="en-US" dirty="0"/>
          </a:p>
          <a:p>
            <a:pPr>
              <a:lnSpc>
                <a:spcPct val="110000"/>
              </a:lnSpc>
              <a:spcBef>
                <a:spcPct val="30000"/>
              </a:spcBef>
              <a:spcAft>
                <a:spcPct val="30000"/>
              </a:spcAft>
            </a:pPr>
            <a:endParaRPr lang="en-US" dirty="0"/>
          </a:p>
          <a:p>
            <a:pPr>
              <a:lnSpc>
                <a:spcPct val="110000"/>
              </a:lnSpc>
              <a:spcBef>
                <a:spcPct val="30000"/>
              </a:spcBef>
              <a:spcAft>
                <a:spcPct val="30000"/>
              </a:spcAft>
            </a:pPr>
            <a:endParaRPr lang="en-US" dirty="0"/>
          </a:p>
          <a:p>
            <a:pPr>
              <a:lnSpc>
                <a:spcPct val="110000"/>
              </a:lnSpc>
              <a:spcBef>
                <a:spcPct val="30000"/>
              </a:spcBef>
              <a:spcAft>
                <a:spcPct val="30000"/>
              </a:spcAft>
            </a:pPr>
            <a:endParaRPr lang="en-US" dirty="0"/>
          </a:p>
          <a:p>
            <a:pPr>
              <a:lnSpc>
                <a:spcPct val="110000"/>
              </a:lnSpc>
              <a:spcBef>
                <a:spcPct val="5000"/>
              </a:spcBef>
              <a:spcAft>
                <a:spcPct val="10000"/>
              </a:spcAft>
            </a:pPr>
            <a:r>
              <a:rPr lang="en-US" dirty="0"/>
              <a:t>Water and nuclear matter: similar phase diagrams</a:t>
            </a:r>
          </a:p>
          <a:p>
            <a:pPr>
              <a:lnSpc>
                <a:spcPct val="110000"/>
              </a:lnSpc>
              <a:spcBef>
                <a:spcPct val="5000"/>
              </a:spcBef>
              <a:spcAft>
                <a:spcPct val="10000"/>
              </a:spcAft>
            </a:pPr>
            <a:r>
              <a:rPr lang="en-US" dirty="0"/>
              <a:t>Theoretical calculations: above T</a:t>
            </a:r>
            <a:r>
              <a:rPr lang="en-US" baseline="-25000" dirty="0"/>
              <a:t>c </a:t>
            </a:r>
            <a:r>
              <a:rPr lang="en-US" dirty="0"/>
              <a:t>≈ </a:t>
            </a:r>
            <a:r>
              <a:rPr lang="hu-HU" dirty="0"/>
              <a:t>160 </a:t>
            </a:r>
            <a:r>
              <a:rPr lang="hu-HU" dirty="0" err="1"/>
              <a:t>MeV</a:t>
            </a:r>
            <a:r>
              <a:rPr lang="en-US" dirty="0"/>
              <a:t> ≈</a:t>
            </a:r>
            <a:r>
              <a:rPr lang="hu-HU" dirty="0"/>
              <a:t> </a:t>
            </a:r>
            <a:r>
              <a:rPr lang="en-US" dirty="0"/>
              <a:t>2 ∙10</a:t>
            </a:r>
            <a:r>
              <a:rPr lang="en-US" baseline="30000" dirty="0"/>
              <a:t>12</a:t>
            </a:r>
            <a:r>
              <a:rPr lang="en-US" dirty="0"/>
              <a:t> K</a:t>
            </a:r>
            <a:r>
              <a:rPr lang="hu-HU" dirty="0"/>
              <a:t>:</a:t>
            </a:r>
            <a:r>
              <a:rPr lang="en-US" dirty="0"/>
              <a:t> quark matter</a:t>
            </a:r>
            <a:r>
              <a:rPr lang="hu-HU" dirty="0"/>
              <a:t> </a:t>
            </a:r>
            <a:r>
              <a:rPr lang="hu-HU" dirty="0" err="1"/>
              <a:t>created</a:t>
            </a:r>
            <a:r>
              <a:rPr lang="hu-HU" dirty="0"/>
              <a:t> in </a:t>
            </a:r>
            <a:r>
              <a:rPr lang="hu-HU" dirty="0" err="1"/>
              <a:t>heavy</a:t>
            </a:r>
            <a:r>
              <a:rPr lang="hu-HU" dirty="0"/>
              <a:t> ion </a:t>
            </a:r>
            <a:r>
              <a:rPr lang="hu-HU" dirty="0" err="1"/>
              <a:t>collisions</a:t>
            </a:r>
            <a:endParaRPr lang="en-US" dirty="0"/>
          </a:p>
        </p:txBody>
      </p:sp>
      <p:pic>
        <p:nvPicPr>
          <p:cNvPr id="54293" name="Picture 21" descr="C:\Users\csanad\Desktop\Névtelen.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85287" y="1683926"/>
            <a:ext cx="3261316" cy="3541465"/>
          </a:xfrm>
          <a:prstGeom prst="rect">
            <a:avLst/>
          </a:prstGeom>
          <a:noFill/>
        </p:spPr>
      </p:pic>
      <p:pic>
        <p:nvPicPr>
          <p:cNvPr id="2" name="Kép 1">
            <a:extLst>
              <a:ext uri="{FF2B5EF4-FFF2-40B4-BE49-F238E27FC236}">
                <a16:creationId xmlns:a16="http://schemas.microsoft.com/office/drawing/2014/main" id="{36C24F25-5BE4-4F43-A5C4-7E7DB5D9EB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39317" y="1683926"/>
            <a:ext cx="4436615" cy="3541465"/>
          </a:xfrm>
          <a:prstGeom prst="rect">
            <a:avLst/>
          </a:prstGeom>
        </p:spPr>
      </p:pic>
      <p:sp>
        <p:nvSpPr>
          <p:cNvPr id="6" name="Dátum helye 5"/>
          <p:cNvSpPr>
            <a:spLocks noGrp="1"/>
          </p:cNvSpPr>
          <p:nvPr>
            <p:ph type="dt" sz="half" idx="10"/>
          </p:nvPr>
        </p:nvSpPr>
        <p:spPr/>
        <p:txBody>
          <a:bodyPr/>
          <a:lstStyle/>
          <a:p>
            <a:pPr algn="r"/>
            <a:r>
              <a:rPr lang="hu-HU"/>
              <a:t>October 11, 2023</a:t>
            </a:r>
            <a:endParaRPr lang="en-US" dirty="0"/>
          </a:p>
        </p:txBody>
      </p:sp>
      <p:sp>
        <p:nvSpPr>
          <p:cNvPr id="7" name="Élőláb helye 6"/>
          <p:cNvSpPr>
            <a:spLocks noGrp="1"/>
          </p:cNvSpPr>
          <p:nvPr>
            <p:ph type="ftr" sz="quarter" idx="11"/>
          </p:nvPr>
        </p:nvSpPr>
        <p:spPr/>
        <p:txBody>
          <a:bodyPr/>
          <a:lstStyle/>
          <a:p>
            <a:r>
              <a:rPr lang="en-US"/>
              <a:t>M. Csanád (Eötvös U) @ </a:t>
            </a:r>
            <a:r>
              <a:rPr lang="hu-HU"/>
              <a:t>AE Building Bridges 2023</a:t>
            </a:r>
            <a:endParaRPr lang="en-US" dirty="0"/>
          </a:p>
        </p:txBody>
      </p:sp>
      <p:sp>
        <p:nvSpPr>
          <p:cNvPr id="3" name="Téglalap 2">
            <a:extLst>
              <a:ext uri="{FF2B5EF4-FFF2-40B4-BE49-F238E27FC236}">
                <a16:creationId xmlns:a16="http://schemas.microsoft.com/office/drawing/2014/main" id="{A3C2F4A5-5EE2-9217-9250-645FE01C752B}"/>
              </a:ext>
            </a:extLst>
          </p:cNvPr>
          <p:cNvSpPr/>
          <p:nvPr/>
        </p:nvSpPr>
        <p:spPr>
          <a:xfrm>
            <a:off x="77910" y="6181702"/>
            <a:ext cx="12060728" cy="676298"/>
          </a:xfrm>
          <a:prstGeom prst="rect">
            <a:avLst/>
          </a:prstGeom>
        </p:spPr>
        <p:txBody>
          <a:bodyPr wrap="square">
            <a:prstTxWarp prst="textFadeUp">
              <a:avLst>
                <a:gd name="adj" fmla="val 4129"/>
              </a:avLst>
            </a:prstTxWarp>
            <a:spAutoFit/>
          </a:bodyPr>
          <a:lstStyle/>
          <a:p>
            <a:r>
              <a:rPr lang="en-US" sz="1600" b="1" dirty="0">
                <a:solidFill>
                  <a:schemeClr val="bg2"/>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a:t>
            </a:r>
            <a:r>
              <a:rPr lang="hu-HU" sz="1600" b="1" dirty="0">
                <a:solidFill>
                  <a:schemeClr val="bg1">
                    <a:lumMod val="65000"/>
                  </a:schemeClr>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a:t>
            </a:r>
            <a:r>
              <a:rPr lang="hu-HU" sz="1600" b="1" dirty="0">
                <a:solidFill>
                  <a:schemeClr val="bg1">
                    <a:lumMod val="65000"/>
                  </a:schemeClr>
                </a:solidFill>
                <a:effectLst>
                  <a:outerShdw blurRad="38100" dist="38100" dir="2700000" algn="tl">
                    <a:srgbClr val="000000">
                      <a:alpha val="43137"/>
                    </a:srgbClr>
                  </a:outerShdw>
                </a:effectLst>
              </a:rPr>
              <a:t>HIGH-ENERGY PHYSICS       QUANTUM STATISTICS       FEMTOSCOPY</a:t>
            </a:r>
            <a:r>
              <a:rPr lang="en-US" sz="1600" b="1" dirty="0">
                <a:solidFill>
                  <a:schemeClr val="bg1">
                    <a:lumMod val="65000"/>
                  </a:schemeClr>
                </a:solidFill>
                <a:effectLst>
                  <a:outerShdw blurRad="38100" dist="38100" dir="2700000" algn="tl">
                    <a:srgbClr val="000000">
                      <a:alpha val="43137"/>
                    </a:srgbClr>
                  </a:outerShdw>
                </a:effectLst>
              </a:rPr>
              <a:t> </a:t>
            </a:r>
          </a:p>
        </p:txBody>
      </p:sp>
      <p:sp>
        <p:nvSpPr>
          <p:cNvPr id="4" name="Dia számának helye 3">
            <a:extLst>
              <a:ext uri="{FF2B5EF4-FFF2-40B4-BE49-F238E27FC236}">
                <a16:creationId xmlns:a16="http://schemas.microsoft.com/office/drawing/2014/main" id="{6FEA114B-DEF2-26D1-DDDE-BE5653CAD052}"/>
              </a:ext>
            </a:extLst>
          </p:cNvPr>
          <p:cNvSpPr>
            <a:spLocks noGrp="1"/>
          </p:cNvSpPr>
          <p:nvPr>
            <p:ph type="sldNum" sz="quarter" idx="12"/>
          </p:nvPr>
        </p:nvSpPr>
        <p:spPr/>
        <p:txBody>
          <a:bodyPr/>
          <a:lstStyle/>
          <a:p>
            <a:fld id="{8EBAB383-6C5D-40A2-91D4-B65D4716B15C}" type="slidenum">
              <a:rPr lang="en-US" smtClean="0"/>
              <a:pPr/>
              <a:t>33</a:t>
            </a:fld>
            <a:r>
              <a:rPr lang="en-US" sz="1100"/>
              <a:t>/</a:t>
            </a:r>
            <a:r>
              <a:rPr lang="hu-HU" sz="1100"/>
              <a:t>30</a:t>
            </a:r>
            <a:endParaRPr lang="en-US" sz="2800" dirty="0"/>
          </a:p>
        </p:txBody>
      </p:sp>
    </p:spTree>
    <p:extLst>
      <p:ext uri="{BB962C8B-B14F-4D97-AF65-F5344CB8AC3E}">
        <p14:creationId xmlns:p14="http://schemas.microsoft.com/office/powerpoint/2010/main" val="1372662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ím 6">
            <a:extLst>
              <a:ext uri="{FF2B5EF4-FFF2-40B4-BE49-F238E27FC236}">
                <a16:creationId xmlns:a16="http://schemas.microsoft.com/office/drawing/2014/main" id="{D64D7D92-B179-4301-AC1F-8D76D554FD69}"/>
              </a:ext>
            </a:extLst>
          </p:cNvPr>
          <p:cNvSpPr>
            <a:spLocks noGrp="1"/>
          </p:cNvSpPr>
          <p:nvPr>
            <p:ph type="title"/>
          </p:nvPr>
        </p:nvSpPr>
        <p:spPr/>
        <p:txBody>
          <a:bodyPr>
            <a:normAutofit/>
          </a:bodyPr>
          <a:lstStyle/>
          <a:p>
            <a:r>
              <a:rPr lang="en-US"/>
              <a:t>What are the building blocks of matter?</a:t>
            </a:r>
          </a:p>
        </p:txBody>
      </p:sp>
      <p:sp>
        <p:nvSpPr>
          <p:cNvPr id="8" name="Tartalom helye 7">
            <a:extLst>
              <a:ext uri="{FF2B5EF4-FFF2-40B4-BE49-F238E27FC236}">
                <a16:creationId xmlns:a16="http://schemas.microsoft.com/office/drawing/2014/main" id="{596D0717-A5CE-4FAE-87C9-213585EBA171}"/>
              </a:ext>
            </a:extLst>
          </p:cNvPr>
          <p:cNvSpPr>
            <a:spLocks noGrp="1"/>
          </p:cNvSpPr>
          <p:nvPr>
            <p:ph idx="1"/>
          </p:nvPr>
        </p:nvSpPr>
        <p:spPr>
          <a:xfrm>
            <a:off x="785006" y="1190773"/>
            <a:ext cx="11353632" cy="2974828"/>
          </a:xfrm>
        </p:spPr>
        <p:txBody>
          <a:bodyPr>
            <a:normAutofit lnSpcReduction="10000"/>
          </a:bodyPr>
          <a:lstStyle/>
          <a:p>
            <a:pPr>
              <a:spcBef>
                <a:spcPts val="0"/>
              </a:spcBef>
              <a:tabLst>
                <a:tab pos="5656263" algn="l"/>
              </a:tabLst>
            </a:pPr>
            <a:r>
              <a:rPr lang="en-US" dirty="0"/>
              <a:t>Ancient history: four/five elements</a:t>
            </a:r>
          </a:p>
          <a:p>
            <a:pPr>
              <a:spcBef>
                <a:spcPts val="0"/>
              </a:spcBef>
              <a:tabLst>
                <a:tab pos="5114925" algn="l"/>
                <a:tab pos="5656263" algn="l"/>
              </a:tabLst>
            </a:pPr>
            <a:r>
              <a:rPr lang="en-US" dirty="0"/>
              <a:t>1789: Dalton’s elements 	33</a:t>
            </a:r>
          </a:p>
          <a:p>
            <a:pPr>
              <a:spcBef>
                <a:spcPts val="0"/>
              </a:spcBef>
              <a:tabLst>
                <a:tab pos="5114925" algn="l"/>
                <a:tab pos="5656263" algn="l"/>
              </a:tabLst>
            </a:pPr>
            <a:r>
              <a:rPr lang="en-US" dirty="0"/>
              <a:t>1869: atoms, periodic system	~100</a:t>
            </a:r>
          </a:p>
          <a:p>
            <a:pPr>
              <a:spcBef>
                <a:spcPts val="0"/>
              </a:spcBef>
              <a:tabLst>
                <a:tab pos="5114925" algn="l"/>
                <a:tab pos="5656263" algn="l"/>
              </a:tabLst>
            </a:pPr>
            <a:r>
              <a:rPr lang="en-US" dirty="0"/>
              <a:t>1930: proton, neutron, electron	3</a:t>
            </a:r>
          </a:p>
          <a:p>
            <a:pPr>
              <a:spcBef>
                <a:spcPts val="0"/>
              </a:spcBef>
              <a:tabLst>
                <a:tab pos="5114925" algn="l"/>
                <a:tab pos="5656263" algn="l"/>
              </a:tabLst>
            </a:pPr>
            <a:r>
              <a:rPr lang="en-US" dirty="0"/>
              <a:t>1930-1960: „hadrons”	~100</a:t>
            </a:r>
          </a:p>
          <a:p>
            <a:pPr>
              <a:spcBef>
                <a:spcPts val="0"/>
              </a:spcBef>
              <a:tabLst>
                <a:tab pos="5114925" algn="l"/>
                <a:tab pos="5656263" algn="l"/>
              </a:tabLst>
            </a:pPr>
            <a:r>
              <a:rPr lang="en-US" dirty="0"/>
              <a:t>1975: the Standard Modell	4</a:t>
            </a:r>
          </a:p>
          <a:p>
            <a:pPr>
              <a:spcBef>
                <a:spcPts val="0"/>
              </a:spcBef>
              <a:tabLst>
                <a:tab pos="5114925" algn="l"/>
                <a:tab pos="5656263" algn="l"/>
              </a:tabLst>
            </a:pPr>
            <a:r>
              <a:rPr lang="en-US" dirty="0"/>
              <a:t>~2000: elemi </a:t>
            </a:r>
            <a:r>
              <a:rPr lang="en-US" dirty="0" err="1"/>
              <a:t>részek</a:t>
            </a:r>
            <a:r>
              <a:rPr lang="en-US" dirty="0"/>
              <a:t> </a:t>
            </a:r>
            <a:r>
              <a:rPr lang="en-US" dirty="0" err="1"/>
              <a:t>sok</a:t>
            </a:r>
            <a:r>
              <a:rPr lang="en-US" dirty="0"/>
              <a:t> </a:t>
            </a:r>
            <a:r>
              <a:rPr lang="en-US" dirty="0" err="1"/>
              <a:t>altípusa</a:t>
            </a:r>
            <a:r>
              <a:rPr lang="en-US" dirty="0"/>
              <a:t>	~100</a:t>
            </a:r>
          </a:p>
          <a:p>
            <a:pPr>
              <a:spcBef>
                <a:spcPts val="0"/>
              </a:spcBef>
              <a:tabLst>
                <a:tab pos="5114925" algn="l"/>
                <a:tab pos="5656263" algn="l"/>
              </a:tabLst>
            </a:pPr>
            <a:r>
              <a:rPr lang="en-US" dirty="0" err="1"/>
              <a:t>Még</a:t>
            </a:r>
            <a:r>
              <a:rPr lang="en-US" dirty="0"/>
              <a:t> </a:t>
            </a:r>
            <a:r>
              <a:rPr lang="en-US" dirty="0" err="1"/>
              <a:t>elemibb</a:t>
            </a:r>
            <a:r>
              <a:rPr lang="en-US" dirty="0"/>
              <a:t> </a:t>
            </a:r>
            <a:r>
              <a:rPr lang="en-US" dirty="0" err="1"/>
              <a:t>részecskék</a:t>
            </a:r>
            <a:r>
              <a:rPr lang="en-US" dirty="0"/>
              <a:t>?	??</a:t>
            </a:r>
          </a:p>
        </p:txBody>
      </p:sp>
      <p:pic>
        <p:nvPicPr>
          <p:cNvPr id="18" name="Picture 4">
            <a:extLst>
              <a:ext uri="{FF2B5EF4-FFF2-40B4-BE49-F238E27FC236}">
                <a16:creationId xmlns:a16="http://schemas.microsoft.com/office/drawing/2014/main" id="{DC84DB1D-6E86-4377-B09D-E4EAC3D4292D}"/>
              </a:ext>
            </a:extLst>
          </p:cNvPr>
          <p:cNvPicPr>
            <a:picLocks noChangeAspect="1" noChangeArrowheads="1"/>
          </p:cNvPicPr>
          <p:nvPr/>
        </p:nvPicPr>
        <p:blipFill>
          <a:blip r:embed="rId2" cstate="print"/>
          <a:srcRect/>
          <a:stretch>
            <a:fillRect/>
          </a:stretch>
        </p:blipFill>
        <p:spPr bwMode="auto">
          <a:xfrm>
            <a:off x="3048000" y="3510232"/>
            <a:ext cx="9144000" cy="2476500"/>
          </a:xfrm>
          <a:prstGeom prst="rect">
            <a:avLst/>
          </a:prstGeom>
          <a:noFill/>
        </p:spPr>
      </p:pic>
      <p:pic>
        <p:nvPicPr>
          <p:cNvPr id="19" name="Picture 5" descr="http://www.owningpink.com/wp-content/uploads/2009/08/fire-water-earth-air-dosha.jpg">
            <a:extLst>
              <a:ext uri="{FF2B5EF4-FFF2-40B4-BE49-F238E27FC236}">
                <a16:creationId xmlns:a16="http://schemas.microsoft.com/office/drawing/2014/main" id="{6D02995F-3802-48AF-BD0B-86B73A15AAD4}"/>
              </a:ext>
            </a:extLst>
          </p:cNvPr>
          <p:cNvPicPr>
            <a:picLocks noChangeAspect="1" noChangeArrowheads="1"/>
          </p:cNvPicPr>
          <p:nvPr/>
        </p:nvPicPr>
        <p:blipFill>
          <a:blip r:embed="rId3" cstate="print"/>
          <a:srcRect/>
          <a:stretch>
            <a:fillRect/>
          </a:stretch>
        </p:blipFill>
        <p:spPr bwMode="auto">
          <a:xfrm>
            <a:off x="3299521" y="4950641"/>
            <a:ext cx="936625" cy="936625"/>
          </a:xfrm>
          <a:prstGeom prst="rect">
            <a:avLst/>
          </a:prstGeom>
          <a:noFill/>
        </p:spPr>
      </p:pic>
      <p:pic>
        <p:nvPicPr>
          <p:cNvPr id="20" name="Picture 6" descr="Periodic Table">
            <a:extLst>
              <a:ext uri="{FF2B5EF4-FFF2-40B4-BE49-F238E27FC236}">
                <a16:creationId xmlns:a16="http://schemas.microsoft.com/office/drawing/2014/main" id="{BAFEB445-5AA1-4F30-8ED3-A8FB07515B36}"/>
              </a:ext>
            </a:extLst>
          </p:cNvPr>
          <p:cNvPicPr>
            <a:picLocks noChangeAspect="1" noChangeArrowheads="1"/>
          </p:cNvPicPr>
          <p:nvPr/>
        </p:nvPicPr>
        <p:blipFill>
          <a:blip r:embed="rId4" cstate="print"/>
          <a:srcRect/>
          <a:stretch>
            <a:fillRect/>
          </a:stretch>
        </p:blipFill>
        <p:spPr bwMode="auto">
          <a:xfrm>
            <a:off x="5819801" y="4230561"/>
            <a:ext cx="1512887" cy="992187"/>
          </a:xfrm>
          <a:prstGeom prst="rect">
            <a:avLst/>
          </a:prstGeom>
          <a:noFill/>
        </p:spPr>
      </p:pic>
      <p:pic>
        <p:nvPicPr>
          <p:cNvPr id="21" name="Picture 7" descr="http://upload.wikimedia.org/wikipedia/commons/thumb/e/e1/Stylised_Lithium_Atom.svg/270px-Stylised_Lithium_Atom.svg.png">
            <a:extLst>
              <a:ext uri="{FF2B5EF4-FFF2-40B4-BE49-F238E27FC236}">
                <a16:creationId xmlns:a16="http://schemas.microsoft.com/office/drawing/2014/main" id="{7F9FE713-D15B-4C40-A8A9-85786A5CCB12}"/>
              </a:ext>
            </a:extLst>
          </p:cNvPr>
          <p:cNvPicPr>
            <a:picLocks noChangeAspect="1" noChangeArrowheads="1"/>
          </p:cNvPicPr>
          <p:nvPr/>
        </p:nvPicPr>
        <p:blipFill>
          <a:blip r:embed="rId5" cstate="print"/>
          <a:srcRect/>
          <a:stretch>
            <a:fillRect/>
          </a:stretch>
        </p:blipFill>
        <p:spPr bwMode="auto">
          <a:xfrm>
            <a:off x="7764016" y="4662609"/>
            <a:ext cx="792088" cy="894367"/>
          </a:xfrm>
          <a:prstGeom prst="rect">
            <a:avLst/>
          </a:prstGeom>
          <a:noFill/>
        </p:spPr>
      </p:pic>
      <p:pic>
        <p:nvPicPr>
          <p:cNvPr id="22" name="Picture 8" descr="File:Meson-octet-small.svg">
            <a:hlinkClick r:id="rId6"/>
            <a:extLst>
              <a:ext uri="{FF2B5EF4-FFF2-40B4-BE49-F238E27FC236}">
                <a16:creationId xmlns:a16="http://schemas.microsoft.com/office/drawing/2014/main" id="{4E293CB6-A037-4F50-911A-FECE8546895E}"/>
              </a:ext>
            </a:extLst>
          </p:cNvPr>
          <p:cNvPicPr>
            <a:picLocks noChangeAspect="1" noChangeArrowheads="1"/>
          </p:cNvPicPr>
          <p:nvPr/>
        </p:nvPicPr>
        <p:blipFill>
          <a:blip r:embed="rId7" cstate="print"/>
          <a:srcRect/>
          <a:stretch>
            <a:fillRect/>
          </a:stretch>
        </p:blipFill>
        <p:spPr bwMode="auto">
          <a:xfrm>
            <a:off x="8988153" y="4446584"/>
            <a:ext cx="1368425" cy="1111250"/>
          </a:xfrm>
          <a:prstGeom prst="rect">
            <a:avLst/>
          </a:prstGeom>
          <a:noFill/>
        </p:spPr>
      </p:pic>
      <p:pic>
        <p:nvPicPr>
          <p:cNvPr id="23" name="Picture 9" descr="http://www.symmetrymagazine.org/images/200502/standard3.gif">
            <a:extLst>
              <a:ext uri="{FF2B5EF4-FFF2-40B4-BE49-F238E27FC236}">
                <a16:creationId xmlns:a16="http://schemas.microsoft.com/office/drawing/2014/main" id="{1115C93A-2470-4313-A245-6ABE7509EF5C}"/>
              </a:ext>
            </a:extLst>
          </p:cNvPr>
          <p:cNvPicPr>
            <a:picLocks noChangeAspect="1" noChangeArrowheads="1"/>
          </p:cNvPicPr>
          <p:nvPr/>
        </p:nvPicPr>
        <p:blipFill>
          <a:blip r:embed="rId8" cstate="print"/>
          <a:srcRect/>
          <a:stretch>
            <a:fillRect/>
          </a:stretch>
        </p:blipFill>
        <p:spPr bwMode="auto">
          <a:xfrm>
            <a:off x="10500321" y="4230561"/>
            <a:ext cx="1030287" cy="942975"/>
          </a:xfrm>
          <a:prstGeom prst="rect">
            <a:avLst/>
          </a:prstGeom>
          <a:noFill/>
        </p:spPr>
      </p:pic>
      <p:pic>
        <p:nvPicPr>
          <p:cNvPr id="24" name="Kép 23">
            <a:extLst>
              <a:ext uri="{FF2B5EF4-FFF2-40B4-BE49-F238E27FC236}">
                <a16:creationId xmlns:a16="http://schemas.microsoft.com/office/drawing/2014/main" id="{A8D56B6D-61D4-4DAA-BCAA-5757475C4CB7}"/>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50580"/>
          <a:stretch/>
        </p:blipFill>
        <p:spPr>
          <a:xfrm>
            <a:off x="4451648" y="3798512"/>
            <a:ext cx="983658" cy="1731104"/>
          </a:xfrm>
          <a:prstGeom prst="rect">
            <a:avLst/>
          </a:prstGeom>
        </p:spPr>
      </p:pic>
      <p:sp>
        <p:nvSpPr>
          <p:cNvPr id="3" name="Dátum helye 2"/>
          <p:cNvSpPr>
            <a:spLocks noGrp="1"/>
          </p:cNvSpPr>
          <p:nvPr>
            <p:ph type="dt" sz="half" idx="10"/>
          </p:nvPr>
        </p:nvSpPr>
        <p:spPr/>
        <p:txBody>
          <a:bodyPr/>
          <a:lstStyle/>
          <a:p>
            <a:pPr algn="r"/>
            <a:r>
              <a:rPr lang="hu-HU"/>
              <a:t>October 11, 2023</a:t>
            </a:r>
            <a:endParaRPr lang="en-US" dirty="0"/>
          </a:p>
        </p:txBody>
      </p:sp>
      <p:sp>
        <p:nvSpPr>
          <p:cNvPr id="6" name="Élőláb helye 5"/>
          <p:cNvSpPr>
            <a:spLocks noGrp="1"/>
          </p:cNvSpPr>
          <p:nvPr>
            <p:ph type="ftr" sz="quarter" idx="11"/>
          </p:nvPr>
        </p:nvSpPr>
        <p:spPr/>
        <p:txBody>
          <a:bodyPr/>
          <a:lstStyle/>
          <a:p>
            <a:r>
              <a:rPr lang="en-US"/>
              <a:t>M. Csanád (Eötvös U) @ </a:t>
            </a:r>
            <a:r>
              <a:rPr lang="hu-HU"/>
              <a:t>AE Building Bridges 2023</a:t>
            </a:r>
            <a:endParaRPr lang="en-US" dirty="0"/>
          </a:p>
        </p:txBody>
      </p:sp>
      <p:sp>
        <p:nvSpPr>
          <p:cNvPr id="2" name="Dia számának helye 1">
            <a:extLst>
              <a:ext uri="{FF2B5EF4-FFF2-40B4-BE49-F238E27FC236}">
                <a16:creationId xmlns:a16="http://schemas.microsoft.com/office/drawing/2014/main" id="{65B1181B-BF33-62C1-8FB0-0E323BA8D956}"/>
              </a:ext>
            </a:extLst>
          </p:cNvPr>
          <p:cNvSpPr>
            <a:spLocks noGrp="1"/>
          </p:cNvSpPr>
          <p:nvPr>
            <p:ph type="sldNum" sz="quarter" idx="12"/>
          </p:nvPr>
        </p:nvSpPr>
        <p:spPr/>
        <p:txBody>
          <a:bodyPr/>
          <a:lstStyle/>
          <a:p>
            <a:fld id="{8EBAB383-6C5D-40A2-91D4-B65D4716B15C}" type="slidenum">
              <a:rPr lang="en-US" smtClean="0"/>
              <a:pPr/>
              <a:t>34</a:t>
            </a:fld>
            <a:r>
              <a:rPr lang="en-US" sz="1100"/>
              <a:t>/</a:t>
            </a:r>
            <a:r>
              <a:rPr lang="hu-HU" sz="1100"/>
              <a:t>30</a:t>
            </a:r>
            <a:endParaRPr lang="en-US" sz="2800" dirty="0"/>
          </a:p>
        </p:txBody>
      </p:sp>
    </p:spTree>
    <p:extLst>
      <p:ext uri="{BB962C8B-B14F-4D97-AF65-F5344CB8AC3E}">
        <p14:creationId xmlns:p14="http://schemas.microsoft.com/office/powerpoint/2010/main" val="1316321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Autofit/>
          </a:bodyPr>
          <a:lstStyle/>
          <a:p>
            <a:r>
              <a:rPr lang="en-US"/>
              <a:t>Particle accelerators</a:t>
            </a:r>
          </a:p>
        </p:txBody>
      </p:sp>
      <p:sp>
        <p:nvSpPr>
          <p:cNvPr id="49155" name="Rectangle 3"/>
          <p:cNvSpPr>
            <a:spLocks noGrp="1" noChangeArrowheads="1"/>
          </p:cNvSpPr>
          <p:nvPr>
            <p:ph idx="1"/>
          </p:nvPr>
        </p:nvSpPr>
        <p:spPr>
          <a:xfrm>
            <a:off x="2257247" y="1247352"/>
            <a:ext cx="8350369" cy="2386942"/>
          </a:xfrm>
        </p:spPr>
        <p:txBody>
          <a:bodyPr>
            <a:normAutofit/>
          </a:bodyPr>
          <a:lstStyle/>
          <a:p>
            <a:pPr>
              <a:lnSpc>
                <a:spcPct val="100000"/>
              </a:lnSpc>
            </a:pPr>
            <a:r>
              <a:rPr lang="en-US"/>
              <a:t>Fwd acceleration: electric field (voltage)</a:t>
            </a:r>
          </a:p>
          <a:p>
            <a:pPr>
              <a:lnSpc>
                <a:spcPct val="100000"/>
              </a:lnSpc>
            </a:pPr>
            <a:r>
              <a:rPr lang="en-US"/>
              <a:t>Circular orbit: magnetic field (focusing as well)</a:t>
            </a:r>
          </a:p>
          <a:p>
            <a:pPr>
              <a:lnSpc>
                <a:spcPct val="100000"/>
              </a:lnSpc>
            </a:pPr>
            <a:r>
              <a:rPr lang="en-US"/>
              <a:t>Cyclotron: acceleration between semicircles</a:t>
            </a:r>
          </a:p>
          <a:p>
            <a:pPr>
              <a:lnSpc>
                <a:spcPct val="100000"/>
              </a:lnSpc>
            </a:pPr>
            <a:r>
              <a:rPr lang="en-US"/>
              <a:t>Synchrotron: fixed orbit</a:t>
            </a:r>
          </a:p>
          <a:p>
            <a:pPr>
              <a:lnSpc>
                <a:spcPct val="100000"/>
              </a:lnSpc>
            </a:pPr>
            <a:endParaRPr lang="en-US"/>
          </a:p>
          <a:p>
            <a:pPr>
              <a:lnSpc>
                <a:spcPct val="100000"/>
              </a:lnSpc>
            </a:pPr>
            <a:endParaRPr lang="en-US"/>
          </a:p>
          <a:p>
            <a:pPr>
              <a:lnSpc>
                <a:spcPct val="100000"/>
              </a:lnSpc>
            </a:pPr>
            <a:endParaRPr lang="en-US"/>
          </a:p>
          <a:p>
            <a:pPr>
              <a:lnSpc>
                <a:spcPct val="100000"/>
              </a:lnSpc>
            </a:pPr>
            <a:endParaRPr lang="en-US"/>
          </a:p>
          <a:p>
            <a:pPr>
              <a:lnSpc>
                <a:spcPct val="100000"/>
              </a:lnSpc>
            </a:pPr>
            <a:endParaRPr lang="en-US"/>
          </a:p>
          <a:p>
            <a:pPr>
              <a:lnSpc>
                <a:spcPct val="100000"/>
              </a:lnSpc>
            </a:pPr>
            <a:endParaRPr lang="en-US"/>
          </a:p>
          <a:p>
            <a:pPr>
              <a:lnSpc>
                <a:spcPct val="100000"/>
              </a:lnSpc>
            </a:pPr>
            <a:endParaRPr lang="en-US" sz="1800"/>
          </a:p>
        </p:txBody>
      </p:sp>
      <p:grpSp>
        <p:nvGrpSpPr>
          <p:cNvPr id="20" name="Csoportba foglalás 19"/>
          <p:cNvGrpSpPr/>
          <p:nvPr/>
        </p:nvGrpSpPr>
        <p:grpSpPr>
          <a:xfrm>
            <a:off x="8309661" y="1198048"/>
            <a:ext cx="2116360" cy="1652102"/>
            <a:chOff x="6612245" y="1417123"/>
            <a:chExt cx="2116360" cy="1652102"/>
          </a:xfrm>
        </p:grpSpPr>
        <p:sp>
          <p:nvSpPr>
            <p:cNvPr id="10" name="Szabadkézi sokszög 9"/>
            <p:cNvSpPr/>
            <p:nvPr/>
          </p:nvSpPr>
          <p:spPr>
            <a:xfrm>
              <a:off x="6612245" y="1996518"/>
              <a:ext cx="2060768" cy="856418"/>
            </a:xfrm>
            <a:custGeom>
              <a:avLst/>
              <a:gdLst>
                <a:gd name="connsiteX0" fmla="*/ 0 w 4480560"/>
                <a:gd name="connsiteY0" fmla="*/ 1932526 h 1932526"/>
                <a:gd name="connsiteX1" fmla="*/ 502920 w 4480560"/>
                <a:gd name="connsiteY1" fmla="*/ 1201006 h 1932526"/>
                <a:gd name="connsiteX2" fmla="*/ 1280160 w 4480560"/>
                <a:gd name="connsiteY2" fmla="*/ 560926 h 1932526"/>
                <a:gd name="connsiteX3" fmla="*/ 2000250 w 4480560"/>
                <a:gd name="connsiteY3" fmla="*/ 183736 h 1932526"/>
                <a:gd name="connsiteX4" fmla="*/ 2914650 w 4480560"/>
                <a:gd name="connsiteY4" fmla="*/ 12286 h 1932526"/>
                <a:gd name="connsiteX5" fmla="*/ 3863340 w 4480560"/>
                <a:gd name="connsiteY5" fmla="*/ 35146 h 1932526"/>
                <a:gd name="connsiteX6" fmla="*/ 4480560 w 4480560"/>
                <a:gd name="connsiteY6" fmla="*/ 206596 h 1932526"/>
                <a:gd name="connsiteX0" fmla="*/ 0 w 4480560"/>
                <a:gd name="connsiteY0" fmla="*/ 1932526 h 1932526"/>
                <a:gd name="connsiteX1" fmla="*/ 552623 w 4480560"/>
                <a:gd name="connsiteY1" fmla="*/ 1201007 h 1932526"/>
                <a:gd name="connsiteX2" fmla="*/ 1280160 w 4480560"/>
                <a:gd name="connsiteY2" fmla="*/ 560926 h 1932526"/>
                <a:gd name="connsiteX3" fmla="*/ 2000250 w 4480560"/>
                <a:gd name="connsiteY3" fmla="*/ 183736 h 1932526"/>
                <a:gd name="connsiteX4" fmla="*/ 2914650 w 4480560"/>
                <a:gd name="connsiteY4" fmla="*/ 12286 h 1932526"/>
                <a:gd name="connsiteX5" fmla="*/ 3863340 w 4480560"/>
                <a:gd name="connsiteY5" fmla="*/ 35146 h 1932526"/>
                <a:gd name="connsiteX6" fmla="*/ 4480560 w 4480560"/>
                <a:gd name="connsiteY6" fmla="*/ 206596 h 193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1932526">
                  <a:moveTo>
                    <a:pt x="0" y="1932526"/>
                  </a:moveTo>
                  <a:cubicBezTo>
                    <a:pt x="144780" y="1681066"/>
                    <a:pt x="339263" y="1429607"/>
                    <a:pt x="552623" y="1201007"/>
                  </a:cubicBezTo>
                  <a:cubicBezTo>
                    <a:pt x="765983" y="972407"/>
                    <a:pt x="1038889" y="730471"/>
                    <a:pt x="1280160" y="560926"/>
                  </a:cubicBezTo>
                  <a:cubicBezTo>
                    <a:pt x="1521431" y="391381"/>
                    <a:pt x="1727835" y="275176"/>
                    <a:pt x="2000250" y="183736"/>
                  </a:cubicBezTo>
                  <a:cubicBezTo>
                    <a:pt x="2272665" y="92296"/>
                    <a:pt x="2604135" y="37051"/>
                    <a:pt x="2914650" y="12286"/>
                  </a:cubicBezTo>
                  <a:cubicBezTo>
                    <a:pt x="3225165" y="-12479"/>
                    <a:pt x="3602355" y="2761"/>
                    <a:pt x="3863340" y="35146"/>
                  </a:cubicBezTo>
                  <a:cubicBezTo>
                    <a:pt x="4124325" y="67531"/>
                    <a:pt x="4302442" y="137063"/>
                    <a:pt x="4480560" y="206596"/>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zis 10"/>
            <p:cNvSpPr/>
            <p:nvPr/>
          </p:nvSpPr>
          <p:spPr>
            <a:xfrm>
              <a:off x="7183995" y="1983996"/>
              <a:ext cx="288032" cy="26176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Egyenes összekötő nyíllal 12"/>
            <p:cNvCxnSpPr/>
            <p:nvPr/>
          </p:nvCxnSpPr>
          <p:spPr>
            <a:xfrm flipV="1">
              <a:off x="7328011" y="1684069"/>
              <a:ext cx="1400594" cy="430810"/>
            </a:xfrm>
            <a:prstGeom prst="straightConnector1">
              <a:avLst/>
            </a:prstGeom>
            <a:ln w="38100">
              <a:solidFill>
                <a:srgbClr val="54636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gyenes összekötő nyíllal 16"/>
            <p:cNvCxnSpPr/>
            <p:nvPr/>
          </p:nvCxnSpPr>
          <p:spPr>
            <a:xfrm>
              <a:off x="7328011" y="2114879"/>
              <a:ext cx="314618" cy="954346"/>
            </a:xfrm>
            <a:prstGeom prst="straightConnector1">
              <a:avLst/>
            </a:prstGeom>
            <a:ln w="38100">
              <a:solidFill>
                <a:srgbClr val="54636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Szövegdoboz 18"/>
                <p:cNvSpPr txBox="1"/>
                <p:nvPr/>
              </p:nvSpPr>
              <p:spPr>
                <a:xfrm rot="20444029">
                  <a:off x="7766675" y="1417123"/>
                  <a:ext cx="217431"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546366"/>
                                </a:solidFill>
                                <a:latin typeface="Cambria Math" panose="02040503050406030204" pitchFamily="18" charset="0"/>
                              </a:rPr>
                            </m:ctrlPr>
                          </m:accPr>
                          <m:e>
                            <m:r>
                              <a:rPr lang="en-US" i="1">
                                <a:solidFill>
                                  <a:srgbClr val="546366"/>
                                </a:solidFill>
                                <a:latin typeface="Cambria Math" panose="02040503050406030204" pitchFamily="18" charset="0"/>
                              </a:rPr>
                              <m:t>𝐸</m:t>
                            </m:r>
                          </m:e>
                        </m:acc>
                      </m:oMath>
                    </m:oMathPara>
                  </a14:m>
                  <a:endParaRPr lang="en-US">
                    <a:solidFill>
                      <a:srgbClr val="546366"/>
                    </a:solidFill>
                  </a:endParaRPr>
                </a:p>
              </p:txBody>
            </p:sp>
          </mc:Choice>
          <mc:Fallback xmlns="">
            <p:sp>
              <p:nvSpPr>
                <p:cNvPr id="19" name="Szövegdoboz 18"/>
                <p:cNvSpPr txBox="1">
                  <a:spLocks noRot="1" noChangeAspect="1" noMove="1" noResize="1" noEditPoints="1" noAdjustHandles="1" noChangeArrowheads="1" noChangeShapeType="1" noTextEdit="1"/>
                </p:cNvSpPr>
                <p:nvPr/>
              </p:nvSpPr>
              <p:spPr>
                <a:xfrm rot="20444029">
                  <a:off x="7766675" y="1417123"/>
                  <a:ext cx="217431" cy="310598"/>
                </a:xfrm>
                <a:prstGeom prst="rect">
                  <a:avLst/>
                </a:prstGeom>
                <a:blipFill>
                  <a:blip r:embed="rId2"/>
                  <a:stretch>
                    <a:fillRect l="-9804" r="-13725" b="-1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Szövegdoboz 21"/>
                <p:cNvSpPr txBox="1"/>
                <p:nvPr/>
              </p:nvSpPr>
              <p:spPr>
                <a:xfrm rot="20296013">
                  <a:off x="7596049" y="2357078"/>
                  <a:ext cx="222625"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546366"/>
                                </a:solidFill>
                                <a:latin typeface="Cambria Math" panose="02040503050406030204" pitchFamily="18" charset="0"/>
                              </a:rPr>
                            </m:ctrlPr>
                          </m:accPr>
                          <m:e>
                            <m:r>
                              <a:rPr lang="en-US" i="1">
                                <a:solidFill>
                                  <a:srgbClr val="546366"/>
                                </a:solidFill>
                                <a:latin typeface="Cambria Math" panose="02040503050406030204" pitchFamily="18" charset="0"/>
                              </a:rPr>
                              <m:t>𝐵</m:t>
                            </m:r>
                          </m:e>
                        </m:acc>
                      </m:oMath>
                    </m:oMathPara>
                  </a14:m>
                  <a:endParaRPr lang="en-US">
                    <a:solidFill>
                      <a:srgbClr val="546366"/>
                    </a:solidFill>
                  </a:endParaRPr>
                </a:p>
              </p:txBody>
            </p:sp>
          </mc:Choice>
          <mc:Fallback xmlns="">
            <p:sp>
              <p:nvSpPr>
                <p:cNvPr id="22" name="Szövegdoboz 21"/>
                <p:cNvSpPr txBox="1">
                  <a:spLocks noRot="1" noChangeAspect="1" noMove="1" noResize="1" noEditPoints="1" noAdjustHandles="1" noChangeArrowheads="1" noChangeShapeType="1" noTextEdit="1"/>
                </p:cNvSpPr>
                <p:nvPr/>
              </p:nvSpPr>
              <p:spPr>
                <a:xfrm rot="20296013">
                  <a:off x="7596049" y="2357078"/>
                  <a:ext cx="222625" cy="310598"/>
                </a:xfrm>
                <a:prstGeom prst="rect">
                  <a:avLst/>
                </a:prstGeom>
                <a:blipFill>
                  <a:blip r:embed="rId3"/>
                  <a:stretch>
                    <a:fillRect l="-7407" r="-12963" b="-11290"/>
                  </a:stretch>
                </a:blipFill>
              </p:spPr>
              <p:txBody>
                <a:bodyPr/>
                <a:lstStyle/>
                <a:p>
                  <a:r>
                    <a:rPr lang="en-US">
                      <a:noFill/>
                    </a:rPr>
                    <a:t> </a:t>
                  </a:r>
                </a:p>
              </p:txBody>
            </p:sp>
          </mc:Fallback>
        </mc:AlternateContent>
      </p:grpSp>
      <p:pic>
        <p:nvPicPr>
          <p:cNvPr id="12" name="Kép 11">
            <a:extLst>
              <a:ext uri="{FF2B5EF4-FFF2-40B4-BE49-F238E27FC236}">
                <a16:creationId xmlns:a16="http://schemas.microsoft.com/office/drawing/2014/main" id="{D34AC42B-0906-4728-ACFB-ED3762EC1B80}"/>
              </a:ext>
            </a:extLst>
          </p:cNvPr>
          <p:cNvPicPr>
            <a:picLocks noChangeAspect="1"/>
          </p:cNvPicPr>
          <p:nvPr/>
        </p:nvPicPr>
        <p:blipFill>
          <a:blip r:embed="rId4">
            <a:clrChange>
              <a:clrFrom>
                <a:srgbClr val="FEE5C1"/>
              </a:clrFrom>
              <a:clrTo>
                <a:srgbClr val="FEE5C1">
                  <a:alpha val="0"/>
                </a:srgbClr>
              </a:clrTo>
            </a:clrChange>
            <a:extLst>
              <a:ext uri="{28A0092B-C50C-407E-A947-70E740481C1C}">
                <a14:useLocalDpi xmlns:a14="http://schemas.microsoft.com/office/drawing/2010/main" val="0"/>
              </a:ext>
            </a:extLst>
          </a:blip>
          <a:stretch>
            <a:fillRect/>
          </a:stretch>
        </p:blipFill>
        <p:spPr>
          <a:xfrm>
            <a:off x="1993891" y="3634294"/>
            <a:ext cx="3588228" cy="2328148"/>
          </a:xfrm>
          <a:prstGeom prst="rect">
            <a:avLst/>
          </a:prstGeom>
        </p:spPr>
      </p:pic>
      <p:pic>
        <p:nvPicPr>
          <p:cNvPr id="18" name="Kép 17">
            <a:extLst>
              <a:ext uri="{FF2B5EF4-FFF2-40B4-BE49-F238E27FC236}">
                <a16:creationId xmlns:a16="http://schemas.microsoft.com/office/drawing/2014/main" id="{0D087CF8-B4FA-49D8-B045-C7C6FBD2C60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01528" y="3236180"/>
            <a:ext cx="4296671" cy="2829515"/>
          </a:xfrm>
          <a:prstGeom prst="rect">
            <a:avLst/>
          </a:prstGeom>
        </p:spPr>
      </p:pic>
      <p:sp>
        <p:nvSpPr>
          <p:cNvPr id="21" name="Szövegdoboz 20">
            <a:extLst>
              <a:ext uri="{FF2B5EF4-FFF2-40B4-BE49-F238E27FC236}">
                <a16:creationId xmlns:a16="http://schemas.microsoft.com/office/drawing/2014/main" id="{34E11110-15A0-4458-B620-8127FDB48728}"/>
              </a:ext>
            </a:extLst>
          </p:cNvPr>
          <p:cNvSpPr txBox="1"/>
          <p:nvPr/>
        </p:nvSpPr>
        <p:spPr>
          <a:xfrm>
            <a:off x="1993891" y="3855304"/>
            <a:ext cx="974626" cy="338554"/>
          </a:xfrm>
          <a:prstGeom prst="rect">
            <a:avLst/>
          </a:prstGeom>
          <a:noFill/>
        </p:spPr>
        <p:txBody>
          <a:bodyPr wrap="none" rtlCol="0">
            <a:spAutoFit/>
          </a:bodyPr>
          <a:lstStyle/>
          <a:p>
            <a:r>
              <a:rPr lang="en-US" sz="1600"/>
              <a:t>cyclotron</a:t>
            </a:r>
          </a:p>
        </p:txBody>
      </p:sp>
      <p:sp>
        <p:nvSpPr>
          <p:cNvPr id="23" name="Téglalap 22">
            <a:extLst>
              <a:ext uri="{FF2B5EF4-FFF2-40B4-BE49-F238E27FC236}">
                <a16:creationId xmlns:a16="http://schemas.microsoft.com/office/drawing/2014/main" id="{1FFE1DBB-6CD4-4325-A8C7-94686FB00502}"/>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2"/>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a:t>
            </a:r>
            <a:r>
              <a:rPr lang="hu-HU" sz="1600" b="1" dirty="0">
                <a:solidFill>
                  <a:schemeClr val="bg1">
                    <a:lumMod val="65000"/>
                  </a:schemeClr>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a:t>
            </a:r>
            <a:r>
              <a:rPr lang="hu-HU" sz="1600" b="1" dirty="0">
                <a:solidFill>
                  <a:schemeClr val="bg1">
                    <a:lumMod val="65000"/>
                  </a:schemeClr>
                </a:solidFill>
                <a:effectLst>
                  <a:outerShdw blurRad="38100" dist="38100" dir="2700000" algn="tl">
                    <a:srgbClr val="000000">
                      <a:alpha val="43137"/>
                    </a:srgbClr>
                  </a:outerShdw>
                </a:effectLst>
              </a:rPr>
              <a:t>EXPERIMENTS          </a:t>
            </a:r>
            <a:r>
              <a:rPr lang="en-US" sz="1600" b="1" dirty="0">
                <a:solidFill>
                  <a:schemeClr val="bg1">
                    <a:lumMod val="65000"/>
                  </a:schemeClr>
                </a:solidFill>
                <a:effectLst>
                  <a:outerShdw blurRad="38100" dist="38100" dir="2700000" algn="tl">
                    <a:srgbClr val="000000">
                      <a:alpha val="43137"/>
                    </a:srgbClr>
                  </a:outerShdw>
                </a:effectLst>
              </a:rPr>
              <a:t>OBSERVATIONS </a:t>
            </a:r>
          </a:p>
        </p:txBody>
      </p:sp>
      <p:sp>
        <p:nvSpPr>
          <p:cNvPr id="3" name="Dátum helye 2"/>
          <p:cNvSpPr>
            <a:spLocks noGrp="1"/>
          </p:cNvSpPr>
          <p:nvPr>
            <p:ph type="dt" sz="half" idx="10"/>
          </p:nvPr>
        </p:nvSpPr>
        <p:spPr/>
        <p:txBody>
          <a:bodyPr/>
          <a:lstStyle/>
          <a:p>
            <a:pPr algn="r"/>
            <a:r>
              <a:rPr lang="hu-HU"/>
              <a:t>October 11, 2023</a:t>
            </a:r>
            <a:endParaRPr lang="en-US" dirty="0"/>
          </a:p>
        </p:txBody>
      </p:sp>
      <p:sp>
        <p:nvSpPr>
          <p:cNvPr id="4" name="Élőláb helye 3"/>
          <p:cNvSpPr>
            <a:spLocks noGrp="1"/>
          </p:cNvSpPr>
          <p:nvPr>
            <p:ph type="ftr" sz="quarter" idx="11"/>
          </p:nvPr>
        </p:nvSpPr>
        <p:spPr/>
        <p:txBody>
          <a:bodyPr/>
          <a:lstStyle/>
          <a:p>
            <a:r>
              <a:rPr lang="en-US"/>
              <a:t>M. Csanád (Eötvös U) @ </a:t>
            </a:r>
            <a:r>
              <a:rPr lang="hu-HU"/>
              <a:t>AE Building Bridges 2023</a:t>
            </a:r>
            <a:endParaRPr lang="en-US" dirty="0"/>
          </a:p>
        </p:txBody>
      </p:sp>
      <p:sp>
        <p:nvSpPr>
          <p:cNvPr id="2" name="Dia számának helye 1">
            <a:extLst>
              <a:ext uri="{FF2B5EF4-FFF2-40B4-BE49-F238E27FC236}">
                <a16:creationId xmlns:a16="http://schemas.microsoft.com/office/drawing/2014/main" id="{45273310-B30C-535F-6C2D-FCC0DE535648}"/>
              </a:ext>
            </a:extLst>
          </p:cNvPr>
          <p:cNvSpPr>
            <a:spLocks noGrp="1"/>
          </p:cNvSpPr>
          <p:nvPr>
            <p:ph type="sldNum" sz="quarter" idx="12"/>
          </p:nvPr>
        </p:nvSpPr>
        <p:spPr/>
        <p:txBody>
          <a:bodyPr/>
          <a:lstStyle/>
          <a:p>
            <a:fld id="{8EBAB383-6C5D-40A2-91D4-B65D4716B15C}" type="slidenum">
              <a:rPr lang="en-US" smtClean="0"/>
              <a:pPr/>
              <a:t>35</a:t>
            </a:fld>
            <a:r>
              <a:rPr lang="en-US" sz="1100"/>
              <a:t>/</a:t>
            </a:r>
            <a:r>
              <a:rPr lang="hu-HU" sz="1100"/>
              <a:t>30</a:t>
            </a:r>
            <a:endParaRPr lang="en-US" sz="2800" dirty="0"/>
          </a:p>
        </p:txBody>
      </p:sp>
    </p:spTree>
    <p:extLst>
      <p:ext uri="{BB962C8B-B14F-4D97-AF65-F5344CB8AC3E}">
        <p14:creationId xmlns:p14="http://schemas.microsoft.com/office/powerpoint/2010/main" val="1546497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no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r>
              <a:rPr lang="en-US"/>
              <a:t>Particle detectors</a:t>
            </a:r>
          </a:p>
        </p:txBody>
      </p:sp>
      <p:sp>
        <p:nvSpPr>
          <p:cNvPr id="3" name="Tartalom helye 2"/>
          <p:cNvSpPr>
            <a:spLocks noGrp="1"/>
          </p:cNvSpPr>
          <p:nvPr>
            <p:ph idx="1"/>
          </p:nvPr>
        </p:nvSpPr>
        <p:spPr/>
        <p:txBody>
          <a:bodyPr>
            <a:normAutofit/>
          </a:bodyPr>
          <a:lstStyle/>
          <a:p>
            <a:r>
              <a:rPr lang="en-US" u="sng" dirty="0"/>
              <a:t>Bubble chamber</a:t>
            </a:r>
            <a:r>
              <a:rPr lang="en-US" dirty="0"/>
              <a:t>: overheated fluid, bubble creation</a:t>
            </a:r>
            <a:br>
              <a:rPr lang="en-US" dirty="0"/>
            </a:br>
            <a:r>
              <a:rPr lang="en-US" dirty="0"/>
              <a:t>image reveals particle tracks</a:t>
            </a:r>
          </a:p>
          <a:p>
            <a:r>
              <a:rPr lang="en-US" dirty="0"/>
              <a:t>Cloud chamber: supersaturated gas,</a:t>
            </a:r>
            <a:br>
              <a:rPr lang="en-US" dirty="0"/>
            </a:br>
            <a:r>
              <a:rPr lang="en-US" dirty="0"/>
              <a:t>condensation, tracks visible</a:t>
            </a:r>
          </a:p>
          <a:p>
            <a:r>
              <a:rPr lang="en-US" u="sng" dirty="0"/>
              <a:t>Ionization detector</a:t>
            </a:r>
            <a:r>
              <a:rPr lang="en-US" dirty="0"/>
              <a:t>: traversing particle</a:t>
            </a:r>
            <a:br>
              <a:rPr lang="en-US" dirty="0"/>
            </a:br>
            <a:r>
              <a:rPr lang="en-US" dirty="0"/>
              <a:t>ionizes gas, electronical tracking</a:t>
            </a:r>
          </a:p>
          <a:p>
            <a:r>
              <a:rPr lang="en-US" dirty="0"/>
              <a:t>Scintillator: luminescence, light detection</a:t>
            </a:r>
          </a:p>
          <a:p>
            <a:r>
              <a:rPr lang="en-US" dirty="0"/>
              <a:t>Semiconductor detectors: </a:t>
            </a:r>
            <a:br>
              <a:rPr lang="en-US" dirty="0"/>
            </a:br>
            <a:r>
              <a:rPr lang="en-US" dirty="0"/>
              <a:t>similar to CCD chip</a:t>
            </a:r>
          </a:p>
          <a:p>
            <a:r>
              <a:rPr lang="en-US" dirty="0"/>
              <a:t>Many Nobel prizes:</a:t>
            </a:r>
            <a:br>
              <a:rPr lang="en-US" dirty="0"/>
            </a:br>
            <a:r>
              <a:rPr lang="en-US" dirty="0"/>
              <a:t>Wilson, Glaser, </a:t>
            </a:r>
            <a:r>
              <a:rPr lang="en-US" dirty="0" err="1"/>
              <a:t>Charpak</a:t>
            </a:r>
            <a:endParaRPr lang="en-US" dirty="0"/>
          </a:p>
        </p:txBody>
      </p:sp>
      <p:pic>
        <p:nvPicPr>
          <p:cNvPr id="6" name="Kép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80051" y="1223436"/>
            <a:ext cx="2710781" cy="1479481"/>
          </a:xfrm>
          <a:prstGeom prst="rect">
            <a:avLst/>
          </a:prstGeom>
        </p:spPr>
      </p:pic>
      <p:cxnSp>
        <p:nvCxnSpPr>
          <p:cNvPr id="71" name="Egyenes összekötő nyíllal 70"/>
          <p:cNvCxnSpPr>
            <a:cxnSpLocks/>
          </p:cNvCxnSpPr>
          <p:nvPr/>
        </p:nvCxnSpPr>
        <p:spPr>
          <a:xfrm>
            <a:off x="5366328" y="1762126"/>
            <a:ext cx="2151787" cy="1238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Egyenes összekötő nyíllal 72"/>
          <p:cNvCxnSpPr>
            <a:cxnSpLocks/>
          </p:cNvCxnSpPr>
          <p:nvPr/>
        </p:nvCxnSpPr>
        <p:spPr>
          <a:xfrm>
            <a:off x="5905500" y="3213920"/>
            <a:ext cx="914400" cy="61513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4" name="Kép 13">
            <a:extLst>
              <a:ext uri="{FF2B5EF4-FFF2-40B4-BE49-F238E27FC236}">
                <a16:creationId xmlns:a16="http://schemas.microsoft.com/office/drawing/2014/main" id="{E7915983-0019-4059-A2A9-2D3C88BB03C3}"/>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021" t="3181" r="4802" b="817"/>
          <a:stretch/>
        </p:blipFill>
        <p:spPr>
          <a:xfrm>
            <a:off x="6416614" y="3033611"/>
            <a:ext cx="4191001" cy="2976435"/>
          </a:xfrm>
          <a:prstGeom prst="rect">
            <a:avLst/>
          </a:prstGeom>
        </p:spPr>
      </p:pic>
      <p:sp>
        <p:nvSpPr>
          <p:cNvPr id="11" name="Téglalap 10">
            <a:extLst>
              <a:ext uri="{FF2B5EF4-FFF2-40B4-BE49-F238E27FC236}">
                <a16:creationId xmlns:a16="http://schemas.microsoft.com/office/drawing/2014/main" id="{F5E9159F-2CD2-4050-B479-92E41B76216A}"/>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2"/>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a:t>
            </a:r>
            <a:r>
              <a:rPr lang="hu-HU" sz="1600" b="1" dirty="0">
                <a:solidFill>
                  <a:schemeClr val="bg1">
                    <a:lumMod val="65000"/>
                  </a:schemeClr>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a:t>
            </a:r>
            <a:r>
              <a:rPr lang="hu-HU" sz="1600" b="1" dirty="0">
                <a:solidFill>
                  <a:schemeClr val="bg1">
                    <a:lumMod val="65000"/>
                  </a:schemeClr>
                </a:solidFill>
                <a:effectLst>
                  <a:outerShdw blurRad="38100" dist="38100" dir="2700000" algn="tl">
                    <a:srgbClr val="000000">
                      <a:alpha val="43137"/>
                    </a:srgbClr>
                  </a:outerShdw>
                </a:effectLst>
              </a:rPr>
              <a:t>EXPERIMENTS          </a:t>
            </a:r>
            <a:r>
              <a:rPr lang="en-US" sz="1600" b="1" dirty="0">
                <a:solidFill>
                  <a:schemeClr val="bg1">
                    <a:lumMod val="65000"/>
                  </a:schemeClr>
                </a:solidFill>
                <a:effectLst>
                  <a:outerShdw blurRad="38100" dist="38100" dir="2700000" algn="tl">
                    <a:srgbClr val="000000">
                      <a:alpha val="43137"/>
                    </a:srgbClr>
                  </a:outerShdw>
                </a:effectLst>
              </a:rPr>
              <a:t>OBSERVATIONS </a:t>
            </a:r>
          </a:p>
        </p:txBody>
      </p:sp>
      <p:sp>
        <p:nvSpPr>
          <p:cNvPr id="7" name="Dátum helye 6"/>
          <p:cNvSpPr>
            <a:spLocks noGrp="1"/>
          </p:cNvSpPr>
          <p:nvPr>
            <p:ph type="dt" sz="half" idx="10"/>
          </p:nvPr>
        </p:nvSpPr>
        <p:spPr/>
        <p:txBody>
          <a:bodyPr/>
          <a:lstStyle/>
          <a:p>
            <a:pPr algn="r"/>
            <a:r>
              <a:rPr lang="hu-HU"/>
              <a:t>October 11, 2023</a:t>
            </a:r>
            <a:endParaRPr lang="en-US" dirty="0"/>
          </a:p>
        </p:txBody>
      </p:sp>
      <p:sp>
        <p:nvSpPr>
          <p:cNvPr id="9" name="Élőláb helye 8"/>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8CFF7DC6-E5DF-F416-1DD0-314A688DF669}"/>
              </a:ext>
            </a:extLst>
          </p:cNvPr>
          <p:cNvSpPr>
            <a:spLocks noGrp="1"/>
          </p:cNvSpPr>
          <p:nvPr>
            <p:ph type="sldNum" sz="quarter" idx="12"/>
          </p:nvPr>
        </p:nvSpPr>
        <p:spPr/>
        <p:txBody>
          <a:bodyPr/>
          <a:lstStyle/>
          <a:p>
            <a:fld id="{8EBAB383-6C5D-40A2-91D4-B65D4716B15C}" type="slidenum">
              <a:rPr lang="en-US" smtClean="0"/>
              <a:pPr/>
              <a:t>36</a:t>
            </a:fld>
            <a:r>
              <a:rPr lang="en-US" sz="1100"/>
              <a:t>/</a:t>
            </a:r>
            <a:r>
              <a:rPr lang="hu-HU" sz="1100"/>
              <a:t>30</a:t>
            </a:r>
            <a:endParaRPr lang="en-US" sz="2800" dirty="0"/>
          </a:p>
        </p:txBody>
      </p:sp>
    </p:spTree>
    <p:extLst>
      <p:ext uri="{BB962C8B-B14F-4D97-AF65-F5344CB8AC3E}">
        <p14:creationId xmlns:p14="http://schemas.microsoft.com/office/powerpoint/2010/main" val="895679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r>
              <a:rPr lang="en-US"/>
              <a:t>Known mesons and baryons</a:t>
            </a:r>
          </a:p>
        </p:txBody>
      </p:sp>
      <p:sp>
        <p:nvSpPr>
          <p:cNvPr id="3" name="Tartalom helye 2"/>
          <p:cNvSpPr>
            <a:spLocks noGrp="1"/>
          </p:cNvSpPr>
          <p:nvPr>
            <p:ph idx="1"/>
          </p:nvPr>
        </p:nvSpPr>
        <p:spPr>
          <a:xfrm>
            <a:off x="2257247" y="1247352"/>
            <a:ext cx="2719855" cy="4773887"/>
          </a:xfrm>
        </p:spPr>
        <p:txBody>
          <a:bodyPr/>
          <a:lstStyle/>
          <a:p>
            <a:r>
              <a:rPr lang="en-US"/>
              <a:t>Octet/nonet/decuplet</a:t>
            </a:r>
          </a:p>
          <a:p>
            <a:r>
              <a:rPr lang="en-US"/>
              <a:t>Triangular symmetry</a:t>
            </a:r>
          </a:p>
          <a:p>
            <a:r>
              <a:rPr lang="en-US"/>
              <a:t>Revealing flavor SU(3)</a:t>
            </a:r>
            <a:br>
              <a:rPr lang="en-US"/>
            </a:br>
            <a:r>
              <a:rPr lang="en-US"/>
              <a:t>for u,d,s quarks</a:t>
            </a:r>
          </a:p>
          <a:p>
            <a:r>
              <a:rPr lang="en-US"/>
              <a:t>Each hadron is a representation</a:t>
            </a:r>
          </a:p>
          <a:p>
            <a:r>
              <a:rPr lang="en-US"/>
              <a:t>Other possible states:</a:t>
            </a:r>
          </a:p>
          <a:p>
            <a:pPr lvl="1"/>
            <a:r>
              <a:rPr lang="en-US"/>
              <a:t>Tetraquark</a:t>
            </a:r>
          </a:p>
          <a:p>
            <a:pPr lvl="1"/>
            <a:r>
              <a:rPr lang="en-US"/>
              <a:t>Pentaquark</a:t>
            </a:r>
          </a:p>
          <a:p>
            <a:pPr lvl="1"/>
            <a:r>
              <a:rPr lang="en-US"/>
              <a:t>Glueball</a:t>
            </a:r>
          </a:p>
          <a:p>
            <a:pPr lvl="1"/>
            <a:r>
              <a:rPr lang="en-US"/>
              <a:t>Meson molecules</a:t>
            </a:r>
          </a:p>
        </p:txBody>
      </p:sp>
      <p:pic>
        <p:nvPicPr>
          <p:cNvPr id="131075" name="Picture 3" descr="barion_8"/>
          <p:cNvPicPr>
            <a:picLocks noChangeAspect="1" noChangeArrowheads="1"/>
          </p:cNvPicPr>
          <p:nvPr/>
        </p:nvPicPr>
        <p:blipFill>
          <a:blip r:embed="rId2" cstate="print"/>
          <a:srcRect/>
          <a:stretch>
            <a:fillRect/>
          </a:stretch>
        </p:blipFill>
        <p:spPr bwMode="auto">
          <a:xfrm>
            <a:off x="4833730" y="1314009"/>
            <a:ext cx="2880320" cy="2092851"/>
          </a:xfrm>
          <a:prstGeom prst="rect">
            <a:avLst/>
          </a:prstGeom>
          <a:noFill/>
        </p:spPr>
      </p:pic>
      <p:pic>
        <p:nvPicPr>
          <p:cNvPr id="131076" name="Picture 4" descr="barion_12"/>
          <p:cNvPicPr>
            <a:picLocks noChangeAspect="1" noChangeArrowheads="1"/>
          </p:cNvPicPr>
          <p:nvPr/>
        </p:nvPicPr>
        <p:blipFill rotWithShape="1">
          <a:blip r:embed="rId3" cstate="print"/>
          <a:srcRect b="6664"/>
          <a:stretch/>
        </p:blipFill>
        <p:spPr bwMode="auto">
          <a:xfrm>
            <a:off x="7846442" y="3579904"/>
            <a:ext cx="2821558" cy="2153958"/>
          </a:xfrm>
          <a:prstGeom prst="rect">
            <a:avLst/>
          </a:prstGeom>
          <a:noFill/>
        </p:spPr>
      </p:pic>
      <p:pic>
        <p:nvPicPr>
          <p:cNvPr id="131077" name="Picture 5" descr="meson_s0"/>
          <p:cNvPicPr>
            <a:picLocks noChangeAspect="1" noChangeArrowheads="1"/>
          </p:cNvPicPr>
          <p:nvPr/>
        </p:nvPicPr>
        <p:blipFill>
          <a:blip r:embed="rId4" cstate="print"/>
          <a:srcRect/>
          <a:stretch>
            <a:fillRect/>
          </a:stretch>
        </p:blipFill>
        <p:spPr bwMode="auto">
          <a:xfrm>
            <a:off x="4894115" y="3532380"/>
            <a:ext cx="2880320" cy="2075960"/>
          </a:xfrm>
          <a:prstGeom prst="rect">
            <a:avLst/>
          </a:prstGeom>
          <a:noFill/>
        </p:spPr>
      </p:pic>
      <p:pic>
        <p:nvPicPr>
          <p:cNvPr id="131078" name="Picture 6" descr="meson_s1"/>
          <p:cNvPicPr>
            <a:picLocks noChangeAspect="1" noChangeArrowheads="1"/>
          </p:cNvPicPr>
          <p:nvPr/>
        </p:nvPicPr>
        <p:blipFill>
          <a:blip r:embed="rId5" cstate="print"/>
          <a:srcRect/>
          <a:stretch>
            <a:fillRect/>
          </a:stretch>
        </p:blipFill>
        <p:spPr bwMode="auto">
          <a:xfrm>
            <a:off x="7774436" y="1318627"/>
            <a:ext cx="2893565" cy="2088232"/>
          </a:xfrm>
          <a:prstGeom prst="rect">
            <a:avLst/>
          </a:prstGeom>
          <a:noFill/>
        </p:spPr>
      </p:pic>
      <p:sp>
        <p:nvSpPr>
          <p:cNvPr id="10" name="Ellipszis 9"/>
          <p:cNvSpPr/>
          <p:nvPr/>
        </p:nvSpPr>
        <p:spPr>
          <a:xfrm>
            <a:off x="5049109" y="1314008"/>
            <a:ext cx="2165793" cy="609672"/>
          </a:xfrm>
          <a:prstGeom prst="ellipse">
            <a:avLst/>
          </a:prstGeom>
          <a:solidFill>
            <a:srgbClr val="FFFF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églalap 11">
            <a:extLst>
              <a:ext uri="{FF2B5EF4-FFF2-40B4-BE49-F238E27FC236}">
                <a16:creationId xmlns:a16="http://schemas.microsoft.com/office/drawing/2014/main" id="{0279A57B-0C6D-42D1-A765-37CA8D78D6D4}"/>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2"/>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OBSERVATIONS </a:t>
            </a:r>
          </a:p>
        </p:txBody>
      </p:sp>
      <p:sp>
        <p:nvSpPr>
          <p:cNvPr id="5" name="Dátum helye 4"/>
          <p:cNvSpPr>
            <a:spLocks noGrp="1"/>
          </p:cNvSpPr>
          <p:nvPr>
            <p:ph type="dt" sz="half" idx="10"/>
          </p:nvPr>
        </p:nvSpPr>
        <p:spPr/>
        <p:txBody>
          <a:bodyPr/>
          <a:lstStyle/>
          <a:p>
            <a:pPr algn="r"/>
            <a:r>
              <a:rPr lang="hu-HU"/>
              <a:t>October 11, 2023</a:t>
            </a:r>
            <a:endParaRPr lang="en-US" dirty="0"/>
          </a:p>
        </p:txBody>
      </p:sp>
      <p:sp>
        <p:nvSpPr>
          <p:cNvPr id="7" name="Élőláb helye 6"/>
          <p:cNvSpPr>
            <a:spLocks noGrp="1"/>
          </p:cNvSpPr>
          <p:nvPr>
            <p:ph type="ftr" sz="quarter" idx="11"/>
          </p:nvPr>
        </p:nvSpPr>
        <p:spPr/>
        <p:txBody>
          <a:bodyPr/>
          <a:lstStyle/>
          <a:p>
            <a:r>
              <a:rPr lang="en-US"/>
              <a:t>M. Csanád (Eötvös U) @ </a:t>
            </a:r>
            <a:r>
              <a:rPr lang="hu-HU"/>
              <a:t>AE Building Bridges 2023</a:t>
            </a:r>
            <a:endParaRPr lang="en-US" dirty="0"/>
          </a:p>
        </p:txBody>
      </p:sp>
      <p:sp>
        <p:nvSpPr>
          <p:cNvPr id="2" name="Dia számának helye 1">
            <a:extLst>
              <a:ext uri="{FF2B5EF4-FFF2-40B4-BE49-F238E27FC236}">
                <a16:creationId xmlns:a16="http://schemas.microsoft.com/office/drawing/2014/main" id="{28DF0647-BE46-BA7A-D407-90175972E19C}"/>
              </a:ext>
            </a:extLst>
          </p:cNvPr>
          <p:cNvSpPr>
            <a:spLocks noGrp="1"/>
          </p:cNvSpPr>
          <p:nvPr>
            <p:ph type="sldNum" sz="quarter" idx="12"/>
          </p:nvPr>
        </p:nvSpPr>
        <p:spPr/>
        <p:txBody>
          <a:bodyPr/>
          <a:lstStyle/>
          <a:p>
            <a:fld id="{8EBAB383-6C5D-40A2-91D4-B65D4716B15C}" type="slidenum">
              <a:rPr lang="en-US" smtClean="0"/>
              <a:pPr/>
              <a:t>37</a:t>
            </a:fld>
            <a:r>
              <a:rPr lang="en-US" sz="1100"/>
              <a:t>/</a:t>
            </a:r>
            <a:r>
              <a:rPr lang="hu-HU" sz="1100"/>
              <a:t>30</a:t>
            </a:r>
            <a:endParaRPr lang="en-US" sz="2800" dirty="0"/>
          </a:p>
        </p:txBody>
      </p:sp>
    </p:spTree>
    <p:extLst>
      <p:ext uri="{BB962C8B-B14F-4D97-AF65-F5344CB8AC3E}">
        <p14:creationId xmlns:p14="http://schemas.microsoft.com/office/powerpoint/2010/main" val="181929533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0" name="Egyenes összekötő 189"/>
          <p:cNvCxnSpPr/>
          <p:nvPr/>
        </p:nvCxnSpPr>
        <p:spPr>
          <a:xfrm>
            <a:off x="3376350" y="1659664"/>
            <a:ext cx="4183719" cy="4170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ím 1"/>
          <p:cNvSpPr>
            <a:spLocks noGrp="1"/>
          </p:cNvSpPr>
          <p:nvPr>
            <p:ph type="title"/>
          </p:nvPr>
        </p:nvSpPr>
        <p:spPr/>
        <p:txBody>
          <a:bodyPr>
            <a:normAutofit/>
          </a:bodyPr>
          <a:lstStyle/>
          <a:p>
            <a:r>
              <a:rPr lang="en-US" dirty="0"/>
              <a:t>Time evolution of a heavy ion collision</a:t>
            </a:r>
          </a:p>
        </p:txBody>
      </p:sp>
      <p:sp>
        <p:nvSpPr>
          <p:cNvPr id="3" name="Tartalom helye 2"/>
          <p:cNvSpPr>
            <a:spLocks noGrp="1"/>
          </p:cNvSpPr>
          <p:nvPr>
            <p:ph idx="1"/>
          </p:nvPr>
        </p:nvSpPr>
        <p:spPr>
          <a:xfrm>
            <a:off x="2055872" y="2007708"/>
            <a:ext cx="4615539" cy="4083053"/>
          </a:xfrm>
        </p:spPr>
        <p:txBody>
          <a:bodyPr>
            <a:normAutofit lnSpcReduction="10000"/>
          </a:bodyPr>
          <a:lstStyle/>
          <a:p>
            <a:r>
              <a:rPr lang="en-US" dirty="0"/>
              <a:t>Initial stage:</a:t>
            </a:r>
          </a:p>
          <a:p>
            <a:pPr lvl="1"/>
            <a:r>
              <a:rPr lang="en-US" dirty="0"/>
              <a:t>Hard scattering</a:t>
            </a:r>
          </a:p>
          <a:p>
            <a:pPr lvl="1"/>
            <a:r>
              <a:rPr lang="en-US" dirty="0"/>
              <a:t>Jet formation</a:t>
            </a:r>
          </a:p>
          <a:p>
            <a:r>
              <a:rPr lang="en-US" dirty="0"/>
              <a:t>Leptons, photons:</a:t>
            </a:r>
          </a:p>
          <a:p>
            <a:pPr lvl="1"/>
            <a:r>
              <a:rPr lang="en-US" dirty="0"/>
              <a:t>”shine through”</a:t>
            </a:r>
          </a:p>
          <a:p>
            <a:r>
              <a:rPr lang="en-US" dirty="0"/>
              <a:t>Hadrons:</a:t>
            </a:r>
          </a:p>
          <a:p>
            <a:pPr lvl="1"/>
            <a:r>
              <a:rPr lang="en-US" dirty="0"/>
              <a:t>Dissociation and coalescence</a:t>
            </a:r>
          </a:p>
          <a:p>
            <a:pPr lvl="1"/>
            <a:r>
              <a:rPr lang="en-US"/>
              <a:t>”Final</a:t>
            </a:r>
            <a:r>
              <a:rPr lang="en-US" dirty="0"/>
              <a:t>” hadrons created </a:t>
            </a:r>
            <a:r>
              <a:rPr lang="en-US"/>
              <a:t>at freeze-out</a:t>
            </a:r>
          </a:p>
          <a:p>
            <a:r>
              <a:rPr lang="en-US"/>
              <a:t>How do we know if sQGP </a:t>
            </a:r>
            <a:br>
              <a:rPr lang="en-US"/>
            </a:br>
            <a:r>
              <a:rPr lang="en-US"/>
              <a:t>was there or not?</a:t>
            </a:r>
            <a:endParaRPr lang="en-US" dirty="0"/>
          </a:p>
        </p:txBody>
      </p:sp>
      <p:grpSp>
        <p:nvGrpSpPr>
          <p:cNvPr id="194" name="Csoportba foglalás 193"/>
          <p:cNvGrpSpPr/>
          <p:nvPr/>
        </p:nvGrpSpPr>
        <p:grpSpPr>
          <a:xfrm>
            <a:off x="3348990" y="1230856"/>
            <a:ext cx="7242464" cy="4997810"/>
            <a:chOff x="1824990" y="1230856"/>
            <a:chExt cx="7242464" cy="4997810"/>
          </a:xfrm>
        </p:grpSpPr>
        <p:cxnSp>
          <p:nvCxnSpPr>
            <p:cNvPr id="96" name="Egyenes összekötő nyíllal 95"/>
            <p:cNvCxnSpPr/>
            <p:nvPr/>
          </p:nvCxnSpPr>
          <p:spPr>
            <a:xfrm flipV="1">
              <a:off x="5425440" y="1296118"/>
              <a:ext cx="0" cy="49325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Egyenes összekötő nyíllal 96"/>
            <p:cNvCxnSpPr/>
            <p:nvPr/>
          </p:nvCxnSpPr>
          <p:spPr>
            <a:xfrm>
              <a:off x="1852350" y="5227300"/>
              <a:ext cx="7189589"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8" name="Szabadkézi sokszög 34"/>
            <p:cNvSpPr/>
            <p:nvPr/>
          </p:nvSpPr>
          <p:spPr>
            <a:xfrm>
              <a:off x="1825040" y="1327941"/>
              <a:ext cx="3616449" cy="1667111"/>
            </a:xfrm>
            <a:custGeom>
              <a:avLst/>
              <a:gdLst>
                <a:gd name="connsiteX0" fmla="*/ 0 w 3400425"/>
                <a:gd name="connsiteY0" fmla="*/ 0 h 1514475"/>
                <a:gd name="connsiteX1" fmla="*/ 523875 w 3400425"/>
                <a:gd name="connsiteY1" fmla="*/ 457200 h 1514475"/>
                <a:gd name="connsiteX2" fmla="*/ 1238250 w 3400425"/>
                <a:gd name="connsiteY2" fmla="*/ 952500 h 1514475"/>
                <a:gd name="connsiteX3" fmla="*/ 1971675 w 3400425"/>
                <a:gd name="connsiteY3" fmla="*/ 1295400 h 1514475"/>
                <a:gd name="connsiteX4" fmla="*/ 2686050 w 3400425"/>
                <a:gd name="connsiteY4" fmla="*/ 1457325 h 1514475"/>
                <a:gd name="connsiteX5" fmla="*/ 3400425 w 3400425"/>
                <a:gd name="connsiteY5"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0425" h="1514475">
                  <a:moveTo>
                    <a:pt x="0" y="0"/>
                  </a:moveTo>
                  <a:cubicBezTo>
                    <a:pt x="158750" y="149225"/>
                    <a:pt x="317500" y="298450"/>
                    <a:pt x="523875" y="457200"/>
                  </a:cubicBezTo>
                  <a:cubicBezTo>
                    <a:pt x="730250" y="615950"/>
                    <a:pt x="996950" y="812800"/>
                    <a:pt x="1238250" y="952500"/>
                  </a:cubicBezTo>
                  <a:cubicBezTo>
                    <a:pt x="1479550" y="1092200"/>
                    <a:pt x="1730375" y="1211263"/>
                    <a:pt x="1971675" y="1295400"/>
                  </a:cubicBezTo>
                  <a:cubicBezTo>
                    <a:pt x="2212975" y="1379538"/>
                    <a:pt x="2447925" y="1420813"/>
                    <a:pt x="2686050" y="1457325"/>
                  </a:cubicBezTo>
                  <a:cubicBezTo>
                    <a:pt x="2924175" y="1493837"/>
                    <a:pt x="3162300" y="1504156"/>
                    <a:pt x="3400425" y="1514475"/>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1"/>
            </a:p>
          </p:txBody>
        </p:sp>
        <p:sp>
          <p:nvSpPr>
            <p:cNvPr id="99" name="Szabadkézi sokszög 40"/>
            <p:cNvSpPr/>
            <p:nvPr/>
          </p:nvSpPr>
          <p:spPr>
            <a:xfrm>
              <a:off x="1824990" y="1554892"/>
              <a:ext cx="3600450" cy="3114675"/>
            </a:xfrm>
            <a:custGeom>
              <a:avLst/>
              <a:gdLst>
                <a:gd name="connsiteX0" fmla="*/ 0 w 3600450"/>
                <a:gd name="connsiteY0" fmla="*/ 0 h 3114675"/>
                <a:gd name="connsiteX1" fmla="*/ 733425 w 3600450"/>
                <a:gd name="connsiteY1" fmla="*/ 742950 h 3114675"/>
                <a:gd name="connsiteX2" fmla="*/ 1447800 w 3600450"/>
                <a:gd name="connsiteY2" fmla="*/ 1438275 h 3114675"/>
                <a:gd name="connsiteX3" fmla="*/ 2171700 w 3600450"/>
                <a:gd name="connsiteY3" fmla="*/ 2162175 h 3114675"/>
                <a:gd name="connsiteX4" fmla="*/ 2857500 w 3600450"/>
                <a:gd name="connsiteY4" fmla="*/ 2752725 h 3114675"/>
                <a:gd name="connsiteX5" fmla="*/ 3343275 w 3600450"/>
                <a:gd name="connsiteY5" fmla="*/ 3048000 h 3114675"/>
                <a:gd name="connsiteX6" fmla="*/ 3600450 w 3600450"/>
                <a:gd name="connsiteY6" fmla="*/ 3114675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3114675">
                  <a:moveTo>
                    <a:pt x="0" y="0"/>
                  </a:moveTo>
                  <a:lnTo>
                    <a:pt x="733425" y="742950"/>
                  </a:lnTo>
                  <a:cubicBezTo>
                    <a:pt x="974725" y="982663"/>
                    <a:pt x="1208088" y="1201738"/>
                    <a:pt x="1447800" y="1438275"/>
                  </a:cubicBezTo>
                  <a:cubicBezTo>
                    <a:pt x="1687512" y="1674812"/>
                    <a:pt x="1936750" y="1943100"/>
                    <a:pt x="2171700" y="2162175"/>
                  </a:cubicBezTo>
                  <a:cubicBezTo>
                    <a:pt x="2406650" y="2381250"/>
                    <a:pt x="2662238" y="2605088"/>
                    <a:pt x="2857500" y="2752725"/>
                  </a:cubicBezTo>
                  <a:cubicBezTo>
                    <a:pt x="3052762" y="2900362"/>
                    <a:pt x="3219450" y="2987675"/>
                    <a:pt x="3343275" y="3048000"/>
                  </a:cubicBezTo>
                  <a:cubicBezTo>
                    <a:pt x="3467100" y="3108325"/>
                    <a:pt x="3533775" y="3111500"/>
                    <a:pt x="3600450" y="3114675"/>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1"/>
            </a:p>
          </p:txBody>
        </p:sp>
        <p:sp>
          <p:nvSpPr>
            <p:cNvPr id="100" name="Szabadkézi sokszög 41"/>
            <p:cNvSpPr/>
            <p:nvPr/>
          </p:nvSpPr>
          <p:spPr>
            <a:xfrm>
              <a:off x="1825040" y="1230856"/>
              <a:ext cx="3616449" cy="1523095"/>
            </a:xfrm>
            <a:custGeom>
              <a:avLst/>
              <a:gdLst>
                <a:gd name="connsiteX0" fmla="*/ 0 w 3400425"/>
                <a:gd name="connsiteY0" fmla="*/ 0 h 1514475"/>
                <a:gd name="connsiteX1" fmla="*/ 523875 w 3400425"/>
                <a:gd name="connsiteY1" fmla="*/ 457200 h 1514475"/>
                <a:gd name="connsiteX2" fmla="*/ 1238250 w 3400425"/>
                <a:gd name="connsiteY2" fmla="*/ 952500 h 1514475"/>
                <a:gd name="connsiteX3" fmla="*/ 1971675 w 3400425"/>
                <a:gd name="connsiteY3" fmla="*/ 1295400 h 1514475"/>
                <a:gd name="connsiteX4" fmla="*/ 2686050 w 3400425"/>
                <a:gd name="connsiteY4" fmla="*/ 1457325 h 1514475"/>
                <a:gd name="connsiteX5" fmla="*/ 3400425 w 3400425"/>
                <a:gd name="connsiteY5"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0425" h="1514475">
                  <a:moveTo>
                    <a:pt x="0" y="0"/>
                  </a:moveTo>
                  <a:cubicBezTo>
                    <a:pt x="158750" y="149225"/>
                    <a:pt x="317500" y="298450"/>
                    <a:pt x="523875" y="457200"/>
                  </a:cubicBezTo>
                  <a:cubicBezTo>
                    <a:pt x="730250" y="615950"/>
                    <a:pt x="996950" y="812800"/>
                    <a:pt x="1238250" y="952500"/>
                  </a:cubicBezTo>
                  <a:cubicBezTo>
                    <a:pt x="1479550" y="1092200"/>
                    <a:pt x="1730375" y="1211263"/>
                    <a:pt x="1971675" y="1295400"/>
                  </a:cubicBezTo>
                  <a:cubicBezTo>
                    <a:pt x="2212975" y="1379538"/>
                    <a:pt x="2447925" y="1420813"/>
                    <a:pt x="2686050" y="1457325"/>
                  </a:cubicBezTo>
                  <a:cubicBezTo>
                    <a:pt x="2924175" y="1493837"/>
                    <a:pt x="3162300" y="1504156"/>
                    <a:pt x="3400425" y="1514475"/>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1"/>
            </a:p>
          </p:txBody>
        </p:sp>
        <p:sp>
          <p:nvSpPr>
            <p:cNvPr id="101" name="Téglalap 100"/>
            <p:cNvSpPr/>
            <p:nvPr/>
          </p:nvSpPr>
          <p:spPr>
            <a:xfrm>
              <a:off x="4344469" y="3316394"/>
              <a:ext cx="2337736" cy="813541"/>
            </a:xfrm>
            <a:prstGeom prst="rect">
              <a:avLst/>
            </a:prstGeom>
            <a:noFill/>
          </p:spPr>
          <p:txBody>
            <a:bodyPr spcFirstLastPara="1" wrap="square" lIns="91440" tIns="45720" rIns="91440" bIns="45720" numCol="1">
              <a:prstTxWarp prst="textArchDown">
                <a:avLst>
                  <a:gd name="adj" fmla="val 20767612"/>
                </a:avLst>
              </a:prstTxWarp>
              <a:spAutoFit/>
            </a:bodyPr>
            <a:lstStyle/>
            <a:p>
              <a:pPr algn="ctr"/>
              <a:r>
                <a:rPr lang="en-US" sz="6000" b="1" noProof="1">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sQGP</a:t>
              </a:r>
            </a:p>
          </p:txBody>
        </p:sp>
        <p:sp>
          <p:nvSpPr>
            <p:cNvPr id="102" name="Téglalap 101"/>
            <p:cNvSpPr/>
            <p:nvPr/>
          </p:nvSpPr>
          <p:spPr>
            <a:xfrm>
              <a:off x="3985280" y="2429361"/>
              <a:ext cx="2828611" cy="448646"/>
            </a:xfrm>
            <a:prstGeom prst="rect">
              <a:avLst/>
            </a:prstGeom>
            <a:noFill/>
            <a:ln>
              <a:noFill/>
            </a:ln>
          </p:spPr>
          <p:txBody>
            <a:bodyPr spcFirstLastPara="1" wrap="none" lIns="91440" tIns="45720" rIns="91440" bIns="45720" numCol="1">
              <a:prstTxWarp prst="textArchDown">
                <a:avLst>
                  <a:gd name="adj" fmla="val 108687"/>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200" b="1" spc="50" noProof="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Freeze-out, hadrons</a:t>
              </a:r>
            </a:p>
          </p:txBody>
        </p:sp>
        <p:cxnSp>
          <p:nvCxnSpPr>
            <p:cNvPr id="103" name="Egyenes összekötő nyíllal 102"/>
            <p:cNvCxnSpPr/>
            <p:nvPr/>
          </p:nvCxnSpPr>
          <p:spPr>
            <a:xfrm flipH="1" flipV="1">
              <a:off x="3625215" y="2040946"/>
              <a:ext cx="144041" cy="451284"/>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4" name="Egyenes összekötő nyíllal 103"/>
            <p:cNvCxnSpPr/>
            <p:nvPr/>
          </p:nvCxnSpPr>
          <p:spPr>
            <a:xfrm flipH="1" flipV="1">
              <a:off x="3443386" y="2019323"/>
              <a:ext cx="155082" cy="472907"/>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5" name="Egyenes összekötő nyíllal 104"/>
            <p:cNvCxnSpPr/>
            <p:nvPr/>
          </p:nvCxnSpPr>
          <p:spPr>
            <a:xfrm flipH="1" flipV="1">
              <a:off x="3846690" y="2040946"/>
              <a:ext cx="102586" cy="532986"/>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6" name="Egyenes összekötő nyíllal 105"/>
            <p:cNvCxnSpPr/>
            <p:nvPr/>
          </p:nvCxnSpPr>
          <p:spPr>
            <a:xfrm flipH="1" flipV="1">
              <a:off x="3985280" y="2161496"/>
              <a:ext cx="42356" cy="40151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07" name="Téglalap 106"/>
            <p:cNvSpPr/>
            <p:nvPr/>
          </p:nvSpPr>
          <p:spPr>
            <a:xfrm>
              <a:off x="3249726" y="1629693"/>
              <a:ext cx="13991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noProof="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ymbol" pitchFamily="18" charset="2"/>
                </a:rPr>
                <a:t>p</a:t>
              </a:r>
              <a:r>
                <a:rPr lang="en-US" sz="2000" b="1" spc="50" baseline="30000" noProof="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ymbol" pitchFamily="18" charset="2"/>
                  <a:sym typeface="Symbol"/>
                </a:rPr>
                <a:t></a:t>
              </a:r>
              <a:r>
                <a:rPr lang="en-US" sz="2000" b="1" spc="50" noProof="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K</a:t>
              </a:r>
              <a:r>
                <a:rPr lang="en-US" sz="2000" b="1" spc="50" baseline="30000" noProof="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ymbol" pitchFamily="18" charset="2"/>
                  <a:sym typeface="Symbol"/>
                </a:rPr>
                <a:t></a:t>
              </a:r>
              <a:r>
                <a:rPr lang="en-US" sz="2000" b="1" spc="50" noProof="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p, ..</a:t>
              </a:r>
            </a:p>
          </p:txBody>
        </p:sp>
        <p:sp>
          <p:nvSpPr>
            <p:cNvPr id="108" name="Téglalap 107"/>
            <p:cNvSpPr/>
            <p:nvPr/>
          </p:nvSpPr>
          <p:spPr>
            <a:xfrm>
              <a:off x="7543688" y="1287530"/>
              <a:ext cx="1008610" cy="400110"/>
            </a:xfrm>
            <a:prstGeom prst="rect">
              <a:avLst/>
            </a:prstGeom>
            <a:noFill/>
          </p:spPr>
          <p:txBody>
            <a:bodyPr wrap="none" lIns="91440" tIns="45720" rIns="91440" bIns="45720">
              <a:spAutoFit/>
            </a:bodyPr>
            <a:lstStyle/>
            <a:p>
              <a:pPr algn="ctr"/>
              <a:r>
                <a:rPr lang="en-US" sz="2000" b="1"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ymbol" pitchFamily="18" charset="2"/>
                </a:rPr>
                <a:t>g</a:t>
              </a:r>
              <a:r>
                <a:rPr lang="en-US" sz="2000" b="1"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e</a:t>
              </a:r>
              <a:r>
                <a:rPr lang="en-US" sz="2000" b="1" baseline="30000"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ymbol" pitchFamily="18" charset="2"/>
                  <a:sym typeface="Symbol"/>
                </a:rPr>
                <a:t></a:t>
              </a:r>
              <a:r>
                <a:rPr lang="en-US" sz="2000" b="1"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ymbol" pitchFamily="18" charset="2"/>
                </a:rPr>
                <a:t>m</a:t>
              </a:r>
              <a:r>
                <a:rPr lang="en-US" sz="2000" b="1" baseline="30000"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ymbol" pitchFamily="18" charset="2"/>
                  <a:sym typeface="Symbol"/>
                </a:rPr>
                <a:t></a:t>
              </a:r>
              <a:endParaRPr lang="en-US" sz="2000" b="1"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cxnSp>
          <p:nvCxnSpPr>
            <p:cNvPr id="109" name="Egyenes összekötő 108"/>
            <p:cNvCxnSpPr/>
            <p:nvPr/>
          </p:nvCxnSpPr>
          <p:spPr>
            <a:xfrm flipH="1">
              <a:off x="4746924" y="1574945"/>
              <a:ext cx="4320530" cy="432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Szabadkézi sokszög 69"/>
            <p:cNvSpPr/>
            <p:nvPr/>
          </p:nvSpPr>
          <p:spPr>
            <a:xfrm flipH="1">
              <a:off x="5425490" y="1327941"/>
              <a:ext cx="3616449" cy="1667111"/>
            </a:xfrm>
            <a:custGeom>
              <a:avLst/>
              <a:gdLst>
                <a:gd name="connsiteX0" fmla="*/ 0 w 3400425"/>
                <a:gd name="connsiteY0" fmla="*/ 0 h 1514475"/>
                <a:gd name="connsiteX1" fmla="*/ 523875 w 3400425"/>
                <a:gd name="connsiteY1" fmla="*/ 457200 h 1514475"/>
                <a:gd name="connsiteX2" fmla="*/ 1238250 w 3400425"/>
                <a:gd name="connsiteY2" fmla="*/ 952500 h 1514475"/>
                <a:gd name="connsiteX3" fmla="*/ 1971675 w 3400425"/>
                <a:gd name="connsiteY3" fmla="*/ 1295400 h 1514475"/>
                <a:gd name="connsiteX4" fmla="*/ 2686050 w 3400425"/>
                <a:gd name="connsiteY4" fmla="*/ 1457325 h 1514475"/>
                <a:gd name="connsiteX5" fmla="*/ 3400425 w 3400425"/>
                <a:gd name="connsiteY5"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0425" h="1514475">
                  <a:moveTo>
                    <a:pt x="0" y="0"/>
                  </a:moveTo>
                  <a:cubicBezTo>
                    <a:pt x="158750" y="149225"/>
                    <a:pt x="317500" y="298450"/>
                    <a:pt x="523875" y="457200"/>
                  </a:cubicBezTo>
                  <a:cubicBezTo>
                    <a:pt x="730250" y="615950"/>
                    <a:pt x="996950" y="812800"/>
                    <a:pt x="1238250" y="952500"/>
                  </a:cubicBezTo>
                  <a:cubicBezTo>
                    <a:pt x="1479550" y="1092200"/>
                    <a:pt x="1730375" y="1211263"/>
                    <a:pt x="1971675" y="1295400"/>
                  </a:cubicBezTo>
                  <a:cubicBezTo>
                    <a:pt x="2212975" y="1379538"/>
                    <a:pt x="2447925" y="1420813"/>
                    <a:pt x="2686050" y="1457325"/>
                  </a:cubicBezTo>
                  <a:cubicBezTo>
                    <a:pt x="2924175" y="1493837"/>
                    <a:pt x="3162300" y="1504156"/>
                    <a:pt x="3400425" y="1514475"/>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1"/>
            </a:p>
          </p:txBody>
        </p:sp>
        <p:sp>
          <p:nvSpPr>
            <p:cNvPr id="111" name="Szabadkézi sokszög 70"/>
            <p:cNvSpPr/>
            <p:nvPr/>
          </p:nvSpPr>
          <p:spPr>
            <a:xfrm flipH="1">
              <a:off x="5425440" y="1554892"/>
              <a:ext cx="3600450" cy="3114675"/>
            </a:xfrm>
            <a:custGeom>
              <a:avLst/>
              <a:gdLst>
                <a:gd name="connsiteX0" fmla="*/ 0 w 3600450"/>
                <a:gd name="connsiteY0" fmla="*/ 0 h 3114675"/>
                <a:gd name="connsiteX1" fmla="*/ 733425 w 3600450"/>
                <a:gd name="connsiteY1" fmla="*/ 742950 h 3114675"/>
                <a:gd name="connsiteX2" fmla="*/ 1447800 w 3600450"/>
                <a:gd name="connsiteY2" fmla="*/ 1438275 h 3114675"/>
                <a:gd name="connsiteX3" fmla="*/ 2171700 w 3600450"/>
                <a:gd name="connsiteY3" fmla="*/ 2162175 h 3114675"/>
                <a:gd name="connsiteX4" fmla="*/ 2857500 w 3600450"/>
                <a:gd name="connsiteY4" fmla="*/ 2752725 h 3114675"/>
                <a:gd name="connsiteX5" fmla="*/ 3343275 w 3600450"/>
                <a:gd name="connsiteY5" fmla="*/ 3048000 h 3114675"/>
                <a:gd name="connsiteX6" fmla="*/ 3600450 w 3600450"/>
                <a:gd name="connsiteY6" fmla="*/ 3114675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3114675">
                  <a:moveTo>
                    <a:pt x="0" y="0"/>
                  </a:moveTo>
                  <a:lnTo>
                    <a:pt x="733425" y="742950"/>
                  </a:lnTo>
                  <a:cubicBezTo>
                    <a:pt x="974725" y="982663"/>
                    <a:pt x="1208088" y="1201738"/>
                    <a:pt x="1447800" y="1438275"/>
                  </a:cubicBezTo>
                  <a:cubicBezTo>
                    <a:pt x="1687512" y="1674812"/>
                    <a:pt x="1936750" y="1943100"/>
                    <a:pt x="2171700" y="2162175"/>
                  </a:cubicBezTo>
                  <a:cubicBezTo>
                    <a:pt x="2406650" y="2381250"/>
                    <a:pt x="2662238" y="2605088"/>
                    <a:pt x="2857500" y="2752725"/>
                  </a:cubicBezTo>
                  <a:cubicBezTo>
                    <a:pt x="3052762" y="2900362"/>
                    <a:pt x="3219450" y="2987675"/>
                    <a:pt x="3343275" y="3048000"/>
                  </a:cubicBezTo>
                  <a:cubicBezTo>
                    <a:pt x="3467100" y="3108325"/>
                    <a:pt x="3533775" y="3111500"/>
                    <a:pt x="3600450" y="3114675"/>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1"/>
            </a:p>
          </p:txBody>
        </p:sp>
        <p:sp>
          <p:nvSpPr>
            <p:cNvPr id="112" name="Szabadkézi sokszög 71"/>
            <p:cNvSpPr/>
            <p:nvPr/>
          </p:nvSpPr>
          <p:spPr>
            <a:xfrm flipH="1">
              <a:off x="5425490" y="1230856"/>
              <a:ext cx="3616449" cy="1523095"/>
            </a:xfrm>
            <a:custGeom>
              <a:avLst/>
              <a:gdLst>
                <a:gd name="connsiteX0" fmla="*/ 0 w 3400425"/>
                <a:gd name="connsiteY0" fmla="*/ 0 h 1514475"/>
                <a:gd name="connsiteX1" fmla="*/ 523875 w 3400425"/>
                <a:gd name="connsiteY1" fmla="*/ 457200 h 1514475"/>
                <a:gd name="connsiteX2" fmla="*/ 1238250 w 3400425"/>
                <a:gd name="connsiteY2" fmla="*/ 952500 h 1514475"/>
                <a:gd name="connsiteX3" fmla="*/ 1971675 w 3400425"/>
                <a:gd name="connsiteY3" fmla="*/ 1295400 h 1514475"/>
                <a:gd name="connsiteX4" fmla="*/ 2686050 w 3400425"/>
                <a:gd name="connsiteY4" fmla="*/ 1457325 h 1514475"/>
                <a:gd name="connsiteX5" fmla="*/ 3400425 w 3400425"/>
                <a:gd name="connsiteY5"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0425" h="1514475">
                  <a:moveTo>
                    <a:pt x="0" y="0"/>
                  </a:moveTo>
                  <a:cubicBezTo>
                    <a:pt x="158750" y="149225"/>
                    <a:pt x="317500" y="298450"/>
                    <a:pt x="523875" y="457200"/>
                  </a:cubicBezTo>
                  <a:cubicBezTo>
                    <a:pt x="730250" y="615950"/>
                    <a:pt x="996950" y="812800"/>
                    <a:pt x="1238250" y="952500"/>
                  </a:cubicBezTo>
                  <a:cubicBezTo>
                    <a:pt x="1479550" y="1092200"/>
                    <a:pt x="1730375" y="1211263"/>
                    <a:pt x="1971675" y="1295400"/>
                  </a:cubicBezTo>
                  <a:cubicBezTo>
                    <a:pt x="2212975" y="1379538"/>
                    <a:pt x="2447925" y="1420813"/>
                    <a:pt x="2686050" y="1457325"/>
                  </a:cubicBezTo>
                  <a:cubicBezTo>
                    <a:pt x="2924175" y="1493837"/>
                    <a:pt x="3162300" y="1504156"/>
                    <a:pt x="3400425" y="1514475"/>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1"/>
            </a:p>
          </p:txBody>
        </p:sp>
        <p:cxnSp>
          <p:nvCxnSpPr>
            <p:cNvPr id="113" name="Egyenes összekötő nyíllal 112"/>
            <p:cNvCxnSpPr/>
            <p:nvPr/>
          </p:nvCxnSpPr>
          <p:spPr>
            <a:xfrm flipV="1">
              <a:off x="6463280" y="1992403"/>
              <a:ext cx="150291" cy="714617"/>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4" name="Egyenes összekötő nyíllal 113"/>
            <p:cNvCxnSpPr/>
            <p:nvPr/>
          </p:nvCxnSpPr>
          <p:spPr>
            <a:xfrm flipV="1">
              <a:off x="6297736" y="2117983"/>
              <a:ext cx="123980" cy="544688"/>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5" name="Egyenes összekötő nyíllal 114"/>
            <p:cNvCxnSpPr/>
            <p:nvPr/>
          </p:nvCxnSpPr>
          <p:spPr>
            <a:xfrm flipV="1">
              <a:off x="6732486" y="1884427"/>
              <a:ext cx="161371" cy="81251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6" name="Egyenes összekötő nyíllal 115"/>
            <p:cNvCxnSpPr/>
            <p:nvPr/>
          </p:nvCxnSpPr>
          <p:spPr>
            <a:xfrm flipV="1">
              <a:off x="6955739" y="1807381"/>
              <a:ext cx="243932" cy="800236"/>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7" name="Egyenes összekötő nyíllal 116"/>
            <p:cNvCxnSpPr/>
            <p:nvPr/>
          </p:nvCxnSpPr>
          <p:spPr>
            <a:xfrm flipV="1">
              <a:off x="7153632" y="1699720"/>
              <a:ext cx="749613" cy="1192154"/>
            </a:xfrm>
            <a:prstGeom prst="straightConnector1">
              <a:avLst/>
            </a:prstGeom>
            <a:ln w="19050">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8" name="Egyenes összekötő nyíllal 117"/>
            <p:cNvCxnSpPr/>
            <p:nvPr/>
          </p:nvCxnSpPr>
          <p:spPr>
            <a:xfrm flipV="1">
              <a:off x="7677395" y="1554892"/>
              <a:ext cx="745630" cy="1109682"/>
            </a:xfrm>
            <a:prstGeom prst="straightConnector1">
              <a:avLst/>
            </a:prstGeom>
            <a:ln w="19050">
              <a:prstDash val="dash"/>
              <a:tailEnd type="arrow"/>
            </a:ln>
          </p:spPr>
          <p:style>
            <a:lnRef idx="1">
              <a:schemeClr val="accent1"/>
            </a:lnRef>
            <a:fillRef idx="0">
              <a:schemeClr val="accent1"/>
            </a:fillRef>
            <a:effectRef idx="0">
              <a:schemeClr val="accent1"/>
            </a:effectRef>
            <a:fontRef idx="minor">
              <a:schemeClr val="tx1"/>
            </a:fontRef>
          </p:style>
        </p:cxnSp>
        <p:cxnSp>
          <p:nvCxnSpPr>
            <p:cNvPr id="119" name="Egyenes összekötő nyíllal 118"/>
            <p:cNvCxnSpPr/>
            <p:nvPr/>
          </p:nvCxnSpPr>
          <p:spPr>
            <a:xfrm flipV="1">
              <a:off x="7582575" y="1707269"/>
              <a:ext cx="555220" cy="893655"/>
            </a:xfrm>
            <a:prstGeom prst="straightConnector1">
              <a:avLst/>
            </a:prstGeom>
            <a:ln w="19050">
              <a:prstDash val="dash"/>
              <a:tailEnd type="arrow"/>
            </a:ln>
          </p:spPr>
          <p:style>
            <a:lnRef idx="1">
              <a:schemeClr val="accent1"/>
            </a:lnRef>
            <a:fillRef idx="0">
              <a:schemeClr val="accent1"/>
            </a:fillRef>
            <a:effectRef idx="0">
              <a:schemeClr val="accent1"/>
            </a:effectRef>
            <a:fontRef idx="minor">
              <a:schemeClr val="tx1"/>
            </a:fontRef>
          </p:style>
        </p:cxnSp>
        <p:sp>
          <p:nvSpPr>
            <p:cNvPr id="120" name="Ellipszis 119"/>
            <p:cNvSpPr/>
            <p:nvPr/>
          </p:nvSpPr>
          <p:spPr>
            <a:xfrm>
              <a:off x="4731702" y="5331803"/>
              <a:ext cx="126014" cy="7380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121" name="Ellipszis 120"/>
            <p:cNvSpPr/>
            <p:nvPr/>
          </p:nvSpPr>
          <p:spPr>
            <a:xfrm>
              <a:off x="5964771" y="5331803"/>
              <a:ext cx="108012" cy="7380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122" name="Robbanás 2 50"/>
            <p:cNvSpPr/>
            <p:nvPr/>
          </p:nvSpPr>
          <p:spPr>
            <a:xfrm rot="852142">
              <a:off x="5067483" y="4906197"/>
              <a:ext cx="776727" cy="407231"/>
            </a:xfrm>
            <a:prstGeom prst="irregularSeal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noProof="1">
                <a:solidFill>
                  <a:schemeClr val="tx1"/>
                </a:solidFill>
              </a:endParaRPr>
            </a:p>
          </p:txBody>
        </p:sp>
        <p:sp>
          <p:nvSpPr>
            <p:cNvPr id="123" name="Felfelé nyíl 51"/>
            <p:cNvSpPr/>
            <p:nvPr/>
          </p:nvSpPr>
          <p:spPr>
            <a:xfrm rot="2737725">
              <a:off x="4985724" y="5221498"/>
              <a:ext cx="383039"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124" name="Felfelé nyíl 52"/>
            <p:cNvSpPr/>
            <p:nvPr/>
          </p:nvSpPr>
          <p:spPr>
            <a:xfrm rot="18716237">
              <a:off x="5477804" y="5206391"/>
              <a:ext cx="383039"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125" name="Téglalap 124"/>
            <p:cNvSpPr/>
            <p:nvPr/>
          </p:nvSpPr>
          <p:spPr>
            <a:xfrm>
              <a:off x="3812013" y="1851223"/>
              <a:ext cx="2828611" cy="448646"/>
            </a:xfrm>
            <a:prstGeom prst="rect">
              <a:avLst/>
            </a:prstGeom>
            <a:noFill/>
            <a:ln>
              <a:noFill/>
            </a:ln>
          </p:spPr>
          <p:txBody>
            <a:bodyPr spcFirstLastPara="1" wrap="none" lIns="91440" tIns="45720" rIns="91440" bIns="45720" numCol="1">
              <a:prstTxWarp prst="textArchDown">
                <a:avLst>
                  <a:gd name="adj" fmla="val 20922553"/>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noProof="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Hadron gas</a:t>
              </a:r>
            </a:p>
          </p:txBody>
        </p:sp>
        <p:grpSp>
          <p:nvGrpSpPr>
            <p:cNvPr id="126" name="Csoportba foglalás 125"/>
            <p:cNvGrpSpPr/>
            <p:nvPr/>
          </p:nvGrpSpPr>
          <p:grpSpPr>
            <a:xfrm>
              <a:off x="3644033" y="2181061"/>
              <a:ext cx="1202648" cy="2454991"/>
              <a:chOff x="2942993" y="1891501"/>
              <a:chExt cx="1202648" cy="2454991"/>
            </a:xfrm>
          </p:grpSpPr>
          <p:cxnSp>
            <p:nvCxnSpPr>
              <p:cNvPr id="127" name="Egyenes összekötő nyíllal 126"/>
              <p:cNvCxnSpPr/>
              <p:nvPr/>
            </p:nvCxnSpPr>
            <p:spPr>
              <a:xfrm flipH="1" flipV="1">
                <a:off x="3211867" y="2735569"/>
                <a:ext cx="481122" cy="8869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Egyenes összekötő nyíllal 127"/>
              <p:cNvCxnSpPr/>
              <p:nvPr/>
            </p:nvCxnSpPr>
            <p:spPr>
              <a:xfrm flipV="1">
                <a:off x="3482233" y="2874799"/>
                <a:ext cx="0" cy="334043"/>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9" name="Egyenes összekötő nyíllal 128"/>
              <p:cNvCxnSpPr/>
              <p:nvPr/>
            </p:nvCxnSpPr>
            <p:spPr>
              <a:xfrm flipH="1" flipV="1">
                <a:off x="3390113" y="2678803"/>
                <a:ext cx="28185" cy="39199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0" name="Egyenes összekötő nyíllal 129"/>
              <p:cNvCxnSpPr/>
              <p:nvPr/>
            </p:nvCxnSpPr>
            <p:spPr>
              <a:xfrm flipH="1" flipV="1">
                <a:off x="3019195" y="2792035"/>
                <a:ext cx="303304" cy="136766"/>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1" name="Egyenes összekötő nyíllal 130"/>
              <p:cNvCxnSpPr/>
              <p:nvPr/>
            </p:nvCxnSpPr>
            <p:spPr>
              <a:xfrm flipH="1" flipV="1">
                <a:off x="3106959" y="2917272"/>
                <a:ext cx="283154" cy="153525"/>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2" name="Egyenes összekötő nyíllal 131"/>
              <p:cNvCxnSpPr/>
              <p:nvPr/>
            </p:nvCxnSpPr>
            <p:spPr>
              <a:xfrm flipH="1" flipV="1">
                <a:off x="3149996" y="3132989"/>
                <a:ext cx="329722" cy="13104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3" name="Egyenes összekötő nyíllal 132"/>
              <p:cNvCxnSpPr/>
              <p:nvPr/>
            </p:nvCxnSpPr>
            <p:spPr>
              <a:xfrm flipV="1">
                <a:off x="3543473" y="2754089"/>
                <a:ext cx="148872" cy="545030"/>
              </a:xfrm>
              <a:prstGeom prst="straightConnector1">
                <a:avLst/>
              </a:prstGeom>
              <a:ln w="19050">
                <a:prstDash val="sysDot"/>
                <a:tailEnd type="arrow"/>
              </a:ln>
            </p:spPr>
            <p:style>
              <a:lnRef idx="1">
                <a:schemeClr val="accent1"/>
              </a:lnRef>
              <a:fillRef idx="0">
                <a:schemeClr val="accent1"/>
              </a:fillRef>
              <a:effectRef idx="0">
                <a:schemeClr val="accent1"/>
              </a:effectRef>
              <a:fontRef idx="minor">
                <a:schemeClr val="tx1"/>
              </a:fontRef>
            </p:style>
          </p:cxnSp>
          <p:cxnSp>
            <p:nvCxnSpPr>
              <p:cNvPr id="134" name="Egyenes összekötő nyíllal 133"/>
              <p:cNvCxnSpPr/>
              <p:nvPr/>
            </p:nvCxnSpPr>
            <p:spPr>
              <a:xfrm flipH="1" flipV="1">
                <a:off x="3054042" y="2985420"/>
                <a:ext cx="403685" cy="155867"/>
              </a:xfrm>
              <a:prstGeom prst="straightConnector1">
                <a:avLst/>
              </a:prstGeom>
              <a:ln w="19050">
                <a:prstDash val="sysDot"/>
                <a:tailEnd type="arrow"/>
              </a:ln>
            </p:spPr>
            <p:style>
              <a:lnRef idx="1">
                <a:schemeClr val="accent1"/>
              </a:lnRef>
              <a:fillRef idx="0">
                <a:schemeClr val="accent1"/>
              </a:fillRef>
              <a:effectRef idx="0">
                <a:schemeClr val="accent1"/>
              </a:effectRef>
              <a:fontRef idx="minor">
                <a:schemeClr val="tx1"/>
              </a:fontRef>
            </p:style>
          </p:cxnSp>
          <p:cxnSp>
            <p:nvCxnSpPr>
              <p:cNvPr id="135" name="Egyenes összekötő nyíllal 134"/>
              <p:cNvCxnSpPr/>
              <p:nvPr/>
            </p:nvCxnSpPr>
            <p:spPr>
              <a:xfrm flipH="1" flipV="1">
                <a:off x="3199832" y="3239287"/>
                <a:ext cx="368515" cy="132579"/>
              </a:xfrm>
              <a:prstGeom prst="straightConnector1">
                <a:avLst/>
              </a:prstGeom>
              <a:ln w="19050">
                <a:prstDash val="dash"/>
                <a:tailEnd type="arrow"/>
              </a:ln>
            </p:spPr>
            <p:style>
              <a:lnRef idx="1">
                <a:schemeClr val="accent1"/>
              </a:lnRef>
              <a:fillRef idx="0">
                <a:schemeClr val="accent1"/>
              </a:fillRef>
              <a:effectRef idx="0">
                <a:schemeClr val="accent1"/>
              </a:effectRef>
              <a:fontRef idx="minor">
                <a:schemeClr val="tx1"/>
              </a:fontRef>
            </p:style>
          </p:cxnSp>
          <p:cxnSp>
            <p:nvCxnSpPr>
              <p:cNvPr id="136" name="Egyenes összekötő nyíllal 135"/>
              <p:cNvCxnSpPr/>
              <p:nvPr/>
            </p:nvCxnSpPr>
            <p:spPr>
              <a:xfrm flipH="1" flipV="1">
                <a:off x="2942993" y="2632705"/>
                <a:ext cx="303304" cy="136766"/>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7" name="Egyenes összekötő nyíllal 136"/>
              <p:cNvCxnSpPr/>
              <p:nvPr/>
            </p:nvCxnSpPr>
            <p:spPr>
              <a:xfrm flipV="1">
                <a:off x="3211818" y="2567705"/>
                <a:ext cx="49701" cy="219006"/>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38" name="Téglalap 137"/>
              <p:cNvSpPr/>
              <p:nvPr/>
            </p:nvSpPr>
            <p:spPr>
              <a:xfrm rot="3624061">
                <a:off x="2693822" y="2894674"/>
                <a:ext cx="2454991" cy="448646"/>
              </a:xfrm>
              <a:prstGeom prst="rect">
                <a:avLst/>
              </a:prstGeom>
              <a:noFill/>
              <a:ln>
                <a:noFill/>
              </a:ln>
            </p:spPr>
            <p:txBody>
              <a:bodyPr spcFirstLastPara="1" wrap="none" lIns="91440" tIns="45720" rIns="91440" bIns="45720" numCol="1">
                <a:prstTxWarp prst="textArchDown">
                  <a:avLst>
                    <a:gd name="adj" fmla="val 4715764"/>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noProof="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jets</a:t>
                </a:r>
              </a:p>
            </p:txBody>
          </p:sp>
        </p:grpSp>
      </p:grpSp>
      <p:cxnSp>
        <p:nvCxnSpPr>
          <p:cNvPr id="141" name="Egyenes összekötő nyíllal 140"/>
          <p:cNvCxnSpPr/>
          <p:nvPr/>
        </p:nvCxnSpPr>
        <p:spPr>
          <a:xfrm flipH="1" flipV="1">
            <a:off x="4023727" y="1511979"/>
            <a:ext cx="527114" cy="1010076"/>
          </a:xfrm>
          <a:prstGeom prst="straightConnector1">
            <a:avLst/>
          </a:prstGeom>
          <a:ln w="19050">
            <a:prstDash val="sysDot"/>
            <a:tailEnd type="arrow"/>
          </a:ln>
        </p:spPr>
        <p:style>
          <a:lnRef idx="1">
            <a:schemeClr val="accent1"/>
          </a:lnRef>
          <a:fillRef idx="0">
            <a:schemeClr val="accent1"/>
          </a:fillRef>
          <a:effectRef idx="0">
            <a:schemeClr val="accent1"/>
          </a:effectRef>
          <a:fontRef idx="minor">
            <a:schemeClr val="tx1"/>
          </a:fontRef>
        </p:style>
      </p:cxnSp>
      <p:cxnSp>
        <p:nvCxnSpPr>
          <p:cNvPr id="143" name="Egyenes összekötő nyíllal 142"/>
          <p:cNvCxnSpPr/>
          <p:nvPr/>
        </p:nvCxnSpPr>
        <p:spPr>
          <a:xfrm flipH="1" flipV="1">
            <a:off x="4291785" y="1532931"/>
            <a:ext cx="543544" cy="1138086"/>
          </a:xfrm>
          <a:prstGeom prst="straightConnector1">
            <a:avLst/>
          </a:prstGeom>
          <a:ln w="19050">
            <a:prstDash val="dash"/>
            <a:tailEnd type="arrow"/>
          </a:ln>
        </p:spPr>
        <p:style>
          <a:lnRef idx="1">
            <a:schemeClr val="accent1"/>
          </a:lnRef>
          <a:fillRef idx="0">
            <a:schemeClr val="accent1"/>
          </a:fillRef>
          <a:effectRef idx="0">
            <a:schemeClr val="accent1"/>
          </a:effectRef>
          <a:fontRef idx="minor">
            <a:schemeClr val="tx1"/>
          </a:fontRef>
        </p:style>
      </p:cxnSp>
      <p:sp>
        <p:nvSpPr>
          <p:cNvPr id="180" name="Téglalap 179"/>
          <p:cNvSpPr/>
          <p:nvPr/>
        </p:nvSpPr>
        <p:spPr>
          <a:xfrm>
            <a:off x="3620760" y="1119539"/>
            <a:ext cx="1008610" cy="400110"/>
          </a:xfrm>
          <a:prstGeom prst="rect">
            <a:avLst/>
          </a:prstGeom>
          <a:noFill/>
        </p:spPr>
        <p:txBody>
          <a:bodyPr wrap="none" lIns="91440" tIns="45720" rIns="91440" bIns="45720">
            <a:spAutoFit/>
          </a:bodyPr>
          <a:lstStyle/>
          <a:p>
            <a:pPr algn="ctr"/>
            <a:r>
              <a:rPr lang="en-US" sz="2000" b="1"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ymbol" pitchFamily="18" charset="2"/>
              </a:rPr>
              <a:t>g</a:t>
            </a:r>
            <a:r>
              <a:rPr lang="en-US" sz="2000" b="1"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e</a:t>
            </a:r>
            <a:r>
              <a:rPr lang="en-US" sz="2000" b="1" baseline="30000"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ymbol" pitchFamily="18" charset="2"/>
                <a:sym typeface="Symbol"/>
              </a:rPr>
              <a:t></a:t>
            </a:r>
            <a:r>
              <a:rPr lang="en-US" sz="2000" b="1"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ymbol" pitchFamily="18" charset="2"/>
              </a:rPr>
              <a:t>m</a:t>
            </a:r>
            <a:r>
              <a:rPr lang="en-US" sz="2000" b="1" baseline="30000"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ymbol" pitchFamily="18" charset="2"/>
                <a:sym typeface="Symbol"/>
              </a:rPr>
              <a:t></a:t>
            </a:r>
            <a:endParaRPr lang="en-US" sz="2000" b="1"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1" name="Téglalap 180"/>
          <p:cNvSpPr/>
          <p:nvPr/>
        </p:nvSpPr>
        <p:spPr>
          <a:xfrm>
            <a:off x="7585899" y="1462801"/>
            <a:ext cx="13991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noProof="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ymbol" pitchFamily="18" charset="2"/>
              </a:rPr>
              <a:t>p</a:t>
            </a:r>
            <a:r>
              <a:rPr lang="en-US" sz="2000" b="1" spc="50" baseline="30000" noProof="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ymbol" pitchFamily="18" charset="2"/>
                <a:sym typeface="Symbol"/>
              </a:rPr>
              <a:t></a:t>
            </a:r>
            <a:r>
              <a:rPr lang="en-US" sz="2000" b="1" spc="50" noProof="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K</a:t>
            </a:r>
            <a:r>
              <a:rPr lang="en-US" sz="2000" b="1" spc="50" baseline="30000" noProof="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ymbol" pitchFamily="18" charset="2"/>
                <a:sym typeface="Symbol"/>
              </a:rPr>
              <a:t></a:t>
            </a:r>
            <a:r>
              <a:rPr lang="en-US" sz="2000" b="1" spc="50" noProof="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p, ..</a:t>
            </a:r>
          </a:p>
        </p:txBody>
      </p:sp>
      <p:sp>
        <p:nvSpPr>
          <p:cNvPr id="57" name="Téglalap 56">
            <a:extLst>
              <a:ext uri="{FF2B5EF4-FFF2-40B4-BE49-F238E27FC236}">
                <a16:creationId xmlns:a16="http://schemas.microsoft.com/office/drawing/2014/main" id="{2CE9B1BD-A62A-48D8-BB71-66BF56D18DE7}"/>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a:t>
            </a:r>
            <a:r>
              <a:rPr lang="en-US" sz="1600" b="1" dirty="0">
                <a:solidFill>
                  <a:schemeClr val="bg2"/>
                </a:solidFill>
                <a:effectLst>
                  <a:outerShdw blurRad="38100" dist="38100" dir="2700000" algn="tl">
                    <a:srgbClr val="000000">
                      <a:alpha val="43137"/>
                    </a:srgbClr>
                  </a:outerShdw>
                </a:effectLst>
              </a:rPr>
              <a:t>EXPERIMENTS</a:t>
            </a:r>
            <a:r>
              <a:rPr lang="en-US" sz="1600" b="1" dirty="0">
                <a:solidFill>
                  <a:schemeClr val="bg1">
                    <a:lumMod val="65000"/>
                  </a:schemeClr>
                </a:solidFill>
                <a:effectLst>
                  <a:outerShdw blurRad="38100" dist="38100" dir="2700000" algn="tl">
                    <a:srgbClr val="000000">
                      <a:alpha val="43137"/>
                    </a:srgbClr>
                  </a:outerShdw>
                </a:effectLst>
              </a:rPr>
              <a:t>          OBSERVATIONS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7" name="Élőláb helye 6"/>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B0523859-4983-767C-524E-3E41F6C8ADD1}"/>
              </a:ext>
            </a:extLst>
          </p:cNvPr>
          <p:cNvSpPr>
            <a:spLocks noGrp="1"/>
          </p:cNvSpPr>
          <p:nvPr>
            <p:ph type="sldNum" sz="quarter" idx="12"/>
          </p:nvPr>
        </p:nvSpPr>
        <p:spPr/>
        <p:txBody>
          <a:bodyPr/>
          <a:lstStyle/>
          <a:p>
            <a:fld id="{8EBAB383-6C5D-40A2-91D4-B65D4716B15C}" type="slidenum">
              <a:rPr lang="en-US" smtClean="0"/>
              <a:pPr/>
              <a:t>38</a:t>
            </a:fld>
            <a:r>
              <a:rPr lang="en-US" sz="1100"/>
              <a:t>/</a:t>
            </a:r>
            <a:r>
              <a:rPr lang="hu-HU" sz="1100"/>
              <a:t>30</a:t>
            </a:r>
            <a:endParaRPr lang="en-US" sz="2800" dirty="0"/>
          </a:p>
        </p:txBody>
      </p:sp>
    </p:spTree>
    <p:extLst>
      <p:ext uri="{BB962C8B-B14F-4D97-AF65-F5344CB8AC3E}">
        <p14:creationId xmlns:p14="http://schemas.microsoft.com/office/powerpoint/2010/main" val="832145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a:t>Collisions of different centrality</a:t>
            </a:r>
          </a:p>
        </p:txBody>
      </p:sp>
      <p:sp>
        <p:nvSpPr>
          <p:cNvPr id="4" name="Tartalom helye 3">
            <a:extLst>
              <a:ext uri="{FF2B5EF4-FFF2-40B4-BE49-F238E27FC236}">
                <a16:creationId xmlns:a16="http://schemas.microsoft.com/office/drawing/2014/main" id="{B7FDE6D7-BAFD-47FF-8EB6-ED1A360DED84}"/>
              </a:ext>
            </a:extLst>
          </p:cNvPr>
          <p:cNvSpPr>
            <a:spLocks noGrp="1"/>
          </p:cNvSpPr>
          <p:nvPr>
            <p:ph idx="1"/>
          </p:nvPr>
        </p:nvSpPr>
        <p:spPr>
          <a:xfrm>
            <a:off x="2257247" y="1101684"/>
            <a:ext cx="8350369" cy="1362843"/>
          </a:xfrm>
        </p:spPr>
        <p:txBody>
          <a:bodyPr>
            <a:normAutofit fontScale="92500" lnSpcReduction="10000"/>
          </a:bodyPr>
          <a:lstStyle/>
          <a:p>
            <a:pPr>
              <a:lnSpc>
                <a:spcPct val="110000"/>
              </a:lnSpc>
              <a:spcBef>
                <a:spcPts val="0"/>
              </a:spcBef>
            </a:pPr>
            <a:r>
              <a:rPr lang="en-US"/>
              <a:t>Centrality: how head-on the collision was</a:t>
            </a:r>
          </a:p>
          <a:p>
            <a:pPr>
              <a:lnSpc>
                <a:spcPct val="110000"/>
              </a:lnSpc>
              <a:spcBef>
                <a:spcPts val="400"/>
              </a:spcBef>
            </a:pPr>
            <a:r>
              <a:rPr lang="en-US"/>
              <a:t>Measure: how many events are more central?</a:t>
            </a:r>
          </a:p>
          <a:p>
            <a:pPr marL="444500" lvl="1">
              <a:lnSpc>
                <a:spcPct val="110000"/>
              </a:lnSpc>
            </a:pPr>
            <a:r>
              <a:rPr lang="en-US"/>
              <a:t>0%: most central collision;  0-5%: most central 1/20</a:t>
            </a:r>
            <a:r>
              <a:rPr lang="en-US" baseline="30000"/>
              <a:t>th </a:t>
            </a:r>
            <a:r>
              <a:rPr lang="en-US"/>
              <a:t>of all;  90-100%: least central 1/10</a:t>
            </a:r>
            <a:r>
              <a:rPr lang="en-US" baseline="30000"/>
              <a:t>th</a:t>
            </a:r>
            <a:r>
              <a:rPr lang="en-US"/>
              <a:t> of all</a:t>
            </a:r>
          </a:p>
        </p:txBody>
      </p:sp>
      <p:pic>
        <p:nvPicPr>
          <p:cNvPr id="25" name="Picture 21" descr="screenshot_06232k_side_r1175046_ev34"/>
          <p:cNvPicPr>
            <a:picLocks noChangeAspect="1" noChangeArrowheads="1"/>
          </p:cNvPicPr>
          <p:nvPr/>
        </p:nvPicPr>
        <p:blipFill>
          <a:blip r:embed="rId2" cstate="print"/>
          <a:srcRect l="4698" t="5074" r="3915" b="5074"/>
          <a:stretch>
            <a:fillRect/>
          </a:stretch>
        </p:blipFill>
        <p:spPr bwMode="auto">
          <a:xfrm>
            <a:off x="7654266" y="2326450"/>
            <a:ext cx="2944541" cy="2232000"/>
          </a:xfrm>
          <a:prstGeom prst="rect">
            <a:avLst/>
          </a:prstGeom>
          <a:noFill/>
          <a:ln w="9525">
            <a:noFill/>
            <a:miter lim="800000"/>
            <a:headEnd/>
            <a:tailEnd/>
          </a:ln>
        </p:spPr>
      </p:pic>
      <p:pic>
        <p:nvPicPr>
          <p:cNvPr id="26" name="Picture 22" descr="screenshot_06232k_side_r1175046_ev10"/>
          <p:cNvPicPr>
            <a:picLocks noChangeAspect="1" noChangeArrowheads="1"/>
          </p:cNvPicPr>
          <p:nvPr/>
        </p:nvPicPr>
        <p:blipFill>
          <a:blip r:embed="rId3" cstate="print"/>
          <a:srcRect l="3915" t="5074" r="4698" b="5074"/>
          <a:stretch>
            <a:fillRect/>
          </a:stretch>
        </p:blipFill>
        <p:spPr bwMode="auto">
          <a:xfrm>
            <a:off x="4620200" y="2314125"/>
            <a:ext cx="2940396" cy="2232000"/>
          </a:xfrm>
          <a:prstGeom prst="rect">
            <a:avLst/>
          </a:prstGeom>
          <a:noFill/>
          <a:ln w="9525">
            <a:noFill/>
            <a:miter lim="800000"/>
            <a:headEnd/>
            <a:tailEnd/>
          </a:ln>
        </p:spPr>
      </p:pic>
      <p:pic>
        <p:nvPicPr>
          <p:cNvPr id="27" name="Picture 23" descr="screenshot_06252k_side_r1177002_t25_ev9"/>
          <p:cNvPicPr>
            <a:picLocks noChangeAspect="1" noChangeArrowheads="1"/>
          </p:cNvPicPr>
          <p:nvPr/>
        </p:nvPicPr>
        <p:blipFill>
          <a:blip r:embed="rId4" cstate="print"/>
          <a:srcRect l="6264" t="6088" r="6264" b="6088"/>
          <a:stretch>
            <a:fillRect/>
          </a:stretch>
        </p:blipFill>
        <p:spPr bwMode="auto">
          <a:xfrm>
            <a:off x="1644770" y="2314125"/>
            <a:ext cx="2881762" cy="2232000"/>
          </a:xfrm>
          <a:prstGeom prst="rect">
            <a:avLst/>
          </a:prstGeom>
          <a:noFill/>
          <a:ln w="9525">
            <a:noFill/>
            <a:miter lim="800000"/>
            <a:headEnd/>
            <a:tailEnd/>
          </a:ln>
        </p:spPr>
      </p:pic>
      <p:sp>
        <p:nvSpPr>
          <p:cNvPr id="29" name="Text Box 25"/>
          <p:cNvSpPr txBox="1">
            <a:spLocks noChangeArrowheads="1"/>
          </p:cNvSpPr>
          <p:nvPr/>
        </p:nvSpPr>
        <p:spPr bwMode="auto">
          <a:xfrm>
            <a:off x="2378744" y="5733007"/>
            <a:ext cx="1576387" cy="396875"/>
          </a:xfrm>
          <a:prstGeom prst="rect">
            <a:avLst/>
          </a:prstGeom>
          <a:noFill/>
          <a:ln w="9525" algn="ctr">
            <a:noFill/>
            <a:miter lim="800000"/>
            <a:headEnd/>
            <a:tailEnd/>
          </a:ln>
          <a:effectLst/>
        </p:spPr>
        <p:txBody>
          <a:bodyPr>
            <a:spAutoFit/>
          </a:bodyPr>
          <a:lstStyle/>
          <a:p>
            <a:pPr algn="ctr" eaLnBrk="0" hangingPunct="0"/>
            <a:r>
              <a:rPr lang="en-US" sz="2000" dirty="0">
                <a:solidFill>
                  <a:schemeClr val="tx2"/>
                </a:solidFill>
              </a:rPr>
              <a:t>Central</a:t>
            </a:r>
          </a:p>
        </p:txBody>
      </p:sp>
      <p:grpSp>
        <p:nvGrpSpPr>
          <p:cNvPr id="19" name="Csoportba foglalás 18">
            <a:extLst>
              <a:ext uri="{FF2B5EF4-FFF2-40B4-BE49-F238E27FC236}">
                <a16:creationId xmlns:a16="http://schemas.microsoft.com/office/drawing/2014/main" id="{4FF10C53-EB57-4538-AD56-7B525D878D3F}"/>
              </a:ext>
            </a:extLst>
          </p:cNvPr>
          <p:cNvGrpSpPr/>
          <p:nvPr/>
        </p:nvGrpSpPr>
        <p:grpSpPr>
          <a:xfrm>
            <a:off x="2705383" y="4842003"/>
            <a:ext cx="889114" cy="864782"/>
            <a:chOff x="7029982" y="4556211"/>
            <a:chExt cx="889114" cy="864782"/>
          </a:xfrm>
        </p:grpSpPr>
        <p:sp>
          <p:nvSpPr>
            <p:cNvPr id="20" name="Rectangle 16"/>
            <p:cNvSpPr>
              <a:spLocks noChangeArrowheads="1"/>
            </p:cNvSpPr>
            <p:nvPr/>
          </p:nvSpPr>
          <p:spPr bwMode="auto">
            <a:xfrm>
              <a:off x="7130793" y="4625883"/>
              <a:ext cx="688369" cy="734147"/>
            </a:xfrm>
            <a:prstGeom prst="rect">
              <a:avLst/>
            </a:prstGeom>
            <a:solidFill>
              <a:schemeClr val="accent2"/>
            </a:solidFill>
            <a:ln w="9525" algn="ctr">
              <a:solidFill>
                <a:schemeClr val="tx1"/>
              </a:solidFill>
              <a:miter lim="800000"/>
              <a:headEnd/>
              <a:tailEnd/>
            </a:ln>
            <a:effectLst/>
          </p:spPr>
          <p:txBody>
            <a:bodyPr wrap="none" anchor="ctr"/>
            <a:lstStyle/>
            <a:p>
              <a:endParaRPr lang="en-US"/>
            </a:p>
          </p:txBody>
        </p:sp>
        <p:sp>
          <p:nvSpPr>
            <p:cNvPr id="23" name="Line 19"/>
            <p:cNvSpPr>
              <a:spLocks noChangeShapeType="1"/>
            </p:cNvSpPr>
            <p:nvPr/>
          </p:nvSpPr>
          <p:spPr bwMode="auto">
            <a:xfrm flipV="1">
              <a:off x="7126060" y="4636538"/>
              <a:ext cx="688369" cy="0"/>
            </a:xfrm>
            <a:prstGeom prst="line">
              <a:avLst/>
            </a:prstGeom>
            <a:noFill/>
            <a:ln w="57150">
              <a:solidFill>
                <a:schemeClr val="accent1"/>
              </a:solidFill>
              <a:round/>
              <a:headEnd/>
              <a:tailEnd/>
            </a:ln>
            <a:effectLst/>
          </p:spPr>
          <p:txBody>
            <a:bodyPr wrap="none" anchor="ctr"/>
            <a:lstStyle/>
            <a:p>
              <a:endParaRPr lang="en-US"/>
            </a:p>
          </p:txBody>
        </p:sp>
        <p:sp>
          <p:nvSpPr>
            <p:cNvPr id="24" name="Line 20"/>
            <p:cNvSpPr>
              <a:spLocks noChangeShapeType="1"/>
            </p:cNvSpPr>
            <p:nvPr/>
          </p:nvSpPr>
          <p:spPr bwMode="auto">
            <a:xfrm>
              <a:off x="7133807" y="5333765"/>
              <a:ext cx="715458" cy="0"/>
            </a:xfrm>
            <a:prstGeom prst="line">
              <a:avLst/>
            </a:prstGeom>
            <a:noFill/>
            <a:ln w="57150">
              <a:solidFill>
                <a:schemeClr val="accent1"/>
              </a:solidFill>
              <a:round/>
              <a:headEnd/>
              <a:tailEnd/>
            </a:ln>
            <a:effectLst/>
          </p:spPr>
          <p:txBody>
            <a:bodyPr wrap="none" anchor="ctr"/>
            <a:lstStyle/>
            <a:p>
              <a:endParaRPr lang="en-US"/>
            </a:p>
          </p:txBody>
        </p:sp>
        <p:sp>
          <p:nvSpPr>
            <p:cNvPr id="22" name="Oval 18"/>
            <p:cNvSpPr>
              <a:spLocks noChangeArrowheads="1"/>
            </p:cNvSpPr>
            <p:nvPr/>
          </p:nvSpPr>
          <p:spPr bwMode="auto">
            <a:xfrm>
              <a:off x="7689640" y="4625883"/>
              <a:ext cx="229456" cy="795110"/>
            </a:xfrm>
            <a:prstGeom prst="ellipse">
              <a:avLst/>
            </a:prstGeom>
            <a:solidFill>
              <a:schemeClr val="accent6"/>
            </a:solidFill>
            <a:ln w="38100" algn="ctr">
              <a:solidFill>
                <a:schemeClr val="accent5"/>
              </a:solidFill>
              <a:round/>
              <a:headEnd/>
              <a:tailEnd/>
            </a:ln>
            <a:effectLst/>
          </p:spPr>
          <p:txBody>
            <a:bodyPr wrap="none" anchor="ctr"/>
            <a:lstStyle/>
            <a:p>
              <a:endParaRPr lang="en-US"/>
            </a:p>
          </p:txBody>
        </p:sp>
        <p:sp>
          <p:nvSpPr>
            <p:cNvPr id="21" name="Oval 17"/>
            <p:cNvSpPr>
              <a:spLocks noChangeArrowheads="1"/>
            </p:cNvSpPr>
            <p:nvPr/>
          </p:nvSpPr>
          <p:spPr bwMode="auto">
            <a:xfrm>
              <a:off x="7029982" y="4556211"/>
              <a:ext cx="229456" cy="795110"/>
            </a:xfrm>
            <a:prstGeom prst="ellipse">
              <a:avLst/>
            </a:prstGeom>
            <a:solidFill>
              <a:schemeClr val="accent6"/>
            </a:solidFill>
            <a:ln w="38100" algn="ctr">
              <a:solidFill>
                <a:schemeClr val="accent5"/>
              </a:solidFill>
              <a:round/>
              <a:headEnd/>
              <a:tailEnd/>
            </a:ln>
            <a:effectLst/>
          </p:spPr>
          <p:txBody>
            <a:bodyPr wrap="none" anchor="ctr"/>
            <a:lstStyle/>
            <a:p>
              <a:endParaRPr lang="en-US"/>
            </a:p>
          </p:txBody>
        </p:sp>
      </p:grpSp>
      <p:grpSp>
        <p:nvGrpSpPr>
          <p:cNvPr id="31" name="Csoportba foglalás 30">
            <a:extLst>
              <a:ext uri="{FF2B5EF4-FFF2-40B4-BE49-F238E27FC236}">
                <a16:creationId xmlns:a16="http://schemas.microsoft.com/office/drawing/2014/main" id="{B752778F-A13F-4D90-9792-5DE950CAF6AE}"/>
              </a:ext>
            </a:extLst>
          </p:cNvPr>
          <p:cNvGrpSpPr/>
          <p:nvPr/>
        </p:nvGrpSpPr>
        <p:grpSpPr>
          <a:xfrm>
            <a:off x="5662564" y="4647428"/>
            <a:ext cx="863153" cy="1249126"/>
            <a:chOff x="4109443" y="4350481"/>
            <a:chExt cx="863153" cy="1249126"/>
          </a:xfrm>
        </p:grpSpPr>
        <p:sp>
          <p:nvSpPr>
            <p:cNvPr id="14" name="Rectangle 10"/>
            <p:cNvSpPr>
              <a:spLocks noChangeArrowheads="1"/>
            </p:cNvSpPr>
            <p:nvPr/>
          </p:nvSpPr>
          <p:spPr bwMode="auto">
            <a:xfrm>
              <a:off x="4201628" y="4821895"/>
              <a:ext cx="688369" cy="311105"/>
            </a:xfrm>
            <a:prstGeom prst="rect">
              <a:avLst/>
            </a:prstGeom>
            <a:solidFill>
              <a:schemeClr val="accent2"/>
            </a:solidFill>
            <a:ln w="9525" algn="ctr">
              <a:solidFill>
                <a:schemeClr val="tx1"/>
              </a:solidFill>
              <a:miter lim="800000"/>
              <a:headEnd/>
              <a:tailEnd/>
            </a:ln>
            <a:effectLst/>
          </p:spPr>
          <p:txBody>
            <a:bodyPr wrap="none" anchor="ctr"/>
            <a:lstStyle/>
            <a:p>
              <a:endParaRPr lang="en-US"/>
            </a:p>
          </p:txBody>
        </p:sp>
        <p:sp>
          <p:nvSpPr>
            <p:cNvPr id="17" name="Line 13"/>
            <p:cNvSpPr>
              <a:spLocks noChangeShapeType="1"/>
            </p:cNvSpPr>
            <p:nvPr/>
          </p:nvSpPr>
          <p:spPr bwMode="auto">
            <a:xfrm flipV="1">
              <a:off x="4290429" y="4824815"/>
              <a:ext cx="594355" cy="0"/>
            </a:xfrm>
            <a:prstGeom prst="line">
              <a:avLst/>
            </a:prstGeom>
            <a:noFill/>
            <a:ln w="57150">
              <a:solidFill>
                <a:schemeClr val="accent1"/>
              </a:solidFill>
              <a:round/>
              <a:headEnd/>
              <a:tailEnd/>
            </a:ln>
            <a:effectLst/>
          </p:spPr>
          <p:txBody>
            <a:bodyPr wrap="none" anchor="ctr"/>
            <a:lstStyle/>
            <a:p>
              <a:endParaRPr lang="en-US"/>
            </a:p>
          </p:txBody>
        </p:sp>
        <p:sp>
          <p:nvSpPr>
            <p:cNvPr id="18" name="Line 14"/>
            <p:cNvSpPr>
              <a:spLocks noChangeShapeType="1"/>
            </p:cNvSpPr>
            <p:nvPr/>
          </p:nvSpPr>
          <p:spPr bwMode="auto">
            <a:xfrm>
              <a:off x="4209878" y="5133000"/>
              <a:ext cx="602323" cy="0"/>
            </a:xfrm>
            <a:prstGeom prst="line">
              <a:avLst/>
            </a:prstGeom>
            <a:noFill/>
            <a:ln w="57150">
              <a:solidFill>
                <a:schemeClr val="accent1"/>
              </a:solidFill>
              <a:round/>
              <a:headEnd/>
              <a:tailEnd/>
            </a:ln>
            <a:effectLst/>
          </p:spPr>
          <p:txBody>
            <a:bodyPr wrap="none" anchor="ctr"/>
            <a:lstStyle/>
            <a:p>
              <a:endParaRPr lang="en-US"/>
            </a:p>
          </p:txBody>
        </p:sp>
        <p:sp>
          <p:nvSpPr>
            <p:cNvPr id="16" name="Oval 12"/>
            <p:cNvSpPr>
              <a:spLocks noChangeArrowheads="1"/>
            </p:cNvSpPr>
            <p:nvPr/>
          </p:nvSpPr>
          <p:spPr bwMode="auto">
            <a:xfrm>
              <a:off x="4743140" y="4804561"/>
              <a:ext cx="229456" cy="795046"/>
            </a:xfrm>
            <a:prstGeom prst="ellipse">
              <a:avLst/>
            </a:prstGeom>
            <a:solidFill>
              <a:schemeClr val="accent6"/>
            </a:solidFill>
            <a:ln w="38100" algn="ctr">
              <a:solidFill>
                <a:schemeClr val="accent5"/>
              </a:solidFill>
              <a:round/>
              <a:headEnd/>
              <a:tailEnd/>
            </a:ln>
            <a:effectLst/>
          </p:spPr>
          <p:txBody>
            <a:bodyPr wrap="none" anchor="ctr"/>
            <a:lstStyle/>
            <a:p>
              <a:endParaRPr lang="en-US"/>
            </a:p>
          </p:txBody>
        </p:sp>
        <p:sp>
          <p:nvSpPr>
            <p:cNvPr id="15" name="Oval 11"/>
            <p:cNvSpPr>
              <a:spLocks noChangeArrowheads="1"/>
            </p:cNvSpPr>
            <p:nvPr/>
          </p:nvSpPr>
          <p:spPr bwMode="auto">
            <a:xfrm>
              <a:off x="4109443" y="4350481"/>
              <a:ext cx="229456" cy="795046"/>
            </a:xfrm>
            <a:prstGeom prst="ellipse">
              <a:avLst/>
            </a:prstGeom>
            <a:solidFill>
              <a:schemeClr val="accent6"/>
            </a:solidFill>
            <a:ln w="38100" algn="ctr">
              <a:solidFill>
                <a:schemeClr val="accent5"/>
              </a:solidFill>
              <a:round/>
              <a:headEnd/>
              <a:tailEnd/>
            </a:ln>
            <a:effectLst/>
          </p:spPr>
          <p:txBody>
            <a:bodyPr wrap="none" anchor="ctr"/>
            <a:lstStyle/>
            <a:p>
              <a:endParaRPr lang="en-US"/>
            </a:p>
          </p:txBody>
        </p:sp>
      </p:grpSp>
      <p:sp>
        <p:nvSpPr>
          <p:cNvPr id="32" name="Téglalap 31">
            <a:extLst>
              <a:ext uri="{FF2B5EF4-FFF2-40B4-BE49-F238E27FC236}">
                <a16:creationId xmlns:a16="http://schemas.microsoft.com/office/drawing/2014/main" id="{F63AA3E5-9A6F-4EF3-B14C-BBD60D61EBE3}"/>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a:t>
            </a:r>
            <a:r>
              <a:rPr lang="en-US" sz="1600" b="1">
                <a:solidFill>
                  <a:schemeClr val="bg2"/>
                </a:solidFill>
                <a:effectLst>
                  <a:outerShdw blurRad="38100" dist="38100" dir="2700000" algn="tl">
                    <a:srgbClr val="000000">
                      <a:alpha val="43137"/>
                    </a:srgbClr>
                  </a:outerShdw>
                </a:effectLst>
              </a:rPr>
              <a:t>EXPERIMENTS</a:t>
            </a:r>
            <a:r>
              <a:rPr lang="en-US" sz="1600" b="1">
                <a:solidFill>
                  <a:schemeClr val="bg1">
                    <a:lumMod val="65000"/>
                  </a:schemeClr>
                </a:solidFill>
                <a:effectLst>
                  <a:outerShdw blurRad="38100" dist="38100" dir="2700000" algn="tl">
                    <a:srgbClr val="000000">
                      <a:alpha val="43137"/>
                    </a:srgbClr>
                  </a:outerShdw>
                </a:effectLst>
              </a:rPr>
              <a:t>          OBSERVATIONS </a:t>
            </a:r>
          </a:p>
        </p:txBody>
      </p:sp>
      <p:grpSp>
        <p:nvGrpSpPr>
          <p:cNvPr id="33" name="Csoportba foglalás 32">
            <a:extLst>
              <a:ext uri="{FF2B5EF4-FFF2-40B4-BE49-F238E27FC236}">
                <a16:creationId xmlns:a16="http://schemas.microsoft.com/office/drawing/2014/main" id="{23DDB116-1265-4071-AA7C-3192A7676BB9}"/>
              </a:ext>
            </a:extLst>
          </p:cNvPr>
          <p:cNvGrpSpPr/>
          <p:nvPr/>
        </p:nvGrpSpPr>
        <p:grpSpPr>
          <a:xfrm>
            <a:off x="9206635" y="4610272"/>
            <a:ext cx="854787" cy="1438583"/>
            <a:chOff x="1298159" y="4169005"/>
            <a:chExt cx="854787" cy="1438583"/>
          </a:xfrm>
        </p:grpSpPr>
        <p:sp>
          <p:nvSpPr>
            <p:cNvPr id="34" name="Rectangle 4">
              <a:extLst>
                <a:ext uri="{FF2B5EF4-FFF2-40B4-BE49-F238E27FC236}">
                  <a16:creationId xmlns:a16="http://schemas.microsoft.com/office/drawing/2014/main" id="{133B355F-619E-43A2-9115-71547B1B3C23}"/>
                </a:ext>
              </a:extLst>
            </p:cNvPr>
            <p:cNvSpPr>
              <a:spLocks noChangeArrowheads="1"/>
            </p:cNvSpPr>
            <p:nvPr/>
          </p:nvSpPr>
          <p:spPr bwMode="auto">
            <a:xfrm>
              <a:off x="1382228" y="4812646"/>
              <a:ext cx="688370" cy="138251"/>
            </a:xfrm>
            <a:prstGeom prst="rect">
              <a:avLst/>
            </a:prstGeom>
            <a:solidFill>
              <a:schemeClr val="accent2"/>
            </a:solidFill>
            <a:ln w="9525" algn="ctr">
              <a:solidFill>
                <a:schemeClr val="tx1"/>
              </a:solidFill>
              <a:miter lim="800000"/>
              <a:headEnd/>
              <a:tailEnd/>
            </a:ln>
            <a:effectLst/>
          </p:spPr>
          <p:txBody>
            <a:bodyPr wrap="none" anchor="ctr"/>
            <a:lstStyle/>
            <a:p>
              <a:endParaRPr lang="en-US"/>
            </a:p>
          </p:txBody>
        </p:sp>
        <p:sp>
          <p:nvSpPr>
            <p:cNvPr id="35" name="Line 7">
              <a:extLst>
                <a:ext uri="{FF2B5EF4-FFF2-40B4-BE49-F238E27FC236}">
                  <a16:creationId xmlns:a16="http://schemas.microsoft.com/office/drawing/2014/main" id="{549A29AE-BC81-4B45-B584-F9C2B2A819F0}"/>
                </a:ext>
              </a:extLst>
            </p:cNvPr>
            <p:cNvSpPr>
              <a:spLocks noChangeShapeType="1"/>
            </p:cNvSpPr>
            <p:nvPr/>
          </p:nvSpPr>
          <p:spPr bwMode="auto">
            <a:xfrm>
              <a:off x="1382228" y="4812053"/>
              <a:ext cx="672435" cy="2160"/>
            </a:xfrm>
            <a:prstGeom prst="line">
              <a:avLst/>
            </a:prstGeom>
            <a:noFill/>
            <a:ln w="57150">
              <a:solidFill>
                <a:schemeClr val="accent1"/>
              </a:solidFill>
              <a:round/>
              <a:headEnd/>
              <a:tailEnd/>
            </a:ln>
            <a:effectLst/>
          </p:spPr>
          <p:txBody>
            <a:bodyPr wrap="none" anchor="ctr"/>
            <a:lstStyle/>
            <a:p>
              <a:endParaRPr lang="en-US"/>
            </a:p>
          </p:txBody>
        </p:sp>
        <p:sp>
          <p:nvSpPr>
            <p:cNvPr id="36" name="Line 8">
              <a:extLst>
                <a:ext uri="{FF2B5EF4-FFF2-40B4-BE49-F238E27FC236}">
                  <a16:creationId xmlns:a16="http://schemas.microsoft.com/office/drawing/2014/main" id="{4A772E39-C571-4A6E-BE32-A949019AA049}"/>
                </a:ext>
              </a:extLst>
            </p:cNvPr>
            <p:cNvSpPr>
              <a:spLocks noChangeShapeType="1"/>
            </p:cNvSpPr>
            <p:nvPr/>
          </p:nvSpPr>
          <p:spPr bwMode="auto">
            <a:xfrm>
              <a:off x="1403738" y="4957319"/>
              <a:ext cx="629413" cy="720"/>
            </a:xfrm>
            <a:prstGeom prst="line">
              <a:avLst/>
            </a:prstGeom>
            <a:noFill/>
            <a:ln w="57150">
              <a:solidFill>
                <a:schemeClr val="accent1"/>
              </a:solidFill>
              <a:round/>
              <a:headEnd/>
              <a:tailEnd/>
            </a:ln>
            <a:effectLst/>
          </p:spPr>
          <p:txBody>
            <a:bodyPr wrap="none" anchor="ctr"/>
            <a:lstStyle/>
            <a:p>
              <a:endParaRPr lang="en-US"/>
            </a:p>
          </p:txBody>
        </p:sp>
        <p:sp>
          <p:nvSpPr>
            <p:cNvPr id="37" name="Oval 6">
              <a:extLst>
                <a:ext uri="{FF2B5EF4-FFF2-40B4-BE49-F238E27FC236}">
                  <a16:creationId xmlns:a16="http://schemas.microsoft.com/office/drawing/2014/main" id="{3920F308-D802-4543-8A6E-43C869166C1E}"/>
                </a:ext>
              </a:extLst>
            </p:cNvPr>
            <p:cNvSpPr>
              <a:spLocks noChangeArrowheads="1"/>
            </p:cNvSpPr>
            <p:nvPr/>
          </p:nvSpPr>
          <p:spPr bwMode="auto">
            <a:xfrm>
              <a:off x="1923489" y="4812646"/>
              <a:ext cx="229457" cy="794942"/>
            </a:xfrm>
            <a:prstGeom prst="ellipse">
              <a:avLst/>
            </a:prstGeom>
            <a:solidFill>
              <a:schemeClr val="accent6"/>
            </a:solidFill>
            <a:ln w="38100" algn="ctr">
              <a:solidFill>
                <a:schemeClr val="accent5"/>
              </a:solidFill>
              <a:round/>
              <a:headEnd/>
              <a:tailEnd/>
            </a:ln>
            <a:effectLst/>
          </p:spPr>
          <p:txBody>
            <a:bodyPr wrap="none" anchor="ctr"/>
            <a:lstStyle/>
            <a:p>
              <a:endParaRPr lang="en-US"/>
            </a:p>
          </p:txBody>
        </p:sp>
        <p:sp>
          <p:nvSpPr>
            <p:cNvPr id="38" name="Oval 5">
              <a:extLst>
                <a:ext uri="{FF2B5EF4-FFF2-40B4-BE49-F238E27FC236}">
                  <a16:creationId xmlns:a16="http://schemas.microsoft.com/office/drawing/2014/main" id="{DB965A68-9CCF-4B48-9E1D-02C0A1397345}"/>
                </a:ext>
              </a:extLst>
            </p:cNvPr>
            <p:cNvSpPr>
              <a:spLocks noChangeArrowheads="1"/>
            </p:cNvSpPr>
            <p:nvPr/>
          </p:nvSpPr>
          <p:spPr bwMode="auto">
            <a:xfrm>
              <a:off x="1298159" y="4169005"/>
              <a:ext cx="211929" cy="807903"/>
            </a:xfrm>
            <a:prstGeom prst="ellipse">
              <a:avLst/>
            </a:prstGeom>
            <a:solidFill>
              <a:schemeClr val="accent6"/>
            </a:solidFill>
            <a:ln w="38100" algn="ctr">
              <a:solidFill>
                <a:schemeClr val="accent5"/>
              </a:solidFill>
              <a:round/>
              <a:headEnd/>
              <a:tailEnd/>
            </a:ln>
            <a:effectLst/>
          </p:spPr>
          <p:txBody>
            <a:bodyPr wrap="none" anchor="ctr"/>
            <a:lstStyle/>
            <a:p>
              <a:endParaRPr lang="en-US"/>
            </a:p>
          </p:txBody>
        </p:sp>
      </p:grpSp>
      <p:sp>
        <p:nvSpPr>
          <p:cNvPr id="39" name="Text Box 24">
            <a:extLst>
              <a:ext uri="{FF2B5EF4-FFF2-40B4-BE49-F238E27FC236}">
                <a16:creationId xmlns:a16="http://schemas.microsoft.com/office/drawing/2014/main" id="{66A9001D-69B7-4115-B074-EA272E6088AF}"/>
              </a:ext>
            </a:extLst>
          </p:cNvPr>
          <p:cNvSpPr txBox="1">
            <a:spLocks noChangeArrowheads="1"/>
          </p:cNvSpPr>
          <p:nvPr/>
        </p:nvSpPr>
        <p:spPr bwMode="auto">
          <a:xfrm>
            <a:off x="8134197" y="5716169"/>
            <a:ext cx="1927225" cy="396875"/>
          </a:xfrm>
          <a:prstGeom prst="rect">
            <a:avLst/>
          </a:prstGeom>
          <a:noFill/>
          <a:ln w="9525" algn="ctr">
            <a:noFill/>
            <a:miter lim="800000"/>
            <a:headEnd/>
            <a:tailEnd/>
          </a:ln>
          <a:effectLst/>
        </p:spPr>
        <p:txBody>
          <a:bodyPr>
            <a:spAutoFit/>
          </a:bodyPr>
          <a:lstStyle/>
          <a:p>
            <a:pPr algn="ctr" eaLnBrk="0" hangingPunct="0"/>
            <a:r>
              <a:rPr lang="en-US" sz="2000" dirty="0">
                <a:solidFill>
                  <a:schemeClr val="tx2"/>
                </a:solidFill>
              </a:rPr>
              <a:t>Peripheral</a:t>
            </a:r>
          </a:p>
        </p:txBody>
      </p:sp>
      <p:sp>
        <p:nvSpPr>
          <p:cNvPr id="5" name="Dátum helye 4"/>
          <p:cNvSpPr>
            <a:spLocks noGrp="1"/>
          </p:cNvSpPr>
          <p:nvPr>
            <p:ph type="dt" sz="half" idx="10"/>
          </p:nvPr>
        </p:nvSpPr>
        <p:spPr/>
        <p:txBody>
          <a:bodyPr/>
          <a:lstStyle/>
          <a:p>
            <a:pPr algn="r"/>
            <a:r>
              <a:rPr lang="hu-HU"/>
              <a:t>October 11, 2023</a:t>
            </a:r>
            <a:endParaRPr lang="en-US" dirty="0"/>
          </a:p>
        </p:txBody>
      </p:sp>
      <p:sp>
        <p:nvSpPr>
          <p:cNvPr id="6" name="Élőláb helye 5"/>
          <p:cNvSpPr>
            <a:spLocks noGrp="1"/>
          </p:cNvSpPr>
          <p:nvPr>
            <p:ph type="ftr" sz="quarter" idx="11"/>
          </p:nvPr>
        </p:nvSpPr>
        <p:spPr/>
        <p:txBody>
          <a:bodyPr/>
          <a:lstStyle/>
          <a:p>
            <a:r>
              <a:rPr lang="en-US"/>
              <a:t>M. Csanád (Eötvös U) @ </a:t>
            </a:r>
            <a:r>
              <a:rPr lang="hu-HU"/>
              <a:t>AE Building Bridges 2023</a:t>
            </a:r>
            <a:endParaRPr lang="en-US" dirty="0"/>
          </a:p>
        </p:txBody>
      </p:sp>
      <p:sp>
        <p:nvSpPr>
          <p:cNvPr id="3" name="Dia számának helye 2">
            <a:extLst>
              <a:ext uri="{FF2B5EF4-FFF2-40B4-BE49-F238E27FC236}">
                <a16:creationId xmlns:a16="http://schemas.microsoft.com/office/drawing/2014/main" id="{38DB0915-7B5B-373D-D17A-B2EF801D79AF}"/>
              </a:ext>
            </a:extLst>
          </p:cNvPr>
          <p:cNvSpPr>
            <a:spLocks noGrp="1"/>
          </p:cNvSpPr>
          <p:nvPr>
            <p:ph type="sldNum" sz="quarter" idx="12"/>
          </p:nvPr>
        </p:nvSpPr>
        <p:spPr/>
        <p:txBody>
          <a:bodyPr/>
          <a:lstStyle/>
          <a:p>
            <a:fld id="{8EBAB383-6C5D-40A2-91D4-B65D4716B15C}" type="slidenum">
              <a:rPr lang="en-US" smtClean="0"/>
              <a:pPr/>
              <a:t>39</a:t>
            </a:fld>
            <a:r>
              <a:rPr lang="en-US" sz="1100"/>
              <a:t>/</a:t>
            </a:r>
            <a:r>
              <a:rPr lang="hu-HU" sz="1100"/>
              <a:t>30</a:t>
            </a:r>
            <a:endParaRPr lang="en-US" sz="2800" dirty="0"/>
          </a:p>
        </p:txBody>
      </p:sp>
    </p:spTree>
    <p:extLst>
      <p:ext uri="{BB962C8B-B14F-4D97-AF65-F5344CB8AC3E}">
        <p14:creationId xmlns:p14="http://schemas.microsoft.com/office/powerpoint/2010/main" val="2810188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Finding new laws of nature (R. P. Feynman)</a:t>
            </a:r>
          </a:p>
        </p:txBody>
      </p:sp>
      <p:sp>
        <p:nvSpPr>
          <p:cNvPr id="3" name="Tartalom helye 2"/>
          <p:cNvSpPr>
            <a:spLocks noGrp="1"/>
          </p:cNvSpPr>
          <p:nvPr>
            <p:ph idx="1"/>
          </p:nvPr>
        </p:nvSpPr>
        <p:spPr>
          <a:xfrm>
            <a:off x="785006" y="1190773"/>
            <a:ext cx="5526148" cy="4885287"/>
          </a:xfrm>
        </p:spPr>
        <p:txBody>
          <a:bodyPr>
            <a:normAutofit/>
          </a:bodyPr>
          <a:lstStyle/>
          <a:p>
            <a:pPr algn="just"/>
            <a:r>
              <a:rPr lang="en-US" dirty="0"/>
              <a:t>First, we guess it [a new law of nature]. Then we compute the consequences of the guess … and then we compare those to nature, to experiment or experience, directly with observation to see if it works.</a:t>
            </a:r>
          </a:p>
          <a:p>
            <a:pPr algn="just"/>
            <a:r>
              <a:rPr lang="en-US" dirty="0">
                <a:solidFill>
                  <a:schemeClr val="accent1"/>
                </a:solidFill>
              </a:rPr>
              <a:t>If it disagrees with experiment, it’s wrong.</a:t>
            </a:r>
          </a:p>
          <a:p>
            <a:pPr algn="just"/>
            <a:r>
              <a:rPr lang="en-US" dirty="0">
                <a:solidFill>
                  <a:schemeClr val="accent1"/>
                </a:solidFill>
              </a:rPr>
              <a:t>In that simple statement, is the key to science</a:t>
            </a:r>
            <a:r>
              <a:rPr lang="en-US" dirty="0"/>
              <a:t>: </a:t>
            </a:r>
            <a:br>
              <a:rPr lang="hu-HU" dirty="0"/>
            </a:br>
            <a:r>
              <a:rPr lang="en-US" dirty="0"/>
              <a:t>it doesn’t make any difference how beautiful your guess is; it doesn’t make any difference how smart you are, who made the guess, or what his name is</a:t>
            </a:r>
            <a:r>
              <a:rPr lang="hu-HU" dirty="0"/>
              <a:t> </a:t>
            </a:r>
            <a:r>
              <a:rPr lang="en-US" dirty="0">
                <a:latin typeface="Calibri" panose="020F0502020204030204" pitchFamily="34" charset="0"/>
                <a:ea typeface="Calibri" panose="020F0502020204030204" pitchFamily="34" charset="0"/>
                <a:cs typeface="Calibri" panose="020F0502020204030204" pitchFamily="34" charset="0"/>
              </a:rPr>
              <a:t>—</a:t>
            </a:r>
            <a:r>
              <a:rPr lang="hu-HU" dirty="0">
                <a:latin typeface="Calibri" panose="020F0502020204030204" pitchFamily="34" charset="0"/>
                <a:ea typeface="Calibri" panose="020F0502020204030204" pitchFamily="34" charset="0"/>
                <a:cs typeface="Calibri" panose="020F0502020204030204" pitchFamily="34" charset="0"/>
              </a:rPr>
              <a:t> </a:t>
            </a:r>
            <a:r>
              <a:rPr lang="en-US" dirty="0"/>
              <a:t>if it disagrees with experiment, it’s wrong; that’s all there is to it.</a:t>
            </a:r>
          </a:p>
          <a:p>
            <a:pPr algn="just"/>
            <a:endParaRPr lang="en-US" dirty="0"/>
          </a:p>
        </p:txBody>
      </p:sp>
      <p:grpSp>
        <p:nvGrpSpPr>
          <p:cNvPr id="4" name="Csoportba foglalás 3">
            <a:extLst>
              <a:ext uri="{FF2B5EF4-FFF2-40B4-BE49-F238E27FC236}">
                <a16:creationId xmlns:a16="http://schemas.microsoft.com/office/drawing/2014/main" id="{27FB607D-C992-B042-C509-CF29327F8B9A}"/>
              </a:ext>
            </a:extLst>
          </p:cNvPr>
          <p:cNvGrpSpPr/>
          <p:nvPr/>
        </p:nvGrpSpPr>
        <p:grpSpPr>
          <a:xfrm>
            <a:off x="6364944" y="1312899"/>
            <a:ext cx="5718059" cy="4466935"/>
            <a:chOff x="6304628" y="1299882"/>
            <a:chExt cx="5718059" cy="4292836"/>
          </a:xfrm>
        </p:grpSpPr>
        <p:pic>
          <p:nvPicPr>
            <p:cNvPr id="7" name="Kép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628" y="1299882"/>
              <a:ext cx="5718059" cy="4292836"/>
            </a:xfrm>
            <a:prstGeom prst="rect">
              <a:avLst/>
            </a:prstGeom>
          </p:spPr>
        </p:pic>
        <p:sp>
          <p:nvSpPr>
            <p:cNvPr id="9" name="Szövegdoboz 8"/>
            <p:cNvSpPr txBox="1"/>
            <p:nvPr/>
          </p:nvSpPr>
          <p:spPr>
            <a:xfrm>
              <a:off x="10264588" y="5254164"/>
              <a:ext cx="1758099" cy="338554"/>
            </a:xfrm>
            <a:prstGeom prst="rect">
              <a:avLst/>
            </a:prstGeom>
            <a:solidFill>
              <a:schemeClr val="bg1"/>
            </a:solidFill>
          </p:spPr>
          <p:txBody>
            <a:bodyPr wrap="square" rtlCol="0">
              <a:spAutoFit/>
            </a:bodyPr>
            <a:lstStyle/>
            <a:p>
              <a:pPr algn="r"/>
              <a:r>
                <a:rPr lang="en-US" sz="1600" dirty="0"/>
                <a:t>R. P. Feynman, 1964</a:t>
              </a:r>
            </a:p>
          </p:txBody>
        </p:sp>
      </p:grpSp>
      <p:sp>
        <p:nvSpPr>
          <p:cNvPr id="8" name="Dátum helye 7"/>
          <p:cNvSpPr>
            <a:spLocks noGrp="1"/>
          </p:cNvSpPr>
          <p:nvPr>
            <p:ph type="dt" sz="half" idx="10"/>
          </p:nvPr>
        </p:nvSpPr>
        <p:spPr/>
        <p:txBody>
          <a:bodyPr/>
          <a:lstStyle/>
          <a:p>
            <a:pPr algn="r"/>
            <a:r>
              <a:rPr lang="hu-HU"/>
              <a:t>October 11, 2023</a:t>
            </a:r>
            <a:endParaRPr lang="en-US" dirty="0"/>
          </a:p>
        </p:txBody>
      </p:sp>
      <p:sp>
        <p:nvSpPr>
          <p:cNvPr id="10" name="Élőláb helye 9"/>
          <p:cNvSpPr>
            <a:spLocks noGrp="1"/>
          </p:cNvSpPr>
          <p:nvPr>
            <p:ph type="ftr" sz="quarter" idx="11"/>
          </p:nvPr>
        </p:nvSpPr>
        <p:spPr/>
        <p:txBody>
          <a:bodyPr/>
          <a:lstStyle/>
          <a:p>
            <a:r>
              <a:rPr lang="en-US" dirty="0"/>
              <a:t>M. Csanád (Eötvös U) @ AE Building Bridges 2023</a:t>
            </a:r>
          </a:p>
        </p:txBody>
      </p:sp>
      <p:sp>
        <p:nvSpPr>
          <p:cNvPr id="6" name="Dia számának helye 5">
            <a:extLst>
              <a:ext uri="{FF2B5EF4-FFF2-40B4-BE49-F238E27FC236}">
                <a16:creationId xmlns:a16="http://schemas.microsoft.com/office/drawing/2014/main" id="{C0B9E656-B819-B761-7B02-7289B338F2BD}"/>
              </a:ext>
            </a:extLst>
          </p:cNvPr>
          <p:cNvSpPr>
            <a:spLocks noGrp="1"/>
          </p:cNvSpPr>
          <p:nvPr>
            <p:ph type="sldNum" sz="quarter" idx="12"/>
          </p:nvPr>
        </p:nvSpPr>
        <p:spPr/>
        <p:txBody>
          <a:bodyPr/>
          <a:lstStyle/>
          <a:p>
            <a:fld id="{8EBAB383-6C5D-40A2-91D4-B65D4716B15C}" type="slidenum">
              <a:rPr lang="en-US" smtClean="0"/>
              <a:pPr/>
              <a:t>4</a:t>
            </a:fld>
            <a:r>
              <a:rPr lang="en-US" sz="1100"/>
              <a:t>/</a:t>
            </a:r>
            <a:r>
              <a:rPr lang="hu-HU" sz="1100"/>
              <a:t>30</a:t>
            </a:r>
            <a:endParaRPr lang="en-US" sz="2800" dirty="0"/>
          </a:p>
        </p:txBody>
      </p:sp>
      <p:sp>
        <p:nvSpPr>
          <p:cNvPr id="11" name="Téglalap 10">
            <a:extLst>
              <a:ext uri="{FF2B5EF4-FFF2-40B4-BE49-F238E27FC236}">
                <a16:creationId xmlns:a16="http://schemas.microsoft.com/office/drawing/2014/main" id="{D737CBB3-2B55-B1B0-44BA-5572AB75F6DA}"/>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2"/>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HIGH-ENERGY PHYSICS       QUANTUM STATISTICS       FEMTOSCOPY </a:t>
            </a:r>
          </a:p>
        </p:txBody>
      </p:sp>
    </p:spTree>
    <p:extLst>
      <p:ext uri="{BB962C8B-B14F-4D97-AF65-F5344CB8AC3E}">
        <p14:creationId xmlns:p14="http://schemas.microsoft.com/office/powerpoint/2010/main" val="1817884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RHIC</a:t>
            </a:r>
            <a:r>
              <a:rPr lang="en-US" dirty="0"/>
              <a:t> </a:t>
            </a:r>
            <a:r>
              <a:rPr lang="hu-HU" dirty="0" err="1"/>
              <a:t>recorded</a:t>
            </a:r>
            <a:r>
              <a:rPr lang="hu-HU" dirty="0"/>
              <a:t> </a:t>
            </a:r>
            <a:r>
              <a:rPr lang="en-US" dirty="0"/>
              <a:t>runs </a:t>
            </a:r>
            <a:r>
              <a:rPr lang="hu-HU" dirty="0"/>
              <a:t>and </a:t>
            </a:r>
            <a:r>
              <a:rPr lang="hu-HU" dirty="0" err="1"/>
              <a:t>Luminosity</a:t>
            </a:r>
            <a:endParaRPr lang="en-US" dirty="0"/>
          </a:p>
        </p:txBody>
      </p:sp>
      <p:pic>
        <p:nvPicPr>
          <p:cNvPr id="13" name="Kép 12">
            <a:extLst>
              <a:ext uri="{FF2B5EF4-FFF2-40B4-BE49-F238E27FC236}">
                <a16:creationId xmlns:a16="http://schemas.microsoft.com/office/drawing/2014/main" id="{35277DF1-7B7B-4C2F-8C0F-19D9FDAA8918}"/>
              </a:ext>
            </a:extLst>
          </p:cNvPr>
          <p:cNvPicPr>
            <a:picLocks noChangeAspect="1"/>
          </p:cNvPicPr>
          <p:nvPr/>
        </p:nvPicPr>
        <p:blipFill rotWithShape="1">
          <a:blip r:embed="rId2">
            <a:extLst>
              <a:ext uri="{28A0092B-C50C-407E-A947-70E740481C1C}">
                <a14:useLocalDpi xmlns:a14="http://schemas.microsoft.com/office/drawing/2010/main" val="0"/>
              </a:ext>
            </a:extLst>
          </a:blip>
          <a:srcRect r="2014"/>
          <a:stretch/>
        </p:blipFill>
        <p:spPr>
          <a:xfrm>
            <a:off x="2874239" y="1182825"/>
            <a:ext cx="6499799" cy="4843030"/>
          </a:xfrm>
          <a:prstGeom prst="rect">
            <a:avLst/>
          </a:prstGeom>
        </p:spPr>
      </p:pic>
      <p:sp>
        <p:nvSpPr>
          <p:cNvPr id="5" name="Dátum helye 4"/>
          <p:cNvSpPr>
            <a:spLocks noGrp="1"/>
          </p:cNvSpPr>
          <p:nvPr>
            <p:ph type="dt" sz="half" idx="10"/>
          </p:nvPr>
        </p:nvSpPr>
        <p:spPr/>
        <p:txBody>
          <a:bodyPr/>
          <a:lstStyle/>
          <a:p>
            <a:pPr algn="r"/>
            <a:r>
              <a:rPr lang="hu-HU"/>
              <a:t>October 11, 2023</a:t>
            </a:r>
            <a:endParaRPr lang="en-US" dirty="0"/>
          </a:p>
        </p:txBody>
      </p:sp>
      <p:sp>
        <p:nvSpPr>
          <p:cNvPr id="6" name="Élőláb helye 5"/>
          <p:cNvSpPr>
            <a:spLocks noGrp="1"/>
          </p:cNvSpPr>
          <p:nvPr>
            <p:ph type="ftr" sz="quarter" idx="11"/>
          </p:nvPr>
        </p:nvSpPr>
        <p:spPr/>
        <p:txBody>
          <a:bodyPr/>
          <a:lstStyle/>
          <a:p>
            <a:r>
              <a:rPr lang="en-US"/>
              <a:t>M. Csanád (Eötvös U) @ </a:t>
            </a:r>
            <a:r>
              <a:rPr lang="hu-HU"/>
              <a:t>AE Building Bridges 2023</a:t>
            </a:r>
            <a:endParaRPr lang="en-US" dirty="0"/>
          </a:p>
        </p:txBody>
      </p:sp>
      <p:sp>
        <p:nvSpPr>
          <p:cNvPr id="3" name="Dia számának helye 2">
            <a:extLst>
              <a:ext uri="{FF2B5EF4-FFF2-40B4-BE49-F238E27FC236}">
                <a16:creationId xmlns:a16="http://schemas.microsoft.com/office/drawing/2014/main" id="{F177E519-9F00-69D4-4A2F-8389AFF8FDDF}"/>
              </a:ext>
            </a:extLst>
          </p:cNvPr>
          <p:cNvSpPr>
            <a:spLocks noGrp="1"/>
          </p:cNvSpPr>
          <p:nvPr>
            <p:ph type="sldNum" sz="quarter" idx="12"/>
          </p:nvPr>
        </p:nvSpPr>
        <p:spPr/>
        <p:txBody>
          <a:bodyPr/>
          <a:lstStyle/>
          <a:p>
            <a:fld id="{8EBAB383-6C5D-40A2-91D4-B65D4716B15C}" type="slidenum">
              <a:rPr lang="en-US" smtClean="0"/>
              <a:pPr/>
              <a:t>40</a:t>
            </a:fld>
            <a:r>
              <a:rPr lang="en-US" sz="1100"/>
              <a:t>/</a:t>
            </a:r>
            <a:r>
              <a:rPr lang="hu-HU" sz="1100"/>
              <a:t>30</a:t>
            </a:r>
            <a:endParaRPr lang="en-US" sz="2800" dirty="0"/>
          </a:p>
        </p:txBody>
      </p:sp>
    </p:spTree>
    <p:extLst>
      <p:ext uri="{BB962C8B-B14F-4D97-AF65-F5344CB8AC3E}">
        <p14:creationId xmlns:p14="http://schemas.microsoft.com/office/powerpoint/2010/main" val="754406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Research </a:t>
            </a:r>
            <a:r>
              <a:rPr lang="hu-HU" dirty="0" err="1"/>
              <a:t>groups</a:t>
            </a:r>
            <a:r>
              <a:rPr lang="hu-HU" dirty="0"/>
              <a:t> @ ELTE</a:t>
            </a:r>
            <a:endParaRPr lang="en-US" dirty="0"/>
          </a:p>
        </p:txBody>
      </p:sp>
      <p:sp>
        <p:nvSpPr>
          <p:cNvPr id="3" name="Tartalom helye 2"/>
          <p:cNvSpPr>
            <a:spLocks noGrp="1"/>
          </p:cNvSpPr>
          <p:nvPr>
            <p:ph idx="1"/>
          </p:nvPr>
        </p:nvSpPr>
        <p:spPr>
          <a:xfrm>
            <a:off x="2257247" y="1181820"/>
            <a:ext cx="8350369" cy="1725283"/>
          </a:xfrm>
        </p:spPr>
        <p:txBody>
          <a:bodyPr>
            <a:normAutofit fontScale="92500" lnSpcReduction="10000"/>
          </a:bodyPr>
          <a:lstStyle/>
          <a:p>
            <a:r>
              <a:rPr lang="hu-HU" dirty="0">
                <a:solidFill>
                  <a:srgbClr val="C00000"/>
                </a:solidFill>
              </a:rPr>
              <a:t>LHC, RHIC: ELTE </a:t>
            </a:r>
            <a:r>
              <a:rPr lang="hu-HU" dirty="0" err="1">
                <a:solidFill>
                  <a:srgbClr val="C00000"/>
                </a:solidFill>
              </a:rPr>
              <a:t>participates</a:t>
            </a:r>
            <a:r>
              <a:rPr lang="hu-HU" dirty="0">
                <a:solidFill>
                  <a:srgbClr val="C00000"/>
                </a:solidFill>
              </a:rPr>
              <a:t> in </a:t>
            </a:r>
            <a:r>
              <a:rPr lang="hu-HU" dirty="0" err="1">
                <a:solidFill>
                  <a:srgbClr val="C00000"/>
                </a:solidFill>
              </a:rPr>
              <a:t>cutting-edge</a:t>
            </a:r>
            <a:r>
              <a:rPr lang="hu-HU" dirty="0">
                <a:solidFill>
                  <a:srgbClr val="C00000"/>
                </a:solidFill>
              </a:rPr>
              <a:t> </a:t>
            </a:r>
            <a:r>
              <a:rPr lang="hu-HU" dirty="0" err="1">
                <a:solidFill>
                  <a:srgbClr val="C00000"/>
                </a:solidFill>
              </a:rPr>
              <a:t>experiments</a:t>
            </a:r>
            <a:endParaRPr lang="hu-HU" dirty="0">
              <a:solidFill>
                <a:srgbClr val="C00000"/>
              </a:solidFill>
            </a:endParaRPr>
          </a:p>
          <a:p>
            <a:r>
              <a:rPr lang="hu-HU" dirty="0" err="1"/>
              <a:t>Theory</a:t>
            </a:r>
            <a:r>
              <a:rPr lang="hu-HU" dirty="0"/>
              <a:t>: </a:t>
            </a:r>
            <a:r>
              <a:rPr lang="hu-HU" dirty="0" err="1"/>
              <a:t>field</a:t>
            </a:r>
            <a:r>
              <a:rPr lang="hu-HU" dirty="0"/>
              <a:t> </a:t>
            </a:r>
            <a:r>
              <a:rPr lang="hu-HU" dirty="0" err="1"/>
              <a:t>theories</a:t>
            </a:r>
            <a:r>
              <a:rPr lang="hu-HU" dirty="0"/>
              <a:t>, </a:t>
            </a:r>
            <a:r>
              <a:rPr lang="hu-HU" dirty="0" err="1"/>
              <a:t>hydrodynamics</a:t>
            </a:r>
            <a:r>
              <a:rPr lang="hu-HU" dirty="0"/>
              <a:t>, femtoscopy, …</a:t>
            </a:r>
          </a:p>
          <a:p>
            <a:r>
              <a:rPr lang="hu-HU" dirty="0" err="1"/>
              <a:t>All</a:t>
            </a:r>
            <a:r>
              <a:rPr lang="hu-HU" dirty="0"/>
              <a:t> </a:t>
            </a:r>
            <a:r>
              <a:rPr lang="hu-HU" dirty="0" err="1"/>
              <a:t>possible</a:t>
            </a:r>
            <a:r>
              <a:rPr lang="hu-HU" dirty="0"/>
              <a:t> </a:t>
            </a:r>
            <a:r>
              <a:rPr lang="hu-HU" dirty="0" err="1"/>
              <a:t>from</a:t>
            </a:r>
            <a:r>
              <a:rPr lang="hu-HU" dirty="0"/>
              <a:t> Budapest</a:t>
            </a:r>
          </a:p>
          <a:p>
            <a:r>
              <a:rPr lang="hu-HU" dirty="0" err="1"/>
              <a:t>Some</a:t>
            </a:r>
            <a:r>
              <a:rPr lang="hu-HU" dirty="0"/>
              <a:t> </a:t>
            </a:r>
            <a:r>
              <a:rPr lang="hu-HU" dirty="0" err="1"/>
              <a:t>visints</a:t>
            </a:r>
            <a:r>
              <a:rPr lang="hu-HU" dirty="0"/>
              <a:t> </a:t>
            </a:r>
            <a:r>
              <a:rPr lang="hu-HU" dirty="0" err="1"/>
              <a:t>are</a:t>
            </a:r>
            <a:r>
              <a:rPr lang="hu-HU" dirty="0"/>
              <a:t> </a:t>
            </a:r>
            <a:r>
              <a:rPr lang="hu-HU" dirty="0" err="1"/>
              <a:t>necessary</a:t>
            </a:r>
            <a:r>
              <a:rPr lang="hu-HU" dirty="0"/>
              <a:t> </a:t>
            </a:r>
            <a:r>
              <a:rPr lang="hu-HU" dirty="0" err="1"/>
              <a:t>though</a:t>
            </a:r>
            <a:r>
              <a:rPr lang="hu-HU" dirty="0"/>
              <a:t>…</a:t>
            </a:r>
          </a:p>
        </p:txBody>
      </p:sp>
      <p:pic>
        <p:nvPicPr>
          <p:cNvPr id="11" name="Kép 10">
            <a:extLst>
              <a:ext uri="{FF2B5EF4-FFF2-40B4-BE49-F238E27FC236}">
                <a16:creationId xmlns:a16="http://schemas.microsoft.com/office/drawing/2014/main" id="{5A9E4D2E-BA41-413F-B709-E762C13F4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8989" y="2976414"/>
            <a:ext cx="4035655" cy="3068960"/>
          </a:xfrm>
          <a:prstGeom prst="rect">
            <a:avLst/>
          </a:prstGeom>
        </p:spPr>
      </p:pic>
      <p:pic>
        <p:nvPicPr>
          <p:cNvPr id="12" name="Picture 4" descr="http://totem.kfki.hu/images/glauber.jpg">
            <a:extLst>
              <a:ext uri="{FF2B5EF4-FFF2-40B4-BE49-F238E27FC236}">
                <a16:creationId xmlns:a16="http://schemas.microsoft.com/office/drawing/2014/main" id="{7610128E-AD0C-4545-A64A-C57F6ABB7C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484"/>
          <a:stretch/>
        </p:blipFill>
        <p:spPr bwMode="auto">
          <a:xfrm>
            <a:off x="6432430" y="1933800"/>
            <a:ext cx="3559928"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3" name="Kép 12" descr="A képen személy, asztal, kültéri, személyek látható&#10;&#10;Automatikusan generált leírás">
            <a:extLst>
              <a:ext uri="{FF2B5EF4-FFF2-40B4-BE49-F238E27FC236}">
                <a16:creationId xmlns:a16="http://schemas.microsoft.com/office/drawing/2014/main" id="{16C9F91A-AC8F-4864-9A11-0333389629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13" t="5322" r="15616" b="7180"/>
          <a:stretch/>
        </p:blipFill>
        <p:spPr>
          <a:xfrm>
            <a:off x="6044241" y="3999422"/>
            <a:ext cx="3672408" cy="2063204"/>
          </a:xfrm>
          <a:prstGeom prst="rect">
            <a:avLst/>
          </a:prstGeom>
        </p:spPr>
      </p:pic>
      <p:sp>
        <p:nvSpPr>
          <p:cNvPr id="7" name="Dátum helye 6"/>
          <p:cNvSpPr>
            <a:spLocks noGrp="1"/>
          </p:cNvSpPr>
          <p:nvPr>
            <p:ph type="dt" sz="half" idx="10"/>
          </p:nvPr>
        </p:nvSpPr>
        <p:spPr/>
        <p:txBody>
          <a:bodyPr/>
          <a:lstStyle/>
          <a:p>
            <a:pPr algn="r"/>
            <a:r>
              <a:rPr lang="hu-HU"/>
              <a:t>October 11, 2023</a:t>
            </a:r>
            <a:endParaRPr lang="en-US" dirty="0"/>
          </a:p>
        </p:txBody>
      </p:sp>
      <p:sp>
        <p:nvSpPr>
          <p:cNvPr id="8" name="Élőláb helye 7"/>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E313CF0B-B284-C52E-7634-E9F5CFBC2654}"/>
              </a:ext>
            </a:extLst>
          </p:cNvPr>
          <p:cNvSpPr>
            <a:spLocks noGrp="1"/>
          </p:cNvSpPr>
          <p:nvPr>
            <p:ph type="sldNum" sz="quarter" idx="12"/>
          </p:nvPr>
        </p:nvSpPr>
        <p:spPr/>
        <p:txBody>
          <a:bodyPr/>
          <a:lstStyle/>
          <a:p>
            <a:fld id="{8EBAB383-6C5D-40A2-91D4-B65D4716B15C}" type="slidenum">
              <a:rPr lang="en-US" smtClean="0"/>
              <a:pPr/>
              <a:t>41</a:t>
            </a:fld>
            <a:r>
              <a:rPr lang="en-US" sz="1100"/>
              <a:t>/</a:t>
            </a:r>
            <a:r>
              <a:rPr lang="hu-HU" sz="1100"/>
              <a:t>30</a:t>
            </a:r>
            <a:endParaRPr lang="en-US" sz="2800" dirty="0"/>
          </a:p>
        </p:txBody>
      </p:sp>
    </p:spTree>
    <p:extLst>
      <p:ext uri="{BB962C8B-B14F-4D97-AF65-F5344CB8AC3E}">
        <p14:creationId xmlns:p14="http://schemas.microsoft.com/office/powerpoint/2010/main" val="3178262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a:extLst>
              <a:ext uri="{FF2B5EF4-FFF2-40B4-BE49-F238E27FC236}">
                <a16:creationId xmlns:a16="http://schemas.microsoft.com/office/drawing/2014/main" id="{4F0B909C-27E0-4697-B80B-A6DE5820AC1C}"/>
              </a:ext>
            </a:extLst>
          </p:cNvPr>
          <p:cNvPicPr>
            <a:picLocks noChangeAspect="1"/>
          </p:cNvPicPr>
          <p:nvPr/>
        </p:nvPicPr>
        <p:blipFill rotWithShape="1">
          <a:blip r:embed="rId2">
            <a:extLst>
              <a:ext uri="{28A0092B-C50C-407E-A947-70E740481C1C}">
                <a14:useLocalDpi xmlns:a14="http://schemas.microsoft.com/office/drawing/2010/main" val="0"/>
              </a:ext>
            </a:extLst>
          </a:blip>
          <a:srcRect b="8975"/>
          <a:stretch/>
        </p:blipFill>
        <p:spPr>
          <a:xfrm>
            <a:off x="3064512" y="1293019"/>
            <a:ext cx="7609031" cy="4773888"/>
          </a:xfrm>
          <a:prstGeom prst="rect">
            <a:avLst/>
          </a:prstGeom>
        </p:spPr>
      </p:pic>
      <p:sp>
        <p:nvSpPr>
          <p:cNvPr id="2" name="Cím 1">
            <a:extLst>
              <a:ext uri="{FF2B5EF4-FFF2-40B4-BE49-F238E27FC236}">
                <a16:creationId xmlns:a16="http://schemas.microsoft.com/office/drawing/2014/main" id="{C65CB17B-D470-4F77-A331-7276AE9A9EE9}"/>
              </a:ext>
            </a:extLst>
          </p:cNvPr>
          <p:cNvSpPr>
            <a:spLocks noGrp="1"/>
          </p:cNvSpPr>
          <p:nvPr>
            <p:ph type="title"/>
          </p:nvPr>
        </p:nvSpPr>
        <p:spPr/>
        <p:txBody>
          <a:bodyPr>
            <a:normAutofit/>
          </a:bodyPr>
          <a:lstStyle/>
          <a:p>
            <a:r>
              <a:rPr lang="en-US" dirty="0"/>
              <a:t>CERN, LHC and </a:t>
            </a:r>
            <a:r>
              <a:rPr lang="en-US" dirty="0" err="1"/>
              <a:t>SUrroundings</a:t>
            </a:r>
            <a:endParaRPr lang="en-US" dirty="0"/>
          </a:p>
        </p:txBody>
      </p:sp>
      <p:sp>
        <p:nvSpPr>
          <p:cNvPr id="3" name="Tartalom helye 2">
            <a:extLst>
              <a:ext uri="{FF2B5EF4-FFF2-40B4-BE49-F238E27FC236}">
                <a16:creationId xmlns:a16="http://schemas.microsoft.com/office/drawing/2014/main" id="{38CFBF37-4CA1-4490-AC67-12363C1149F9}"/>
              </a:ext>
            </a:extLst>
          </p:cNvPr>
          <p:cNvSpPr>
            <a:spLocks noGrp="1"/>
          </p:cNvSpPr>
          <p:nvPr>
            <p:ph idx="1"/>
          </p:nvPr>
        </p:nvSpPr>
        <p:spPr>
          <a:xfrm>
            <a:off x="1524001" y="1247352"/>
            <a:ext cx="1538773" cy="4773887"/>
          </a:xfrm>
        </p:spPr>
        <p:txBody>
          <a:bodyPr>
            <a:normAutofit/>
          </a:bodyPr>
          <a:lstStyle/>
          <a:p>
            <a:pPr marL="0" indent="0" algn="r">
              <a:lnSpc>
                <a:spcPct val="100000"/>
              </a:lnSpc>
              <a:buNone/>
            </a:pPr>
            <a:r>
              <a:rPr lang="en-US" dirty="0"/>
              <a:t>Mont Blanc</a:t>
            </a:r>
          </a:p>
          <a:p>
            <a:pPr marL="0" indent="0" algn="r">
              <a:lnSpc>
                <a:spcPct val="100000"/>
              </a:lnSpc>
              <a:buNone/>
            </a:pPr>
            <a:endParaRPr lang="en-US" sz="600" dirty="0"/>
          </a:p>
          <a:p>
            <a:pPr marL="0" indent="0" algn="r">
              <a:lnSpc>
                <a:spcPct val="100000"/>
              </a:lnSpc>
              <a:buNone/>
            </a:pPr>
            <a:r>
              <a:rPr lang="en-US" dirty="0"/>
              <a:t>Geneve</a:t>
            </a:r>
          </a:p>
          <a:p>
            <a:pPr marL="0" indent="0" algn="r">
              <a:lnSpc>
                <a:spcPct val="100000"/>
              </a:lnSpc>
              <a:buNone/>
            </a:pPr>
            <a:endParaRPr lang="en-US" sz="1400" dirty="0"/>
          </a:p>
          <a:p>
            <a:pPr marL="0" indent="0" algn="r">
              <a:lnSpc>
                <a:spcPct val="100000"/>
              </a:lnSpc>
              <a:buNone/>
            </a:pPr>
            <a:endParaRPr lang="en-US" sz="1400" dirty="0"/>
          </a:p>
          <a:p>
            <a:pPr marL="0" indent="0" algn="r">
              <a:lnSpc>
                <a:spcPct val="100000"/>
              </a:lnSpc>
              <a:buNone/>
            </a:pPr>
            <a:r>
              <a:rPr lang="en-US" dirty="0"/>
              <a:t>Lake Geneva</a:t>
            </a:r>
          </a:p>
          <a:p>
            <a:pPr marL="0" indent="0" algn="r">
              <a:lnSpc>
                <a:spcPct val="100000"/>
              </a:lnSpc>
              <a:buNone/>
            </a:pPr>
            <a:r>
              <a:rPr lang="en-US" dirty="0"/>
              <a:t>Swiss-French border</a:t>
            </a:r>
          </a:p>
          <a:p>
            <a:pPr marL="0" indent="0" algn="r">
              <a:lnSpc>
                <a:spcPct val="100000"/>
              </a:lnSpc>
              <a:buNone/>
            </a:pPr>
            <a:endParaRPr lang="en-US" sz="500" dirty="0"/>
          </a:p>
          <a:p>
            <a:pPr marL="0" indent="0" algn="r">
              <a:lnSpc>
                <a:spcPct val="100000"/>
              </a:lnSpc>
              <a:buNone/>
            </a:pPr>
            <a:endParaRPr lang="en-US" sz="500" dirty="0"/>
          </a:p>
          <a:p>
            <a:pPr marL="0" indent="0" algn="r">
              <a:lnSpc>
                <a:spcPct val="100000"/>
              </a:lnSpc>
              <a:buNone/>
            </a:pPr>
            <a:endParaRPr lang="en-US" sz="500" dirty="0"/>
          </a:p>
          <a:p>
            <a:pPr marL="0" indent="0" algn="r">
              <a:lnSpc>
                <a:spcPct val="100000"/>
              </a:lnSpc>
              <a:buNone/>
            </a:pPr>
            <a:r>
              <a:rPr lang="en-US" dirty="0"/>
              <a:t>CERN</a:t>
            </a:r>
          </a:p>
        </p:txBody>
      </p:sp>
      <p:cxnSp>
        <p:nvCxnSpPr>
          <p:cNvPr id="12" name="Egyenes összekötő nyíllal 11">
            <a:extLst>
              <a:ext uri="{FF2B5EF4-FFF2-40B4-BE49-F238E27FC236}">
                <a16:creationId xmlns:a16="http://schemas.microsoft.com/office/drawing/2014/main" id="{0C7A25C8-E644-472E-9736-8B6DE2F549BA}"/>
              </a:ext>
            </a:extLst>
          </p:cNvPr>
          <p:cNvCxnSpPr>
            <a:cxnSpLocks/>
          </p:cNvCxnSpPr>
          <p:nvPr/>
        </p:nvCxnSpPr>
        <p:spPr>
          <a:xfrm>
            <a:off x="3064508" y="1533662"/>
            <a:ext cx="3463540" cy="246317"/>
          </a:xfrm>
          <a:prstGeom prst="straightConnector1">
            <a:avLst/>
          </a:prstGeom>
          <a:ln w="57150">
            <a:solidFill>
              <a:srgbClr val="C00000"/>
            </a:solidFill>
            <a:tailEnd type="triangle"/>
          </a:ln>
          <a:effectLst>
            <a:outerShdw blurRad="25400" dist="254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23" name="Szabadkézi sokszög: alakzat 22">
            <a:extLst>
              <a:ext uri="{FF2B5EF4-FFF2-40B4-BE49-F238E27FC236}">
                <a16:creationId xmlns:a16="http://schemas.microsoft.com/office/drawing/2014/main" id="{8744CA22-941E-4998-8155-76F024D3FCCC}"/>
              </a:ext>
            </a:extLst>
          </p:cNvPr>
          <p:cNvSpPr/>
          <p:nvPr/>
        </p:nvSpPr>
        <p:spPr>
          <a:xfrm>
            <a:off x="3067709" y="2844042"/>
            <a:ext cx="4071070" cy="461866"/>
          </a:xfrm>
          <a:custGeom>
            <a:avLst/>
            <a:gdLst>
              <a:gd name="connsiteX0" fmla="*/ 34718 w 4049004"/>
              <a:gd name="connsiteY0" fmla="*/ 172537 h 483209"/>
              <a:gd name="connsiteX1" fmla="*/ 77850 w 4049004"/>
              <a:gd name="connsiteY1" fmla="*/ 163911 h 483209"/>
              <a:gd name="connsiteX2" fmla="*/ 112355 w 4049004"/>
              <a:gd name="connsiteY2" fmla="*/ 146658 h 483209"/>
              <a:gd name="connsiteX3" fmla="*/ 198619 w 4049004"/>
              <a:gd name="connsiteY3" fmla="*/ 138031 h 483209"/>
              <a:gd name="connsiteX4" fmla="*/ 250378 w 4049004"/>
              <a:gd name="connsiteY4" fmla="*/ 129405 h 483209"/>
              <a:gd name="connsiteX5" fmla="*/ 310763 w 4049004"/>
              <a:gd name="connsiteY5" fmla="*/ 120778 h 483209"/>
              <a:gd name="connsiteX6" fmla="*/ 491918 w 4049004"/>
              <a:gd name="connsiteY6" fmla="*/ 129405 h 483209"/>
              <a:gd name="connsiteX7" fmla="*/ 543676 w 4049004"/>
              <a:gd name="connsiteY7" fmla="*/ 146658 h 483209"/>
              <a:gd name="connsiteX8" fmla="*/ 1294174 w 4049004"/>
              <a:gd name="connsiteY8" fmla="*/ 155284 h 483209"/>
              <a:gd name="connsiteX9" fmla="*/ 1337306 w 4049004"/>
              <a:gd name="connsiteY9" fmla="*/ 163911 h 483209"/>
              <a:gd name="connsiteX10" fmla="*/ 1621978 w 4049004"/>
              <a:gd name="connsiteY10" fmla="*/ 181163 h 483209"/>
              <a:gd name="connsiteX11" fmla="*/ 1803133 w 4049004"/>
              <a:gd name="connsiteY11" fmla="*/ 198416 h 483209"/>
              <a:gd name="connsiteX12" fmla="*/ 2087804 w 4049004"/>
              <a:gd name="connsiteY12" fmla="*/ 189790 h 483209"/>
              <a:gd name="connsiteX13" fmla="*/ 2148189 w 4049004"/>
              <a:gd name="connsiteY13" fmla="*/ 172537 h 483209"/>
              <a:gd name="connsiteX14" fmla="*/ 2208574 w 4049004"/>
              <a:gd name="connsiteY14" fmla="*/ 155284 h 483209"/>
              <a:gd name="connsiteX15" fmla="*/ 2234453 w 4049004"/>
              <a:gd name="connsiteY15" fmla="*/ 138031 h 483209"/>
              <a:gd name="connsiteX16" fmla="*/ 2268959 w 4049004"/>
              <a:gd name="connsiteY16" fmla="*/ 129405 h 483209"/>
              <a:gd name="connsiteX17" fmla="*/ 2320718 w 4049004"/>
              <a:gd name="connsiteY17" fmla="*/ 112152 h 483209"/>
              <a:gd name="connsiteX18" fmla="*/ 2519125 w 4049004"/>
              <a:gd name="connsiteY18" fmla="*/ 94899 h 483209"/>
              <a:gd name="connsiteX19" fmla="*/ 2700280 w 4049004"/>
              <a:gd name="connsiteY19" fmla="*/ 77646 h 483209"/>
              <a:gd name="connsiteX20" fmla="*/ 2984952 w 4049004"/>
              <a:gd name="connsiteY20" fmla="*/ 51767 h 483209"/>
              <a:gd name="connsiteX21" fmla="*/ 3071216 w 4049004"/>
              <a:gd name="connsiteY21" fmla="*/ 34514 h 483209"/>
              <a:gd name="connsiteX22" fmla="*/ 3097095 w 4049004"/>
              <a:gd name="connsiteY22" fmla="*/ 25888 h 483209"/>
              <a:gd name="connsiteX23" fmla="*/ 3278250 w 4049004"/>
              <a:gd name="connsiteY23" fmla="*/ 8635 h 483209"/>
              <a:gd name="connsiteX24" fmla="*/ 3304129 w 4049004"/>
              <a:gd name="connsiteY24" fmla="*/ 9 h 483209"/>
              <a:gd name="connsiteX25" fmla="*/ 3554295 w 4049004"/>
              <a:gd name="connsiteY25" fmla="*/ 17261 h 483209"/>
              <a:gd name="connsiteX26" fmla="*/ 4046001 w 4049004"/>
              <a:gd name="connsiteY26" fmla="*/ 34514 h 483209"/>
              <a:gd name="connsiteX27" fmla="*/ 4028748 w 4049004"/>
              <a:gd name="connsiteY27" fmla="*/ 60394 h 483209"/>
              <a:gd name="connsiteX28" fmla="*/ 3994242 w 4049004"/>
              <a:gd name="connsiteY28" fmla="*/ 69020 h 483209"/>
              <a:gd name="connsiteX29" fmla="*/ 3942484 w 4049004"/>
              <a:gd name="connsiteY29" fmla="*/ 94899 h 483209"/>
              <a:gd name="connsiteX30" fmla="*/ 3916604 w 4049004"/>
              <a:gd name="connsiteY30" fmla="*/ 112152 h 483209"/>
              <a:gd name="connsiteX31" fmla="*/ 3864846 w 4049004"/>
              <a:gd name="connsiteY31" fmla="*/ 120778 h 483209"/>
              <a:gd name="connsiteX32" fmla="*/ 3744076 w 4049004"/>
              <a:gd name="connsiteY32" fmla="*/ 138031 h 483209"/>
              <a:gd name="connsiteX33" fmla="*/ 3657812 w 4049004"/>
              <a:gd name="connsiteY33" fmla="*/ 146658 h 483209"/>
              <a:gd name="connsiteX34" fmla="*/ 3631933 w 4049004"/>
              <a:gd name="connsiteY34" fmla="*/ 155284 h 483209"/>
              <a:gd name="connsiteX35" fmla="*/ 3502536 w 4049004"/>
              <a:gd name="connsiteY35" fmla="*/ 172537 h 483209"/>
              <a:gd name="connsiteX36" fmla="*/ 3166106 w 4049004"/>
              <a:gd name="connsiteY36" fmla="*/ 198416 h 483209"/>
              <a:gd name="connsiteX37" fmla="*/ 3140227 w 4049004"/>
              <a:gd name="connsiteY37" fmla="*/ 207043 h 483209"/>
              <a:gd name="connsiteX38" fmla="*/ 3088468 w 4049004"/>
              <a:gd name="connsiteY38" fmla="*/ 215669 h 483209"/>
              <a:gd name="connsiteX39" fmla="*/ 3053963 w 4049004"/>
              <a:gd name="connsiteY39" fmla="*/ 241548 h 483209"/>
              <a:gd name="connsiteX40" fmla="*/ 3028084 w 4049004"/>
              <a:gd name="connsiteY40" fmla="*/ 250175 h 483209"/>
              <a:gd name="connsiteX41" fmla="*/ 2959072 w 4049004"/>
              <a:gd name="connsiteY41" fmla="*/ 276054 h 483209"/>
              <a:gd name="connsiteX42" fmla="*/ 1734121 w 4049004"/>
              <a:gd name="connsiteY42" fmla="*/ 284680 h 483209"/>
              <a:gd name="connsiteX43" fmla="*/ 1682363 w 4049004"/>
              <a:gd name="connsiteY43" fmla="*/ 293307 h 483209"/>
              <a:gd name="connsiteX44" fmla="*/ 1596099 w 4049004"/>
              <a:gd name="connsiteY44" fmla="*/ 301933 h 483209"/>
              <a:gd name="connsiteX45" fmla="*/ 1544340 w 4049004"/>
              <a:gd name="connsiteY45" fmla="*/ 319186 h 483209"/>
              <a:gd name="connsiteX46" fmla="*/ 1518461 w 4049004"/>
              <a:gd name="connsiteY46" fmla="*/ 327812 h 483209"/>
              <a:gd name="connsiteX47" fmla="*/ 1492582 w 4049004"/>
              <a:gd name="connsiteY47" fmla="*/ 345065 h 483209"/>
              <a:gd name="connsiteX48" fmla="*/ 1406318 w 4049004"/>
              <a:gd name="connsiteY48" fmla="*/ 370944 h 483209"/>
              <a:gd name="connsiteX49" fmla="*/ 1311427 w 4049004"/>
              <a:gd name="connsiteY49" fmla="*/ 379571 h 483209"/>
              <a:gd name="connsiteX50" fmla="*/ 1138899 w 4049004"/>
              <a:gd name="connsiteY50" fmla="*/ 405450 h 483209"/>
              <a:gd name="connsiteX51" fmla="*/ 1052635 w 4049004"/>
              <a:gd name="connsiteY51" fmla="*/ 422703 h 483209"/>
              <a:gd name="connsiteX52" fmla="*/ 914612 w 4049004"/>
              <a:gd name="connsiteY52" fmla="*/ 431329 h 483209"/>
              <a:gd name="connsiteX53" fmla="*/ 836974 w 4049004"/>
              <a:gd name="connsiteY53" fmla="*/ 448582 h 483209"/>
              <a:gd name="connsiteX54" fmla="*/ 802468 w 4049004"/>
              <a:gd name="connsiteY54" fmla="*/ 457209 h 483209"/>
              <a:gd name="connsiteX55" fmla="*/ 586808 w 4049004"/>
              <a:gd name="connsiteY55" fmla="*/ 474461 h 483209"/>
              <a:gd name="connsiteX56" fmla="*/ 198619 w 4049004"/>
              <a:gd name="connsiteY56" fmla="*/ 465835 h 483209"/>
              <a:gd name="connsiteX57" fmla="*/ 43344 w 4049004"/>
              <a:gd name="connsiteY57" fmla="*/ 474461 h 483209"/>
              <a:gd name="connsiteX58" fmla="*/ 212 w 4049004"/>
              <a:gd name="connsiteY58" fmla="*/ 483088 h 483209"/>
              <a:gd name="connsiteX0" fmla="*/ 15668 w 4049004"/>
              <a:gd name="connsiteY0" fmla="*/ 163012 h 483209"/>
              <a:gd name="connsiteX1" fmla="*/ 77850 w 4049004"/>
              <a:gd name="connsiteY1" fmla="*/ 163911 h 483209"/>
              <a:gd name="connsiteX2" fmla="*/ 112355 w 4049004"/>
              <a:gd name="connsiteY2" fmla="*/ 146658 h 483209"/>
              <a:gd name="connsiteX3" fmla="*/ 198619 w 4049004"/>
              <a:gd name="connsiteY3" fmla="*/ 138031 h 483209"/>
              <a:gd name="connsiteX4" fmla="*/ 250378 w 4049004"/>
              <a:gd name="connsiteY4" fmla="*/ 129405 h 483209"/>
              <a:gd name="connsiteX5" fmla="*/ 310763 w 4049004"/>
              <a:gd name="connsiteY5" fmla="*/ 120778 h 483209"/>
              <a:gd name="connsiteX6" fmla="*/ 491918 w 4049004"/>
              <a:gd name="connsiteY6" fmla="*/ 129405 h 483209"/>
              <a:gd name="connsiteX7" fmla="*/ 543676 w 4049004"/>
              <a:gd name="connsiteY7" fmla="*/ 146658 h 483209"/>
              <a:gd name="connsiteX8" fmla="*/ 1294174 w 4049004"/>
              <a:gd name="connsiteY8" fmla="*/ 155284 h 483209"/>
              <a:gd name="connsiteX9" fmla="*/ 1337306 w 4049004"/>
              <a:gd name="connsiteY9" fmla="*/ 163911 h 483209"/>
              <a:gd name="connsiteX10" fmla="*/ 1621978 w 4049004"/>
              <a:gd name="connsiteY10" fmla="*/ 181163 h 483209"/>
              <a:gd name="connsiteX11" fmla="*/ 1803133 w 4049004"/>
              <a:gd name="connsiteY11" fmla="*/ 198416 h 483209"/>
              <a:gd name="connsiteX12" fmla="*/ 2087804 w 4049004"/>
              <a:gd name="connsiteY12" fmla="*/ 189790 h 483209"/>
              <a:gd name="connsiteX13" fmla="*/ 2148189 w 4049004"/>
              <a:gd name="connsiteY13" fmla="*/ 172537 h 483209"/>
              <a:gd name="connsiteX14" fmla="*/ 2208574 w 4049004"/>
              <a:gd name="connsiteY14" fmla="*/ 155284 h 483209"/>
              <a:gd name="connsiteX15" fmla="*/ 2234453 w 4049004"/>
              <a:gd name="connsiteY15" fmla="*/ 138031 h 483209"/>
              <a:gd name="connsiteX16" fmla="*/ 2268959 w 4049004"/>
              <a:gd name="connsiteY16" fmla="*/ 129405 h 483209"/>
              <a:gd name="connsiteX17" fmla="*/ 2320718 w 4049004"/>
              <a:gd name="connsiteY17" fmla="*/ 112152 h 483209"/>
              <a:gd name="connsiteX18" fmla="*/ 2519125 w 4049004"/>
              <a:gd name="connsiteY18" fmla="*/ 94899 h 483209"/>
              <a:gd name="connsiteX19" fmla="*/ 2700280 w 4049004"/>
              <a:gd name="connsiteY19" fmla="*/ 77646 h 483209"/>
              <a:gd name="connsiteX20" fmla="*/ 2984952 w 4049004"/>
              <a:gd name="connsiteY20" fmla="*/ 51767 h 483209"/>
              <a:gd name="connsiteX21" fmla="*/ 3071216 w 4049004"/>
              <a:gd name="connsiteY21" fmla="*/ 34514 h 483209"/>
              <a:gd name="connsiteX22" fmla="*/ 3097095 w 4049004"/>
              <a:gd name="connsiteY22" fmla="*/ 25888 h 483209"/>
              <a:gd name="connsiteX23" fmla="*/ 3278250 w 4049004"/>
              <a:gd name="connsiteY23" fmla="*/ 8635 h 483209"/>
              <a:gd name="connsiteX24" fmla="*/ 3304129 w 4049004"/>
              <a:gd name="connsiteY24" fmla="*/ 9 h 483209"/>
              <a:gd name="connsiteX25" fmla="*/ 3554295 w 4049004"/>
              <a:gd name="connsiteY25" fmla="*/ 17261 h 483209"/>
              <a:gd name="connsiteX26" fmla="*/ 4046001 w 4049004"/>
              <a:gd name="connsiteY26" fmla="*/ 34514 h 483209"/>
              <a:gd name="connsiteX27" fmla="*/ 4028748 w 4049004"/>
              <a:gd name="connsiteY27" fmla="*/ 60394 h 483209"/>
              <a:gd name="connsiteX28" fmla="*/ 3994242 w 4049004"/>
              <a:gd name="connsiteY28" fmla="*/ 69020 h 483209"/>
              <a:gd name="connsiteX29" fmla="*/ 3942484 w 4049004"/>
              <a:gd name="connsiteY29" fmla="*/ 94899 h 483209"/>
              <a:gd name="connsiteX30" fmla="*/ 3916604 w 4049004"/>
              <a:gd name="connsiteY30" fmla="*/ 112152 h 483209"/>
              <a:gd name="connsiteX31" fmla="*/ 3864846 w 4049004"/>
              <a:gd name="connsiteY31" fmla="*/ 120778 h 483209"/>
              <a:gd name="connsiteX32" fmla="*/ 3744076 w 4049004"/>
              <a:gd name="connsiteY32" fmla="*/ 138031 h 483209"/>
              <a:gd name="connsiteX33" fmla="*/ 3657812 w 4049004"/>
              <a:gd name="connsiteY33" fmla="*/ 146658 h 483209"/>
              <a:gd name="connsiteX34" fmla="*/ 3631933 w 4049004"/>
              <a:gd name="connsiteY34" fmla="*/ 155284 h 483209"/>
              <a:gd name="connsiteX35" fmla="*/ 3502536 w 4049004"/>
              <a:gd name="connsiteY35" fmla="*/ 172537 h 483209"/>
              <a:gd name="connsiteX36" fmla="*/ 3166106 w 4049004"/>
              <a:gd name="connsiteY36" fmla="*/ 198416 h 483209"/>
              <a:gd name="connsiteX37" fmla="*/ 3140227 w 4049004"/>
              <a:gd name="connsiteY37" fmla="*/ 207043 h 483209"/>
              <a:gd name="connsiteX38" fmla="*/ 3088468 w 4049004"/>
              <a:gd name="connsiteY38" fmla="*/ 215669 h 483209"/>
              <a:gd name="connsiteX39" fmla="*/ 3053963 w 4049004"/>
              <a:gd name="connsiteY39" fmla="*/ 241548 h 483209"/>
              <a:gd name="connsiteX40" fmla="*/ 3028084 w 4049004"/>
              <a:gd name="connsiteY40" fmla="*/ 250175 h 483209"/>
              <a:gd name="connsiteX41" fmla="*/ 2959072 w 4049004"/>
              <a:gd name="connsiteY41" fmla="*/ 276054 h 483209"/>
              <a:gd name="connsiteX42" fmla="*/ 1734121 w 4049004"/>
              <a:gd name="connsiteY42" fmla="*/ 284680 h 483209"/>
              <a:gd name="connsiteX43" fmla="*/ 1682363 w 4049004"/>
              <a:gd name="connsiteY43" fmla="*/ 293307 h 483209"/>
              <a:gd name="connsiteX44" fmla="*/ 1596099 w 4049004"/>
              <a:gd name="connsiteY44" fmla="*/ 301933 h 483209"/>
              <a:gd name="connsiteX45" fmla="*/ 1544340 w 4049004"/>
              <a:gd name="connsiteY45" fmla="*/ 319186 h 483209"/>
              <a:gd name="connsiteX46" fmla="*/ 1518461 w 4049004"/>
              <a:gd name="connsiteY46" fmla="*/ 327812 h 483209"/>
              <a:gd name="connsiteX47" fmla="*/ 1492582 w 4049004"/>
              <a:gd name="connsiteY47" fmla="*/ 345065 h 483209"/>
              <a:gd name="connsiteX48" fmla="*/ 1406318 w 4049004"/>
              <a:gd name="connsiteY48" fmla="*/ 370944 h 483209"/>
              <a:gd name="connsiteX49" fmla="*/ 1311427 w 4049004"/>
              <a:gd name="connsiteY49" fmla="*/ 379571 h 483209"/>
              <a:gd name="connsiteX50" fmla="*/ 1138899 w 4049004"/>
              <a:gd name="connsiteY50" fmla="*/ 405450 h 483209"/>
              <a:gd name="connsiteX51" fmla="*/ 1052635 w 4049004"/>
              <a:gd name="connsiteY51" fmla="*/ 422703 h 483209"/>
              <a:gd name="connsiteX52" fmla="*/ 914612 w 4049004"/>
              <a:gd name="connsiteY52" fmla="*/ 431329 h 483209"/>
              <a:gd name="connsiteX53" fmla="*/ 836974 w 4049004"/>
              <a:gd name="connsiteY53" fmla="*/ 448582 h 483209"/>
              <a:gd name="connsiteX54" fmla="*/ 802468 w 4049004"/>
              <a:gd name="connsiteY54" fmla="*/ 457209 h 483209"/>
              <a:gd name="connsiteX55" fmla="*/ 586808 w 4049004"/>
              <a:gd name="connsiteY55" fmla="*/ 474461 h 483209"/>
              <a:gd name="connsiteX56" fmla="*/ 198619 w 4049004"/>
              <a:gd name="connsiteY56" fmla="*/ 465835 h 483209"/>
              <a:gd name="connsiteX57" fmla="*/ 43344 w 4049004"/>
              <a:gd name="connsiteY57" fmla="*/ 474461 h 483209"/>
              <a:gd name="connsiteX58" fmla="*/ 212 w 4049004"/>
              <a:gd name="connsiteY58" fmla="*/ 483088 h 483209"/>
              <a:gd name="connsiteX0" fmla="*/ 15668 w 4049004"/>
              <a:gd name="connsiteY0" fmla="*/ 163012 h 483209"/>
              <a:gd name="connsiteX1" fmla="*/ 77850 w 4049004"/>
              <a:gd name="connsiteY1" fmla="*/ 163911 h 483209"/>
              <a:gd name="connsiteX2" fmla="*/ 134580 w 4049004"/>
              <a:gd name="connsiteY2" fmla="*/ 159358 h 483209"/>
              <a:gd name="connsiteX3" fmla="*/ 198619 w 4049004"/>
              <a:gd name="connsiteY3" fmla="*/ 138031 h 483209"/>
              <a:gd name="connsiteX4" fmla="*/ 250378 w 4049004"/>
              <a:gd name="connsiteY4" fmla="*/ 129405 h 483209"/>
              <a:gd name="connsiteX5" fmla="*/ 310763 w 4049004"/>
              <a:gd name="connsiteY5" fmla="*/ 120778 h 483209"/>
              <a:gd name="connsiteX6" fmla="*/ 491918 w 4049004"/>
              <a:gd name="connsiteY6" fmla="*/ 129405 h 483209"/>
              <a:gd name="connsiteX7" fmla="*/ 543676 w 4049004"/>
              <a:gd name="connsiteY7" fmla="*/ 146658 h 483209"/>
              <a:gd name="connsiteX8" fmla="*/ 1294174 w 4049004"/>
              <a:gd name="connsiteY8" fmla="*/ 155284 h 483209"/>
              <a:gd name="connsiteX9" fmla="*/ 1337306 w 4049004"/>
              <a:gd name="connsiteY9" fmla="*/ 163911 h 483209"/>
              <a:gd name="connsiteX10" fmla="*/ 1621978 w 4049004"/>
              <a:gd name="connsiteY10" fmla="*/ 181163 h 483209"/>
              <a:gd name="connsiteX11" fmla="*/ 1803133 w 4049004"/>
              <a:gd name="connsiteY11" fmla="*/ 198416 h 483209"/>
              <a:gd name="connsiteX12" fmla="*/ 2087804 w 4049004"/>
              <a:gd name="connsiteY12" fmla="*/ 189790 h 483209"/>
              <a:gd name="connsiteX13" fmla="*/ 2148189 w 4049004"/>
              <a:gd name="connsiteY13" fmla="*/ 172537 h 483209"/>
              <a:gd name="connsiteX14" fmla="*/ 2208574 w 4049004"/>
              <a:gd name="connsiteY14" fmla="*/ 155284 h 483209"/>
              <a:gd name="connsiteX15" fmla="*/ 2234453 w 4049004"/>
              <a:gd name="connsiteY15" fmla="*/ 138031 h 483209"/>
              <a:gd name="connsiteX16" fmla="*/ 2268959 w 4049004"/>
              <a:gd name="connsiteY16" fmla="*/ 129405 h 483209"/>
              <a:gd name="connsiteX17" fmla="*/ 2320718 w 4049004"/>
              <a:gd name="connsiteY17" fmla="*/ 112152 h 483209"/>
              <a:gd name="connsiteX18" fmla="*/ 2519125 w 4049004"/>
              <a:gd name="connsiteY18" fmla="*/ 94899 h 483209"/>
              <a:gd name="connsiteX19" fmla="*/ 2700280 w 4049004"/>
              <a:gd name="connsiteY19" fmla="*/ 77646 h 483209"/>
              <a:gd name="connsiteX20" fmla="*/ 2984952 w 4049004"/>
              <a:gd name="connsiteY20" fmla="*/ 51767 h 483209"/>
              <a:gd name="connsiteX21" fmla="*/ 3071216 w 4049004"/>
              <a:gd name="connsiteY21" fmla="*/ 34514 h 483209"/>
              <a:gd name="connsiteX22" fmla="*/ 3097095 w 4049004"/>
              <a:gd name="connsiteY22" fmla="*/ 25888 h 483209"/>
              <a:gd name="connsiteX23" fmla="*/ 3278250 w 4049004"/>
              <a:gd name="connsiteY23" fmla="*/ 8635 h 483209"/>
              <a:gd name="connsiteX24" fmla="*/ 3304129 w 4049004"/>
              <a:gd name="connsiteY24" fmla="*/ 9 h 483209"/>
              <a:gd name="connsiteX25" fmla="*/ 3554295 w 4049004"/>
              <a:gd name="connsiteY25" fmla="*/ 17261 h 483209"/>
              <a:gd name="connsiteX26" fmla="*/ 4046001 w 4049004"/>
              <a:gd name="connsiteY26" fmla="*/ 34514 h 483209"/>
              <a:gd name="connsiteX27" fmla="*/ 4028748 w 4049004"/>
              <a:gd name="connsiteY27" fmla="*/ 60394 h 483209"/>
              <a:gd name="connsiteX28" fmla="*/ 3994242 w 4049004"/>
              <a:gd name="connsiteY28" fmla="*/ 69020 h 483209"/>
              <a:gd name="connsiteX29" fmla="*/ 3942484 w 4049004"/>
              <a:gd name="connsiteY29" fmla="*/ 94899 h 483209"/>
              <a:gd name="connsiteX30" fmla="*/ 3916604 w 4049004"/>
              <a:gd name="connsiteY30" fmla="*/ 112152 h 483209"/>
              <a:gd name="connsiteX31" fmla="*/ 3864846 w 4049004"/>
              <a:gd name="connsiteY31" fmla="*/ 120778 h 483209"/>
              <a:gd name="connsiteX32" fmla="*/ 3744076 w 4049004"/>
              <a:gd name="connsiteY32" fmla="*/ 138031 h 483209"/>
              <a:gd name="connsiteX33" fmla="*/ 3657812 w 4049004"/>
              <a:gd name="connsiteY33" fmla="*/ 146658 h 483209"/>
              <a:gd name="connsiteX34" fmla="*/ 3631933 w 4049004"/>
              <a:gd name="connsiteY34" fmla="*/ 155284 h 483209"/>
              <a:gd name="connsiteX35" fmla="*/ 3502536 w 4049004"/>
              <a:gd name="connsiteY35" fmla="*/ 172537 h 483209"/>
              <a:gd name="connsiteX36" fmla="*/ 3166106 w 4049004"/>
              <a:gd name="connsiteY36" fmla="*/ 198416 h 483209"/>
              <a:gd name="connsiteX37" fmla="*/ 3140227 w 4049004"/>
              <a:gd name="connsiteY37" fmla="*/ 207043 h 483209"/>
              <a:gd name="connsiteX38" fmla="*/ 3088468 w 4049004"/>
              <a:gd name="connsiteY38" fmla="*/ 215669 h 483209"/>
              <a:gd name="connsiteX39" fmla="*/ 3053963 w 4049004"/>
              <a:gd name="connsiteY39" fmla="*/ 241548 h 483209"/>
              <a:gd name="connsiteX40" fmla="*/ 3028084 w 4049004"/>
              <a:gd name="connsiteY40" fmla="*/ 250175 h 483209"/>
              <a:gd name="connsiteX41" fmla="*/ 2959072 w 4049004"/>
              <a:gd name="connsiteY41" fmla="*/ 276054 h 483209"/>
              <a:gd name="connsiteX42" fmla="*/ 1734121 w 4049004"/>
              <a:gd name="connsiteY42" fmla="*/ 284680 h 483209"/>
              <a:gd name="connsiteX43" fmla="*/ 1682363 w 4049004"/>
              <a:gd name="connsiteY43" fmla="*/ 293307 h 483209"/>
              <a:gd name="connsiteX44" fmla="*/ 1596099 w 4049004"/>
              <a:gd name="connsiteY44" fmla="*/ 301933 h 483209"/>
              <a:gd name="connsiteX45" fmla="*/ 1544340 w 4049004"/>
              <a:gd name="connsiteY45" fmla="*/ 319186 h 483209"/>
              <a:gd name="connsiteX46" fmla="*/ 1518461 w 4049004"/>
              <a:gd name="connsiteY46" fmla="*/ 327812 h 483209"/>
              <a:gd name="connsiteX47" fmla="*/ 1492582 w 4049004"/>
              <a:gd name="connsiteY47" fmla="*/ 345065 h 483209"/>
              <a:gd name="connsiteX48" fmla="*/ 1406318 w 4049004"/>
              <a:gd name="connsiteY48" fmla="*/ 370944 h 483209"/>
              <a:gd name="connsiteX49" fmla="*/ 1311427 w 4049004"/>
              <a:gd name="connsiteY49" fmla="*/ 379571 h 483209"/>
              <a:gd name="connsiteX50" fmla="*/ 1138899 w 4049004"/>
              <a:gd name="connsiteY50" fmla="*/ 405450 h 483209"/>
              <a:gd name="connsiteX51" fmla="*/ 1052635 w 4049004"/>
              <a:gd name="connsiteY51" fmla="*/ 422703 h 483209"/>
              <a:gd name="connsiteX52" fmla="*/ 914612 w 4049004"/>
              <a:gd name="connsiteY52" fmla="*/ 431329 h 483209"/>
              <a:gd name="connsiteX53" fmla="*/ 836974 w 4049004"/>
              <a:gd name="connsiteY53" fmla="*/ 448582 h 483209"/>
              <a:gd name="connsiteX54" fmla="*/ 802468 w 4049004"/>
              <a:gd name="connsiteY54" fmla="*/ 457209 h 483209"/>
              <a:gd name="connsiteX55" fmla="*/ 586808 w 4049004"/>
              <a:gd name="connsiteY55" fmla="*/ 474461 h 483209"/>
              <a:gd name="connsiteX56" fmla="*/ 198619 w 4049004"/>
              <a:gd name="connsiteY56" fmla="*/ 465835 h 483209"/>
              <a:gd name="connsiteX57" fmla="*/ 43344 w 4049004"/>
              <a:gd name="connsiteY57" fmla="*/ 474461 h 483209"/>
              <a:gd name="connsiteX58" fmla="*/ 212 w 4049004"/>
              <a:gd name="connsiteY58" fmla="*/ 483088 h 483209"/>
              <a:gd name="connsiteX0" fmla="*/ 15668 w 4049004"/>
              <a:gd name="connsiteY0" fmla="*/ 163012 h 483209"/>
              <a:gd name="connsiteX1" fmla="*/ 77850 w 4049004"/>
              <a:gd name="connsiteY1" fmla="*/ 163911 h 483209"/>
              <a:gd name="connsiteX2" fmla="*/ 134580 w 4049004"/>
              <a:gd name="connsiteY2" fmla="*/ 159358 h 483209"/>
              <a:gd name="connsiteX3" fmla="*/ 217669 w 4049004"/>
              <a:gd name="connsiteY3" fmla="*/ 176131 h 483209"/>
              <a:gd name="connsiteX4" fmla="*/ 250378 w 4049004"/>
              <a:gd name="connsiteY4" fmla="*/ 129405 h 483209"/>
              <a:gd name="connsiteX5" fmla="*/ 310763 w 4049004"/>
              <a:gd name="connsiteY5" fmla="*/ 120778 h 483209"/>
              <a:gd name="connsiteX6" fmla="*/ 491918 w 4049004"/>
              <a:gd name="connsiteY6" fmla="*/ 129405 h 483209"/>
              <a:gd name="connsiteX7" fmla="*/ 543676 w 4049004"/>
              <a:gd name="connsiteY7" fmla="*/ 146658 h 483209"/>
              <a:gd name="connsiteX8" fmla="*/ 1294174 w 4049004"/>
              <a:gd name="connsiteY8" fmla="*/ 155284 h 483209"/>
              <a:gd name="connsiteX9" fmla="*/ 1337306 w 4049004"/>
              <a:gd name="connsiteY9" fmla="*/ 163911 h 483209"/>
              <a:gd name="connsiteX10" fmla="*/ 1621978 w 4049004"/>
              <a:gd name="connsiteY10" fmla="*/ 181163 h 483209"/>
              <a:gd name="connsiteX11" fmla="*/ 1803133 w 4049004"/>
              <a:gd name="connsiteY11" fmla="*/ 198416 h 483209"/>
              <a:gd name="connsiteX12" fmla="*/ 2087804 w 4049004"/>
              <a:gd name="connsiteY12" fmla="*/ 189790 h 483209"/>
              <a:gd name="connsiteX13" fmla="*/ 2148189 w 4049004"/>
              <a:gd name="connsiteY13" fmla="*/ 172537 h 483209"/>
              <a:gd name="connsiteX14" fmla="*/ 2208574 w 4049004"/>
              <a:gd name="connsiteY14" fmla="*/ 155284 h 483209"/>
              <a:gd name="connsiteX15" fmla="*/ 2234453 w 4049004"/>
              <a:gd name="connsiteY15" fmla="*/ 138031 h 483209"/>
              <a:gd name="connsiteX16" fmla="*/ 2268959 w 4049004"/>
              <a:gd name="connsiteY16" fmla="*/ 129405 h 483209"/>
              <a:gd name="connsiteX17" fmla="*/ 2320718 w 4049004"/>
              <a:gd name="connsiteY17" fmla="*/ 112152 h 483209"/>
              <a:gd name="connsiteX18" fmla="*/ 2519125 w 4049004"/>
              <a:gd name="connsiteY18" fmla="*/ 94899 h 483209"/>
              <a:gd name="connsiteX19" fmla="*/ 2700280 w 4049004"/>
              <a:gd name="connsiteY19" fmla="*/ 77646 h 483209"/>
              <a:gd name="connsiteX20" fmla="*/ 2984952 w 4049004"/>
              <a:gd name="connsiteY20" fmla="*/ 51767 h 483209"/>
              <a:gd name="connsiteX21" fmla="*/ 3071216 w 4049004"/>
              <a:gd name="connsiteY21" fmla="*/ 34514 h 483209"/>
              <a:gd name="connsiteX22" fmla="*/ 3097095 w 4049004"/>
              <a:gd name="connsiteY22" fmla="*/ 25888 h 483209"/>
              <a:gd name="connsiteX23" fmla="*/ 3278250 w 4049004"/>
              <a:gd name="connsiteY23" fmla="*/ 8635 h 483209"/>
              <a:gd name="connsiteX24" fmla="*/ 3304129 w 4049004"/>
              <a:gd name="connsiteY24" fmla="*/ 9 h 483209"/>
              <a:gd name="connsiteX25" fmla="*/ 3554295 w 4049004"/>
              <a:gd name="connsiteY25" fmla="*/ 17261 h 483209"/>
              <a:gd name="connsiteX26" fmla="*/ 4046001 w 4049004"/>
              <a:gd name="connsiteY26" fmla="*/ 34514 h 483209"/>
              <a:gd name="connsiteX27" fmla="*/ 4028748 w 4049004"/>
              <a:gd name="connsiteY27" fmla="*/ 60394 h 483209"/>
              <a:gd name="connsiteX28" fmla="*/ 3994242 w 4049004"/>
              <a:gd name="connsiteY28" fmla="*/ 69020 h 483209"/>
              <a:gd name="connsiteX29" fmla="*/ 3942484 w 4049004"/>
              <a:gd name="connsiteY29" fmla="*/ 94899 h 483209"/>
              <a:gd name="connsiteX30" fmla="*/ 3916604 w 4049004"/>
              <a:gd name="connsiteY30" fmla="*/ 112152 h 483209"/>
              <a:gd name="connsiteX31" fmla="*/ 3864846 w 4049004"/>
              <a:gd name="connsiteY31" fmla="*/ 120778 h 483209"/>
              <a:gd name="connsiteX32" fmla="*/ 3744076 w 4049004"/>
              <a:gd name="connsiteY32" fmla="*/ 138031 h 483209"/>
              <a:gd name="connsiteX33" fmla="*/ 3657812 w 4049004"/>
              <a:gd name="connsiteY33" fmla="*/ 146658 h 483209"/>
              <a:gd name="connsiteX34" fmla="*/ 3631933 w 4049004"/>
              <a:gd name="connsiteY34" fmla="*/ 155284 h 483209"/>
              <a:gd name="connsiteX35" fmla="*/ 3502536 w 4049004"/>
              <a:gd name="connsiteY35" fmla="*/ 172537 h 483209"/>
              <a:gd name="connsiteX36" fmla="*/ 3166106 w 4049004"/>
              <a:gd name="connsiteY36" fmla="*/ 198416 h 483209"/>
              <a:gd name="connsiteX37" fmla="*/ 3140227 w 4049004"/>
              <a:gd name="connsiteY37" fmla="*/ 207043 h 483209"/>
              <a:gd name="connsiteX38" fmla="*/ 3088468 w 4049004"/>
              <a:gd name="connsiteY38" fmla="*/ 215669 h 483209"/>
              <a:gd name="connsiteX39" fmla="*/ 3053963 w 4049004"/>
              <a:gd name="connsiteY39" fmla="*/ 241548 h 483209"/>
              <a:gd name="connsiteX40" fmla="*/ 3028084 w 4049004"/>
              <a:gd name="connsiteY40" fmla="*/ 250175 h 483209"/>
              <a:gd name="connsiteX41" fmla="*/ 2959072 w 4049004"/>
              <a:gd name="connsiteY41" fmla="*/ 276054 h 483209"/>
              <a:gd name="connsiteX42" fmla="*/ 1734121 w 4049004"/>
              <a:gd name="connsiteY42" fmla="*/ 284680 h 483209"/>
              <a:gd name="connsiteX43" fmla="*/ 1682363 w 4049004"/>
              <a:gd name="connsiteY43" fmla="*/ 293307 h 483209"/>
              <a:gd name="connsiteX44" fmla="*/ 1596099 w 4049004"/>
              <a:gd name="connsiteY44" fmla="*/ 301933 h 483209"/>
              <a:gd name="connsiteX45" fmla="*/ 1544340 w 4049004"/>
              <a:gd name="connsiteY45" fmla="*/ 319186 h 483209"/>
              <a:gd name="connsiteX46" fmla="*/ 1518461 w 4049004"/>
              <a:gd name="connsiteY46" fmla="*/ 327812 h 483209"/>
              <a:gd name="connsiteX47" fmla="*/ 1492582 w 4049004"/>
              <a:gd name="connsiteY47" fmla="*/ 345065 h 483209"/>
              <a:gd name="connsiteX48" fmla="*/ 1406318 w 4049004"/>
              <a:gd name="connsiteY48" fmla="*/ 370944 h 483209"/>
              <a:gd name="connsiteX49" fmla="*/ 1311427 w 4049004"/>
              <a:gd name="connsiteY49" fmla="*/ 379571 h 483209"/>
              <a:gd name="connsiteX50" fmla="*/ 1138899 w 4049004"/>
              <a:gd name="connsiteY50" fmla="*/ 405450 h 483209"/>
              <a:gd name="connsiteX51" fmla="*/ 1052635 w 4049004"/>
              <a:gd name="connsiteY51" fmla="*/ 422703 h 483209"/>
              <a:gd name="connsiteX52" fmla="*/ 914612 w 4049004"/>
              <a:gd name="connsiteY52" fmla="*/ 431329 h 483209"/>
              <a:gd name="connsiteX53" fmla="*/ 836974 w 4049004"/>
              <a:gd name="connsiteY53" fmla="*/ 448582 h 483209"/>
              <a:gd name="connsiteX54" fmla="*/ 802468 w 4049004"/>
              <a:gd name="connsiteY54" fmla="*/ 457209 h 483209"/>
              <a:gd name="connsiteX55" fmla="*/ 586808 w 4049004"/>
              <a:gd name="connsiteY55" fmla="*/ 474461 h 483209"/>
              <a:gd name="connsiteX56" fmla="*/ 198619 w 4049004"/>
              <a:gd name="connsiteY56" fmla="*/ 465835 h 483209"/>
              <a:gd name="connsiteX57" fmla="*/ 43344 w 4049004"/>
              <a:gd name="connsiteY57" fmla="*/ 474461 h 483209"/>
              <a:gd name="connsiteX58" fmla="*/ 212 w 4049004"/>
              <a:gd name="connsiteY58" fmla="*/ 483088 h 483209"/>
              <a:gd name="connsiteX0" fmla="*/ 15668 w 4049004"/>
              <a:gd name="connsiteY0" fmla="*/ 163012 h 483209"/>
              <a:gd name="connsiteX1" fmla="*/ 77850 w 4049004"/>
              <a:gd name="connsiteY1" fmla="*/ 163911 h 483209"/>
              <a:gd name="connsiteX2" fmla="*/ 134580 w 4049004"/>
              <a:gd name="connsiteY2" fmla="*/ 159358 h 483209"/>
              <a:gd name="connsiteX3" fmla="*/ 217669 w 4049004"/>
              <a:gd name="connsiteY3" fmla="*/ 176131 h 483209"/>
              <a:gd name="connsiteX4" fmla="*/ 310763 w 4049004"/>
              <a:gd name="connsiteY4" fmla="*/ 120778 h 483209"/>
              <a:gd name="connsiteX5" fmla="*/ 491918 w 4049004"/>
              <a:gd name="connsiteY5" fmla="*/ 129405 h 483209"/>
              <a:gd name="connsiteX6" fmla="*/ 543676 w 4049004"/>
              <a:gd name="connsiteY6" fmla="*/ 146658 h 483209"/>
              <a:gd name="connsiteX7" fmla="*/ 1294174 w 4049004"/>
              <a:gd name="connsiteY7" fmla="*/ 155284 h 483209"/>
              <a:gd name="connsiteX8" fmla="*/ 1337306 w 4049004"/>
              <a:gd name="connsiteY8" fmla="*/ 163911 h 483209"/>
              <a:gd name="connsiteX9" fmla="*/ 1621978 w 4049004"/>
              <a:gd name="connsiteY9" fmla="*/ 181163 h 483209"/>
              <a:gd name="connsiteX10" fmla="*/ 1803133 w 4049004"/>
              <a:gd name="connsiteY10" fmla="*/ 198416 h 483209"/>
              <a:gd name="connsiteX11" fmla="*/ 2087804 w 4049004"/>
              <a:gd name="connsiteY11" fmla="*/ 189790 h 483209"/>
              <a:gd name="connsiteX12" fmla="*/ 2148189 w 4049004"/>
              <a:gd name="connsiteY12" fmla="*/ 172537 h 483209"/>
              <a:gd name="connsiteX13" fmla="*/ 2208574 w 4049004"/>
              <a:gd name="connsiteY13" fmla="*/ 155284 h 483209"/>
              <a:gd name="connsiteX14" fmla="*/ 2234453 w 4049004"/>
              <a:gd name="connsiteY14" fmla="*/ 138031 h 483209"/>
              <a:gd name="connsiteX15" fmla="*/ 2268959 w 4049004"/>
              <a:gd name="connsiteY15" fmla="*/ 129405 h 483209"/>
              <a:gd name="connsiteX16" fmla="*/ 2320718 w 4049004"/>
              <a:gd name="connsiteY16" fmla="*/ 112152 h 483209"/>
              <a:gd name="connsiteX17" fmla="*/ 2519125 w 4049004"/>
              <a:gd name="connsiteY17" fmla="*/ 94899 h 483209"/>
              <a:gd name="connsiteX18" fmla="*/ 2700280 w 4049004"/>
              <a:gd name="connsiteY18" fmla="*/ 77646 h 483209"/>
              <a:gd name="connsiteX19" fmla="*/ 2984952 w 4049004"/>
              <a:gd name="connsiteY19" fmla="*/ 51767 h 483209"/>
              <a:gd name="connsiteX20" fmla="*/ 3071216 w 4049004"/>
              <a:gd name="connsiteY20" fmla="*/ 34514 h 483209"/>
              <a:gd name="connsiteX21" fmla="*/ 3097095 w 4049004"/>
              <a:gd name="connsiteY21" fmla="*/ 25888 h 483209"/>
              <a:gd name="connsiteX22" fmla="*/ 3278250 w 4049004"/>
              <a:gd name="connsiteY22" fmla="*/ 8635 h 483209"/>
              <a:gd name="connsiteX23" fmla="*/ 3304129 w 4049004"/>
              <a:gd name="connsiteY23" fmla="*/ 9 h 483209"/>
              <a:gd name="connsiteX24" fmla="*/ 3554295 w 4049004"/>
              <a:gd name="connsiteY24" fmla="*/ 17261 h 483209"/>
              <a:gd name="connsiteX25" fmla="*/ 4046001 w 4049004"/>
              <a:gd name="connsiteY25" fmla="*/ 34514 h 483209"/>
              <a:gd name="connsiteX26" fmla="*/ 4028748 w 4049004"/>
              <a:gd name="connsiteY26" fmla="*/ 60394 h 483209"/>
              <a:gd name="connsiteX27" fmla="*/ 3994242 w 4049004"/>
              <a:gd name="connsiteY27" fmla="*/ 69020 h 483209"/>
              <a:gd name="connsiteX28" fmla="*/ 3942484 w 4049004"/>
              <a:gd name="connsiteY28" fmla="*/ 94899 h 483209"/>
              <a:gd name="connsiteX29" fmla="*/ 3916604 w 4049004"/>
              <a:gd name="connsiteY29" fmla="*/ 112152 h 483209"/>
              <a:gd name="connsiteX30" fmla="*/ 3864846 w 4049004"/>
              <a:gd name="connsiteY30" fmla="*/ 120778 h 483209"/>
              <a:gd name="connsiteX31" fmla="*/ 3744076 w 4049004"/>
              <a:gd name="connsiteY31" fmla="*/ 138031 h 483209"/>
              <a:gd name="connsiteX32" fmla="*/ 3657812 w 4049004"/>
              <a:gd name="connsiteY32" fmla="*/ 146658 h 483209"/>
              <a:gd name="connsiteX33" fmla="*/ 3631933 w 4049004"/>
              <a:gd name="connsiteY33" fmla="*/ 155284 h 483209"/>
              <a:gd name="connsiteX34" fmla="*/ 3502536 w 4049004"/>
              <a:gd name="connsiteY34" fmla="*/ 172537 h 483209"/>
              <a:gd name="connsiteX35" fmla="*/ 3166106 w 4049004"/>
              <a:gd name="connsiteY35" fmla="*/ 198416 h 483209"/>
              <a:gd name="connsiteX36" fmla="*/ 3140227 w 4049004"/>
              <a:gd name="connsiteY36" fmla="*/ 207043 h 483209"/>
              <a:gd name="connsiteX37" fmla="*/ 3088468 w 4049004"/>
              <a:gd name="connsiteY37" fmla="*/ 215669 h 483209"/>
              <a:gd name="connsiteX38" fmla="*/ 3053963 w 4049004"/>
              <a:gd name="connsiteY38" fmla="*/ 241548 h 483209"/>
              <a:gd name="connsiteX39" fmla="*/ 3028084 w 4049004"/>
              <a:gd name="connsiteY39" fmla="*/ 250175 h 483209"/>
              <a:gd name="connsiteX40" fmla="*/ 2959072 w 4049004"/>
              <a:gd name="connsiteY40" fmla="*/ 276054 h 483209"/>
              <a:gd name="connsiteX41" fmla="*/ 1734121 w 4049004"/>
              <a:gd name="connsiteY41" fmla="*/ 284680 h 483209"/>
              <a:gd name="connsiteX42" fmla="*/ 1682363 w 4049004"/>
              <a:gd name="connsiteY42" fmla="*/ 293307 h 483209"/>
              <a:gd name="connsiteX43" fmla="*/ 1596099 w 4049004"/>
              <a:gd name="connsiteY43" fmla="*/ 301933 h 483209"/>
              <a:gd name="connsiteX44" fmla="*/ 1544340 w 4049004"/>
              <a:gd name="connsiteY44" fmla="*/ 319186 h 483209"/>
              <a:gd name="connsiteX45" fmla="*/ 1518461 w 4049004"/>
              <a:gd name="connsiteY45" fmla="*/ 327812 h 483209"/>
              <a:gd name="connsiteX46" fmla="*/ 1492582 w 4049004"/>
              <a:gd name="connsiteY46" fmla="*/ 345065 h 483209"/>
              <a:gd name="connsiteX47" fmla="*/ 1406318 w 4049004"/>
              <a:gd name="connsiteY47" fmla="*/ 370944 h 483209"/>
              <a:gd name="connsiteX48" fmla="*/ 1311427 w 4049004"/>
              <a:gd name="connsiteY48" fmla="*/ 379571 h 483209"/>
              <a:gd name="connsiteX49" fmla="*/ 1138899 w 4049004"/>
              <a:gd name="connsiteY49" fmla="*/ 405450 h 483209"/>
              <a:gd name="connsiteX50" fmla="*/ 1052635 w 4049004"/>
              <a:gd name="connsiteY50" fmla="*/ 422703 h 483209"/>
              <a:gd name="connsiteX51" fmla="*/ 914612 w 4049004"/>
              <a:gd name="connsiteY51" fmla="*/ 431329 h 483209"/>
              <a:gd name="connsiteX52" fmla="*/ 836974 w 4049004"/>
              <a:gd name="connsiteY52" fmla="*/ 448582 h 483209"/>
              <a:gd name="connsiteX53" fmla="*/ 802468 w 4049004"/>
              <a:gd name="connsiteY53" fmla="*/ 457209 h 483209"/>
              <a:gd name="connsiteX54" fmla="*/ 586808 w 4049004"/>
              <a:gd name="connsiteY54" fmla="*/ 474461 h 483209"/>
              <a:gd name="connsiteX55" fmla="*/ 198619 w 4049004"/>
              <a:gd name="connsiteY55" fmla="*/ 465835 h 483209"/>
              <a:gd name="connsiteX56" fmla="*/ 43344 w 4049004"/>
              <a:gd name="connsiteY56" fmla="*/ 474461 h 483209"/>
              <a:gd name="connsiteX57" fmla="*/ 212 w 4049004"/>
              <a:gd name="connsiteY57" fmla="*/ 483088 h 483209"/>
              <a:gd name="connsiteX0" fmla="*/ 15668 w 4049004"/>
              <a:gd name="connsiteY0" fmla="*/ 163012 h 483209"/>
              <a:gd name="connsiteX1" fmla="*/ 77850 w 4049004"/>
              <a:gd name="connsiteY1" fmla="*/ 163911 h 483209"/>
              <a:gd name="connsiteX2" fmla="*/ 134580 w 4049004"/>
              <a:gd name="connsiteY2" fmla="*/ 159358 h 483209"/>
              <a:gd name="connsiteX3" fmla="*/ 217669 w 4049004"/>
              <a:gd name="connsiteY3" fmla="*/ 176131 h 483209"/>
              <a:gd name="connsiteX4" fmla="*/ 491918 w 4049004"/>
              <a:gd name="connsiteY4" fmla="*/ 129405 h 483209"/>
              <a:gd name="connsiteX5" fmla="*/ 543676 w 4049004"/>
              <a:gd name="connsiteY5" fmla="*/ 146658 h 483209"/>
              <a:gd name="connsiteX6" fmla="*/ 1294174 w 4049004"/>
              <a:gd name="connsiteY6" fmla="*/ 155284 h 483209"/>
              <a:gd name="connsiteX7" fmla="*/ 1337306 w 4049004"/>
              <a:gd name="connsiteY7" fmla="*/ 163911 h 483209"/>
              <a:gd name="connsiteX8" fmla="*/ 1621978 w 4049004"/>
              <a:gd name="connsiteY8" fmla="*/ 181163 h 483209"/>
              <a:gd name="connsiteX9" fmla="*/ 1803133 w 4049004"/>
              <a:gd name="connsiteY9" fmla="*/ 198416 h 483209"/>
              <a:gd name="connsiteX10" fmla="*/ 2087804 w 4049004"/>
              <a:gd name="connsiteY10" fmla="*/ 189790 h 483209"/>
              <a:gd name="connsiteX11" fmla="*/ 2148189 w 4049004"/>
              <a:gd name="connsiteY11" fmla="*/ 172537 h 483209"/>
              <a:gd name="connsiteX12" fmla="*/ 2208574 w 4049004"/>
              <a:gd name="connsiteY12" fmla="*/ 155284 h 483209"/>
              <a:gd name="connsiteX13" fmla="*/ 2234453 w 4049004"/>
              <a:gd name="connsiteY13" fmla="*/ 138031 h 483209"/>
              <a:gd name="connsiteX14" fmla="*/ 2268959 w 4049004"/>
              <a:gd name="connsiteY14" fmla="*/ 129405 h 483209"/>
              <a:gd name="connsiteX15" fmla="*/ 2320718 w 4049004"/>
              <a:gd name="connsiteY15" fmla="*/ 112152 h 483209"/>
              <a:gd name="connsiteX16" fmla="*/ 2519125 w 4049004"/>
              <a:gd name="connsiteY16" fmla="*/ 94899 h 483209"/>
              <a:gd name="connsiteX17" fmla="*/ 2700280 w 4049004"/>
              <a:gd name="connsiteY17" fmla="*/ 77646 h 483209"/>
              <a:gd name="connsiteX18" fmla="*/ 2984952 w 4049004"/>
              <a:gd name="connsiteY18" fmla="*/ 51767 h 483209"/>
              <a:gd name="connsiteX19" fmla="*/ 3071216 w 4049004"/>
              <a:gd name="connsiteY19" fmla="*/ 34514 h 483209"/>
              <a:gd name="connsiteX20" fmla="*/ 3097095 w 4049004"/>
              <a:gd name="connsiteY20" fmla="*/ 25888 h 483209"/>
              <a:gd name="connsiteX21" fmla="*/ 3278250 w 4049004"/>
              <a:gd name="connsiteY21" fmla="*/ 8635 h 483209"/>
              <a:gd name="connsiteX22" fmla="*/ 3304129 w 4049004"/>
              <a:gd name="connsiteY22" fmla="*/ 9 h 483209"/>
              <a:gd name="connsiteX23" fmla="*/ 3554295 w 4049004"/>
              <a:gd name="connsiteY23" fmla="*/ 17261 h 483209"/>
              <a:gd name="connsiteX24" fmla="*/ 4046001 w 4049004"/>
              <a:gd name="connsiteY24" fmla="*/ 34514 h 483209"/>
              <a:gd name="connsiteX25" fmla="*/ 4028748 w 4049004"/>
              <a:gd name="connsiteY25" fmla="*/ 60394 h 483209"/>
              <a:gd name="connsiteX26" fmla="*/ 3994242 w 4049004"/>
              <a:gd name="connsiteY26" fmla="*/ 69020 h 483209"/>
              <a:gd name="connsiteX27" fmla="*/ 3942484 w 4049004"/>
              <a:gd name="connsiteY27" fmla="*/ 94899 h 483209"/>
              <a:gd name="connsiteX28" fmla="*/ 3916604 w 4049004"/>
              <a:gd name="connsiteY28" fmla="*/ 112152 h 483209"/>
              <a:gd name="connsiteX29" fmla="*/ 3864846 w 4049004"/>
              <a:gd name="connsiteY29" fmla="*/ 120778 h 483209"/>
              <a:gd name="connsiteX30" fmla="*/ 3744076 w 4049004"/>
              <a:gd name="connsiteY30" fmla="*/ 138031 h 483209"/>
              <a:gd name="connsiteX31" fmla="*/ 3657812 w 4049004"/>
              <a:gd name="connsiteY31" fmla="*/ 146658 h 483209"/>
              <a:gd name="connsiteX32" fmla="*/ 3631933 w 4049004"/>
              <a:gd name="connsiteY32" fmla="*/ 155284 h 483209"/>
              <a:gd name="connsiteX33" fmla="*/ 3502536 w 4049004"/>
              <a:gd name="connsiteY33" fmla="*/ 172537 h 483209"/>
              <a:gd name="connsiteX34" fmla="*/ 3166106 w 4049004"/>
              <a:gd name="connsiteY34" fmla="*/ 198416 h 483209"/>
              <a:gd name="connsiteX35" fmla="*/ 3140227 w 4049004"/>
              <a:gd name="connsiteY35" fmla="*/ 207043 h 483209"/>
              <a:gd name="connsiteX36" fmla="*/ 3088468 w 4049004"/>
              <a:gd name="connsiteY36" fmla="*/ 215669 h 483209"/>
              <a:gd name="connsiteX37" fmla="*/ 3053963 w 4049004"/>
              <a:gd name="connsiteY37" fmla="*/ 241548 h 483209"/>
              <a:gd name="connsiteX38" fmla="*/ 3028084 w 4049004"/>
              <a:gd name="connsiteY38" fmla="*/ 250175 h 483209"/>
              <a:gd name="connsiteX39" fmla="*/ 2959072 w 4049004"/>
              <a:gd name="connsiteY39" fmla="*/ 276054 h 483209"/>
              <a:gd name="connsiteX40" fmla="*/ 1734121 w 4049004"/>
              <a:gd name="connsiteY40" fmla="*/ 284680 h 483209"/>
              <a:gd name="connsiteX41" fmla="*/ 1682363 w 4049004"/>
              <a:gd name="connsiteY41" fmla="*/ 293307 h 483209"/>
              <a:gd name="connsiteX42" fmla="*/ 1596099 w 4049004"/>
              <a:gd name="connsiteY42" fmla="*/ 301933 h 483209"/>
              <a:gd name="connsiteX43" fmla="*/ 1544340 w 4049004"/>
              <a:gd name="connsiteY43" fmla="*/ 319186 h 483209"/>
              <a:gd name="connsiteX44" fmla="*/ 1518461 w 4049004"/>
              <a:gd name="connsiteY44" fmla="*/ 327812 h 483209"/>
              <a:gd name="connsiteX45" fmla="*/ 1492582 w 4049004"/>
              <a:gd name="connsiteY45" fmla="*/ 345065 h 483209"/>
              <a:gd name="connsiteX46" fmla="*/ 1406318 w 4049004"/>
              <a:gd name="connsiteY46" fmla="*/ 370944 h 483209"/>
              <a:gd name="connsiteX47" fmla="*/ 1311427 w 4049004"/>
              <a:gd name="connsiteY47" fmla="*/ 379571 h 483209"/>
              <a:gd name="connsiteX48" fmla="*/ 1138899 w 4049004"/>
              <a:gd name="connsiteY48" fmla="*/ 405450 h 483209"/>
              <a:gd name="connsiteX49" fmla="*/ 1052635 w 4049004"/>
              <a:gd name="connsiteY49" fmla="*/ 422703 h 483209"/>
              <a:gd name="connsiteX50" fmla="*/ 914612 w 4049004"/>
              <a:gd name="connsiteY50" fmla="*/ 431329 h 483209"/>
              <a:gd name="connsiteX51" fmla="*/ 836974 w 4049004"/>
              <a:gd name="connsiteY51" fmla="*/ 448582 h 483209"/>
              <a:gd name="connsiteX52" fmla="*/ 802468 w 4049004"/>
              <a:gd name="connsiteY52" fmla="*/ 457209 h 483209"/>
              <a:gd name="connsiteX53" fmla="*/ 586808 w 4049004"/>
              <a:gd name="connsiteY53" fmla="*/ 474461 h 483209"/>
              <a:gd name="connsiteX54" fmla="*/ 198619 w 4049004"/>
              <a:gd name="connsiteY54" fmla="*/ 465835 h 483209"/>
              <a:gd name="connsiteX55" fmla="*/ 43344 w 4049004"/>
              <a:gd name="connsiteY55" fmla="*/ 474461 h 483209"/>
              <a:gd name="connsiteX56" fmla="*/ 212 w 4049004"/>
              <a:gd name="connsiteY56" fmla="*/ 483088 h 483209"/>
              <a:gd name="connsiteX0" fmla="*/ 15668 w 4049004"/>
              <a:gd name="connsiteY0" fmla="*/ 163012 h 483209"/>
              <a:gd name="connsiteX1" fmla="*/ 77850 w 4049004"/>
              <a:gd name="connsiteY1" fmla="*/ 163911 h 483209"/>
              <a:gd name="connsiteX2" fmla="*/ 134580 w 4049004"/>
              <a:gd name="connsiteY2" fmla="*/ 159358 h 483209"/>
              <a:gd name="connsiteX3" fmla="*/ 217669 w 4049004"/>
              <a:gd name="connsiteY3" fmla="*/ 176131 h 483209"/>
              <a:gd name="connsiteX4" fmla="*/ 543676 w 4049004"/>
              <a:gd name="connsiteY4" fmla="*/ 146658 h 483209"/>
              <a:gd name="connsiteX5" fmla="*/ 1294174 w 4049004"/>
              <a:gd name="connsiteY5" fmla="*/ 155284 h 483209"/>
              <a:gd name="connsiteX6" fmla="*/ 1337306 w 4049004"/>
              <a:gd name="connsiteY6" fmla="*/ 163911 h 483209"/>
              <a:gd name="connsiteX7" fmla="*/ 1621978 w 4049004"/>
              <a:gd name="connsiteY7" fmla="*/ 181163 h 483209"/>
              <a:gd name="connsiteX8" fmla="*/ 1803133 w 4049004"/>
              <a:gd name="connsiteY8" fmla="*/ 198416 h 483209"/>
              <a:gd name="connsiteX9" fmla="*/ 2087804 w 4049004"/>
              <a:gd name="connsiteY9" fmla="*/ 189790 h 483209"/>
              <a:gd name="connsiteX10" fmla="*/ 2148189 w 4049004"/>
              <a:gd name="connsiteY10" fmla="*/ 172537 h 483209"/>
              <a:gd name="connsiteX11" fmla="*/ 2208574 w 4049004"/>
              <a:gd name="connsiteY11" fmla="*/ 155284 h 483209"/>
              <a:gd name="connsiteX12" fmla="*/ 2234453 w 4049004"/>
              <a:gd name="connsiteY12" fmla="*/ 138031 h 483209"/>
              <a:gd name="connsiteX13" fmla="*/ 2268959 w 4049004"/>
              <a:gd name="connsiteY13" fmla="*/ 129405 h 483209"/>
              <a:gd name="connsiteX14" fmla="*/ 2320718 w 4049004"/>
              <a:gd name="connsiteY14" fmla="*/ 112152 h 483209"/>
              <a:gd name="connsiteX15" fmla="*/ 2519125 w 4049004"/>
              <a:gd name="connsiteY15" fmla="*/ 94899 h 483209"/>
              <a:gd name="connsiteX16" fmla="*/ 2700280 w 4049004"/>
              <a:gd name="connsiteY16" fmla="*/ 77646 h 483209"/>
              <a:gd name="connsiteX17" fmla="*/ 2984952 w 4049004"/>
              <a:gd name="connsiteY17" fmla="*/ 51767 h 483209"/>
              <a:gd name="connsiteX18" fmla="*/ 3071216 w 4049004"/>
              <a:gd name="connsiteY18" fmla="*/ 34514 h 483209"/>
              <a:gd name="connsiteX19" fmla="*/ 3097095 w 4049004"/>
              <a:gd name="connsiteY19" fmla="*/ 25888 h 483209"/>
              <a:gd name="connsiteX20" fmla="*/ 3278250 w 4049004"/>
              <a:gd name="connsiteY20" fmla="*/ 8635 h 483209"/>
              <a:gd name="connsiteX21" fmla="*/ 3304129 w 4049004"/>
              <a:gd name="connsiteY21" fmla="*/ 9 h 483209"/>
              <a:gd name="connsiteX22" fmla="*/ 3554295 w 4049004"/>
              <a:gd name="connsiteY22" fmla="*/ 17261 h 483209"/>
              <a:gd name="connsiteX23" fmla="*/ 4046001 w 4049004"/>
              <a:gd name="connsiteY23" fmla="*/ 34514 h 483209"/>
              <a:gd name="connsiteX24" fmla="*/ 4028748 w 4049004"/>
              <a:gd name="connsiteY24" fmla="*/ 60394 h 483209"/>
              <a:gd name="connsiteX25" fmla="*/ 3994242 w 4049004"/>
              <a:gd name="connsiteY25" fmla="*/ 69020 h 483209"/>
              <a:gd name="connsiteX26" fmla="*/ 3942484 w 4049004"/>
              <a:gd name="connsiteY26" fmla="*/ 94899 h 483209"/>
              <a:gd name="connsiteX27" fmla="*/ 3916604 w 4049004"/>
              <a:gd name="connsiteY27" fmla="*/ 112152 h 483209"/>
              <a:gd name="connsiteX28" fmla="*/ 3864846 w 4049004"/>
              <a:gd name="connsiteY28" fmla="*/ 120778 h 483209"/>
              <a:gd name="connsiteX29" fmla="*/ 3744076 w 4049004"/>
              <a:gd name="connsiteY29" fmla="*/ 138031 h 483209"/>
              <a:gd name="connsiteX30" fmla="*/ 3657812 w 4049004"/>
              <a:gd name="connsiteY30" fmla="*/ 146658 h 483209"/>
              <a:gd name="connsiteX31" fmla="*/ 3631933 w 4049004"/>
              <a:gd name="connsiteY31" fmla="*/ 155284 h 483209"/>
              <a:gd name="connsiteX32" fmla="*/ 3502536 w 4049004"/>
              <a:gd name="connsiteY32" fmla="*/ 172537 h 483209"/>
              <a:gd name="connsiteX33" fmla="*/ 3166106 w 4049004"/>
              <a:gd name="connsiteY33" fmla="*/ 198416 h 483209"/>
              <a:gd name="connsiteX34" fmla="*/ 3140227 w 4049004"/>
              <a:gd name="connsiteY34" fmla="*/ 207043 h 483209"/>
              <a:gd name="connsiteX35" fmla="*/ 3088468 w 4049004"/>
              <a:gd name="connsiteY35" fmla="*/ 215669 h 483209"/>
              <a:gd name="connsiteX36" fmla="*/ 3053963 w 4049004"/>
              <a:gd name="connsiteY36" fmla="*/ 241548 h 483209"/>
              <a:gd name="connsiteX37" fmla="*/ 3028084 w 4049004"/>
              <a:gd name="connsiteY37" fmla="*/ 250175 h 483209"/>
              <a:gd name="connsiteX38" fmla="*/ 2959072 w 4049004"/>
              <a:gd name="connsiteY38" fmla="*/ 276054 h 483209"/>
              <a:gd name="connsiteX39" fmla="*/ 1734121 w 4049004"/>
              <a:gd name="connsiteY39" fmla="*/ 284680 h 483209"/>
              <a:gd name="connsiteX40" fmla="*/ 1682363 w 4049004"/>
              <a:gd name="connsiteY40" fmla="*/ 293307 h 483209"/>
              <a:gd name="connsiteX41" fmla="*/ 1596099 w 4049004"/>
              <a:gd name="connsiteY41" fmla="*/ 301933 h 483209"/>
              <a:gd name="connsiteX42" fmla="*/ 1544340 w 4049004"/>
              <a:gd name="connsiteY42" fmla="*/ 319186 h 483209"/>
              <a:gd name="connsiteX43" fmla="*/ 1518461 w 4049004"/>
              <a:gd name="connsiteY43" fmla="*/ 327812 h 483209"/>
              <a:gd name="connsiteX44" fmla="*/ 1492582 w 4049004"/>
              <a:gd name="connsiteY44" fmla="*/ 345065 h 483209"/>
              <a:gd name="connsiteX45" fmla="*/ 1406318 w 4049004"/>
              <a:gd name="connsiteY45" fmla="*/ 370944 h 483209"/>
              <a:gd name="connsiteX46" fmla="*/ 1311427 w 4049004"/>
              <a:gd name="connsiteY46" fmla="*/ 379571 h 483209"/>
              <a:gd name="connsiteX47" fmla="*/ 1138899 w 4049004"/>
              <a:gd name="connsiteY47" fmla="*/ 405450 h 483209"/>
              <a:gd name="connsiteX48" fmla="*/ 1052635 w 4049004"/>
              <a:gd name="connsiteY48" fmla="*/ 422703 h 483209"/>
              <a:gd name="connsiteX49" fmla="*/ 914612 w 4049004"/>
              <a:gd name="connsiteY49" fmla="*/ 431329 h 483209"/>
              <a:gd name="connsiteX50" fmla="*/ 836974 w 4049004"/>
              <a:gd name="connsiteY50" fmla="*/ 448582 h 483209"/>
              <a:gd name="connsiteX51" fmla="*/ 802468 w 4049004"/>
              <a:gd name="connsiteY51" fmla="*/ 457209 h 483209"/>
              <a:gd name="connsiteX52" fmla="*/ 586808 w 4049004"/>
              <a:gd name="connsiteY52" fmla="*/ 474461 h 483209"/>
              <a:gd name="connsiteX53" fmla="*/ 198619 w 4049004"/>
              <a:gd name="connsiteY53" fmla="*/ 465835 h 483209"/>
              <a:gd name="connsiteX54" fmla="*/ 43344 w 4049004"/>
              <a:gd name="connsiteY54" fmla="*/ 474461 h 483209"/>
              <a:gd name="connsiteX55" fmla="*/ 212 w 4049004"/>
              <a:gd name="connsiteY55" fmla="*/ 483088 h 483209"/>
              <a:gd name="connsiteX0" fmla="*/ 15668 w 4049004"/>
              <a:gd name="connsiteY0" fmla="*/ 163012 h 483209"/>
              <a:gd name="connsiteX1" fmla="*/ 77850 w 4049004"/>
              <a:gd name="connsiteY1" fmla="*/ 163911 h 483209"/>
              <a:gd name="connsiteX2" fmla="*/ 217669 w 4049004"/>
              <a:gd name="connsiteY2" fmla="*/ 176131 h 483209"/>
              <a:gd name="connsiteX3" fmla="*/ 543676 w 4049004"/>
              <a:gd name="connsiteY3" fmla="*/ 146658 h 483209"/>
              <a:gd name="connsiteX4" fmla="*/ 1294174 w 4049004"/>
              <a:gd name="connsiteY4" fmla="*/ 155284 h 483209"/>
              <a:gd name="connsiteX5" fmla="*/ 1337306 w 4049004"/>
              <a:gd name="connsiteY5" fmla="*/ 163911 h 483209"/>
              <a:gd name="connsiteX6" fmla="*/ 1621978 w 4049004"/>
              <a:gd name="connsiteY6" fmla="*/ 181163 h 483209"/>
              <a:gd name="connsiteX7" fmla="*/ 1803133 w 4049004"/>
              <a:gd name="connsiteY7" fmla="*/ 198416 h 483209"/>
              <a:gd name="connsiteX8" fmla="*/ 2087804 w 4049004"/>
              <a:gd name="connsiteY8" fmla="*/ 189790 h 483209"/>
              <a:gd name="connsiteX9" fmla="*/ 2148189 w 4049004"/>
              <a:gd name="connsiteY9" fmla="*/ 172537 h 483209"/>
              <a:gd name="connsiteX10" fmla="*/ 2208574 w 4049004"/>
              <a:gd name="connsiteY10" fmla="*/ 155284 h 483209"/>
              <a:gd name="connsiteX11" fmla="*/ 2234453 w 4049004"/>
              <a:gd name="connsiteY11" fmla="*/ 138031 h 483209"/>
              <a:gd name="connsiteX12" fmla="*/ 2268959 w 4049004"/>
              <a:gd name="connsiteY12" fmla="*/ 129405 h 483209"/>
              <a:gd name="connsiteX13" fmla="*/ 2320718 w 4049004"/>
              <a:gd name="connsiteY13" fmla="*/ 112152 h 483209"/>
              <a:gd name="connsiteX14" fmla="*/ 2519125 w 4049004"/>
              <a:gd name="connsiteY14" fmla="*/ 94899 h 483209"/>
              <a:gd name="connsiteX15" fmla="*/ 2700280 w 4049004"/>
              <a:gd name="connsiteY15" fmla="*/ 77646 h 483209"/>
              <a:gd name="connsiteX16" fmla="*/ 2984952 w 4049004"/>
              <a:gd name="connsiteY16" fmla="*/ 51767 h 483209"/>
              <a:gd name="connsiteX17" fmla="*/ 3071216 w 4049004"/>
              <a:gd name="connsiteY17" fmla="*/ 34514 h 483209"/>
              <a:gd name="connsiteX18" fmla="*/ 3097095 w 4049004"/>
              <a:gd name="connsiteY18" fmla="*/ 25888 h 483209"/>
              <a:gd name="connsiteX19" fmla="*/ 3278250 w 4049004"/>
              <a:gd name="connsiteY19" fmla="*/ 8635 h 483209"/>
              <a:gd name="connsiteX20" fmla="*/ 3304129 w 4049004"/>
              <a:gd name="connsiteY20" fmla="*/ 9 h 483209"/>
              <a:gd name="connsiteX21" fmla="*/ 3554295 w 4049004"/>
              <a:gd name="connsiteY21" fmla="*/ 17261 h 483209"/>
              <a:gd name="connsiteX22" fmla="*/ 4046001 w 4049004"/>
              <a:gd name="connsiteY22" fmla="*/ 34514 h 483209"/>
              <a:gd name="connsiteX23" fmla="*/ 4028748 w 4049004"/>
              <a:gd name="connsiteY23" fmla="*/ 60394 h 483209"/>
              <a:gd name="connsiteX24" fmla="*/ 3994242 w 4049004"/>
              <a:gd name="connsiteY24" fmla="*/ 69020 h 483209"/>
              <a:gd name="connsiteX25" fmla="*/ 3942484 w 4049004"/>
              <a:gd name="connsiteY25" fmla="*/ 94899 h 483209"/>
              <a:gd name="connsiteX26" fmla="*/ 3916604 w 4049004"/>
              <a:gd name="connsiteY26" fmla="*/ 112152 h 483209"/>
              <a:gd name="connsiteX27" fmla="*/ 3864846 w 4049004"/>
              <a:gd name="connsiteY27" fmla="*/ 120778 h 483209"/>
              <a:gd name="connsiteX28" fmla="*/ 3744076 w 4049004"/>
              <a:gd name="connsiteY28" fmla="*/ 138031 h 483209"/>
              <a:gd name="connsiteX29" fmla="*/ 3657812 w 4049004"/>
              <a:gd name="connsiteY29" fmla="*/ 146658 h 483209"/>
              <a:gd name="connsiteX30" fmla="*/ 3631933 w 4049004"/>
              <a:gd name="connsiteY30" fmla="*/ 155284 h 483209"/>
              <a:gd name="connsiteX31" fmla="*/ 3502536 w 4049004"/>
              <a:gd name="connsiteY31" fmla="*/ 172537 h 483209"/>
              <a:gd name="connsiteX32" fmla="*/ 3166106 w 4049004"/>
              <a:gd name="connsiteY32" fmla="*/ 198416 h 483209"/>
              <a:gd name="connsiteX33" fmla="*/ 3140227 w 4049004"/>
              <a:gd name="connsiteY33" fmla="*/ 207043 h 483209"/>
              <a:gd name="connsiteX34" fmla="*/ 3088468 w 4049004"/>
              <a:gd name="connsiteY34" fmla="*/ 215669 h 483209"/>
              <a:gd name="connsiteX35" fmla="*/ 3053963 w 4049004"/>
              <a:gd name="connsiteY35" fmla="*/ 241548 h 483209"/>
              <a:gd name="connsiteX36" fmla="*/ 3028084 w 4049004"/>
              <a:gd name="connsiteY36" fmla="*/ 250175 h 483209"/>
              <a:gd name="connsiteX37" fmla="*/ 2959072 w 4049004"/>
              <a:gd name="connsiteY37" fmla="*/ 276054 h 483209"/>
              <a:gd name="connsiteX38" fmla="*/ 1734121 w 4049004"/>
              <a:gd name="connsiteY38" fmla="*/ 284680 h 483209"/>
              <a:gd name="connsiteX39" fmla="*/ 1682363 w 4049004"/>
              <a:gd name="connsiteY39" fmla="*/ 293307 h 483209"/>
              <a:gd name="connsiteX40" fmla="*/ 1596099 w 4049004"/>
              <a:gd name="connsiteY40" fmla="*/ 301933 h 483209"/>
              <a:gd name="connsiteX41" fmla="*/ 1544340 w 4049004"/>
              <a:gd name="connsiteY41" fmla="*/ 319186 h 483209"/>
              <a:gd name="connsiteX42" fmla="*/ 1518461 w 4049004"/>
              <a:gd name="connsiteY42" fmla="*/ 327812 h 483209"/>
              <a:gd name="connsiteX43" fmla="*/ 1492582 w 4049004"/>
              <a:gd name="connsiteY43" fmla="*/ 345065 h 483209"/>
              <a:gd name="connsiteX44" fmla="*/ 1406318 w 4049004"/>
              <a:gd name="connsiteY44" fmla="*/ 370944 h 483209"/>
              <a:gd name="connsiteX45" fmla="*/ 1311427 w 4049004"/>
              <a:gd name="connsiteY45" fmla="*/ 379571 h 483209"/>
              <a:gd name="connsiteX46" fmla="*/ 1138899 w 4049004"/>
              <a:gd name="connsiteY46" fmla="*/ 405450 h 483209"/>
              <a:gd name="connsiteX47" fmla="*/ 1052635 w 4049004"/>
              <a:gd name="connsiteY47" fmla="*/ 422703 h 483209"/>
              <a:gd name="connsiteX48" fmla="*/ 914612 w 4049004"/>
              <a:gd name="connsiteY48" fmla="*/ 431329 h 483209"/>
              <a:gd name="connsiteX49" fmla="*/ 836974 w 4049004"/>
              <a:gd name="connsiteY49" fmla="*/ 448582 h 483209"/>
              <a:gd name="connsiteX50" fmla="*/ 802468 w 4049004"/>
              <a:gd name="connsiteY50" fmla="*/ 457209 h 483209"/>
              <a:gd name="connsiteX51" fmla="*/ 586808 w 4049004"/>
              <a:gd name="connsiteY51" fmla="*/ 474461 h 483209"/>
              <a:gd name="connsiteX52" fmla="*/ 198619 w 4049004"/>
              <a:gd name="connsiteY52" fmla="*/ 465835 h 483209"/>
              <a:gd name="connsiteX53" fmla="*/ 43344 w 4049004"/>
              <a:gd name="connsiteY53" fmla="*/ 474461 h 483209"/>
              <a:gd name="connsiteX54" fmla="*/ 212 w 4049004"/>
              <a:gd name="connsiteY54" fmla="*/ 483088 h 483209"/>
              <a:gd name="connsiteX0" fmla="*/ 15668 w 4049004"/>
              <a:gd name="connsiteY0" fmla="*/ 163012 h 483209"/>
              <a:gd name="connsiteX1" fmla="*/ 217669 w 4049004"/>
              <a:gd name="connsiteY1" fmla="*/ 176131 h 483209"/>
              <a:gd name="connsiteX2" fmla="*/ 543676 w 4049004"/>
              <a:gd name="connsiteY2" fmla="*/ 146658 h 483209"/>
              <a:gd name="connsiteX3" fmla="*/ 1294174 w 4049004"/>
              <a:gd name="connsiteY3" fmla="*/ 155284 h 483209"/>
              <a:gd name="connsiteX4" fmla="*/ 1337306 w 4049004"/>
              <a:gd name="connsiteY4" fmla="*/ 163911 h 483209"/>
              <a:gd name="connsiteX5" fmla="*/ 1621978 w 4049004"/>
              <a:gd name="connsiteY5" fmla="*/ 181163 h 483209"/>
              <a:gd name="connsiteX6" fmla="*/ 1803133 w 4049004"/>
              <a:gd name="connsiteY6" fmla="*/ 198416 h 483209"/>
              <a:gd name="connsiteX7" fmla="*/ 2087804 w 4049004"/>
              <a:gd name="connsiteY7" fmla="*/ 189790 h 483209"/>
              <a:gd name="connsiteX8" fmla="*/ 2148189 w 4049004"/>
              <a:gd name="connsiteY8" fmla="*/ 172537 h 483209"/>
              <a:gd name="connsiteX9" fmla="*/ 2208574 w 4049004"/>
              <a:gd name="connsiteY9" fmla="*/ 155284 h 483209"/>
              <a:gd name="connsiteX10" fmla="*/ 2234453 w 4049004"/>
              <a:gd name="connsiteY10" fmla="*/ 138031 h 483209"/>
              <a:gd name="connsiteX11" fmla="*/ 2268959 w 4049004"/>
              <a:gd name="connsiteY11" fmla="*/ 129405 h 483209"/>
              <a:gd name="connsiteX12" fmla="*/ 2320718 w 4049004"/>
              <a:gd name="connsiteY12" fmla="*/ 112152 h 483209"/>
              <a:gd name="connsiteX13" fmla="*/ 2519125 w 4049004"/>
              <a:gd name="connsiteY13" fmla="*/ 94899 h 483209"/>
              <a:gd name="connsiteX14" fmla="*/ 2700280 w 4049004"/>
              <a:gd name="connsiteY14" fmla="*/ 77646 h 483209"/>
              <a:gd name="connsiteX15" fmla="*/ 2984952 w 4049004"/>
              <a:gd name="connsiteY15" fmla="*/ 51767 h 483209"/>
              <a:gd name="connsiteX16" fmla="*/ 3071216 w 4049004"/>
              <a:gd name="connsiteY16" fmla="*/ 34514 h 483209"/>
              <a:gd name="connsiteX17" fmla="*/ 3097095 w 4049004"/>
              <a:gd name="connsiteY17" fmla="*/ 25888 h 483209"/>
              <a:gd name="connsiteX18" fmla="*/ 3278250 w 4049004"/>
              <a:gd name="connsiteY18" fmla="*/ 8635 h 483209"/>
              <a:gd name="connsiteX19" fmla="*/ 3304129 w 4049004"/>
              <a:gd name="connsiteY19" fmla="*/ 9 h 483209"/>
              <a:gd name="connsiteX20" fmla="*/ 3554295 w 4049004"/>
              <a:gd name="connsiteY20" fmla="*/ 17261 h 483209"/>
              <a:gd name="connsiteX21" fmla="*/ 4046001 w 4049004"/>
              <a:gd name="connsiteY21" fmla="*/ 34514 h 483209"/>
              <a:gd name="connsiteX22" fmla="*/ 4028748 w 4049004"/>
              <a:gd name="connsiteY22" fmla="*/ 60394 h 483209"/>
              <a:gd name="connsiteX23" fmla="*/ 3994242 w 4049004"/>
              <a:gd name="connsiteY23" fmla="*/ 69020 h 483209"/>
              <a:gd name="connsiteX24" fmla="*/ 3942484 w 4049004"/>
              <a:gd name="connsiteY24" fmla="*/ 94899 h 483209"/>
              <a:gd name="connsiteX25" fmla="*/ 3916604 w 4049004"/>
              <a:gd name="connsiteY25" fmla="*/ 112152 h 483209"/>
              <a:gd name="connsiteX26" fmla="*/ 3864846 w 4049004"/>
              <a:gd name="connsiteY26" fmla="*/ 120778 h 483209"/>
              <a:gd name="connsiteX27" fmla="*/ 3744076 w 4049004"/>
              <a:gd name="connsiteY27" fmla="*/ 138031 h 483209"/>
              <a:gd name="connsiteX28" fmla="*/ 3657812 w 4049004"/>
              <a:gd name="connsiteY28" fmla="*/ 146658 h 483209"/>
              <a:gd name="connsiteX29" fmla="*/ 3631933 w 4049004"/>
              <a:gd name="connsiteY29" fmla="*/ 155284 h 483209"/>
              <a:gd name="connsiteX30" fmla="*/ 3502536 w 4049004"/>
              <a:gd name="connsiteY30" fmla="*/ 172537 h 483209"/>
              <a:gd name="connsiteX31" fmla="*/ 3166106 w 4049004"/>
              <a:gd name="connsiteY31" fmla="*/ 198416 h 483209"/>
              <a:gd name="connsiteX32" fmla="*/ 3140227 w 4049004"/>
              <a:gd name="connsiteY32" fmla="*/ 207043 h 483209"/>
              <a:gd name="connsiteX33" fmla="*/ 3088468 w 4049004"/>
              <a:gd name="connsiteY33" fmla="*/ 215669 h 483209"/>
              <a:gd name="connsiteX34" fmla="*/ 3053963 w 4049004"/>
              <a:gd name="connsiteY34" fmla="*/ 241548 h 483209"/>
              <a:gd name="connsiteX35" fmla="*/ 3028084 w 4049004"/>
              <a:gd name="connsiteY35" fmla="*/ 250175 h 483209"/>
              <a:gd name="connsiteX36" fmla="*/ 2959072 w 4049004"/>
              <a:gd name="connsiteY36" fmla="*/ 276054 h 483209"/>
              <a:gd name="connsiteX37" fmla="*/ 1734121 w 4049004"/>
              <a:gd name="connsiteY37" fmla="*/ 284680 h 483209"/>
              <a:gd name="connsiteX38" fmla="*/ 1682363 w 4049004"/>
              <a:gd name="connsiteY38" fmla="*/ 293307 h 483209"/>
              <a:gd name="connsiteX39" fmla="*/ 1596099 w 4049004"/>
              <a:gd name="connsiteY39" fmla="*/ 301933 h 483209"/>
              <a:gd name="connsiteX40" fmla="*/ 1544340 w 4049004"/>
              <a:gd name="connsiteY40" fmla="*/ 319186 h 483209"/>
              <a:gd name="connsiteX41" fmla="*/ 1518461 w 4049004"/>
              <a:gd name="connsiteY41" fmla="*/ 327812 h 483209"/>
              <a:gd name="connsiteX42" fmla="*/ 1492582 w 4049004"/>
              <a:gd name="connsiteY42" fmla="*/ 345065 h 483209"/>
              <a:gd name="connsiteX43" fmla="*/ 1406318 w 4049004"/>
              <a:gd name="connsiteY43" fmla="*/ 370944 h 483209"/>
              <a:gd name="connsiteX44" fmla="*/ 1311427 w 4049004"/>
              <a:gd name="connsiteY44" fmla="*/ 379571 h 483209"/>
              <a:gd name="connsiteX45" fmla="*/ 1138899 w 4049004"/>
              <a:gd name="connsiteY45" fmla="*/ 405450 h 483209"/>
              <a:gd name="connsiteX46" fmla="*/ 1052635 w 4049004"/>
              <a:gd name="connsiteY46" fmla="*/ 422703 h 483209"/>
              <a:gd name="connsiteX47" fmla="*/ 914612 w 4049004"/>
              <a:gd name="connsiteY47" fmla="*/ 431329 h 483209"/>
              <a:gd name="connsiteX48" fmla="*/ 836974 w 4049004"/>
              <a:gd name="connsiteY48" fmla="*/ 448582 h 483209"/>
              <a:gd name="connsiteX49" fmla="*/ 802468 w 4049004"/>
              <a:gd name="connsiteY49" fmla="*/ 457209 h 483209"/>
              <a:gd name="connsiteX50" fmla="*/ 586808 w 4049004"/>
              <a:gd name="connsiteY50" fmla="*/ 474461 h 483209"/>
              <a:gd name="connsiteX51" fmla="*/ 198619 w 4049004"/>
              <a:gd name="connsiteY51" fmla="*/ 465835 h 483209"/>
              <a:gd name="connsiteX52" fmla="*/ 43344 w 4049004"/>
              <a:gd name="connsiteY52" fmla="*/ 474461 h 483209"/>
              <a:gd name="connsiteX53" fmla="*/ 212 w 4049004"/>
              <a:gd name="connsiteY53" fmla="*/ 483088 h 483209"/>
              <a:gd name="connsiteX0" fmla="*/ 15668 w 4049004"/>
              <a:gd name="connsiteY0" fmla="*/ 157447 h 477644"/>
              <a:gd name="connsiteX1" fmla="*/ 217669 w 4049004"/>
              <a:gd name="connsiteY1" fmla="*/ 170566 h 477644"/>
              <a:gd name="connsiteX2" fmla="*/ 543676 w 4049004"/>
              <a:gd name="connsiteY2" fmla="*/ 141093 h 477644"/>
              <a:gd name="connsiteX3" fmla="*/ 1294174 w 4049004"/>
              <a:gd name="connsiteY3" fmla="*/ 149719 h 477644"/>
              <a:gd name="connsiteX4" fmla="*/ 1337306 w 4049004"/>
              <a:gd name="connsiteY4" fmla="*/ 158346 h 477644"/>
              <a:gd name="connsiteX5" fmla="*/ 1621978 w 4049004"/>
              <a:gd name="connsiteY5" fmla="*/ 175598 h 477644"/>
              <a:gd name="connsiteX6" fmla="*/ 1803133 w 4049004"/>
              <a:gd name="connsiteY6" fmla="*/ 192851 h 477644"/>
              <a:gd name="connsiteX7" fmla="*/ 2087804 w 4049004"/>
              <a:gd name="connsiteY7" fmla="*/ 184225 h 477644"/>
              <a:gd name="connsiteX8" fmla="*/ 2148189 w 4049004"/>
              <a:gd name="connsiteY8" fmla="*/ 166972 h 477644"/>
              <a:gd name="connsiteX9" fmla="*/ 2208574 w 4049004"/>
              <a:gd name="connsiteY9" fmla="*/ 149719 h 477644"/>
              <a:gd name="connsiteX10" fmla="*/ 2234453 w 4049004"/>
              <a:gd name="connsiteY10" fmla="*/ 132466 h 477644"/>
              <a:gd name="connsiteX11" fmla="*/ 2268959 w 4049004"/>
              <a:gd name="connsiteY11" fmla="*/ 123840 h 477644"/>
              <a:gd name="connsiteX12" fmla="*/ 2320718 w 4049004"/>
              <a:gd name="connsiteY12" fmla="*/ 106587 h 477644"/>
              <a:gd name="connsiteX13" fmla="*/ 2519125 w 4049004"/>
              <a:gd name="connsiteY13" fmla="*/ 89334 h 477644"/>
              <a:gd name="connsiteX14" fmla="*/ 2700280 w 4049004"/>
              <a:gd name="connsiteY14" fmla="*/ 72081 h 477644"/>
              <a:gd name="connsiteX15" fmla="*/ 2984952 w 4049004"/>
              <a:gd name="connsiteY15" fmla="*/ 46202 h 477644"/>
              <a:gd name="connsiteX16" fmla="*/ 3071216 w 4049004"/>
              <a:gd name="connsiteY16" fmla="*/ 28949 h 477644"/>
              <a:gd name="connsiteX17" fmla="*/ 3097095 w 4049004"/>
              <a:gd name="connsiteY17" fmla="*/ 20323 h 477644"/>
              <a:gd name="connsiteX18" fmla="*/ 3278250 w 4049004"/>
              <a:gd name="connsiteY18" fmla="*/ 3070 h 477644"/>
              <a:gd name="connsiteX19" fmla="*/ 3554295 w 4049004"/>
              <a:gd name="connsiteY19" fmla="*/ 11696 h 477644"/>
              <a:gd name="connsiteX20" fmla="*/ 4046001 w 4049004"/>
              <a:gd name="connsiteY20" fmla="*/ 28949 h 477644"/>
              <a:gd name="connsiteX21" fmla="*/ 4028748 w 4049004"/>
              <a:gd name="connsiteY21" fmla="*/ 54829 h 477644"/>
              <a:gd name="connsiteX22" fmla="*/ 3994242 w 4049004"/>
              <a:gd name="connsiteY22" fmla="*/ 63455 h 477644"/>
              <a:gd name="connsiteX23" fmla="*/ 3942484 w 4049004"/>
              <a:gd name="connsiteY23" fmla="*/ 89334 h 477644"/>
              <a:gd name="connsiteX24" fmla="*/ 3916604 w 4049004"/>
              <a:gd name="connsiteY24" fmla="*/ 106587 h 477644"/>
              <a:gd name="connsiteX25" fmla="*/ 3864846 w 4049004"/>
              <a:gd name="connsiteY25" fmla="*/ 115213 h 477644"/>
              <a:gd name="connsiteX26" fmla="*/ 3744076 w 4049004"/>
              <a:gd name="connsiteY26" fmla="*/ 132466 h 477644"/>
              <a:gd name="connsiteX27" fmla="*/ 3657812 w 4049004"/>
              <a:gd name="connsiteY27" fmla="*/ 141093 h 477644"/>
              <a:gd name="connsiteX28" fmla="*/ 3631933 w 4049004"/>
              <a:gd name="connsiteY28" fmla="*/ 149719 h 477644"/>
              <a:gd name="connsiteX29" fmla="*/ 3502536 w 4049004"/>
              <a:gd name="connsiteY29" fmla="*/ 166972 h 477644"/>
              <a:gd name="connsiteX30" fmla="*/ 3166106 w 4049004"/>
              <a:gd name="connsiteY30" fmla="*/ 192851 h 477644"/>
              <a:gd name="connsiteX31" fmla="*/ 3140227 w 4049004"/>
              <a:gd name="connsiteY31" fmla="*/ 201478 h 477644"/>
              <a:gd name="connsiteX32" fmla="*/ 3088468 w 4049004"/>
              <a:gd name="connsiteY32" fmla="*/ 210104 h 477644"/>
              <a:gd name="connsiteX33" fmla="*/ 3053963 w 4049004"/>
              <a:gd name="connsiteY33" fmla="*/ 235983 h 477644"/>
              <a:gd name="connsiteX34" fmla="*/ 3028084 w 4049004"/>
              <a:gd name="connsiteY34" fmla="*/ 244610 h 477644"/>
              <a:gd name="connsiteX35" fmla="*/ 2959072 w 4049004"/>
              <a:gd name="connsiteY35" fmla="*/ 270489 h 477644"/>
              <a:gd name="connsiteX36" fmla="*/ 1734121 w 4049004"/>
              <a:gd name="connsiteY36" fmla="*/ 279115 h 477644"/>
              <a:gd name="connsiteX37" fmla="*/ 1682363 w 4049004"/>
              <a:gd name="connsiteY37" fmla="*/ 287742 h 477644"/>
              <a:gd name="connsiteX38" fmla="*/ 1596099 w 4049004"/>
              <a:gd name="connsiteY38" fmla="*/ 296368 h 477644"/>
              <a:gd name="connsiteX39" fmla="*/ 1544340 w 4049004"/>
              <a:gd name="connsiteY39" fmla="*/ 313621 h 477644"/>
              <a:gd name="connsiteX40" fmla="*/ 1518461 w 4049004"/>
              <a:gd name="connsiteY40" fmla="*/ 322247 h 477644"/>
              <a:gd name="connsiteX41" fmla="*/ 1492582 w 4049004"/>
              <a:gd name="connsiteY41" fmla="*/ 339500 h 477644"/>
              <a:gd name="connsiteX42" fmla="*/ 1406318 w 4049004"/>
              <a:gd name="connsiteY42" fmla="*/ 365379 h 477644"/>
              <a:gd name="connsiteX43" fmla="*/ 1311427 w 4049004"/>
              <a:gd name="connsiteY43" fmla="*/ 374006 h 477644"/>
              <a:gd name="connsiteX44" fmla="*/ 1138899 w 4049004"/>
              <a:gd name="connsiteY44" fmla="*/ 399885 h 477644"/>
              <a:gd name="connsiteX45" fmla="*/ 1052635 w 4049004"/>
              <a:gd name="connsiteY45" fmla="*/ 417138 h 477644"/>
              <a:gd name="connsiteX46" fmla="*/ 914612 w 4049004"/>
              <a:gd name="connsiteY46" fmla="*/ 425764 h 477644"/>
              <a:gd name="connsiteX47" fmla="*/ 836974 w 4049004"/>
              <a:gd name="connsiteY47" fmla="*/ 443017 h 477644"/>
              <a:gd name="connsiteX48" fmla="*/ 802468 w 4049004"/>
              <a:gd name="connsiteY48" fmla="*/ 451644 h 477644"/>
              <a:gd name="connsiteX49" fmla="*/ 586808 w 4049004"/>
              <a:gd name="connsiteY49" fmla="*/ 468896 h 477644"/>
              <a:gd name="connsiteX50" fmla="*/ 198619 w 4049004"/>
              <a:gd name="connsiteY50" fmla="*/ 460270 h 477644"/>
              <a:gd name="connsiteX51" fmla="*/ 43344 w 4049004"/>
              <a:gd name="connsiteY51" fmla="*/ 468896 h 477644"/>
              <a:gd name="connsiteX52" fmla="*/ 212 w 4049004"/>
              <a:gd name="connsiteY52" fmla="*/ 477523 h 477644"/>
              <a:gd name="connsiteX0" fmla="*/ 15668 w 4049004"/>
              <a:gd name="connsiteY0" fmla="*/ 157447 h 477644"/>
              <a:gd name="connsiteX1" fmla="*/ 217669 w 4049004"/>
              <a:gd name="connsiteY1" fmla="*/ 170566 h 477644"/>
              <a:gd name="connsiteX2" fmla="*/ 543676 w 4049004"/>
              <a:gd name="connsiteY2" fmla="*/ 141093 h 477644"/>
              <a:gd name="connsiteX3" fmla="*/ 1294174 w 4049004"/>
              <a:gd name="connsiteY3" fmla="*/ 149719 h 477644"/>
              <a:gd name="connsiteX4" fmla="*/ 1337306 w 4049004"/>
              <a:gd name="connsiteY4" fmla="*/ 158346 h 477644"/>
              <a:gd name="connsiteX5" fmla="*/ 1621978 w 4049004"/>
              <a:gd name="connsiteY5" fmla="*/ 175598 h 477644"/>
              <a:gd name="connsiteX6" fmla="*/ 1803133 w 4049004"/>
              <a:gd name="connsiteY6" fmla="*/ 192851 h 477644"/>
              <a:gd name="connsiteX7" fmla="*/ 2087804 w 4049004"/>
              <a:gd name="connsiteY7" fmla="*/ 184225 h 477644"/>
              <a:gd name="connsiteX8" fmla="*/ 2148189 w 4049004"/>
              <a:gd name="connsiteY8" fmla="*/ 166972 h 477644"/>
              <a:gd name="connsiteX9" fmla="*/ 2208574 w 4049004"/>
              <a:gd name="connsiteY9" fmla="*/ 149719 h 477644"/>
              <a:gd name="connsiteX10" fmla="*/ 2234453 w 4049004"/>
              <a:gd name="connsiteY10" fmla="*/ 132466 h 477644"/>
              <a:gd name="connsiteX11" fmla="*/ 2268959 w 4049004"/>
              <a:gd name="connsiteY11" fmla="*/ 123840 h 477644"/>
              <a:gd name="connsiteX12" fmla="*/ 2320718 w 4049004"/>
              <a:gd name="connsiteY12" fmla="*/ 106587 h 477644"/>
              <a:gd name="connsiteX13" fmla="*/ 2519125 w 4049004"/>
              <a:gd name="connsiteY13" fmla="*/ 89334 h 477644"/>
              <a:gd name="connsiteX14" fmla="*/ 2700280 w 4049004"/>
              <a:gd name="connsiteY14" fmla="*/ 72081 h 477644"/>
              <a:gd name="connsiteX15" fmla="*/ 2984952 w 4049004"/>
              <a:gd name="connsiteY15" fmla="*/ 46202 h 477644"/>
              <a:gd name="connsiteX16" fmla="*/ 3071216 w 4049004"/>
              <a:gd name="connsiteY16" fmla="*/ 28949 h 477644"/>
              <a:gd name="connsiteX17" fmla="*/ 3278250 w 4049004"/>
              <a:gd name="connsiteY17" fmla="*/ 3070 h 477644"/>
              <a:gd name="connsiteX18" fmla="*/ 3554295 w 4049004"/>
              <a:gd name="connsiteY18" fmla="*/ 11696 h 477644"/>
              <a:gd name="connsiteX19" fmla="*/ 4046001 w 4049004"/>
              <a:gd name="connsiteY19" fmla="*/ 28949 h 477644"/>
              <a:gd name="connsiteX20" fmla="*/ 4028748 w 4049004"/>
              <a:gd name="connsiteY20" fmla="*/ 54829 h 477644"/>
              <a:gd name="connsiteX21" fmla="*/ 3994242 w 4049004"/>
              <a:gd name="connsiteY21" fmla="*/ 63455 h 477644"/>
              <a:gd name="connsiteX22" fmla="*/ 3942484 w 4049004"/>
              <a:gd name="connsiteY22" fmla="*/ 89334 h 477644"/>
              <a:gd name="connsiteX23" fmla="*/ 3916604 w 4049004"/>
              <a:gd name="connsiteY23" fmla="*/ 106587 h 477644"/>
              <a:gd name="connsiteX24" fmla="*/ 3864846 w 4049004"/>
              <a:gd name="connsiteY24" fmla="*/ 115213 h 477644"/>
              <a:gd name="connsiteX25" fmla="*/ 3744076 w 4049004"/>
              <a:gd name="connsiteY25" fmla="*/ 132466 h 477644"/>
              <a:gd name="connsiteX26" fmla="*/ 3657812 w 4049004"/>
              <a:gd name="connsiteY26" fmla="*/ 141093 h 477644"/>
              <a:gd name="connsiteX27" fmla="*/ 3631933 w 4049004"/>
              <a:gd name="connsiteY27" fmla="*/ 149719 h 477644"/>
              <a:gd name="connsiteX28" fmla="*/ 3502536 w 4049004"/>
              <a:gd name="connsiteY28" fmla="*/ 166972 h 477644"/>
              <a:gd name="connsiteX29" fmla="*/ 3166106 w 4049004"/>
              <a:gd name="connsiteY29" fmla="*/ 192851 h 477644"/>
              <a:gd name="connsiteX30" fmla="*/ 3140227 w 4049004"/>
              <a:gd name="connsiteY30" fmla="*/ 201478 h 477644"/>
              <a:gd name="connsiteX31" fmla="*/ 3088468 w 4049004"/>
              <a:gd name="connsiteY31" fmla="*/ 210104 h 477644"/>
              <a:gd name="connsiteX32" fmla="*/ 3053963 w 4049004"/>
              <a:gd name="connsiteY32" fmla="*/ 235983 h 477644"/>
              <a:gd name="connsiteX33" fmla="*/ 3028084 w 4049004"/>
              <a:gd name="connsiteY33" fmla="*/ 244610 h 477644"/>
              <a:gd name="connsiteX34" fmla="*/ 2959072 w 4049004"/>
              <a:gd name="connsiteY34" fmla="*/ 270489 h 477644"/>
              <a:gd name="connsiteX35" fmla="*/ 1734121 w 4049004"/>
              <a:gd name="connsiteY35" fmla="*/ 279115 h 477644"/>
              <a:gd name="connsiteX36" fmla="*/ 1682363 w 4049004"/>
              <a:gd name="connsiteY36" fmla="*/ 287742 h 477644"/>
              <a:gd name="connsiteX37" fmla="*/ 1596099 w 4049004"/>
              <a:gd name="connsiteY37" fmla="*/ 296368 h 477644"/>
              <a:gd name="connsiteX38" fmla="*/ 1544340 w 4049004"/>
              <a:gd name="connsiteY38" fmla="*/ 313621 h 477644"/>
              <a:gd name="connsiteX39" fmla="*/ 1518461 w 4049004"/>
              <a:gd name="connsiteY39" fmla="*/ 322247 h 477644"/>
              <a:gd name="connsiteX40" fmla="*/ 1492582 w 4049004"/>
              <a:gd name="connsiteY40" fmla="*/ 339500 h 477644"/>
              <a:gd name="connsiteX41" fmla="*/ 1406318 w 4049004"/>
              <a:gd name="connsiteY41" fmla="*/ 365379 h 477644"/>
              <a:gd name="connsiteX42" fmla="*/ 1311427 w 4049004"/>
              <a:gd name="connsiteY42" fmla="*/ 374006 h 477644"/>
              <a:gd name="connsiteX43" fmla="*/ 1138899 w 4049004"/>
              <a:gd name="connsiteY43" fmla="*/ 399885 h 477644"/>
              <a:gd name="connsiteX44" fmla="*/ 1052635 w 4049004"/>
              <a:gd name="connsiteY44" fmla="*/ 417138 h 477644"/>
              <a:gd name="connsiteX45" fmla="*/ 914612 w 4049004"/>
              <a:gd name="connsiteY45" fmla="*/ 425764 h 477644"/>
              <a:gd name="connsiteX46" fmla="*/ 836974 w 4049004"/>
              <a:gd name="connsiteY46" fmla="*/ 443017 h 477644"/>
              <a:gd name="connsiteX47" fmla="*/ 802468 w 4049004"/>
              <a:gd name="connsiteY47" fmla="*/ 451644 h 477644"/>
              <a:gd name="connsiteX48" fmla="*/ 586808 w 4049004"/>
              <a:gd name="connsiteY48" fmla="*/ 468896 h 477644"/>
              <a:gd name="connsiteX49" fmla="*/ 198619 w 4049004"/>
              <a:gd name="connsiteY49" fmla="*/ 460270 h 477644"/>
              <a:gd name="connsiteX50" fmla="*/ 43344 w 4049004"/>
              <a:gd name="connsiteY50" fmla="*/ 468896 h 477644"/>
              <a:gd name="connsiteX51" fmla="*/ 212 w 4049004"/>
              <a:gd name="connsiteY51" fmla="*/ 477523 h 477644"/>
              <a:gd name="connsiteX0" fmla="*/ 15668 w 4049004"/>
              <a:gd name="connsiteY0" fmla="*/ 157447 h 477644"/>
              <a:gd name="connsiteX1" fmla="*/ 217669 w 4049004"/>
              <a:gd name="connsiteY1" fmla="*/ 170566 h 477644"/>
              <a:gd name="connsiteX2" fmla="*/ 543676 w 4049004"/>
              <a:gd name="connsiteY2" fmla="*/ 141093 h 477644"/>
              <a:gd name="connsiteX3" fmla="*/ 1294174 w 4049004"/>
              <a:gd name="connsiteY3" fmla="*/ 149719 h 477644"/>
              <a:gd name="connsiteX4" fmla="*/ 1337306 w 4049004"/>
              <a:gd name="connsiteY4" fmla="*/ 158346 h 477644"/>
              <a:gd name="connsiteX5" fmla="*/ 1621978 w 4049004"/>
              <a:gd name="connsiteY5" fmla="*/ 175598 h 477644"/>
              <a:gd name="connsiteX6" fmla="*/ 1803133 w 4049004"/>
              <a:gd name="connsiteY6" fmla="*/ 192851 h 477644"/>
              <a:gd name="connsiteX7" fmla="*/ 2087804 w 4049004"/>
              <a:gd name="connsiteY7" fmla="*/ 184225 h 477644"/>
              <a:gd name="connsiteX8" fmla="*/ 2148189 w 4049004"/>
              <a:gd name="connsiteY8" fmla="*/ 166972 h 477644"/>
              <a:gd name="connsiteX9" fmla="*/ 2208574 w 4049004"/>
              <a:gd name="connsiteY9" fmla="*/ 149719 h 477644"/>
              <a:gd name="connsiteX10" fmla="*/ 2234453 w 4049004"/>
              <a:gd name="connsiteY10" fmla="*/ 132466 h 477644"/>
              <a:gd name="connsiteX11" fmla="*/ 2268959 w 4049004"/>
              <a:gd name="connsiteY11" fmla="*/ 123840 h 477644"/>
              <a:gd name="connsiteX12" fmla="*/ 2320718 w 4049004"/>
              <a:gd name="connsiteY12" fmla="*/ 106587 h 477644"/>
              <a:gd name="connsiteX13" fmla="*/ 2519125 w 4049004"/>
              <a:gd name="connsiteY13" fmla="*/ 89334 h 477644"/>
              <a:gd name="connsiteX14" fmla="*/ 2700280 w 4049004"/>
              <a:gd name="connsiteY14" fmla="*/ 72081 h 477644"/>
              <a:gd name="connsiteX15" fmla="*/ 2984952 w 4049004"/>
              <a:gd name="connsiteY15" fmla="*/ 46202 h 477644"/>
              <a:gd name="connsiteX16" fmla="*/ 3083916 w 4049004"/>
              <a:gd name="connsiteY16" fmla="*/ 47999 h 477644"/>
              <a:gd name="connsiteX17" fmla="*/ 3278250 w 4049004"/>
              <a:gd name="connsiteY17" fmla="*/ 3070 h 477644"/>
              <a:gd name="connsiteX18" fmla="*/ 3554295 w 4049004"/>
              <a:gd name="connsiteY18" fmla="*/ 11696 h 477644"/>
              <a:gd name="connsiteX19" fmla="*/ 4046001 w 4049004"/>
              <a:gd name="connsiteY19" fmla="*/ 28949 h 477644"/>
              <a:gd name="connsiteX20" fmla="*/ 4028748 w 4049004"/>
              <a:gd name="connsiteY20" fmla="*/ 54829 h 477644"/>
              <a:gd name="connsiteX21" fmla="*/ 3994242 w 4049004"/>
              <a:gd name="connsiteY21" fmla="*/ 63455 h 477644"/>
              <a:gd name="connsiteX22" fmla="*/ 3942484 w 4049004"/>
              <a:gd name="connsiteY22" fmla="*/ 89334 h 477644"/>
              <a:gd name="connsiteX23" fmla="*/ 3916604 w 4049004"/>
              <a:gd name="connsiteY23" fmla="*/ 106587 h 477644"/>
              <a:gd name="connsiteX24" fmla="*/ 3864846 w 4049004"/>
              <a:gd name="connsiteY24" fmla="*/ 115213 h 477644"/>
              <a:gd name="connsiteX25" fmla="*/ 3744076 w 4049004"/>
              <a:gd name="connsiteY25" fmla="*/ 132466 h 477644"/>
              <a:gd name="connsiteX26" fmla="*/ 3657812 w 4049004"/>
              <a:gd name="connsiteY26" fmla="*/ 141093 h 477644"/>
              <a:gd name="connsiteX27" fmla="*/ 3631933 w 4049004"/>
              <a:gd name="connsiteY27" fmla="*/ 149719 h 477644"/>
              <a:gd name="connsiteX28" fmla="*/ 3502536 w 4049004"/>
              <a:gd name="connsiteY28" fmla="*/ 166972 h 477644"/>
              <a:gd name="connsiteX29" fmla="*/ 3166106 w 4049004"/>
              <a:gd name="connsiteY29" fmla="*/ 192851 h 477644"/>
              <a:gd name="connsiteX30" fmla="*/ 3140227 w 4049004"/>
              <a:gd name="connsiteY30" fmla="*/ 201478 h 477644"/>
              <a:gd name="connsiteX31" fmla="*/ 3088468 w 4049004"/>
              <a:gd name="connsiteY31" fmla="*/ 210104 h 477644"/>
              <a:gd name="connsiteX32" fmla="*/ 3053963 w 4049004"/>
              <a:gd name="connsiteY32" fmla="*/ 235983 h 477644"/>
              <a:gd name="connsiteX33" fmla="*/ 3028084 w 4049004"/>
              <a:gd name="connsiteY33" fmla="*/ 244610 h 477644"/>
              <a:gd name="connsiteX34" fmla="*/ 2959072 w 4049004"/>
              <a:gd name="connsiteY34" fmla="*/ 270489 h 477644"/>
              <a:gd name="connsiteX35" fmla="*/ 1734121 w 4049004"/>
              <a:gd name="connsiteY35" fmla="*/ 279115 h 477644"/>
              <a:gd name="connsiteX36" fmla="*/ 1682363 w 4049004"/>
              <a:gd name="connsiteY36" fmla="*/ 287742 h 477644"/>
              <a:gd name="connsiteX37" fmla="*/ 1596099 w 4049004"/>
              <a:gd name="connsiteY37" fmla="*/ 296368 h 477644"/>
              <a:gd name="connsiteX38" fmla="*/ 1544340 w 4049004"/>
              <a:gd name="connsiteY38" fmla="*/ 313621 h 477644"/>
              <a:gd name="connsiteX39" fmla="*/ 1518461 w 4049004"/>
              <a:gd name="connsiteY39" fmla="*/ 322247 h 477644"/>
              <a:gd name="connsiteX40" fmla="*/ 1492582 w 4049004"/>
              <a:gd name="connsiteY40" fmla="*/ 339500 h 477644"/>
              <a:gd name="connsiteX41" fmla="*/ 1406318 w 4049004"/>
              <a:gd name="connsiteY41" fmla="*/ 365379 h 477644"/>
              <a:gd name="connsiteX42" fmla="*/ 1311427 w 4049004"/>
              <a:gd name="connsiteY42" fmla="*/ 374006 h 477644"/>
              <a:gd name="connsiteX43" fmla="*/ 1138899 w 4049004"/>
              <a:gd name="connsiteY43" fmla="*/ 399885 h 477644"/>
              <a:gd name="connsiteX44" fmla="*/ 1052635 w 4049004"/>
              <a:gd name="connsiteY44" fmla="*/ 417138 h 477644"/>
              <a:gd name="connsiteX45" fmla="*/ 914612 w 4049004"/>
              <a:gd name="connsiteY45" fmla="*/ 425764 h 477644"/>
              <a:gd name="connsiteX46" fmla="*/ 836974 w 4049004"/>
              <a:gd name="connsiteY46" fmla="*/ 443017 h 477644"/>
              <a:gd name="connsiteX47" fmla="*/ 802468 w 4049004"/>
              <a:gd name="connsiteY47" fmla="*/ 451644 h 477644"/>
              <a:gd name="connsiteX48" fmla="*/ 586808 w 4049004"/>
              <a:gd name="connsiteY48" fmla="*/ 468896 h 477644"/>
              <a:gd name="connsiteX49" fmla="*/ 198619 w 4049004"/>
              <a:gd name="connsiteY49" fmla="*/ 460270 h 477644"/>
              <a:gd name="connsiteX50" fmla="*/ 43344 w 4049004"/>
              <a:gd name="connsiteY50" fmla="*/ 468896 h 477644"/>
              <a:gd name="connsiteX51" fmla="*/ 212 w 4049004"/>
              <a:gd name="connsiteY51" fmla="*/ 477523 h 477644"/>
              <a:gd name="connsiteX0" fmla="*/ 15668 w 4049004"/>
              <a:gd name="connsiteY0" fmla="*/ 159701 h 479898"/>
              <a:gd name="connsiteX1" fmla="*/ 217669 w 4049004"/>
              <a:gd name="connsiteY1" fmla="*/ 172820 h 479898"/>
              <a:gd name="connsiteX2" fmla="*/ 543676 w 4049004"/>
              <a:gd name="connsiteY2" fmla="*/ 143347 h 479898"/>
              <a:gd name="connsiteX3" fmla="*/ 1294174 w 4049004"/>
              <a:gd name="connsiteY3" fmla="*/ 151973 h 479898"/>
              <a:gd name="connsiteX4" fmla="*/ 1337306 w 4049004"/>
              <a:gd name="connsiteY4" fmla="*/ 160600 h 479898"/>
              <a:gd name="connsiteX5" fmla="*/ 1621978 w 4049004"/>
              <a:gd name="connsiteY5" fmla="*/ 177852 h 479898"/>
              <a:gd name="connsiteX6" fmla="*/ 1803133 w 4049004"/>
              <a:gd name="connsiteY6" fmla="*/ 195105 h 479898"/>
              <a:gd name="connsiteX7" fmla="*/ 2087804 w 4049004"/>
              <a:gd name="connsiteY7" fmla="*/ 186479 h 479898"/>
              <a:gd name="connsiteX8" fmla="*/ 2148189 w 4049004"/>
              <a:gd name="connsiteY8" fmla="*/ 169226 h 479898"/>
              <a:gd name="connsiteX9" fmla="*/ 2208574 w 4049004"/>
              <a:gd name="connsiteY9" fmla="*/ 151973 h 479898"/>
              <a:gd name="connsiteX10" fmla="*/ 2234453 w 4049004"/>
              <a:gd name="connsiteY10" fmla="*/ 134720 h 479898"/>
              <a:gd name="connsiteX11" fmla="*/ 2268959 w 4049004"/>
              <a:gd name="connsiteY11" fmla="*/ 126094 h 479898"/>
              <a:gd name="connsiteX12" fmla="*/ 2320718 w 4049004"/>
              <a:gd name="connsiteY12" fmla="*/ 108841 h 479898"/>
              <a:gd name="connsiteX13" fmla="*/ 2519125 w 4049004"/>
              <a:gd name="connsiteY13" fmla="*/ 91588 h 479898"/>
              <a:gd name="connsiteX14" fmla="*/ 2700280 w 4049004"/>
              <a:gd name="connsiteY14" fmla="*/ 74335 h 479898"/>
              <a:gd name="connsiteX15" fmla="*/ 2984952 w 4049004"/>
              <a:gd name="connsiteY15" fmla="*/ 48456 h 479898"/>
              <a:gd name="connsiteX16" fmla="*/ 3083916 w 4049004"/>
              <a:gd name="connsiteY16" fmla="*/ 50253 h 479898"/>
              <a:gd name="connsiteX17" fmla="*/ 3284600 w 4049004"/>
              <a:gd name="connsiteY17" fmla="*/ 49774 h 479898"/>
              <a:gd name="connsiteX18" fmla="*/ 3554295 w 4049004"/>
              <a:gd name="connsiteY18" fmla="*/ 13950 h 479898"/>
              <a:gd name="connsiteX19" fmla="*/ 4046001 w 4049004"/>
              <a:gd name="connsiteY19" fmla="*/ 31203 h 479898"/>
              <a:gd name="connsiteX20" fmla="*/ 4028748 w 4049004"/>
              <a:gd name="connsiteY20" fmla="*/ 57083 h 479898"/>
              <a:gd name="connsiteX21" fmla="*/ 3994242 w 4049004"/>
              <a:gd name="connsiteY21" fmla="*/ 65709 h 479898"/>
              <a:gd name="connsiteX22" fmla="*/ 3942484 w 4049004"/>
              <a:gd name="connsiteY22" fmla="*/ 91588 h 479898"/>
              <a:gd name="connsiteX23" fmla="*/ 3916604 w 4049004"/>
              <a:gd name="connsiteY23" fmla="*/ 108841 h 479898"/>
              <a:gd name="connsiteX24" fmla="*/ 3864846 w 4049004"/>
              <a:gd name="connsiteY24" fmla="*/ 117467 h 479898"/>
              <a:gd name="connsiteX25" fmla="*/ 3744076 w 4049004"/>
              <a:gd name="connsiteY25" fmla="*/ 134720 h 479898"/>
              <a:gd name="connsiteX26" fmla="*/ 3657812 w 4049004"/>
              <a:gd name="connsiteY26" fmla="*/ 143347 h 479898"/>
              <a:gd name="connsiteX27" fmla="*/ 3631933 w 4049004"/>
              <a:gd name="connsiteY27" fmla="*/ 151973 h 479898"/>
              <a:gd name="connsiteX28" fmla="*/ 3502536 w 4049004"/>
              <a:gd name="connsiteY28" fmla="*/ 169226 h 479898"/>
              <a:gd name="connsiteX29" fmla="*/ 3166106 w 4049004"/>
              <a:gd name="connsiteY29" fmla="*/ 195105 h 479898"/>
              <a:gd name="connsiteX30" fmla="*/ 3140227 w 4049004"/>
              <a:gd name="connsiteY30" fmla="*/ 203732 h 479898"/>
              <a:gd name="connsiteX31" fmla="*/ 3088468 w 4049004"/>
              <a:gd name="connsiteY31" fmla="*/ 212358 h 479898"/>
              <a:gd name="connsiteX32" fmla="*/ 3053963 w 4049004"/>
              <a:gd name="connsiteY32" fmla="*/ 238237 h 479898"/>
              <a:gd name="connsiteX33" fmla="*/ 3028084 w 4049004"/>
              <a:gd name="connsiteY33" fmla="*/ 246864 h 479898"/>
              <a:gd name="connsiteX34" fmla="*/ 2959072 w 4049004"/>
              <a:gd name="connsiteY34" fmla="*/ 272743 h 479898"/>
              <a:gd name="connsiteX35" fmla="*/ 1734121 w 4049004"/>
              <a:gd name="connsiteY35" fmla="*/ 281369 h 479898"/>
              <a:gd name="connsiteX36" fmla="*/ 1682363 w 4049004"/>
              <a:gd name="connsiteY36" fmla="*/ 289996 h 479898"/>
              <a:gd name="connsiteX37" fmla="*/ 1596099 w 4049004"/>
              <a:gd name="connsiteY37" fmla="*/ 298622 h 479898"/>
              <a:gd name="connsiteX38" fmla="*/ 1544340 w 4049004"/>
              <a:gd name="connsiteY38" fmla="*/ 315875 h 479898"/>
              <a:gd name="connsiteX39" fmla="*/ 1518461 w 4049004"/>
              <a:gd name="connsiteY39" fmla="*/ 324501 h 479898"/>
              <a:gd name="connsiteX40" fmla="*/ 1492582 w 4049004"/>
              <a:gd name="connsiteY40" fmla="*/ 341754 h 479898"/>
              <a:gd name="connsiteX41" fmla="*/ 1406318 w 4049004"/>
              <a:gd name="connsiteY41" fmla="*/ 367633 h 479898"/>
              <a:gd name="connsiteX42" fmla="*/ 1311427 w 4049004"/>
              <a:gd name="connsiteY42" fmla="*/ 376260 h 479898"/>
              <a:gd name="connsiteX43" fmla="*/ 1138899 w 4049004"/>
              <a:gd name="connsiteY43" fmla="*/ 402139 h 479898"/>
              <a:gd name="connsiteX44" fmla="*/ 1052635 w 4049004"/>
              <a:gd name="connsiteY44" fmla="*/ 419392 h 479898"/>
              <a:gd name="connsiteX45" fmla="*/ 914612 w 4049004"/>
              <a:gd name="connsiteY45" fmla="*/ 428018 h 479898"/>
              <a:gd name="connsiteX46" fmla="*/ 836974 w 4049004"/>
              <a:gd name="connsiteY46" fmla="*/ 445271 h 479898"/>
              <a:gd name="connsiteX47" fmla="*/ 802468 w 4049004"/>
              <a:gd name="connsiteY47" fmla="*/ 453898 h 479898"/>
              <a:gd name="connsiteX48" fmla="*/ 586808 w 4049004"/>
              <a:gd name="connsiteY48" fmla="*/ 471150 h 479898"/>
              <a:gd name="connsiteX49" fmla="*/ 198619 w 4049004"/>
              <a:gd name="connsiteY49" fmla="*/ 462524 h 479898"/>
              <a:gd name="connsiteX50" fmla="*/ 43344 w 4049004"/>
              <a:gd name="connsiteY50" fmla="*/ 471150 h 479898"/>
              <a:gd name="connsiteX51" fmla="*/ 212 w 4049004"/>
              <a:gd name="connsiteY51" fmla="*/ 479777 h 479898"/>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66106 w 4079489"/>
              <a:gd name="connsiteY29" fmla="*/ 165917 h 450710"/>
              <a:gd name="connsiteX30" fmla="*/ 3140227 w 4079489"/>
              <a:gd name="connsiteY30" fmla="*/ 174544 h 450710"/>
              <a:gd name="connsiteX31" fmla="*/ 3088468 w 4079489"/>
              <a:gd name="connsiteY31" fmla="*/ 183170 h 450710"/>
              <a:gd name="connsiteX32" fmla="*/ 3053963 w 4079489"/>
              <a:gd name="connsiteY32" fmla="*/ 209049 h 450710"/>
              <a:gd name="connsiteX33" fmla="*/ 3028084 w 4079489"/>
              <a:gd name="connsiteY33" fmla="*/ 217676 h 450710"/>
              <a:gd name="connsiteX34" fmla="*/ 2959072 w 4079489"/>
              <a:gd name="connsiteY34" fmla="*/ 243555 h 450710"/>
              <a:gd name="connsiteX35" fmla="*/ 1734121 w 4079489"/>
              <a:gd name="connsiteY35" fmla="*/ 252181 h 450710"/>
              <a:gd name="connsiteX36" fmla="*/ 1682363 w 4079489"/>
              <a:gd name="connsiteY36" fmla="*/ 260808 h 450710"/>
              <a:gd name="connsiteX37" fmla="*/ 1596099 w 4079489"/>
              <a:gd name="connsiteY37" fmla="*/ 269434 h 450710"/>
              <a:gd name="connsiteX38" fmla="*/ 1544340 w 4079489"/>
              <a:gd name="connsiteY38" fmla="*/ 286687 h 450710"/>
              <a:gd name="connsiteX39" fmla="*/ 1518461 w 4079489"/>
              <a:gd name="connsiteY39" fmla="*/ 295313 h 450710"/>
              <a:gd name="connsiteX40" fmla="*/ 1492582 w 4079489"/>
              <a:gd name="connsiteY40" fmla="*/ 312566 h 450710"/>
              <a:gd name="connsiteX41" fmla="*/ 1406318 w 4079489"/>
              <a:gd name="connsiteY41" fmla="*/ 338445 h 450710"/>
              <a:gd name="connsiteX42" fmla="*/ 1311427 w 4079489"/>
              <a:gd name="connsiteY42" fmla="*/ 347072 h 450710"/>
              <a:gd name="connsiteX43" fmla="*/ 1138899 w 4079489"/>
              <a:gd name="connsiteY43" fmla="*/ 372951 h 450710"/>
              <a:gd name="connsiteX44" fmla="*/ 1052635 w 4079489"/>
              <a:gd name="connsiteY44" fmla="*/ 390204 h 450710"/>
              <a:gd name="connsiteX45" fmla="*/ 914612 w 4079489"/>
              <a:gd name="connsiteY45" fmla="*/ 398830 h 450710"/>
              <a:gd name="connsiteX46" fmla="*/ 836974 w 4079489"/>
              <a:gd name="connsiteY46" fmla="*/ 416083 h 450710"/>
              <a:gd name="connsiteX47" fmla="*/ 802468 w 4079489"/>
              <a:gd name="connsiteY47" fmla="*/ 424710 h 450710"/>
              <a:gd name="connsiteX48" fmla="*/ 586808 w 4079489"/>
              <a:gd name="connsiteY48" fmla="*/ 441962 h 450710"/>
              <a:gd name="connsiteX49" fmla="*/ 198619 w 4079489"/>
              <a:gd name="connsiteY49" fmla="*/ 433336 h 450710"/>
              <a:gd name="connsiteX50" fmla="*/ 43344 w 4079489"/>
              <a:gd name="connsiteY50" fmla="*/ 441962 h 450710"/>
              <a:gd name="connsiteX51" fmla="*/ 212 w 4079489"/>
              <a:gd name="connsiteY51"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40227 w 4079489"/>
              <a:gd name="connsiteY29" fmla="*/ 174544 h 450710"/>
              <a:gd name="connsiteX30" fmla="*/ 3088468 w 4079489"/>
              <a:gd name="connsiteY30" fmla="*/ 183170 h 450710"/>
              <a:gd name="connsiteX31" fmla="*/ 3053963 w 4079489"/>
              <a:gd name="connsiteY31" fmla="*/ 209049 h 450710"/>
              <a:gd name="connsiteX32" fmla="*/ 3028084 w 4079489"/>
              <a:gd name="connsiteY32" fmla="*/ 217676 h 450710"/>
              <a:gd name="connsiteX33" fmla="*/ 2959072 w 4079489"/>
              <a:gd name="connsiteY33" fmla="*/ 243555 h 450710"/>
              <a:gd name="connsiteX34" fmla="*/ 1734121 w 4079489"/>
              <a:gd name="connsiteY34" fmla="*/ 252181 h 450710"/>
              <a:gd name="connsiteX35" fmla="*/ 1682363 w 4079489"/>
              <a:gd name="connsiteY35" fmla="*/ 260808 h 450710"/>
              <a:gd name="connsiteX36" fmla="*/ 1596099 w 4079489"/>
              <a:gd name="connsiteY36" fmla="*/ 269434 h 450710"/>
              <a:gd name="connsiteX37" fmla="*/ 1544340 w 4079489"/>
              <a:gd name="connsiteY37" fmla="*/ 286687 h 450710"/>
              <a:gd name="connsiteX38" fmla="*/ 1518461 w 4079489"/>
              <a:gd name="connsiteY38" fmla="*/ 295313 h 450710"/>
              <a:gd name="connsiteX39" fmla="*/ 1492582 w 4079489"/>
              <a:gd name="connsiteY39" fmla="*/ 312566 h 450710"/>
              <a:gd name="connsiteX40" fmla="*/ 1406318 w 4079489"/>
              <a:gd name="connsiteY40" fmla="*/ 338445 h 450710"/>
              <a:gd name="connsiteX41" fmla="*/ 1311427 w 4079489"/>
              <a:gd name="connsiteY41" fmla="*/ 347072 h 450710"/>
              <a:gd name="connsiteX42" fmla="*/ 1138899 w 4079489"/>
              <a:gd name="connsiteY42" fmla="*/ 372951 h 450710"/>
              <a:gd name="connsiteX43" fmla="*/ 1052635 w 4079489"/>
              <a:gd name="connsiteY43" fmla="*/ 390204 h 450710"/>
              <a:gd name="connsiteX44" fmla="*/ 914612 w 4079489"/>
              <a:gd name="connsiteY44" fmla="*/ 398830 h 450710"/>
              <a:gd name="connsiteX45" fmla="*/ 836974 w 4079489"/>
              <a:gd name="connsiteY45" fmla="*/ 416083 h 450710"/>
              <a:gd name="connsiteX46" fmla="*/ 802468 w 4079489"/>
              <a:gd name="connsiteY46" fmla="*/ 424710 h 450710"/>
              <a:gd name="connsiteX47" fmla="*/ 586808 w 4079489"/>
              <a:gd name="connsiteY47" fmla="*/ 441962 h 450710"/>
              <a:gd name="connsiteX48" fmla="*/ 198619 w 4079489"/>
              <a:gd name="connsiteY48" fmla="*/ 433336 h 450710"/>
              <a:gd name="connsiteX49" fmla="*/ 43344 w 4079489"/>
              <a:gd name="connsiteY49" fmla="*/ 441962 h 450710"/>
              <a:gd name="connsiteX50" fmla="*/ 212 w 4079489"/>
              <a:gd name="connsiteY50"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40227 w 4079489"/>
              <a:gd name="connsiteY29" fmla="*/ 174544 h 450710"/>
              <a:gd name="connsiteX30" fmla="*/ 3088468 w 4079489"/>
              <a:gd name="connsiteY30" fmla="*/ 183170 h 450710"/>
              <a:gd name="connsiteX31" fmla="*/ 3028084 w 4079489"/>
              <a:gd name="connsiteY31" fmla="*/ 217676 h 450710"/>
              <a:gd name="connsiteX32" fmla="*/ 2959072 w 4079489"/>
              <a:gd name="connsiteY32" fmla="*/ 243555 h 450710"/>
              <a:gd name="connsiteX33" fmla="*/ 1734121 w 4079489"/>
              <a:gd name="connsiteY33" fmla="*/ 252181 h 450710"/>
              <a:gd name="connsiteX34" fmla="*/ 1682363 w 4079489"/>
              <a:gd name="connsiteY34" fmla="*/ 260808 h 450710"/>
              <a:gd name="connsiteX35" fmla="*/ 1596099 w 4079489"/>
              <a:gd name="connsiteY35" fmla="*/ 269434 h 450710"/>
              <a:gd name="connsiteX36" fmla="*/ 1544340 w 4079489"/>
              <a:gd name="connsiteY36" fmla="*/ 286687 h 450710"/>
              <a:gd name="connsiteX37" fmla="*/ 1518461 w 4079489"/>
              <a:gd name="connsiteY37" fmla="*/ 295313 h 450710"/>
              <a:gd name="connsiteX38" fmla="*/ 1492582 w 4079489"/>
              <a:gd name="connsiteY38" fmla="*/ 312566 h 450710"/>
              <a:gd name="connsiteX39" fmla="*/ 1406318 w 4079489"/>
              <a:gd name="connsiteY39" fmla="*/ 338445 h 450710"/>
              <a:gd name="connsiteX40" fmla="*/ 1311427 w 4079489"/>
              <a:gd name="connsiteY40" fmla="*/ 347072 h 450710"/>
              <a:gd name="connsiteX41" fmla="*/ 1138899 w 4079489"/>
              <a:gd name="connsiteY41" fmla="*/ 372951 h 450710"/>
              <a:gd name="connsiteX42" fmla="*/ 1052635 w 4079489"/>
              <a:gd name="connsiteY42" fmla="*/ 390204 h 450710"/>
              <a:gd name="connsiteX43" fmla="*/ 914612 w 4079489"/>
              <a:gd name="connsiteY43" fmla="*/ 398830 h 450710"/>
              <a:gd name="connsiteX44" fmla="*/ 836974 w 4079489"/>
              <a:gd name="connsiteY44" fmla="*/ 416083 h 450710"/>
              <a:gd name="connsiteX45" fmla="*/ 802468 w 4079489"/>
              <a:gd name="connsiteY45" fmla="*/ 424710 h 450710"/>
              <a:gd name="connsiteX46" fmla="*/ 586808 w 4079489"/>
              <a:gd name="connsiteY46" fmla="*/ 441962 h 450710"/>
              <a:gd name="connsiteX47" fmla="*/ 198619 w 4079489"/>
              <a:gd name="connsiteY47" fmla="*/ 433336 h 450710"/>
              <a:gd name="connsiteX48" fmla="*/ 43344 w 4079489"/>
              <a:gd name="connsiteY48" fmla="*/ 441962 h 450710"/>
              <a:gd name="connsiteX49" fmla="*/ 212 w 4079489"/>
              <a:gd name="connsiteY49"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59277 w 4079489"/>
              <a:gd name="connsiteY29" fmla="*/ 184069 h 450710"/>
              <a:gd name="connsiteX30" fmla="*/ 3088468 w 4079489"/>
              <a:gd name="connsiteY30" fmla="*/ 183170 h 450710"/>
              <a:gd name="connsiteX31" fmla="*/ 3028084 w 4079489"/>
              <a:gd name="connsiteY31" fmla="*/ 217676 h 450710"/>
              <a:gd name="connsiteX32" fmla="*/ 2959072 w 4079489"/>
              <a:gd name="connsiteY32" fmla="*/ 243555 h 450710"/>
              <a:gd name="connsiteX33" fmla="*/ 1734121 w 4079489"/>
              <a:gd name="connsiteY33" fmla="*/ 252181 h 450710"/>
              <a:gd name="connsiteX34" fmla="*/ 1682363 w 4079489"/>
              <a:gd name="connsiteY34" fmla="*/ 260808 h 450710"/>
              <a:gd name="connsiteX35" fmla="*/ 1596099 w 4079489"/>
              <a:gd name="connsiteY35" fmla="*/ 269434 h 450710"/>
              <a:gd name="connsiteX36" fmla="*/ 1544340 w 4079489"/>
              <a:gd name="connsiteY36" fmla="*/ 286687 h 450710"/>
              <a:gd name="connsiteX37" fmla="*/ 1518461 w 4079489"/>
              <a:gd name="connsiteY37" fmla="*/ 295313 h 450710"/>
              <a:gd name="connsiteX38" fmla="*/ 1492582 w 4079489"/>
              <a:gd name="connsiteY38" fmla="*/ 312566 h 450710"/>
              <a:gd name="connsiteX39" fmla="*/ 1406318 w 4079489"/>
              <a:gd name="connsiteY39" fmla="*/ 338445 h 450710"/>
              <a:gd name="connsiteX40" fmla="*/ 1311427 w 4079489"/>
              <a:gd name="connsiteY40" fmla="*/ 347072 h 450710"/>
              <a:gd name="connsiteX41" fmla="*/ 1138899 w 4079489"/>
              <a:gd name="connsiteY41" fmla="*/ 372951 h 450710"/>
              <a:gd name="connsiteX42" fmla="*/ 1052635 w 4079489"/>
              <a:gd name="connsiteY42" fmla="*/ 390204 h 450710"/>
              <a:gd name="connsiteX43" fmla="*/ 914612 w 4079489"/>
              <a:gd name="connsiteY43" fmla="*/ 398830 h 450710"/>
              <a:gd name="connsiteX44" fmla="*/ 836974 w 4079489"/>
              <a:gd name="connsiteY44" fmla="*/ 416083 h 450710"/>
              <a:gd name="connsiteX45" fmla="*/ 802468 w 4079489"/>
              <a:gd name="connsiteY45" fmla="*/ 424710 h 450710"/>
              <a:gd name="connsiteX46" fmla="*/ 586808 w 4079489"/>
              <a:gd name="connsiteY46" fmla="*/ 441962 h 450710"/>
              <a:gd name="connsiteX47" fmla="*/ 198619 w 4079489"/>
              <a:gd name="connsiteY47" fmla="*/ 433336 h 450710"/>
              <a:gd name="connsiteX48" fmla="*/ 43344 w 4079489"/>
              <a:gd name="connsiteY48" fmla="*/ 441962 h 450710"/>
              <a:gd name="connsiteX49" fmla="*/ 212 w 4079489"/>
              <a:gd name="connsiteY49"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59277 w 4079489"/>
              <a:gd name="connsiteY29" fmla="*/ 184069 h 450710"/>
              <a:gd name="connsiteX30" fmla="*/ 3088468 w 4079489"/>
              <a:gd name="connsiteY30" fmla="*/ 195870 h 450710"/>
              <a:gd name="connsiteX31" fmla="*/ 3028084 w 4079489"/>
              <a:gd name="connsiteY31" fmla="*/ 217676 h 450710"/>
              <a:gd name="connsiteX32" fmla="*/ 2959072 w 4079489"/>
              <a:gd name="connsiteY32" fmla="*/ 243555 h 450710"/>
              <a:gd name="connsiteX33" fmla="*/ 1734121 w 4079489"/>
              <a:gd name="connsiteY33" fmla="*/ 252181 h 450710"/>
              <a:gd name="connsiteX34" fmla="*/ 1682363 w 4079489"/>
              <a:gd name="connsiteY34" fmla="*/ 260808 h 450710"/>
              <a:gd name="connsiteX35" fmla="*/ 1596099 w 4079489"/>
              <a:gd name="connsiteY35" fmla="*/ 269434 h 450710"/>
              <a:gd name="connsiteX36" fmla="*/ 1544340 w 4079489"/>
              <a:gd name="connsiteY36" fmla="*/ 286687 h 450710"/>
              <a:gd name="connsiteX37" fmla="*/ 1518461 w 4079489"/>
              <a:gd name="connsiteY37" fmla="*/ 295313 h 450710"/>
              <a:gd name="connsiteX38" fmla="*/ 1492582 w 4079489"/>
              <a:gd name="connsiteY38" fmla="*/ 312566 h 450710"/>
              <a:gd name="connsiteX39" fmla="*/ 1406318 w 4079489"/>
              <a:gd name="connsiteY39" fmla="*/ 338445 h 450710"/>
              <a:gd name="connsiteX40" fmla="*/ 1311427 w 4079489"/>
              <a:gd name="connsiteY40" fmla="*/ 347072 h 450710"/>
              <a:gd name="connsiteX41" fmla="*/ 1138899 w 4079489"/>
              <a:gd name="connsiteY41" fmla="*/ 372951 h 450710"/>
              <a:gd name="connsiteX42" fmla="*/ 1052635 w 4079489"/>
              <a:gd name="connsiteY42" fmla="*/ 390204 h 450710"/>
              <a:gd name="connsiteX43" fmla="*/ 914612 w 4079489"/>
              <a:gd name="connsiteY43" fmla="*/ 398830 h 450710"/>
              <a:gd name="connsiteX44" fmla="*/ 836974 w 4079489"/>
              <a:gd name="connsiteY44" fmla="*/ 416083 h 450710"/>
              <a:gd name="connsiteX45" fmla="*/ 802468 w 4079489"/>
              <a:gd name="connsiteY45" fmla="*/ 424710 h 450710"/>
              <a:gd name="connsiteX46" fmla="*/ 586808 w 4079489"/>
              <a:gd name="connsiteY46" fmla="*/ 441962 h 450710"/>
              <a:gd name="connsiteX47" fmla="*/ 198619 w 4079489"/>
              <a:gd name="connsiteY47" fmla="*/ 433336 h 450710"/>
              <a:gd name="connsiteX48" fmla="*/ 43344 w 4079489"/>
              <a:gd name="connsiteY48" fmla="*/ 441962 h 450710"/>
              <a:gd name="connsiteX49" fmla="*/ 212 w 4079489"/>
              <a:gd name="connsiteY49"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59277 w 4079489"/>
              <a:gd name="connsiteY29" fmla="*/ 184069 h 450710"/>
              <a:gd name="connsiteX30" fmla="*/ 3088468 w 4079489"/>
              <a:gd name="connsiteY30" fmla="*/ 195870 h 450710"/>
              <a:gd name="connsiteX31" fmla="*/ 3028084 w 4079489"/>
              <a:gd name="connsiteY31" fmla="*/ 217676 h 450710"/>
              <a:gd name="connsiteX32" fmla="*/ 2959072 w 4079489"/>
              <a:gd name="connsiteY32" fmla="*/ 243555 h 450710"/>
              <a:gd name="connsiteX33" fmla="*/ 1734121 w 4079489"/>
              <a:gd name="connsiteY33" fmla="*/ 252181 h 450710"/>
              <a:gd name="connsiteX34" fmla="*/ 1596099 w 4079489"/>
              <a:gd name="connsiteY34" fmla="*/ 269434 h 450710"/>
              <a:gd name="connsiteX35" fmla="*/ 1544340 w 4079489"/>
              <a:gd name="connsiteY35" fmla="*/ 286687 h 450710"/>
              <a:gd name="connsiteX36" fmla="*/ 1518461 w 4079489"/>
              <a:gd name="connsiteY36" fmla="*/ 295313 h 450710"/>
              <a:gd name="connsiteX37" fmla="*/ 1492582 w 4079489"/>
              <a:gd name="connsiteY37" fmla="*/ 312566 h 450710"/>
              <a:gd name="connsiteX38" fmla="*/ 1406318 w 4079489"/>
              <a:gd name="connsiteY38" fmla="*/ 338445 h 450710"/>
              <a:gd name="connsiteX39" fmla="*/ 1311427 w 4079489"/>
              <a:gd name="connsiteY39" fmla="*/ 347072 h 450710"/>
              <a:gd name="connsiteX40" fmla="*/ 1138899 w 4079489"/>
              <a:gd name="connsiteY40" fmla="*/ 372951 h 450710"/>
              <a:gd name="connsiteX41" fmla="*/ 1052635 w 4079489"/>
              <a:gd name="connsiteY41" fmla="*/ 390204 h 450710"/>
              <a:gd name="connsiteX42" fmla="*/ 914612 w 4079489"/>
              <a:gd name="connsiteY42" fmla="*/ 398830 h 450710"/>
              <a:gd name="connsiteX43" fmla="*/ 836974 w 4079489"/>
              <a:gd name="connsiteY43" fmla="*/ 416083 h 450710"/>
              <a:gd name="connsiteX44" fmla="*/ 802468 w 4079489"/>
              <a:gd name="connsiteY44" fmla="*/ 424710 h 450710"/>
              <a:gd name="connsiteX45" fmla="*/ 586808 w 4079489"/>
              <a:gd name="connsiteY45" fmla="*/ 441962 h 450710"/>
              <a:gd name="connsiteX46" fmla="*/ 198619 w 4079489"/>
              <a:gd name="connsiteY46" fmla="*/ 433336 h 450710"/>
              <a:gd name="connsiteX47" fmla="*/ 43344 w 4079489"/>
              <a:gd name="connsiteY47" fmla="*/ 441962 h 450710"/>
              <a:gd name="connsiteX48" fmla="*/ 212 w 4079489"/>
              <a:gd name="connsiteY48"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59277 w 4079489"/>
              <a:gd name="connsiteY29" fmla="*/ 184069 h 450710"/>
              <a:gd name="connsiteX30" fmla="*/ 3088468 w 4079489"/>
              <a:gd name="connsiteY30" fmla="*/ 195870 h 450710"/>
              <a:gd name="connsiteX31" fmla="*/ 3028084 w 4079489"/>
              <a:gd name="connsiteY31" fmla="*/ 217676 h 450710"/>
              <a:gd name="connsiteX32" fmla="*/ 2959072 w 4079489"/>
              <a:gd name="connsiteY32" fmla="*/ 243555 h 450710"/>
              <a:gd name="connsiteX33" fmla="*/ 1734121 w 4079489"/>
              <a:gd name="connsiteY33" fmla="*/ 252181 h 450710"/>
              <a:gd name="connsiteX34" fmla="*/ 1596099 w 4079489"/>
              <a:gd name="connsiteY34" fmla="*/ 269434 h 450710"/>
              <a:gd name="connsiteX35" fmla="*/ 1544340 w 4079489"/>
              <a:gd name="connsiteY35" fmla="*/ 286687 h 450710"/>
              <a:gd name="connsiteX36" fmla="*/ 1492582 w 4079489"/>
              <a:gd name="connsiteY36" fmla="*/ 312566 h 450710"/>
              <a:gd name="connsiteX37" fmla="*/ 1406318 w 4079489"/>
              <a:gd name="connsiteY37" fmla="*/ 338445 h 450710"/>
              <a:gd name="connsiteX38" fmla="*/ 1311427 w 4079489"/>
              <a:gd name="connsiteY38" fmla="*/ 347072 h 450710"/>
              <a:gd name="connsiteX39" fmla="*/ 1138899 w 4079489"/>
              <a:gd name="connsiteY39" fmla="*/ 372951 h 450710"/>
              <a:gd name="connsiteX40" fmla="*/ 1052635 w 4079489"/>
              <a:gd name="connsiteY40" fmla="*/ 390204 h 450710"/>
              <a:gd name="connsiteX41" fmla="*/ 914612 w 4079489"/>
              <a:gd name="connsiteY41" fmla="*/ 398830 h 450710"/>
              <a:gd name="connsiteX42" fmla="*/ 836974 w 4079489"/>
              <a:gd name="connsiteY42" fmla="*/ 416083 h 450710"/>
              <a:gd name="connsiteX43" fmla="*/ 802468 w 4079489"/>
              <a:gd name="connsiteY43" fmla="*/ 424710 h 450710"/>
              <a:gd name="connsiteX44" fmla="*/ 586808 w 4079489"/>
              <a:gd name="connsiteY44" fmla="*/ 441962 h 450710"/>
              <a:gd name="connsiteX45" fmla="*/ 198619 w 4079489"/>
              <a:gd name="connsiteY45" fmla="*/ 433336 h 450710"/>
              <a:gd name="connsiteX46" fmla="*/ 43344 w 4079489"/>
              <a:gd name="connsiteY46" fmla="*/ 441962 h 450710"/>
              <a:gd name="connsiteX47" fmla="*/ 212 w 4079489"/>
              <a:gd name="connsiteY47"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59277 w 4079489"/>
              <a:gd name="connsiteY29" fmla="*/ 184069 h 450710"/>
              <a:gd name="connsiteX30" fmla="*/ 3088468 w 4079489"/>
              <a:gd name="connsiteY30" fmla="*/ 195870 h 450710"/>
              <a:gd name="connsiteX31" fmla="*/ 3028084 w 4079489"/>
              <a:gd name="connsiteY31" fmla="*/ 217676 h 450710"/>
              <a:gd name="connsiteX32" fmla="*/ 2959072 w 4079489"/>
              <a:gd name="connsiteY32" fmla="*/ 243555 h 450710"/>
              <a:gd name="connsiteX33" fmla="*/ 1734121 w 4079489"/>
              <a:gd name="connsiteY33" fmla="*/ 252181 h 450710"/>
              <a:gd name="connsiteX34" fmla="*/ 1596099 w 4079489"/>
              <a:gd name="connsiteY34" fmla="*/ 269434 h 450710"/>
              <a:gd name="connsiteX35" fmla="*/ 1492582 w 4079489"/>
              <a:gd name="connsiteY35" fmla="*/ 312566 h 450710"/>
              <a:gd name="connsiteX36" fmla="*/ 1406318 w 4079489"/>
              <a:gd name="connsiteY36" fmla="*/ 338445 h 450710"/>
              <a:gd name="connsiteX37" fmla="*/ 1311427 w 4079489"/>
              <a:gd name="connsiteY37" fmla="*/ 347072 h 450710"/>
              <a:gd name="connsiteX38" fmla="*/ 1138899 w 4079489"/>
              <a:gd name="connsiteY38" fmla="*/ 372951 h 450710"/>
              <a:gd name="connsiteX39" fmla="*/ 1052635 w 4079489"/>
              <a:gd name="connsiteY39" fmla="*/ 390204 h 450710"/>
              <a:gd name="connsiteX40" fmla="*/ 914612 w 4079489"/>
              <a:gd name="connsiteY40" fmla="*/ 398830 h 450710"/>
              <a:gd name="connsiteX41" fmla="*/ 836974 w 4079489"/>
              <a:gd name="connsiteY41" fmla="*/ 416083 h 450710"/>
              <a:gd name="connsiteX42" fmla="*/ 802468 w 4079489"/>
              <a:gd name="connsiteY42" fmla="*/ 424710 h 450710"/>
              <a:gd name="connsiteX43" fmla="*/ 586808 w 4079489"/>
              <a:gd name="connsiteY43" fmla="*/ 441962 h 450710"/>
              <a:gd name="connsiteX44" fmla="*/ 198619 w 4079489"/>
              <a:gd name="connsiteY44" fmla="*/ 433336 h 450710"/>
              <a:gd name="connsiteX45" fmla="*/ 43344 w 4079489"/>
              <a:gd name="connsiteY45" fmla="*/ 441962 h 450710"/>
              <a:gd name="connsiteX46" fmla="*/ 212 w 4079489"/>
              <a:gd name="connsiteY46"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59277 w 4079489"/>
              <a:gd name="connsiteY29" fmla="*/ 184069 h 450710"/>
              <a:gd name="connsiteX30" fmla="*/ 3088468 w 4079489"/>
              <a:gd name="connsiteY30" fmla="*/ 195870 h 450710"/>
              <a:gd name="connsiteX31" fmla="*/ 3028084 w 4079489"/>
              <a:gd name="connsiteY31" fmla="*/ 217676 h 450710"/>
              <a:gd name="connsiteX32" fmla="*/ 2959072 w 4079489"/>
              <a:gd name="connsiteY32" fmla="*/ 243555 h 450710"/>
              <a:gd name="connsiteX33" fmla="*/ 1734121 w 4079489"/>
              <a:gd name="connsiteY33" fmla="*/ 252181 h 450710"/>
              <a:gd name="connsiteX34" fmla="*/ 1596099 w 4079489"/>
              <a:gd name="connsiteY34" fmla="*/ 269434 h 450710"/>
              <a:gd name="connsiteX35" fmla="*/ 1492582 w 4079489"/>
              <a:gd name="connsiteY35" fmla="*/ 312566 h 450710"/>
              <a:gd name="connsiteX36" fmla="*/ 1311427 w 4079489"/>
              <a:gd name="connsiteY36" fmla="*/ 347072 h 450710"/>
              <a:gd name="connsiteX37" fmla="*/ 1138899 w 4079489"/>
              <a:gd name="connsiteY37" fmla="*/ 372951 h 450710"/>
              <a:gd name="connsiteX38" fmla="*/ 1052635 w 4079489"/>
              <a:gd name="connsiteY38" fmla="*/ 390204 h 450710"/>
              <a:gd name="connsiteX39" fmla="*/ 914612 w 4079489"/>
              <a:gd name="connsiteY39" fmla="*/ 398830 h 450710"/>
              <a:gd name="connsiteX40" fmla="*/ 836974 w 4079489"/>
              <a:gd name="connsiteY40" fmla="*/ 416083 h 450710"/>
              <a:gd name="connsiteX41" fmla="*/ 802468 w 4079489"/>
              <a:gd name="connsiteY41" fmla="*/ 424710 h 450710"/>
              <a:gd name="connsiteX42" fmla="*/ 586808 w 4079489"/>
              <a:gd name="connsiteY42" fmla="*/ 441962 h 450710"/>
              <a:gd name="connsiteX43" fmla="*/ 198619 w 4079489"/>
              <a:gd name="connsiteY43" fmla="*/ 433336 h 450710"/>
              <a:gd name="connsiteX44" fmla="*/ 43344 w 4079489"/>
              <a:gd name="connsiteY44" fmla="*/ 441962 h 450710"/>
              <a:gd name="connsiteX45" fmla="*/ 212 w 4079489"/>
              <a:gd name="connsiteY45"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59277 w 4079489"/>
              <a:gd name="connsiteY29" fmla="*/ 184069 h 450710"/>
              <a:gd name="connsiteX30" fmla="*/ 3088468 w 4079489"/>
              <a:gd name="connsiteY30" fmla="*/ 195870 h 450710"/>
              <a:gd name="connsiteX31" fmla="*/ 3028084 w 4079489"/>
              <a:gd name="connsiteY31" fmla="*/ 217676 h 450710"/>
              <a:gd name="connsiteX32" fmla="*/ 2959072 w 4079489"/>
              <a:gd name="connsiteY32" fmla="*/ 243555 h 450710"/>
              <a:gd name="connsiteX33" fmla="*/ 1762696 w 4079489"/>
              <a:gd name="connsiteY33" fmla="*/ 277581 h 450710"/>
              <a:gd name="connsiteX34" fmla="*/ 1596099 w 4079489"/>
              <a:gd name="connsiteY34" fmla="*/ 269434 h 450710"/>
              <a:gd name="connsiteX35" fmla="*/ 1492582 w 4079489"/>
              <a:gd name="connsiteY35" fmla="*/ 312566 h 450710"/>
              <a:gd name="connsiteX36" fmla="*/ 1311427 w 4079489"/>
              <a:gd name="connsiteY36" fmla="*/ 347072 h 450710"/>
              <a:gd name="connsiteX37" fmla="*/ 1138899 w 4079489"/>
              <a:gd name="connsiteY37" fmla="*/ 372951 h 450710"/>
              <a:gd name="connsiteX38" fmla="*/ 1052635 w 4079489"/>
              <a:gd name="connsiteY38" fmla="*/ 390204 h 450710"/>
              <a:gd name="connsiteX39" fmla="*/ 914612 w 4079489"/>
              <a:gd name="connsiteY39" fmla="*/ 398830 h 450710"/>
              <a:gd name="connsiteX40" fmla="*/ 836974 w 4079489"/>
              <a:gd name="connsiteY40" fmla="*/ 416083 h 450710"/>
              <a:gd name="connsiteX41" fmla="*/ 802468 w 4079489"/>
              <a:gd name="connsiteY41" fmla="*/ 424710 h 450710"/>
              <a:gd name="connsiteX42" fmla="*/ 586808 w 4079489"/>
              <a:gd name="connsiteY42" fmla="*/ 441962 h 450710"/>
              <a:gd name="connsiteX43" fmla="*/ 198619 w 4079489"/>
              <a:gd name="connsiteY43" fmla="*/ 433336 h 450710"/>
              <a:gd name="connsiteX44" fmla="*/ 43344 w 4079489"/>
              <a:gd name="connsiteY44" fmla="*/ 441962 h 450710"/>
              <a:gd name="connsiteX45" fmla="*/ 212 w 4079489"/>
              <a:gd name="connsiteY45"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59277 w 4079489"/>
              <a:gd name="connsiteY29" fmla="*/ 184069 h 450710"/>
              <a:gd name="connsiteX30" fmla="*/ 3088468 w 4079489"/>
              <a:gd name="connsiteY30" fmla="*/ 195870 h 450710"/>
              <a:gd name="connsiteX31" fmla="*/ 3028084 w 4079489"/>
              <a:gd name="connsiteY31" fmla="*/ 217676 h 450710"/>
              <a:gd name="connsiteX32" fmla="*/ 2959072 w 4079489"/>
              <a:gd name="connsiteY32" fmla="*/ 243555 h 450710"/>
              <a:gd name="connsiteX33" fmla="*/ 1762696 w 4079489"/>
              <a:gd name="connsiteY33" fmla="*/ 277581 h 450710"/>
              <a:gd name="connsiteX34" fmla="*/ 1596099 w 4079489"/>
              <a:gd name="connsiteY34" fmla="*/ 288484 h 450710"/>
              <a:gd name="connsiteX35" fmla="*/ 1492582 w 4079489"/>
              <a:gd name="connsiteY35" fmla="*/ 312566 h 450710"/>
              <a:gd name="connsiteX36" fmla="*/ 1311427 w 4079489"/>
              <a:gd name="connsiteY36" fmla="*/ 347072 h 450710"/>
              <a:gd name="connsiteX37" fmla="*/ 1138899 w 4079489"/>
              <a:gd name="connsiteY37" fmla="*/ 372951 h 450710"/>
              <a:gd name="connsiteX38" fmla="*/ 1052635 w 4079489"/>
              <a:gd name="connsiteY38" fmla="*/ 390204 h 450710"/>
              <a:gd name="connsiteX39" fmla="*/ 914612 w 4079489"/>
              <a:gd name="connsiteY39" fmla="*/ 398830 h 450710"/>
              <a:gd name="connsiteX40" fmla="*/ 836974 w 4079489"/>
              <a:gd name="connsiteY40" fmla="*/ 416083 h 450710"/>
              <a:gd name="connsiteX41" fmla="*/ 802468 w 4079489"/>
              <a:gd name="connsiteY41" fmla="*/ 424710 h 450710"/>
              <a:gd name="connsiteX42" fmla="*/ 586808 w 4079489"/>
              <a:gd name="connsiteY42" fmla="*/ 441962 h 450710"/>
              <a:gd name="connsiteX43" fmla="*/ 198619 w 4079489"/>
              <a:gd name="connsiteY43" fmla="*/ 433336 h 450710"/>
              <a:gd name="connsiteX44" fmla="*/ 43344 w 4079489"/>
              <a:gd name="connsiteY44" fmla="*/ 441962 h 450710"/>
              <a:gd name="connsiteX45" fmla="*/ 212 w 4079489"/>
              <a:gd name="connsiteY45"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59277 w 4079489"/>
              <a:gd name="connsiteY29" fmla="*/ 184069 h 450710"/>
              <a:gd name="connsiteX30" fmla="*/ 3088468 w 4079489"/>
              <a:gd name="connsiteY30" fmla="*/ 195870 h 450710"/>
              <a:gd name="connsiteX31" fmla="*/ 2959072 w 4079489"/>
              <a:gd name="connsiteY31" fmla="*/ 243555 h 450710"/>
              <a:gd name="connsiteX32" fmla="*/ 1762696 w 4079489"/>
              <a:gd name="connsiteY32" fmla="*/ 277581 h 450710"/>
              <a:gd name="connsiteX33" fmla="*/ 1596099 w 4079489"/>
              <a:gd name="connsiteY33" fmla="*/ 288484 h 450710"/>
              <a:gd name="connsiteX34" fmla="*/ 1492582 w 4079489"/>
              <a:gd name="connsiteY34" fmla="*/ 312566 h 450710"/>
              <a:gd name="connsiteX35" fmla="*/ 1311427 w 4079489"/>
              <a:gd name="connsiteY35" fmla="*/ 347072 h 450710"/>
              <a:gd name="connsiteX36" fmla="*/ 1138899 w 4079489"/>
              <a:gd name="connsiteY36" fmla="*/ 372951 h 450710"/>
              <a:gd name="connsiteX37" fmla="*/ 1052635 w 4079489"/>
              <a:gd name="connsiteY37" fmla="*/ 390204 h 450710"/>
              <a:gd name="connsiteX38" fmla="*/ 914612 w 4079489"/>
              <a:gd name="connsiteY38" fmla="*/ 398830 h 450710"/>
              <a:gd name="connsiteX39" fmla="*/ 836974 w 4079489"/>
              <a:gd name="connsiteY39" fmla="*/ 416083 h 450710"/>
              <a:gd name="connsiteX40" fmla="*/ 802468 w 4079489"/>
              <a:gd name="connsiteY40" fmla="*/ 424710 h 450710"/>
              <a:gd name="connsiteX41" fmla="*/ 586808 w 4079489"/>
              <a:gd name="connsiteY41" fmla="*/ 441962 h 450710"/>
              <a:gd name="connsiteX42" fmla="*/ 198619 w 4079489"/>
              <a:gd name="connsiteY42" fmla="*/ 433336 h 450710"/>
              <a:gd name="connsiteX43" fmla="*/ 43344 w 4079489"/>
              <a:gd name="connsiteY43" fmla="*/ 441962 h 450710"/>
              <a:gd name="connsiteX44" fmla="*/ 212 w 4079489"/>
              <a:gd name="connsiteY44"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59277 w 4079489"/>
              <a:gd name="connsiteY29" fmla="*/ 184069 h 450710"/>
              <a:gd name="connsiteX30" fmla="*/ 2959072 w 4079489"/>
              <a:gd name="connsiteY30" fmla="*/ 243555 h 450710"/>
              <a:gd name="connsiteX31" fmla="*/ 1762696 w 4079489"/>
              <a:gd name="connsiteY31" fmla="*/ 277581 h 450710"/>
              <a:gd name="connsiteX32" fmla="*/ 1596099 w 4079489"/>
              <a:gd name="connsiteY32" fmla="*/ 288484 h 450710"/>
              <a:gd name="connsiteX33" fmla="*/ 1492582 w 4079489"/>
              <a:gd name="connsiteY33" fmla="*/ 312566 h 450710"/>
              <a:gd name="connsiteX34" fmla="*/ 1311427 w 4079489"/>
              <a:gd name="connsiteY34" fmla="*/ 347072 h 450710"/>
              <a:gd name="connsiteX35" fmla="*/ 1138899 w 4079489"/>
              <a:gd name="connsiteY35" fmla="*/ 372951 h 450710"/>
              <a:gd name="connsiteX36" fmla="*/ 1052635 w 4079489"/>
              <a:gd name="connsiteY36" fmla="*/ 390204 h 450710"/>
              <a:gd name="connsiteX37" fmla="*/ 914612 w 4079489"/>
              <a:gd name="connsiteY37" fmla="*/ 398830 h 450710"/>
              <a:gd name="connsiteX38" fmla="*/ 836974 w 4079489"/>
              <a:gd name="connsiteY38" fmla="*/ 416083 h 450710"/>
              <a:gd name="connsiteX39" fmla="*/ 802468 w 4079489"/>
              <a:gd name="connsiteY39" fmla="*/ 424710 h 450710"/>
              <a:gd name="connsiteX40" fmla="*/ 586808 w 4079489"/>
              <a:gd name="connsiteY40" fmla="*/ 441962 h 450710"/>
              <a:gd name="connsiteX41" fmla="*/ 198619 w 4079489"/>
              <a:gd name="connsiteY41" fmla="*/ 433336 h 450710"/>
              <a:gd name="connsiteX42" fmla="*/ 43344 w 4079489"/>
              <a:gd name="connsiteY42" fmla="*/ 441962 h 450710"/>
              <a:gd name="connsiteX43" fmla="*/ 212 w 4079489"/>
              <a:gd name="connsiteY43"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59277 w 4079489"/>
              <a:gd name="connsiteY29" fmla="*/ 184069 h 450710"/>
              <a:gd name="connsiteX30" fmla="*/ 2959072 w 4079489"/>
              <a:gd name="connsiteY30" fmla="*/ 243555 h 450710"/>
              <a:gd name="connsiteX31" fmla="*/ 1762696 w 4079489"/>
              <a:gd name="connsiteY31" fmla="*/ 277581 h 450710"/>
              <a:gd name="connsiteX32" fmla="*/ 1596099 w 4079489"/>
              <a:gd name="connsiteY32" fmla="*/ 288484 h 450710"/>
              <a:gd name="connsiteX33" fmla="*/ 1492582 w 4079489"/>
              <a:gd name="connsiteY33" fmla="*/ 312566 h 450710"/>
              <a:gd name="connsiteX34" fmla="*/ 1311427 w 4079489"/>
              <a:gd name="connsiteY34" fmla="*/ 347072 h 450710"/>
              <a:gd name="connsiteX35" fmla="*/ 1138899 w 4079489"/>
              <a:gd name="connsiteY35" fmla="*/ 372951 h 450710"/>
              <a:gd name="connsiteX36" fmla="*/ 1052635 w 4079489"/>
              <a:gd name="connsiteY36" fmla="*/ 390204 h 450710"/>
              <a:gd name="connsiteX37" fmla="*/ 914612 w 4079489"/>
              <a:gd name="connsiteY37" fmla="*/ 398830 h 450710"/>
              <a:gd name="connsiteX38" fmla="*/ 836974 w 4079489"/>
              <a:gd name="connsiteY38" fmla="*/ 416083 h 450710"/>
              <a:gd name="connsiteX39" fmla="*/ 802468 w 4079489"/>
              <a:gd name="connsiteY39" fmla="*/ 424710 h 450710"/>
              <a:gd name="connsiteX40" fmla="*/ 586808 w 4079489"/>
              <a:gd name="connsiteY40" fmla="*/ 441962 h 450710"/>
              <a:gd name="connsiteX41" fmla="*/ 198619 w 4079489"/>
              <a:gd name="connsiteY41" fmla="*/ 433336 h 450710"/>
              <a:gd name="connsiteX42" fmla="*/ 43344 w 4079489"/>
              <a:gd name="connsiteY42" fmla="*/ 441962 h 450710"/>
              <a:gd name="connsiteX43" fmla="*/ 212 w 4079489"/>
              <a:gd name="connsiteY43"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59277 w 4079489"/>
              <a:gd name="connsiteY29" fmla="*/ 184069 h 450710"/>
              <a:gd name="connsiteX30" fmla="*/ 2959072 w 4079489"/>
              <a:gd name="connsiteY30" fmla="*/ 243555 h 450710"/>
              <a:gd name="connsiteX31" fmla="*/ 1762696 w 4079489"/>
              <a:gd name="connsiteY31" fmla="*/ 277581 h 450710"/>
              <a:gd name="connsiteX32" fmla="*/ 1596099 w 4079489"/>
              <a:gd name="connsiteY32" fmla="*/ 288484 h 450710"/>
              <a:gd name="connsiteX33" fmla="*/ 1492582 w 4079489"/>
              <a:gd name="connsiteY33" fmla="*/ 312566 h 450710"/>
              <a:gd name="connsiteX34" fmla="*/ 1311427 w 4079489"/>
              <a:gd name="connsiteY34" fmla="*/ 347072 h 450710"/>
              <a:gd name="connsiteX35" fmla="*/ 1138899 w 4079489"/>
              <a:gd name="connsiteY35" fmla="*/ 372951 h 450710"/>
              <a:gd name="connsiteX36" fmla="*/ 1052635 w 4079489"/>
              <a:gd name="connsiteY36" fmla="*/ 390204 h 450710"/>
              <a:gd name="connsiteX37" fmla="*/ 914612 w 4079489"/>
              <a:gd name="connsiteY37" fmla="*/ 398830 h 450710"/>
              <a:gd name="connsiteX38" fmla="*/ 836974 w 4079489"/>
              <a:gd name="connsiteY38" fmla="*/ 416083 h 450710"/>
              <a:gd name="connsiteX39" fmla="*/ 802468 w 4079489"/>
              <a:gd name="connsiteY39" fmla="*/ 424710 h 450710"/>
              <a:gd name="connsiteX40" fmla="*/ 586808 w 4079489"/>
              <a:gd name="connsiteY40" fmla="*/ 441962 h 450710"/>
              <a:gd name="connsiteX41" fmla="*/ 198619 w 4079489"/>
              <a:gd name="connsiteY41" fmla="*/ 433336 h 450710"/>
              <a:gd name="connsiteX42" fmla="*/ 43344 w 4079489"/>
              <a:gd name="connsiteY42" fmla="*/ 441962 h 450710"/>
              <a:gd name="connsiteX43" fmla="*/ 212 w 4079489"/>
              <a:gd name="connsiteY43" fmla="*/ 450589 h 450710"/>
              <a:gd name="connsiteX0" fmla="*/ 15668 w 4079489"/>
              <a:gd name="connsiteY0" fmla="*/ 130513 h 450710"/>
              <a:gd name="connsiteX1" fmla="*/ 217669 w 4079489"/>
              <a:gd name="connsiteY1" fmla="*/ 143632 h 450710"/>
              <a:gd name="connsiteX2" fmla="*/ 543676 w 4079489"/>
              <a:gd name="connsiteY2" fmla="*/ 114159 h 450710"/>
              <a:gd name="connsiteX3" fmla="*/ 1294174 w 4079489"/>
              <a:gd name="connsiteY3" fmla="*/ 122785 h 450710"/>
              <a:gd name="connsiteX4" fmla="*/ 1337306 w 4079489"/>
              <a:gd name="connsiteY4" fmla="*/ 131412 h 450710"/>
              <a:gd name="connsiteX5" fmla="*/ 1621978 w 4079489"/>
              <a:gd name="connsiteY5" fmla="*/ 148664 h 450710"/>
              <a:gd name="connsiteX6" fmla="*/ 1803133 w 4079489"/>
              <a:gd name="connsiteY6" fmla="*/ 165917 h 450710"/>
              <a:gd name="connsiteX7" fmla="*/ 2087804 w 4079489"/>
              <a:gd name="connsiteY7" fmla="*/ 157291 h 450710"/>
              <a:gd name="connsiteX8" fmla="*/ 2148189 w 4079489"/>
              <a:gd name="connsiteY8" fmla="*/ 140038 h 450710"/>
              <a:gd name="connsiteX9" fmla="*/ 2208574 w 4079489"/>
              <a:gd name="connsiteY9" fmla="*/ 122785 h 450710"/>
              <a:gd name="connsiteX10" fmla="*/ 2234453 w 4079489"/>
              <a:gd name="connsiteY10" fmla="*/ 105532 h 450710"/>
              <a:gd name="connsiteX11" fmla="*/ 2268959 w 4079489"/>
              <a:gd name="connsiteY11" fmla="*/ 96906 h 450710"/>
              <a:gd name="connsiteX12" fmla="*/ 2320718 w 4079489"/>
              <a:gd name="connsiteY12" fmla="*/ 79653 h 450710"/>
              <a:gd name="connsiteX13" fmla="*/ 2519125 w 4079489"/>
              <a:gd name="connsiteY13" fmla="*/ 62400 h 450710"/>
              <a:gd name="connsiteX14" fmla="*/ 2700280 w 4079489"/>
              <a:gd name="connsiteY14" fmla="*/ 45147 h 450710"/>
              <a:gd name="connsiteX15" fmla="*/ 2984952 w 4079489"/>
              <a:gd name="connsiteY15" fmla="*/ 19268 h 450710"/>
              <a:gd name="connsiteX16" fmla="*/ 3083916 w 4079489"/>
              <a:gd name="connsiteY16" fmla="*/ 21065 h 450710"/>
              <a:gd name="connsiteX17" fmla="*/ 3284600 w 4079489"/>
              <a:gd name="connsiteY17" fmla="*/ 20586 h 450710"/>
              <a:gd name="connsiteX18" fmla="*/ 3544770 w 4079489"/>
              <a:gd name="connsiteY18" fmla="*/ 3812 h 450710"/>
              <a:gd name="connsiteX19" fmla="*/ 4046001 w 4079489"/>
              <a:gd name="connsiteY19" fmla="*/ 2015 h 450710"/>
              <a:gd name="connsiteX20" fmla="*/ 4028748 w 4079489"/>
              <a:gd name="connsiteY20" fmla="*/ 27895 h 450710"/>
              <a:gd name="connsiteX21" fmla="*/ 3994242 w 4079489"/>
              <a:gd name="connsiteY21" fmla="*/ 36521 h 450710"/>
              <a:gd name="connsiteX22" fmla="*/ 3942484 w 4079489"/>
              <a:gd name="connsiteY22" fmla="*/ 62400 h 450710"/>
              <a:gd name="connsiteX23" fmla="*/ 3916604 w 4079489"/>
              <a:gd name="connsiteY23" fmla="*/ 79653 h 450710"/>
              <a:gd name="connsiteX24" fmla="*/ 3864846 w 4079489"/>
              <a:gd name="connsiteY24" fmla="*/ 88279 h 450710"/>
              <a:gd name="connsiteX25" fmla="*/ 3744076 w 4079489"/>
              <a:gd name="connsiteY25" fmla="*/ 105532 h 450710"/>
              <a:gd name="connsiteX26" fmla="*/ 3657812 w 4079489"/>
              <a:gd name="connsiteY26" fmla="*/ 114159 h 450710"/>
              <a:gd name="connsiteX27" fmla="*/ 3631933 w 4079489"/>
              <a:gd name="connsiteY27" fmla="*/ 122785 h 450710"/>
              <a:gd name="connsiteX28" fmla="*/ 3502536 w 4079489"/>
              <a:gd name="connsiteY28" fmla="*/ 140038 h 450710"/>
              <a:gd name="connsiteX29" fmla="*/ 3159277 w 4079489"/>
              <a:gd name="connsiteY29" fmla="*/ 184069 h 450710"/>
              <a:gd name="connsiteX30" fmla="*/ 2898747 w 4079489"/>
              <a:gd name="connsiteY30" fmla="*/ 243555 h 450710"/>
              <a:gd name="connsiteX31" fmla="*/ 1762696 w 4079489"/>
              <a:gd name="connsiteY31" fmla="*/ 277581 h 450710"/>
              <a:gd name="connsiteX32" fmla="*/ 1596099 w 4079489"/>
              <a:gd name="connsiteY32" fmla="*/ 288484 h 450710"/>
              <a:gd name="connsiteX33" fmla="*/ 1492582 w 4079489"/>
              <a:gd name="connsiteY33" fmla="*/ 312566 h 450710"/>
              <a:gd name="connsiteX34" fmla="*/ 1311427 w 4079489"/>
              <a:gd name="connsiteY34" fmla="*/ 347072 h 450710"/>
              <a:gd name="connsiteX35" fmla="*/ 1138899 w 4079489"/>
              <a:gd name="connsiteY35" fmla="*/ 372951 h 450710"/>
              <a:gd name="connsiteX36" fmla="*/ 1052635 w 4079489"/>
              <a:gd name="connsiteY36" fmla="*/ 390204 h 450710"/>
              <a:gd name="connsiteX37" fmla="*/ 914612 w 4079489"/>
              <a:gd name="connsiteY37" fmla="*/ 398830 h 450710"/>
              <a:gd name="connsiteX38" fmla="*/ 836974 w 4079489"/>
              <a:gd name="connsiteY38" fmla="*/ 416083 h 450710"/>
              <a:gd name="connsiteX39" fmla="*/ 802468 w 4079489"/>
              <a:gd name="connsiteY39" fmla="*/ 424710 h 450710"/>
              <a:gd name="connsiteX40" fmla="*/ 586808 w 4079489"/>
              <a:gd name="connsiteY40" fmla="*/ 441962 h 450710"/>
              <a:gd name="connsiteX41" fmla="*/ 198619 w 4079489"/>
              <a:gd name="connsiteY41" fmla="*/ 433336 h 450710"/>
              <a:gd name="connsiteX42" fmla="*/ 43344 w 4079489"/>
              <a:gd name="connsiteY42" fmla="*/ 441962 h 450710"/>
              <a:gd name="connsiteX43" fmla="*/ 212 w 4079489"/>
              <a:gd name="connsiteY43" fmla="*/ 450589 h 450710"/>
              <a:gd name="connsiteX0" fmla="*/ 0 w 4063821"/>
              <a:gd name="connsiteY0" fmla="*/ 130513 h 441962"/>
              <a:gd name="connsiteX1" fmla="*/ 202001 w 4063821"/>
              <a:gd name="connsiteY1" fmla="*/ 143632 h 441962"/>
              <a:gd name="connsiteX2" fmla="*/ 528008 w 4063821"/>
              <a:gd name="connsiteY2" fmla="*/ 114159 h 441962"/>
              <a:gd name="connsiteX3" fmla="*/ 1278506 w 4063821"/>
              <a:gd name="connsiteY3" fmla="*/ 122785 h 441962"/>
              <a:gd name="connsiteX4" fmla="*/ 1321638 w 4063821"/>
              <a:gd name="connsiteY4" fmla="*/ 131412 h 441962"/>
              <a:gd name="connsiteX5" fmla="*/ 1606310 w 4063821"/>
              <a:gd name="connsiteY5" fmla="*/ 148664 h 441962"/>
              <a:gd name="connsiteX6" fmla="*/ 1787465 w 4063821"/>
              <a:gd name="connsiteY6" fmla="*/ 165917 h 441962"/>
              <a:gd name="connsiteX7" fmla="*/ 2072136 w 4063821"/>
              <a:gd name="connsiteY7" fmla="*/ 157291 h 441962"/>
              <a:gd name="connsiteX8" fmla="*/ 2132521 w 4063821"/>
              <a:gd name="connsiteY8" fmla="*/ 140038 h 441962"/>
              <a:gd name="connsiteX9" fmla="*/ 2192906 w 4063821"/>
              <a:gd name="connsiteY9" fmla="*/ 122785 h 441962"/>
              <a:gd name="connsiteX10" fmla="*/ 2218785 w 4063821"/>
              <a:gd name="connsiteY10" fmla="*/ 105532 h 441962"/>
              <a:gd name="connsiteX11" fmla="*/ 2253291 w 4063821"/>
              <a:gd name="connsiteY11" fmla="*/ 96906 h 441962"/>
              <a:gd name="connsiteX12" fmla="*/ 2305050 w 4063821"/>
              <a:gd name="connsiteY12" fmla="*/ 79653 h 441962"/>
              <a:gd name="connsiteX13" fmla="*/ 2503457 w 4063821"/>
              <a:gd name="connsiteY13" fmla="*/ 62400 h 441962"/>
              <a:gd name="connsiteX14" fmla="*/ 2684612 w 4063821"/>
              <a:gd name="connsiteY14" fmla="*/ 45147 h 441962"/>
              <a:gd name="connsiteX15" fmla="*/ 2969284 w 4063821"/>
              <a:gd name="connsiteY15" fmla="*/ 19268 h 441962"/>
              <a:gd name="connsiteX16" fmla="*/ 3068248 w 4063821"/>
              <a:gd name="connsiteY16" fmla="*/ 21065 h 441962"/>
              <a:gd name="connsiteX17" fmla="*/ 3268932 w 4063821"/>
              <a:gd name="connsiteY17" fmla="*/ 20586 h 441962"/>
              <a:gd name="connsiteX18" fmla="*/ 3529102 w 4063821"/>
              <a:gd name="connsiteY18" fmla="*/ 3812 h 441962"/>
              <a:gd name="connsiteX19" fmla="*/ 4030333 w 4063821"/>
              <a:gd name="connsiteY19" fmla="*/ 2015 h 441962"/>
              <a:gd name="connsiteX20" fmla="*/ 4013080 w 4063821"/>
              <a:gd name="connsiteY20" fmla="*/ 27895 h 441962"/>
              <a:gd name="connsiteX21" fmla="*/ 3978574 w 4063821"/>
              <a:gd name="connsiteY21" fmla="*/ 36521 h 441962"/>
              <a:gd name="connsiteX22" fmla="*/ 3926816 w 4063821"/>
              <a:gd name="connsiteY22" fmla="*/ 62400 h 441962"/>
              <a:gd name="connsiteX23" fmla="*/ 3900936 w 4063821"/>
              <a:gd name="connsiteY23" fmla="*/ 79653 h 441962"/>
              <a:gd name="connsiteX24" fmla="*/ 3849178 w 4063821"/>
              <a:gd name="connsiteY24" fmla="*/ 88279 h 441962"/>
              <a:gd name="connsiteX25" fmla="*/ 3728408 w 4063821"/>
              <a:gd name="connsiteY25" fmla="*/ 105532 h 441962"/>
              <a:gd name="connsiteX26" fmla="*/ 3642144 w 4063821"/>
              <a:gd name="connsiteY26" fmla="*/ 114159 h 441962"/>
              <a:gd name="connsiteX27" fmla="*/ 3616265 w 4063821"/>
              <a:gd name="connsiteY27" fmla="*/ 122785 h 441962"/>
              <a:gd name="connsiteX28" fmla="*/ 3486868 w 4063821"/>
              <a:gd name="connsiteY28" fmla="*/ 140038 h 441962"/>
              <a:gd name="connsiteX29" fmla="*/ 3143609 w 4063821"/>
              <a:gd name="connsiteY29" fmla="*/ 184069 h 441962"/>
              <a:gd name="connsiteX30" fmla="*/ 2883079 w 4063821"/>
              <a:gd name="connsiteY30" fmla="*/ 243555 h 441962"/>
              <a:gd name="connsiteX31" fmla="*/ 1747028 w 4063821"/>
              <a:gd name="connsiteY31" fmla="*/ 277581 h 441962"/>
              <a:gd name="connsiteX32" fmla="*/ 1580431 w 4063821"/>
              <a:gd name="connsiteY32" fmla="*/ 288484 h 441962"/>
              <a:gd name="connsiteX33" fmla="*/ 1476914 w 4063821"/>
              <a:gd name="connsiteY33" fmla="*/ 312566 h 441962"/>
              <a:gd name="connsiteX34" fmla="*/ 1295759 w 4063821"/>
              <a:gd name="connsiteY34" fmla="*/ 347072 h 441962"/>
              <a:gd name="connsiteX35" fmla="*/ 1123231 w 4063821"/>
              <a:gd name="connsiteY35" fmla="*/ 372951 h 441962"/>
              <a:gd name="connsiteX36" fmla="*/ 1036967 w 4063821"/>
              <a:gd name="connsiteY36" fmla="*/ 390204 h 441962"/>
              <a:gd name="connsiteX37" fmla="*/ 898944 w 4063821"/>
              <a:gd name="connsiteY37" fmla="*/ 398830 h 441962"/>
              <a:gd name="connsiteX38" fmla="*/ 821306 w 4063821"/>
              <a:gd name="connsiteY38" fmla="*/ 416083 h 441962"/>
              <a:gd name="connsiteX39" fmla="*/ 786800 w 4063821"/>
              <a:gd name="connsiteY39" fmla="*/ 424710 h 441962"/>
              <a:gd name="connsiteX40" fmla="*/ 571140 w 4063821"/>
              <a:gd name="connsiteY40" fmla="*/ 441962 h 441962"/>
              <a:gd name="connsiteX41" fmla="*/ 182951 w 4063821"/>
              <a:gd name="connsiteY41" fmla="*/ 433336 h 441962"/>
              <a:gd name="connsiteX42" fmla="*/ 27676 w 4063821"/>
              <a:gd name="connsiteY42" fmla="*/ 441962 h 441962"/>
              <a:gd name="connsiteX0" fmla="*/ 7249 w 4071070"/>
              <a:gd name="connsiteY0" fmla="*/ 130513 h 451487"/>
              <a:gd name="connsiteX1" fmla="*/ 209250 w 4071070"/>
              <a:gd name="connsiteY1" fmla="*/ 143632 h 451487"/>
              <a:gd name="connsiteX2" fmla="*/ 535257 w 4071070"/>
              <a:gd name="connsiteY2" fmla="*/ 114159 h 451487"/>
              <a:gd name="connsiteX3" fmla="*/ 1285755 w 4071070"/>
              <a:gd name="connsiteY3" fmla="*/ 122785 h 451487"/>
              <a:gd name="connsiteX4" fmla="*/ 1328887 w 4071070"/>
              <a:gd name="connsiteY4" fmla="*/ 131412 h 451487"/>
              <a:gd name="connsiteX5" fmla="*/ 1613559 w 4071070"/>
              <a:gd name="connsiteY5" fmla="*/ 148664 h 451487"/>
              <a:gd name="connsiteX6" fmla="*/ 1794714 w 4071070"/>
              <a:gd name="connsiteY6" fmla="*/ 165917 h 451487"/>
              <a:gd name="connsiteX7" fmla="*/ 2079385 w 4071070"/>
              <a:gd name="connsiteY7" fmla="*/ 157291 h 451487"/>
              <a:gd name="connsiteX8" fmla="*/ 2139770 w 4071070"/>
              <a:gd name="connsiteY8" fmla="*/ 140038 h 451487"/>
              <a:gd name="connsiteX9" fmla="*/ 2200155 w 4071070"/>
              <a:gd name="connsiteY9" fmla="*/ 122785 h 451487"/>
              <a:gd name="connsiteX10" fmla="*/ 2226034 w 4071070"/>
              <a:gd name="connsiteY10" fmla="*/ 105532 h 451487"/>
              <a:gd name="connsiteX11" fmla="*/ 2260540 w 4071070"/>
              <a:gd name="connsiteY11" fmla="*/ 96906 h 451487"/>
              <a:gd name="connsiteX12" fmla="*/ 2312299 w 4071070"/>
              <a:gd name="connsiteY12" fmla="*/ 79653 h 451487"/>
              <a:gd name="connsiteX13" fmla="*/ 2510706 w 4071070"/>
              <a:gd name="connsiteY13" fmla="*/ 62400 h 451487"/>
              <a:gd name="connsiteX14" fmla="*/ 2691861 w 4071070"/>
              <a:gd name="connsiteY14" fmla="*/ 45147 h 451487"/>
              <a:gd name="connsiteX15" fmla="*/ 2976533 w 4071070"/>
              <a:gd name="connsiteY15" fmla="*/ 19268 h 451487"/>
              <a:gd name="connsiteX16" fmla="*/ 3075497 w 4071070"/>
              <a:gd name="connsiteY16" fmla="*/ 21065 h 451487"/>
              <a:gd name="connsiteX17" fmla="*/ 3276181 w 4071070"/>
              <a:gd name="connsiteY17" fmla="*/ 20586 h 451487"/>
              <a:gd name="connsiteX18" fmla="*/ 3536351 w 4071070"/>
              <a:gd name="connsiteY18" fmla="*/ 3812 h 451487"/>
              <a:gd name="connsiteX19" fmla="*/ 4037582 w 4071070"/>
              <a:gd name="connsiteY19" fmla="*/ 2015 h 451487"/>
              <a:gd name="connsiteX20" fmla="*/ 4020329 w 4071070"/>
              <a:gd name="connsiteY20" fmla="*/ 27895 h 451487"/>
              <a:gd name="connsiteX21" fmla="*/ 3985823 w 4071070"/>
              <a:gd name="connsiteY21" fmla="*/ 36521 h 451487"/>
              <a:gd name="connsiteX22" fmla="*/ 3934065 w 4071070"/>
              <a:gd name="connsiteY22" fmla="*/ 62400 h 451487"/>
              <a:gd name="connsiteX23" fmla="*/ 3908185 w 4071070"/>
              <a:gd name="connsiteY23" fmla="*/ 79653 h 451487"/>
              <a:gd name="connsiteX24" fmla="*/ 3856427 w 4071070"/>
              <a:gd name="connsiteY24" fmla="*/ 88279 h 451487"/>
              <a:gd name="connsiteX25" fmla="*/ 3735657 w 4071070"/>
              <a:gd name="connsiteY25" fmla="*/ 105532 h 451487"/>
              <a:gd name="connsiteX26" fmla="*/ 3649393 w 4071070"/>
              <a:gd name="connsiteY26" fmla="*/ 114159 h 451487"/>
              <a:gd name="connsiteX27" fmla="*/ 3623514 w 4071070"/>
              <a:gd name="connsiteY27" fmla="*/ 122785 h 451487"/>
              <a:gd name="connsiteX28" fmla="*/ 3494117 w 4071070"/>
              <a:gd name="connsiteY28" fmla="*/ 140038 h 451487"/>
              <a:gd name="connsiteX29" fmla="*/ 3150858 w 4071070"/>
              <a:gd name="connsiteY29" fmla="*/ 184069 h 451487"/>
              <a:gd name="connsiteX30" fmla="*/ 2890328 w 4071070"/>
              <a:gd name="connsiteY30" fmla="*/ 243555 h 451487"/>
              <a:gd name="connsiteX31" fmla="*/ 1754277 w 4071070"/>
              <a:gd name="connsiteY31" fmla="*/ 277581 h 451487"/>
              <a:gd name="connsiteX32" fmla="*/ 1587680 w 4071070"/>
              <a:gd name="connsiteY32" fmla="*/ 288484 h 451487"/>
              <a:gd name="connsiteX33" fmla="*/ 1484163 w 4071070"/>
              <a:gd name="connsiteY33" fmla="*/ 312566 h 451487"/>
              <a:gd name="connsiteX34" fmla="*/ 1303008 w 4071070"/>
              <a:gd name="connsiteY34" fmla="*/ 347072 h 451487"/>
              <a:gd name="connsiteX35" fmla="*/ 1130480 w 4071070"/>
              <a:gd name="connsiteY35" fmla="*/ 372951 h 451487"/>
              <a:gd name="connsiteX36" fmla="*/ 1044216 w 4071070"/>
              <a:gd name="connsiteY36" fmla="*/ 390204 h 451487"/>
              <a:gd name="connsiteX37" fmla="*/ 906193 w 4071070"/>
              <a:gd name="connsiteY37" fmla="*/ 398830 h 451487"/>
              <a:gd name="connsiteX38" fmla="*/ 828555 w 4071070"/>
              <a:gd name="connsiteY38" fmla="*/ 416083 h 451487"/>
              <a:gd name="connsiteX39" fmla="*/ 794049 w 4071070"/>
              <a:gd name="connsiteY39" fmla="*/ 424710 h 451487"/>
              <a:gd name="connsiteX40" fmla="*/ 578389 w 4071070"/>
              <a:gd name="connsiteY40" fmla="*/ 441962 h 451487"/>
              <a:gd name="connsiteX41" fmla="*/ 190200 w 4071070"/>
              <a:gd name="connsiteY41" fmla="*/ 433336 h 451487"/>
              <a:gd name="connsiteX42" fmla="*/ 0 w 4071070"/>
              <a:gd name="connsiteY42" fmla="*/ 451487 h 4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1070" h="451487">
                <a:moveTo>
                  <a:pt x="7249" y="130513"/>
                </a:moveTo>
                <a:cubicBezTo>
                  <a:pt x="49333" y="133246"/>
                  <a:pt x="121249" y="146358"/>
                  <a:pt x="209250" y="143632"/>
                </a:cubicBezTo>
                <a:cubicBezTo>
                  <a:pt x="297251" y="140906"/>
                  <a:pt x="355840" y="117634"/>
                  <a:pt x="535257" y="114159"/>
                </a:cubicBezTo>
                <a:lnTo>
                  <a:pt x="1285755" y="122785"/>
                </a:lnTo>
                <a:cubicBezTo>
                  <a:pt x="1300132" y="125661"/>
                  <a:pt x="1314372" y="129338"/>
                  <a:pt x="1328887" y="131412"/>
                </a:cubicBezTo>
                <a:cubicBezTo>
                  <a:pt x="1429271" y="145753"/>
                  <a:pt x="1502272" y="144027"/>
                  <a:pt x="1613559" y="148664"/>
                </a:cubicBezTo>
                <a:cubicBezTo>
                  <a:pt x="1684193" y="160437"/>
                  <a:pt x="1706597" y="165917"/>
                  <a:pt x="1794714" y="165917"/>
                </a:cubicBezTo>
                <a:cubicBezTo>
                  <a:pt x="1889648" y="165917"/>
                  <a:pt x="1984495" y="160166"/>
                  <a:pt x="2079385" y="157291"/>
                </a:cubicBezTo>
                <a:cubicBezTo>
                  <a:pt x="2187311" y="130308"/>
                  <a:pt x="2053100" y="164800"/>
                  <a:pt x="2139770" y="140038"/>
                </a:cubicBezTo>
                <a:cubicBezTo>
                  <a:pt x="2152675" y="136351"/>
                  <a:pt x="2186361" y="129682"/>
                  <a:pt x="2200155" y="122785"/>
                </a:cubicBezTo>
                <a:cubicBezTo>
                  <a:pt x="2209428" y="118148"/>
                  <a:pt x="2216505" y="109616"/>
                  <a:pt x="2226034" y="105532"/>
                </a:cubicBezTo>
                <a:cubicBezTo>
                  <a:pt x="2236931" y="100862"/>
                  <a:pt x="2249184" y="100313"/>
                  <a:pt x="2260540" y="96906"/>
                </a:cubicBezTo>
                <a:cubicBezTo>
                  <a:pt x="2277959" y="91680"/>
                  <a:pt x="2294203" y="81463"/>
                  <a:pt x="2312299" y="79653"/>
                </a:cubicBezTo>
                <a:cubicBezTo>
                  <a:pt x="2435868" y="67297"/>
                  <a:pt x="2369750" y="73244"/>
                  <a:pt x="2510706" y="62400"/>
                </a:cubicBezTo>
                <a:cubicBezTo>
                  <a:pt x="2589607" y="36101"/>
                  <a:pt x="2505594" y="61582"/>
                  <a:pt x="2691861" y="45147"/>
                </a:cubicBezTo>
                <a:cubicBezTo>
                  <a:pt x="3111743" y="8099"/>
                  <a:pt x="2537234" y="45111"/>
                  <a:pt x="2976533" y="19268"/>
                </a:cubicBezTo>
                <a:cubicBezTo>
                  <a:pt x="3035000" y="-220"/>
                  <a:pt x="3025556" y="20845"/>
                  <a:pt x="3075497" y="21065"/>
                </a:cubicBezTo>
                <a:cubicBezTo>
                  <a:pt x="3125438" y="21285"/>
                  <a:pt x="3199372" y="23461"/>
                  <a:pt x="3276181" y="20586"/>
                </a:cubicBezTo>
                <a:cubicBezTo>
                  <a:pt x="3352990" y="17711"/>
                  <a:pt x="3409451" y="6907"/>
                  <a:pt x="3536351" y="3812"/>
                </a:cubicBezTo>
                <a:cubicBezTo>
                  <a:pt x="3663251" y="717"/>
                  <a:pt x="3956919" y="-1999"/>
                  <a:pt x="4037582" y="2015"/>
                </a:cubicBezTo>
                <a:cubicBezTo>
                  <a:pt x="4118245" y="6029"/>
                  <a:pt x="4028956" y="22144"/>
                  <a:pt x="4020329" y="27895"/>
                </a:cubicBezTo>
                <a:cubicBezTo>
                  <a:pt x="4010464" y="34471"/>
                  <a:pt x="3997325" y="33646"/>
                  <a:pt x="3985823" y="36521"/>
                </a:cubicBezTo>
                <a:cubicBezTo>
                  <a:pt x="3911662" y="85963"/>
                  <a:pt x="4005490" y="26688"/>
                  <a:pt x="3934065" y="62400"/>
                </a:cubicBezTo>
                <a:cubicBezTo>
                  <a:pt x="3924792" y="67037"/>
                  <a:pt x="3918021" y="76374"/>
                  <a:pt x="3908185" y="79653"/>
                </a:cubicBezTo>
                <a:cubicBezTo>
                  <a:pt x="3891592" y="85184"/>
                  <a:pt x="3873680" y="85404"/>
                  <a:pt x="3856427" y="88279"/>
                </a:cubicBezTo>
                <a:cubicBezTo>
                  <a:pt x="3799876" y="107131"/>
                  <a:pt x="3841496" y="95452"/>
                  <a:pt x="3735657" y="105532"/>
                </a:cubicBezTo>
                <a:lnTo>
                  <a:pt x="3649393" y="114159"/>
                </a:lnTo>
                <a:cubicBezTo>
                  <a:pt x="3640767" y="117034"/>
                  <a:pt x="3632390" y="120812"/>
                  <a:pt x="3623514" y="122785"/>
                </a:cubicBezTo>
                <a:cubicBezTo>
                  <a:pt x="3566517" y="135451"/>
                  <a:pt x="3572893" y="129824"/>
                  <a:pt x="3494117" y="140038"/>
                </a:cubicBezTo>
                <a:cubicBezTo>
                  <a:pt x="3379697" y="154715"/>
                  <a:pt x="3251490" y="166816"/>
                  <a:pt x="3150858" y="184069"/>
                </a:cubicBezTo>
                <a:cubicBezTo>
                  <a:pt x="3050227" y="201322"/>
                  <a:pt x="3021491" y="227970"/>
                  <a:pt x="2890328" y="243555"/>
                </a:cubicBezTo>
                <a:cubicBezTo>
                  <a:pt x="2658673" y="271081"/>
                  <a:pt x="2153069" y="266239"/>
                  <a:pt x="1754277" y="277581"/>
                </a:cubicBezTo>
                <a:cubicBezTo>
                  <a:pt x="1527115" y="281894"/>
                  <a:pt x="1632699" y="282653"/>
                  <a:pt x="1587680" y="288484"/>
                </a:cubicBezTo>
                <a:cubicBezTo>
                  <a:pt x="1542661" y="294315"/>
                  <a:pt x="1531608" y="302801"/>
                  <a:pt x="1484163" y="312566"/>
                </a:cubicBezTo>
                <a:cubicBezTo>
                  <a:pt x="1436718" y="322331"/>
                  <a:pt x="1361955" y="337008"/>
                  <a:pt x="1303008" y="347072"/>
                </a:cubicBezTo>
                <a:cubicBezTo>
                  <a:pt x="1146039" y="381954"/>
                  <a:pt x="1309668" y="349059"/>
                  <a:pt x="1130480" y="372951"/>
                </a:cubicBezTo>
                <a:cubicBezTo>
                  <a:pt x="1014248" y="388449"/>
                  <a:pt x="1203202" y="375751"/>
                  <a:pt x="1044216" y="390204"/>
                </a:cubicBezTo>
                <a:cubicBezTo>
                  <a:pt x="998308" y="394377"/>
                  <a:pt x="952201" y="395955"/>
                  <a:pt x="906193" y="398830"/>
                </a:cubicBezTo>
                <a:cubicBezTo>
                  <a:pt x="822040" y="419870"/>
                  <a:pt x="927120" y="394180"/>
                  <a:pt x="828555" y="416083"/>
                </a:cubicBezTo>
                <a:cubicBezTo>
                  <a:pt x="816981" y="418655"/>
                  <a:pt x="805842" y="423490"/>
                  <a:pt x="794049" y="424710"/>
                </a:cubicBezTo>
                <a:cubicBezTo>
                  <a:pt x="722315" y="432131"/>
                  <a:pt x="578389" y="441962"/>
                  <a:pt x="578389" y="441962"/>
                </a:cubicBezTo>
                <a:cubicBezTo>
                  <a:pt x="448993" y="439087"/>
                  <a:pt x="286598" y="431749"/>
                  <a:pt x="190200" y="433336"/>
                </a:cubicBezTo>
                <a:cubicBezTo>
                  <a:pt x="93802" y="434923"/>
                  <a:pt x="51605" y="446572"/>
                  <a:pt x="0" y="451487"/>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9986" name="Picture 2" descr="data:image/png;base64,iVBORw0KGgoAAAANSUhEUgAAAQ4AAAC0CAMAAABSSTIwAAAADFBMVEXYIBD4+PhgYGDokIgHae98AAABcUlEQVR4nO3dsQ3DMBAEQVrsv2c7ErghZYBKZiq43wZ+XCzGNbjJEXKEHCFHyBFyhBwhR8gRcoQcIUfIEXKEHCFHyBFyhBwhR8gRcoQcIUfIEXKEHCFHyBFyhBwhR5zO8dl2dJ4cIUfIEXKEHCFHyBFyhBwhR8gRcoQcIUfIEXKEHCFHyBFyhBwhR8gRcoQcIUfIEXKEHCFHyBFyhBwhR8gRcoQcIUc8yjH3j3rDlGMlR8gRcoQcIUfIEXKEHCFHyBFyhBwhR8gRcoQcIUfIEXKEHCFHyBFyhBwhR8gRcoQcIUfIEXKEHHEqxx/2jzo6T46QI+QIOUKOkCPkCDlCjpAj5Ag5Qo6QI+QIOUKOkCPkCDlCjpAj5Ag5Qo6QI+QIOUKOkCPkCDlCjpAj5Ag5Qo6QI7znDTlCjpAj5Ag5Qo6QI+QIOUKOkCPkCDlCjpAj5Ag5Qo6QI+QIOUKOkCPkCDlCjpAj5Ag5Qo6QI+SIXw4WX3m8LRVszDZjAAAAAElFTkSuQmCC">
            <a:extLst>
              <a:ext uri="{FF2B5EF4-FFF2-40B4-BE49-F238E27FC236}">
                <a16:creationId xmlns:a16="http://schemas.microsoft.com/office/drawing/2014/main" id="{6E9BE942-A1D3-499C-91C5-387C819308A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064508" y="3422629"/>
            <a:ext cx="512946" cy="341964"/>
          </a:xfrm>
          <a:prstGeom prst="rect">
            <a:avLst/>
          </a:prstGeom>
          <a:noFill/>
          <a:extLst>
            <a:ext uri="{909E8E84-426E-40DD-AFC4-6F175D3DCCD1}">
              <a14:hiddenFill xmlns:a14="http://schemas.microsoft.com/office/drawing/2010/main">
                <a:solidFill>
                  <a:srgbClr val="FFFFFF"/>
                </a:solidFill>
              </a14:hiddenFill>
            </a:ext>
          </a:extLst>
        </p:spPr>
      </p:pic>
      <p:pic>
        <p:nvPicPr>
          <p:cNvPr id="25" name="Kép 24">
            <a:extLst>
              <a:ext uri="{FF2B5EF4-FFF2-40B4-BE49-F238E27FC236}">
                <a16:creationId xmlns:a16="http://schemas.microsoft.com/office/drawing/2014/main" id="{FF8836AD-4348-4BB4-AABB-8FA56A3E23E6}"/>
              </a:ext>
            </a:extLst>
          </p:cNvPr>
          <p:cNvPicPr>
            <a:picLocks noChangeAspect="1"/>
          </p:cNvPicPr>
          <p:nvPr/>
        </p:nvPicPr>
        <p:blipFill>
          <a:blip r:embed="rId4"/>
          <a:stretch>
            <a:fillRect/>
          </a:stretch>
        </p:blipFill>
        <p:spPr>
          <a:xfrm>
            <a:off x="3062774" y="3838990"/>
            <a:ext cx="512946" cy="342648"/>
          </a:xfrm>
          <a:prstGeom prst="rect">
            <a:avLst/>
          </a:prstGeom>
        </p:spPr>
      </p:pic>
      <p:cxnSp>
        <p:nvCxnSpPr>
          <p:cNvPr id="27" name="Összekötő: szögletes 26">
            <a:extLst>
              <a:ext uri="{FF2B5EF4-FFF2-40B4-BE49-F238E27FC236}">
                <a16:creationId xmlns:a16="http://schemas.microsoft.com/office/drawing/2014/main" id="{2ABD53A2-50EF-41A3-980C-5A91F97A298B}"/>
              </a:ext>
            </a:extLst>
          </p:cNvPr>
          <p:cNvCxnSpPr>
            <a:cxnSpLocks/>
          </p:cNvCxnSpPr>
          <p:nvPr/>
        </p:nvCxnSpPr>
        <p:spPr>
          <a:xfrm>
            <a:off x="3062775" y="2209001"/>
            <a:ext cx="4440257" cy="576064"/>
          </a:xfrm>
          <a:prstGeom prst="bentConnector3">
            <a:avLst>
              <a:gd name="adj1" fmla="val 99767"/>
            </a:avLst>
          </a:prstGeom>
          <a:ln w="57150">
            <a:solidFill>
              <a:srgbClr val="C00000"/>
            </a:solidFill>
            <a:tailEnd type="triangle"/>
          </a:ln>
          <a:effectLst>
            <a:outerShdw blurRad="25400" dist="254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33" name="Összekötő: szögletes 32">
            <a:extLst>
              <a:ext uri="{FF2B5EF4-FFF2-40B4-BE49-F238E27FC236}">
                <a16:creationId xmlns:a16="http://schemas.microsoft.com/office/drawing/2014/main" id="{B79BC5F6-E416-4B71-9031-4D0A24179969}"/>
              </a:ext>
            </a:extLst>
          </p:cNvPr>
          <p:cNvCxnSpPr>
            <a:cxnSpLocks/>
          </p:cNvCxnSpPr>
          <p:nvPr/>
        </p:nvCxnSpPr>
        <p:spPr>
          <a:xfrm flipV="1">
            <a:off x="3062773" y="3654177"/>
            <a:ext cx="6064716" cy="1416822"/>
          </a:xfrm>
          <a:prstGeom prst="bentConnector3">
            <a:avLst>
              <a:gd name="adj1" fmla="val 99827"/>
            </a:avLst>
          </a:prstGeom>
          <a:ln w="57150">
            <a:solidFill>
              <a:srgbClr val="C00000"/>
            </a:solidFill>
            <a:tailEnd type="triangle"/>
          </a:ln>
          <a:effectLst>
            <a:outerShdw blurRad="25400" dist="254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14" name="Téglalap 13">
            <a:extLst>
              <a:ext uri="{FF2B5EF4-FFF2-40B4-BE49-F238E27FC236}">
                <a16:creationId xmlns:a16="http://schemas.microsoft.com/office/drawing/2014/main" id="{DC9DC5EC-16AA-40AC-8421-E3E2A9FE1808}"/>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a:t>
            </a:r>
            <a:r>
              <a:rPr lang="en-US" sz="1600" b="1" dirty="0">
                <a:solidFill>
                  <a:schemeClr val="bg2"/>
                </a:solidFill>
                <a:effectLst>
                  <a:outerShdw blurRad="38100" dist="38100" dir="2700000" algn="tl">
                    <a:srgbClr val="000000">
                      <a:alpha val="43137"/>
                    </a:srgbClr>
                  </a:outerShdw>
                </a:effectLst>
              </a:rPr>
              <a:t>EXPERIMENTS</a:t>
            </a:r>
            <a:r>
              <a:rPr lang="en-US" sz="1600" b="1" dirty="0">
                <a:solidFill>
                  <a:schemeClr val="bg1">
                    <a:lumMod val="65000"/>
                  </a:schemeClr>
                </a:solidFill>
                <a:effectLst>
                  <a:outerShdw blurRad="38100" dist="38100" dir="2700000" algn="tl">
                    <a:srgbClr val="000000">
                      <a:alpha val="43137"/>
                    </a:srgbClr>
                  </a:outerShdw>
                </a:effectLst>
              </a:rPr>
              <a:t>          OBSERVATIONS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8" name="Élőláb helye 7"/>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65113811-A2A6-47B9-326A-705EF85B2470}"/>
              </a:ext>
            </a:extLst>
          </p:cNvPr>
          <p:cNvSpPr>
            <a:spLocks noGrp="1"/>
          </p:cNvSpPr>
          <p:nvPr>
            <p:ph type="sldNum" sz="quarter" idx="12"/>
          </p:nvPr>
        </p:nvSpPr>
        <p:spPr/>
        <p:txBody>
          <a:bodyPr/>
          <a:lstStyle/>
          <a:p>
            <a:fld id="{8EBAB383-6C5D-40A2-91D4-B65D4716B15C}" type="slidenum">
              <a:rPr lang="en-US" smtClean="0"/>
              <a:pPr/>
              <a:t>42</a:t>
            </a:fld>
            <a:r>
              <a:rPr lang="en-US" sz="1100"/>
              <a:t>/</a:t>
            </a:r>
            <a:r>
              <a:rPr lang="hu-HU" sz="1100"/>
              <a:t>30</a:t>
            </a:r>
            <a:endParaRPr lang="en-US" sz="2800" dirty="0"/>
          </a:p>
        </p:txBody>
      </p:sp>
    </p:spTree>
    <p:extLst>
      <p:ext uri="{BB962C8B-B14F-4D97-AF65-F5344CB8AC3E}">
        <p14:creationId xmlns:p14="http://schemas.microsoft.com/office/powerpoint/2010/main" val="324753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Autofit/>
          </a:bodyPr>
          <a:lstStyle/>
          <a:p>
            <a:r>
              <a:rPr lang="en-US"/>
              <a:t>LHC in Numbers</a:t>
            </a:r>
          </a:p>
        </p:txBody>
      </p:sp>
      <p:sp>
        <p:nvSpPr>
          <p:cNvPr id="63491" name="Rectangle 3"/>
          <p:cNvSpPr>
            <a:spLocks noGrp="1" noChangeArrowheads="1"/>
          </p:cNvSpPr>
          <p:nvPr>
            <p:ph idx="1"/>
          </p:nvPr>
        </p:nvSpPr>
        <p:spPr/>
        <p:txBody>
          <a:bodyPr>
            <a:normAutofit fontScale="85000" lnSpcReduction="20000"/>
          </a:bodyPr>
          <a:lstStyle/>
          <a:p>
            <a:r>
              <a:rPr lang="en-US" dirty="0"/>
              <a:t>2x27 km, 150-200 m deep</a:t>
            </a:r>
          </a:p>
          <a:p>
            <a:r>
              <a:rPr lang="en-US" dirty="0"/>
              <a:t>Collisions: 4 intersections</a:t>
            </a:r>
          </a:p>
          <a:p>
            <a:r>
              <a:rPr lang="en-US" dirty="0"/>
              <a:t>~3000 bunches</a:t>
            </a:r>
          </a:p>
          <a:p>
            <a:r>
              <a:rPr lang="en-US" dirty="0"/>
              <a:t>99</a:t>
            </a:r>
            <a:r>
              <a:rPr lang="hu-HU" dirty="0"/>
              <a:t>.</a:t>
            </a:r>
            <a:r>
              <a:rPr lang="en-US" dirty="0"/>
              <a:t>9999991% speed of light</a:t>
            </a:r>
          </a:p>
          <a:p>
            <a:r>
              <a:rPr lang="en-US" dirty="0"/>
              <a:t>10</a:t>
            </a:r>
            <a:r>
              <a:rPr lang="hu-HU" dirty="0"/>
              <a:t> </a:t>
            </a:r>
            <a:r>
              <a:rPr lang="en-US" dirty="0"/>
              <a:t>000 rounds/sec</a:t>
            </a:r>
          </a:p>
          <a:p>
            <a:r>
              <a:rPr lang="en-US" dirty="0"/>
              <a:t>600 million collisions/sec</a:t>
            </a:r>
          </a:p>
          <a:p>
            <a:r>
              <a:rPr lang="en-US" dirty="0"/>
              <a:t>10</a:t>
            </a:r>
            <a:r>
              <a:rPr lang="hu-HU" dirty="0"/>
              <a:t> </a:t>
            </a:r>
            <a:r>
              <a:rPr lang="en-US" dirty="0"/>
              <a:t>000 superconducting magnets</a:t>
            </a:r>
          </a:p>
          <a:p>
            <a:r>
              <a:rPr lang="en-US" dirty="0"/>
              <a:t>10</a:t>
            </a:r>
            <a:r>
              <a:rPr lang="hu-HU" dirty="0"/>
              <a:t> </a:t>
            </a:r>
            <a:r>
              <a:rPr lang="en-US" dirty="0"/>
              <a:t>000 tons of liquid N</a:t>
            </a:r>
            <a:r>
              <a:rPr lang="en-US" baseline="-25000" dirty="0"/>
              <a:t>2</a:t>
            </a:r>
            <a:r>
              <a:rPr lang="en-US" dirty="0"/>
              <a:t>: 80 K</a:t>
            </a:r>
          </a:p>
          <a:p>
            <a:r>
              <a:rPr lang="en-US" dirty="0"/>
              <a:t>120 tons of liquid He: 2 K</a:t>
            </a:r>
          </a:p>
          <a:p>
            <a:r>
              <a:rPr lang="en-US" dirty="0"/>
              <a:t>120 MW electricity consumption (c.f. a large city)</a:t>
            </a:r>
          </a:p>
          <a:p>
            <a:r>
              <a:rPr lang="en-US" dirty="0">
                <a:sym typeface="Symbol" pitchFamily="18" charset="2"/>
              </a:rPr>
              <a:t>6 </a:t>
            </a:r>
            <a:r>
              <a:rPr lang="en-US" sz="1900" dirty="0">
                <a:latin typeface="Symbol" pitchFamily="18" charset="2"/>
                <a:sym typeface="Symbol" pitchFamily="18" charset="2"/>
              </a:rPr>
              <a:t>m</a:t>
            </a:r>
            <a:r>
              <a:rPr lang="en-US" dirty="0">
                <a:sym typeface="Symbol" pitchFamily="18" charset="2"/>
              </a:rPr>
              <a:t>g H</a:t>
            </a:r>
            <a:r>
              <a:rPr lang="en-US" baseline="30000" dirty="0">
                <a:sym typeface="Symbol" pitchFamily="18" charset="2"/>
              </a:rPr>
              <a:t>+</a:t>
            </a:r>
            <a:r>
              <a:rPr lang="en-US" dirty="0">
                <a:sym typeface="Symbol" pitchFamily="18" charset="2"/>
              </a:rPr>
              <a:t> in 10 years</a:t>
            </a:r>
          </a:p>
          <a:p>
            <a:r>
              <a:rPr lang="en-US" dirty="0">
                <a:sym typeface="Symbol" pitchFamily="18" charset="2"/>
              </a:rPr>
              <a:t>25</a:t>
            </a:r>
            <a:r>
              <a:rPr lang="hu-HU" dirty="0">
                <a:sym typeface="Symbol" pitchFamily="18" charset="2"/>
              </a:rPr>
              <a:t> </a:t>
            </a:r>
            <a:r>
              <a:rPr lang="en-US" dirty="0">
                <a:sym typeface="Symbol" pitchFamily="18" charset="2"/>
              </a:rPr>
              <a:t>000 terabyte data yearly</a:t>
            </a:r>
          </a:p>
        </p:txBody>
      </p:sp>
      <p:pic>
        <p:nvPicPr>
          <p:cNvPr id="96263" name="Picture 7" descr="http://4.bp.blogspot.com/-Utt_m8JRRSc/T5XxbJyombI/AAAAAAAAFR0/bQ9yTKPnmPE/s1600/Cross-Section-of-an-LHC-Dipole-in-the-CERN-Tunnel.jpg"/>
          <p:cNvPicPr>
            <a:picLocks noChangeAspect="1" noChangeArrowheads="1"/>
          </p:cNvPicPr>
          <p:nvPr/>
        </p:nvPicPr>
        <p:blipFill>
          <a:blip r:embed="rId3" cstate="print"/>
          <a:srcRect/>
          <a:stretch>
            <a:fillRect/>
          </a:stretch>
        </p:blipFill>
        <p:spPr bwMode="auto">
          <a:xfrm>
            <a:off x="6035614" y="1192842"/>
            <a:ext cx="4572000" cy="2952328"/>
          </a:xfrm>
          <a:prstGeom prst="rect">
            <a:avLst/>
          </a:prstGeom>
          <a:noFill/>
        </p:spPr>
      </p:pic>
      <p:pic>
        <p:nvPicPr>
          <p:cNvPr id="9" name="Picture 3"/>
          <p:cNvPicPr>
            <a:picLocks noChangeAspect="1" noChangeArrowheads="1"/>
          </p:cNvPicPr>
          <p:nvPr/>
        </p:nvPicPr>
        <p:blipFill>
          <a:blip r:embed="rId4" cstate="print"/>
          <a:srcRect/>
          <a:stretch>
            <a:fillRect/>
          </a:stretch>
        </p:blipFill>
        <p:spPr bwMode="auto">
          <a:xfrm>
            <a:off x="7102366" y="4199679"/>
            <a:ext cx="2627784" cy="1876068"/>
          </a:xfrm>
          <a:prstGeom prst="rect">
            <a:avLst/>
          </a:prstGeom>
          <a:noFill/>
          <a:ln w="9525">
            <a:noFill/>
            <a:miter lim="800000"/>
            <a:headEnd/>
            <a:tailEnd/>
          </a:ln>
        </p:spPr>
      </p:pic>
      <p:sp>
        <p:nvSpPr>
          <p:cNvPr id="10" name="Téglalap 9">
            <a:extLst>
              <a:ext uri="{FF2B5EF4-FFF2-40B4-BE49-F238E27FC236}">
                <a16:creationId xmlns:a16="http://schemas.microsoft.com/office/drawing/2014/main" id="{AFC30454-0F8B-4C0D-9293-6D21505EBFB3}"/>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a:t>
            </a:r>
            <a:r>
              <a:rPr lang="en-US" sz="1600" b="1">
                <a:solidFill>
                  <a:schemeClr val="bg2"/>
                </a:solidFill>
                <a:effectLst>
                  <a:outerShdw blurRad="38100" dist="38100" dir="2700000" algn="tl">
                    <a:srgbClr val="000000">
                      <a:alpha val="43137"/>
                    </a:srgbClr>
                  </a:outerShdw>
                </a:effectLst>
              </a:rPr>
              <a:t>EXPERIMENTS</a:t>
            </a:r>
            <a:r>
              <a:rPr lang="en-US" sz="1600" b="1">
                <a:solidFill>
                  <a:schemeClr val="bg1">
                    <a:lumMod val="65000"/>
                  </a:schemeClr>
                </a:solidFill>
                <a:effectLst>
                  <a:outerShdw blurRad="38100" dist="38100" dir="2700000" algn="tl">
                    <a:srgbClr val="000000">
                      <a:alpha val="43137"/>
                    </a:srgbClr>
                  </a:outerShdw>
                </a:effectLst>
              </a:rPr>
              <a:t>          OBSERVATIONS </a:t>
            </a:r>
          </a:p>
        </p:txBody>
      </p:sp>
      <p:sp>
        <p:nvSpPr>
          <p:cNvPr id="4" name="Dátum helye 3"/>
          <p:cNvSpPr>
            <a:spLocks noGrp="1"/>
          </p:cNvSpPr>
          <p:nvPr>
            <p:ph type="dt" sz="half" idx="10"/>
          </p:nvPr>
        </p:nvSpPr>
        <p:spPr/>
        <p:txBody>
          <a:bodyPr/>
          <a:lstStyle/>
          <a:p>
            <a:pPr algn="r"/>
            <a:r>
              <a:rPr lang="hu-HU"/>
              <a:t>October 11, 2023</a:t>
            </a:r>
            <a:endParaRPr lang="en-US" dirty="0"/>
          </a:p>
        </p:txBody>
      </p:sp>
      <p:sp>
        <p:nvSpPr>
          <p:cNvPr id="6" name="Élőláb helye 5"/>
          <p:cNvSpPr>
            <a:spLocks noGrp="1"/>
          </p:cNvSpPr>
          <p:nvPr>
            <p:ph type="ftr" sz="quarter" idx="11"/>
          </p:nvPr>
        </p:nvSpPr>
        <p:spPr/>
        <p:txBody>
          <a:bodyPr/>
          <a:lstStyle/>
          <a:p>
            <a:r>
              <a:rPr lang="en-US"/>
              <a:t>M. Csanád (Eötvös U) @ </a:t>
            </a:r>
            <a:r>
              <a:rPr lang="hu-HU"/>
              <a:t>AE Building Bridges 2023</a:t>
            </a:r>
            <a:endParaRPr lang="en-US" dirty="0"/>
          </a:p>
        </p:txBody>
      </p:sp>
      <p:sp>
        <p:nvSpPr>
          <p:cNvPr id="2" name="Dia számának helye 1">
            <a:extLst>
              <a:ext uri="{FF2B5EF4-FFF2-40B4-BE49-F238E27FC236}">
                <a16:creationId xmlns:a16="http://schemas.microsoft.com/office/drawing/2014/main" id="{9D764C40-2AD7-0BAA-32C6-3DBBA41995C9}"/>
              </a:ext>
            </a:extLst>
          </p:cNvPr>
          <p:cNvSpPr>
            <a:spLocks noGrp="1"/>
          </p:cNvSpPr>
          <p:nvPr>
            <p:ph type="sldNum" sz="quarter" idx="12"/>
          </p:nvPr>
        </p:nvSpPr>
        <p:spPr/>
        <p:txBody>
          <a:bodyPr/>
          <a:lstStyle/>
          <a:p>
            <a:fld id="{8EBAB383-6C5D-40A2-91D4-B65D4716B15C}" type="slidenum">
              <a:rPr lang="en-US" smtClean="0"/>
              <a:pPr/>
              <a:t>43</a:t>
            </a:fld>
            <a:r>
              <a:rPr lang="en-US" sz="1100"/>
              <a:t>/</a:t>
            </a:r>
            <a:r>
              <a:rPr lang="hu-HU" sz="1100"/>
              <a:t>30</a:t>
            </a:r>
            <a:endParaRPr lang="en-US" sz="2800" dirty="0"/>
          </a:p>
        </p:txBody>
      </p:sp>
    </p:spTree>
    <p:extLst>
      <p:ext uri="{BB962C8B-B14F-4D97-AF65-F5344CB8AC3E}">
        <p14:creationId xmlns:p14="http://schemas.microsoft.com/office/powerpoint/2010/main" val="203013807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Autofit/>
          </a:bodyPr>
          <a:lstStyle/>
          <a:p>
            <a:r>
              <a:rPr lang="en-US"/>
              <a:t>Areal Photo of RHIC</a:t>
            </a:r>
          </a:p>
        </p:txBody>
      </p:sp>
      <p:sp>
        <p:nvSpPr>
          <p:cNvPr id="7" name="Tartalom helye 6">
            <a:extLst>
              <a:ext uri="{FF2B5EF4-FFF2-40B4-BE49-F238E27FC236}">
                <a16:creationId xmlns:a16="http://schemas.microsoft.com/office/drawing/2014/main" id="{27024115-8DD6-41E2-B7B8-F86FFC72DDF9}"/>
              </a:ext>
            </a:extLst>
          </p:cNvPr>
          <p:cNvSpPr>
            <a:spLocks noGrp="1"/>
          </p:cNvSpPr>
          <p:nvPr>
            <p:ph idx="1"/>
          </p:nvPr>
        </p:nvSpPr>
        <p:spPr/>
        <p:txBody>
          <a:bodyPr/>
          <a:lstStyle/>
          <a:p>
            <a:endParaRPr lang="en-US"/>
          </a:p>
        </p:txBody>
      </p:sp>
      <p:pic>
        <p:nvPicPr>
          <p:cNvPr id="13" name="Kép 12">
            <a:extLst>
              <a:ext uri="{FF2B5EF4-FFF2-40B4-BE49-F238E27FC236}">
                <a16:creationId xmlns:a16="http://schemas.microsoft.com/office/drawing/2014/main" id="{F6BCED87-6A14-43F8-AC12-9972301C760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50000"/>
                    </a14:imgEffect>
                  </a14:imgLayer>
                </a14:imgProps>
              </a:ext>
              <a:ext uri="{28A0092B-C50C-407E-A947-70E740481C1C}">
                <a14:useLocalDpi xmlns:a14="http://schemas.microsoft.com/office/drawing/2010/main" val="0"/>
              </a:ext>
            </a:extLst>
          </a:blip>
          <a:srcRect b="8395"/>
          <a:stretch/>
        </p:blipFill>
        <p:spPr>
          <a:xfrm>
            <a:off x="1789626" y="1163283"/>
            <a:ext cx="8817989" cy="4884082"/>
          </a:xfrm>
          <a:prstGeom prst="rect">
            <a:avLst/>
          </a:prstGeom>
        </p:spPr>
      </p:pic>
      <p:sp>
        <p:nvSpPr>
          <p:cNvPr id="8" name="Téglalap 7">
            <a:extLst>
              <a:ext uri="{FF2B5EF4-FFF2-40B4-BE49-F238E27FC236}">
                <a16:creationId xmlns:a16="http://schemas.microsoft.com/office/drawing/2014/main" id="{255C0F4E-3F25-4F03-9FC3-1A5D3082F8B0}"/>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a:t>
            </a:r>
            <a:r>
              <a:rPr lang="en-US" sz="1600" b="1">
                <a:solidFill>
                  <a:schemeClr val="bg2"/>
                </a:solidFill>
                <a:effectLst>
                  <a:outerShdw blurRad="38100" dist="38100" dir="2700000" algn="tl">
                    <a:srgbClr val="000000">
                      <a:alpha val="43137"/>
                    </a:srgbClr>
                  </a:outerShdw>
                </a:effectLst>
              </a:rPr>
              <a:t>EXPERIMENTS</a:t>
            </a:r>
            <a:r>
              <a:rPr lang="en-US" sz="1600" b="1">
                <a:solidFill>
                  <a:schemeClr val="bg1">
                    <a:lumMod val="65000"/>
                  </a:schemeClr>
                </a:solidFill>
                <a:effectLst>
                  <a:outerShdw blurRad="38100" dist="38100" dir="2700000" algn="tl">
                    <a:srgbClr val="000000">
                      <a:alpha val="43137"/>
                    </a:srgbClr>
                  </a:outerShdw>
                </a:effectLst>
              </a:rPr>
              <a:t>          OBSERVATIONS </a:t>
            </a:r>
          </a:p>
        </p:txBody>
      </p:sp>
      <p:sp>
        <p:nvSpPr>
          <p:cNvPr id="4" name="Dátum helye 3"/>
          <p:cNvSpPr>
            <a:spLocks noGrp="1"/>
          </p:cNvSpPr>
          <p:nvPr>
            <p:ph type="dt" sz="half" idx="10"/>
          </p:nvPr>
        </p:nvSpPr>
        <p:spPr/>
        <p:txBody>
          <a:bodyPr/>
          <a:lstStyle/>
          <a:p>
            <a:pPr algn="r"/>
            <a:r>
              <a:rPr lang="hu-HU"/>
              <a:t>October 11, 2023</a:t>
            </a:r>
            <a:endParaRPr lang="en-US" dirty="0"/>
          </a:p>
        </p:txBody>
      </p:sp>
      <p:sp>
        <p:nvSpPr>
          <p:cNvPr id="6" name="Élőláb helye 5"/>
          <p:cNvSpPr>
            <a:spLocks noGrp="1"/>
          </p:cNvSpPr>
          <p:nvPr>
            <p:ph type="ftr" sz="quarter" idx="11"/>
          </p:nvPr>
        </p:nvSpPr>
        <p:spPr/>
        <p:txBody>
          <a:bodyPr/>
          <a:lstStyle/>
          <a:p>
            <a:r>
              <a:rPr lang="en-US"/>
              <a:t>M. Csanád (Eötvös U) @ </a:t>
            </a:r>
            <a:r>
              <a:rPr lang="hu-HU"/>
              <a:t>AE Building Bridges 2023</a:t>
            </a:r>
            <a:endParaRPr lang="en-US" dirty="0"/>
          </a:p>
        </p:txBody>
      </p:sp>
      <p:sp>
        <p:nvSpPr>
          <p:cNvPr id="2" name="Dia számának helye 1">
            <a:extLst>
              <a:ext uri="{FF2B5EF4-FFF2-40B4-BE49-F238E27FC236}">
                <a16:creationId xmlns:a16="http://schemas.microsoft.com/office/drawing/2014/main" id="{A2CD25C1-E6AE-43A1-D155-C11A85C9354B}"/>
              </a:ext>
            </a:extLst>
          </p:cNvPr>
          <p:cNvSpPr>
            <a:spLocks noGrp="1"/>
          </p:cNvSpPr>
          <p:nvPr>
            <p:ph type="sldNum" sz="quarter" idx="12"/>
          </p:nvPr>
        </p:nvSpPr>
        <p:spPr/>
        <p:txBody>
          <a:bodyPr/>
          <a:lstStyle/>
          <a:p>
            <a:fld id="{8EBAB383-6C5D-40A2-91D4-B65D4716B15C}" type="slidenum">
              <a:rPr lang="en-US" smtClean="0"/>
              <a:pPr/>
              <a:t>44</a:t>
            </a:fld>
            <a:r>
              <a:rPr lang="en-US" sz="1100"/>
              <a:t>/</a:t>
            </a:r>
            <a:r>
              <a:rPr lang="hu-HU" sz="1100"/>
              <a:t>30</a:t>
            </a:r>
            <a:endParaRPr lang="en-US" sz="2800" dirty="0"/>
          </a:p>
        </p:txBody>
      </p:sp>
    </p:spTree>
    <p:extLst>
      <p:ext uri="{BB962C8B-B14F-4D97-AF65-F5344CB8AC3E}">
        <p14:creationId xmlns:p14="http://schemas.microsoft.com/office/powerpoint/2010/main" val="1058804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80D551D-03E9-4B21-9F63-368606F5BEBB}"/>
              </a:ext>
            </a:extLst>
          </p:cNvPr>
          <p:cNvSpPr>
            <a:spLocks noGrp="1"/>
          </p:cNvSpPr>
          <p:nvPr>
            <p:ph type="title"/>
          </p:nvPr>
        </p:nvSpPr>
        <p:spPr/>
        <p:txBody>
          <a:bodyPr>
            <a:normAutofit/>
          </a:bodyPr>
          <a:lstStyle/>
          <a:p>
            <a:r>
              <a:rPr lang="en-US" dirty="0"/>
              <a:t>RHIC in Numbers</a:t>
            </a:r>
          </a:p>
        </p:txBody>
      </p:sp>
      <p:sp>
        <p:nvSpPr>
          <p:cNvPr id="3" name="Tartalom helye 2">
            <a:extLst>
              <a:ext uri="{FF2B5EF4-FFF2-40B4-BE49-F238E27FC236}">
                <a16:creationId xmlns:a16="http://schemas.microsoft.com/office/drawing/2014/main" id="{F42B2228-0D24-4621-B75F-93D18F77BC2F}"/>
              </a:ext>
            </a:extLst>
          </p:cNvPr>
          <p:cNvSpPr>
            <a:spLocks noGrp="1"/>
          </p:cNvSpPr>
          <p:nvPr>
            <p:ph idx="1"/>
          </p:nvPr>
        </p:nvSpPr>
        <p:spPr>
          <a:xfrm>
            <a:off x="2257247" y="1247352"/>
            <a:ext cx="3735237" cy="2976306"/>
          </a:xfrm>
        </p:spPr>
        <p:txBody>
          <a:bodyPr>
            <a:normAutofit lnSpcReduction="10000"/>
          </a:bodyPr>
          <a:lstStyle/>
          <a:p>
            <a:pPr>
              <a:spcBef>
                <a:spcPts val="0"/>
              </a:spcBef>
            </a:pPr>
            <a:r>
              <a:rPr lang="en-US" sz="1800" dirty="0"/>
              <a:t>Two rings, 4 km each</a:t>
            </a:r>
          </a:p>
          <a:p>
            <a:pPr>
              <a:spcBef>
                <a:spcPts val="0"/>
              </a:spcBef>
            </a:pPr>
            <a:r>
              <a:rPr lang="en-US" sz="1800" dirty="0"/>
              <a:t>99.995% speed of light</a:t>
            </a:r>
          </a:p>
          <a:p>
            <a:pPr>
              <a:spcBef>
                <a:spcPts val="0"/>
              </a:spcBef>
            </a:pPr>
            <a:r>
              <a:rPr lang="en-US" sz="1800" dirty="0"/>
              <a:t>111 bunches</a:t>
            </a:r>
          </a:p>
          <a:p>
            <a:pPr>
              <a:spcBef>
                <a:spcPts val="0"/>
              </a:spcBef>
            </a:pPr>
            <a:r>
              <a:rPr lang="en-US" sz="1800" dirty="0"/>
              <a:t>80 000 rounds/sec</a:t>
            </a:r>
          </a:p>
          <a:p>
            <a:pPr>
              <a:spcBef>
                <a:spcPts val="0"/>
              </a:spcBef>
            </a:pPr>
            <a:r>
              <a:rPr lang="en-US" sz="1800" dirty="0"/>
              <a:t>Thousands of collisions/sec</a:t>
            </a:r>
          </a:p>
          <a:p>
            <a:pPr>
              <a:spcBef>
                <a:spcPts val="0"/>
              </a:spcBef>
            </a:pPr>
            <a:r>
              <a:rPr lang="en-US" sz="1800" dirty="0"/>
              <a:t>1740 superconducting magnets</a:t>
            </a:r>
          </a:p>
          <a:p>
            <a:pPr>
              <a:spcBef>
                <a:spcPts val="0"/>
              </a:spcBef>
            </a:pPr>
            <a:r>
              <a:rPr lang="en-US" sz="1800" dirty="0"/>
              <a:t>21</a:t>
            </a:r>
            <a:r>
              <a:rPr lang="hu-HU" sz="1800" dirty="0"/>
              <a:t> </a:t>
            </a:r>
            <a:r>
              <a:rPr lang="en-US" sz="1800" dirty="0"/>
              <a:t>000 km superconducting wires</a:t>
            </a:r>
          </a:p>
          <a:p>
            <a:pPr>
              <a:spcBef>
                <a:spcPts val="0"/>
              </a:spcBef>
            </a:pPr>
            <a:r>
              <a:rPr lang="en-US" sz="1800" dirty="0"/>
              <a:t>25 tons of liquid </a:t>
            </a:r>
            <a:r>
              <a:rPr lang="hu-HU" sz="1800" dirty="0"/>
              <a:t>He</a:t>
            </a:r>
            <a:endParaRPr lang="en-US" sz="1800" dirty="0"/>
          </a:p>
          <a:p>
            <a:pPr>
              <a:spcBef>
                <a:spcPts val="0"/>
              </a:spcBef>
            </a:pPr>
            <a:r>
              <a:rPr lang="en-US" sz="1800" dirty="0"/>
              <a:t>0.00005 mg gold/year</a:t>
            </a:r>
          </a:p>
        </p:txBody>
      </p:sp>
      <p:pic>
        <p:nvPicPr>
          <p:cNvPr id="7" name="Kép 6" descr="A képen vonat, követés, ülő, állomás látható&#10;&#10;Automatikusan generált leírás">
            <a:extLst>
              <a:ext uri="{FF2B5EF4-FFF2-40B4-BE49-F238E27FC236}">
                <a16:creationId xmlns:a16="http://schemas.microsoft.com/office/drawing/2014/main" id="{7842EBC7-353D-4ABF-9AE9-9F4131C36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0171" y="1183382"/>
            <a:ext cx="3927874" cy="2884532"/>
          </a:xfrm>
          <a:prstGeom prst="rect">
            <a:avLst/>
          </a:prstGeom>
        </p:spPr>
      </p:pic>
      <p:pic>
        <p:nvPicPr>
          <p:cNvPr id="169986" name="Picture 2" descr="Képtalálat a következőre: „rhic magnet”">
            <a:extLst>
              <a:ext uri="{FF2B5EF4-FFF2-40B4-BE49-F238E27FC236}">
                <a16:creationId xmlns:a16="http://schemas.microsoft.com/office/drawing/2014/main" id="{C473443F-4C01-4C55-BA06-CB73ABBD4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675" y="4320153"/>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 name="Kép 8" descr="A képen szöveg, óra látható&#10;&#10;Automatikusan generált leírás">
            <a:extLst>
              <a:ext uri="{FF2B5EF4-FFF2-40B4-BE49-F238E27FC236}">
                <a16:creationId xmlns:a16="http://schemas.microsoft.com/office/drawing/2014/main" id="{DB9E5195-E098-4497-A623-5EF5D22441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39" y="4097749"/>
            <a:ext cx="2429401" cy="1957018"/>
          </a:xfrm>
          <a:prstGeom prst="rect">
            <a:avLst/>
          </a:prstGeom>
        </p:spPr>
      </p:pic>
      <p:pic>
        <p:nvPicPr>
          <p:cNvPr id="13" name="Kép 12" descr="A képen szöveg, térkép látható&#10;&#10;Automatikusan generált leírás">
            <a:extLst>
              <a:ext uri="{FF2B5EF4-FFF2-40B4-BE49-F238E27FC236}">
                <a16:creationId xmlns:a16="http://schemas.microsoft.com/office/drawing/2014/main" id="{1B8F517A-DFF8-41F1-918E-53E6EA16B8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877" y="3985767"/>
            <a:ext cx="3362127" cy="2069001"/>
          </a:xfrm>
          <a:prstGeom prst="rect">
            <a:avLst/>
          </a:prstGeom>
        </p:spPr>
      </p:pic>
      <p:sp>
        <p:nvSpPr>
          <p:cNvPr id="11" name="Téglalap 10">
            <a:extLst>
              <a:ext uri="{FF2B5EF4-FFF2-40B4-BE49-F238E27FC236}">
                <a16:creationId xmlns:a16="http://schemas.microsoft.com/office/drawing/2014/main" id="{2B29C2EA-6391-4394-85CA-39EC537C3C1D}"/>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a:t>
            </a:r>
            <a:r>
              <a:rPr lang="en-US" sz="1600" b="1" dirty="0">
                <a:solidFill>
                  <a:schemeClr val="bg2"/>
                </a:solidFill>
                <a:effectLst>
                  <a:outerShdw blurRad="38100" dist="38100" dir="2700000" algn="tl">
                    <a:srgbClr val="000000">
                      <a:alpha val="43137"/>
                    </a:srgbClr>
                  </a:outerShdw>
                </a:effectLst>
              </a:rPr>
              <a:t>EXPERIMENTS</a:t>
            </a:r>
            <a:r>
              <a:rPr lang="en-US" sz="1600" b="1" dirty="0">
                <a:solidFill>
                  <a:schemeClr val="bg1">
                    <a:lumMod val="65000"/>
                  </a:schemeClr>
                </a:solidFill>
                <a:effectLst>
                  <a:outerShdw blurRad="38100" dist="38100" dir="2700000" algn="tl">
                    <a:srgbClr val="000000">
                      <a:alpha val="43137"/>
                    </a:srgbClr>
                  </a:outerShdw>
                </a:effectLst>
              </a:rPr>
              <a:t>          OBSERVATIONS </a:t>
            </a:r>
          </a:p>
        </p:txBody>
      </p:sp>
      <p:sp>
        <p:nvSpPr>
          <p:cNvPr id="8" name="Dátum helye 7"/>
          <p:cNvSpPr>
            <a:spLocks noGrp="1"/>
          </p:cNvSpPr>
          <p:nvPr>
            <p:ph type="dt" sz="half" idx="10"/>
          </p:nvPr>
        </p:nvSpPr>
        <p:spPr/>
        <p:txBody>
          <a:bodyPr/>
          <a:lstStyle/>
          <a:p>
            <a:pPr algn="r"/>
            <a:r>
              <a:rPr lang="hu-HU"/>
              <a:t>October 11, 2023</a:t>
            </a:r>
            <a:endParaRPr lang="en-US" dirty="0"/>
          </a:p>
        </p:txBody>
      </p:sp>
      <p:sp>
        <p:nvSpPr>
          <p:cNvPr id="10" name="Élőláb helye 9"/>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7808964A-C52A-3B6C-C6BB-E32F51332528}"/>
              </a:ext>
            </a:extLst>
          </p:cNvPr>
          <p:cNvSpPr>
            <a:spLocks noGrp="1"/>
          </p:cNvSpPr>
          <p:nvPr>
            <p:ph type="sldNum" sz="quarter" idx="12"/>
          </p:nvPr>
        </p:nvSpPr>
        <p:spPr/>
        <p:txBody>
          <a:bodyPr/>
          <a:lstStyle/>
          <a:p>
            <a:fld id="{8EBAB383-6C5D-40A2-91D4-B65D4716B15C}" type="slidenum">
              <a:rPr lang="en-US" smtClean="0"/>
              <a:pPr/>
              <a:t>45</a:t>
            </a:fld>
            <a:r>
              <a:rPr lang="en-US" sz="1100"/>
              <a:t>/</a:t>
            </a:r>
            <a:r>
              <a:rPr lang="hu-HU" sz="1100"/>
              <a:t>30</a:t>
            </a:r>
            <a:endParaRPr lang="en-US" sz="2800" dirty="0"/>
          </a:p>
        </p:txBody>
      </p:sp>
    </p:spTree>
    <p:extLst>
      <p:ext uri="{BB962C8B-B14F-4D97-AF65-F5344CB8AC3E}">
        <p14:creationId xmlns:p14="http://schemas.microsoft.com/office/powerpoint/2010/main" val="3865463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36EC01E-0F50-47F8-A758-5ECA24E1F60E}"/>
              </a:ext>
            </a:extLst>
          </p:cNvPr>
          <p:cNvSpPr>
            <a:spLocks noGrp="1"/>
          </p:cNvSpPr>
          <p:nvPr>
            <p:ph type="title"/>
          </p:nvPr>
        </p:nvSpPr>
        <p:spPr/>
        <p:txBody>
          <a:bodyPr>
            <a:normAutofit/>
          </a:bodyPr>
          <a:lstStyle/>
          <a:p>
            <a:r>
              <a:rPr lang="en-US"/>
              <a:t>STAR: upgrades and fixed target program</a:t>
            </a:r>
          </a:p>
        </p:txBody>
      </p:sp>
      <mc:AlternateContent xmlns:mc="http://schemas.openxmlformats.org/markup-compatibility/2006" xmlns:a14="http://schemas.microsoft.com/office/drawing/2010/main">
        <mc:Choice Requires="a14">
          <p:sp>
            <p:nvSpPr>
              <p:cNvPr id="3" name="Tartalom helye 2">
                <a:extLst>
                  <a:ext uri="{FF2B5EF4-FFF2-40B4-BE49-F238E27FC236}">
                    <a16:creationId xmlns:a16="http://schemas.microsoft.com/office/drawing/2014/main" id="{C87E094A-E429-4B00-BE50-63734E24CEB9}"/>
                  </a:ext>
                </a:extLst>
              </p:cNvPr>
              <p:cNvSpPr>
                <a:spLocks noGrp="1"/>
              </p:cNvSpPr>
              <p:nvPr>
                <p:ph idx="1"/>
              </p:nvPr>
            </p:nvSpPr>
            <p:spPr/>
            <p:txBody>
              <a:bodyPr>
                <a:normAutofit/>
              </a:bodyPr>
              <a:lstStyle/>
              <a:p>
                <a:r>
                  <a:rPr lang="en-US" dirty="0"/>
                  <a:t>Large acceptance, great PID capabilities: great for identified hadrons</a:t>
                </a:r>
              </a:p>
              <a:p>
                <a:r>
                  <a:rPr lang="en-US" dirty="0"/>
                  <a:t>Upgrades for BES-II</a:t>
                </a:r>
              </a:p>
              <a:p>
                <a:pPr lvl="1"/>
                <a:r>
                  <a:rPr lang="en-US" dirty="0" err="1"/>
                  <a:t>innerTPC</a:t>
                </a:r>
                <a:r>
                  <a:rPr lang="en-US" dirty="0"/>
                  <a:t>: better </a:t>
                </a:r>
                <a:r>
                  <a:rPr lang="en-US" dirty="0" err="1"/>
                  <a:t>dE</a:t>
                </a:r>
                <a:r>
                  <a:rPr lang="en-US" dirty="0"/>
                  <a:t>/dx (PID) and mom. res.</a:t>
                </a:r>
              </a:p>
              <a:p>
                <a:pPr lvl="1"/>
                <a:r>
                  <a:rPr lang="en-US" dirty="0"/>
                  <a:t>Event Plane Detector: replace BBC,</a:t>
                </a:r>
                <a:br>
                  <a:rPr lang="en-US" dirty="0"/>
                </a:br>
                <a:r>
                  <a:rPr lang="en-US" dirty="0"/>
                  <a:t>better triggering &amp; EP resolution</a:t>
                </a:r>
              </a:p>
              <a:p>
                <a:pPr lvl="1"/>
                <a:r>
                  <a:rPr lang="en-US" dirty="0"/>
                  <a:t>Endcap TOF: extended </a:t>
                </a:r>
                <a:r>
                  <a:rPr lang="en-US" dirty="0" err="1"/>
                  <a:t>fwd</a:t>
                </a:r>
                <a:r>
                  <a:rPr lang="en-US" dirty="0"/>
                  <a:t> PID</a:t>
                </a:r>
              </a:p>
              <a:p>
                <a:r>
                  <a:rPr lang="en-US" dirty="0"/>
                  <a:t>Fixed target program: to reach lower energies</a:t>
                </a:r>
              </a:p>
              <a:p>
                <a:pPr lvl="1"/>
                <a:r>
                  <a:rPr lang="en-US" dirty="0"/>
                  <a:t>1 cm wide, 1mm thick target at 2.1 m</a:t>
                </a:r>
              </a:p>
              <a:p>
                <a:pPr lvl="1"/>
                <a:r>
                  <a:rPr lang="en-US" dirty="0"/>
                  <a:t>Collider: </a:t>
                </a:r>
                <a14:m>
                  <m:oMath xmlns:m="http://schemas.openxmlformats.org/officeDocument/2006/math">
                    <m:rad>
                      <m:radPr>
                        <m:degHide m:val="on"/>
                        <m:ctrlPr>
                          <a:rPr lang="en-US" i="1" smtClean="0">
                            <a:latin typeface="Cambria Math" panose="02040503050406030204" pitchFamily="18" charset="0"/>
                          </a:rPr>
                        </m:ctrlPr>
                      </m:radPr>
                      <m:deg/>
                      <m:e>
                        <m:sSub>
                          <m:sSubPr>
                            <m:ctrlPr>
                              <a:rPr lang="en-US" i="1" smtClean="0">
                                <a:latin typeface="Cambria Math" panose="02040503050406030204" pitchFamily="18" charset="0"/>
                              </a:rPr>
                            </m:ctrlPr>
                          </m:sSubPr>
                          <m:e>
                            <m:r>
                              <a:rPr lang="en-US" i="1" smtClean="0">
                                <a:latin typeface="Cambria Math" panose="02040503050406030204" pitchFamily="18" charset="0"/>
                              </a:rPr>
                              <m:t>𝑠</m:t>
                            </m:r>
                          </m:e>
                          <m:sub>
                            <m:r>
                              <a:rPr lang="en-US" i="1" smtClean="0">
                                <a:latin typeface="Cambria Math" panose="02040503050406030204" pitchFamily="18" charset="0"/>
                              </a:rPr>
                              <m:t>𝑁𝑁</m:t>
                            </m:r>
                          </m:sub>
                        </m:sSub>
                      </m:e>
                    </m:rad>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rPr>
                          <m:t>𝐸</m:t>
                        </m:r>
                      </m:e>
                      <m:sub>
                        <m:r>
                          <a:rPr lang="en-US" i="1" smtClean="0">
                            <a:latin typeface="Cambria Math" panose="02040503050406030204" pitchFamily="18" charset="0"/>
                          </a:rPr>
                          <m:t>𝑏𝑒𝑎𝑚</m:t>
                        </m:r>
                      </m:sub>
                    </m:sSub>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rPr>
                          <m:t>𝐸</m:t>
                        </m:r>
                      </m:e>
                      <m:sub>
                        <m:r>
                          <a:rPr lang="en-US" i="1" smtClean="0">
                            <a:latin typeface="Cambria Math" panose="02040503050406030204" pitchFamily="18" charset="0"/>
                          </a:rPr>
                          <m:t>𝑏𝑒𝑎𝑚</m:t>
                        </m:r>
                      </m:sub>
                    </m:sSub>
                  </m:oMath>
                </a14:m>
                <a:r>
                  <a:rPr lang="en-US" dirty="0"/>
                  <a:t>   </a:t>
                </a:r>
                <a:endParaRPr lang="hu-HU" dirty="0"/>
              </a:p>
              <a:p>
                <a:pPr lvl="1"/>
                <a:r>
                  <a:rPr lang="en-US" dirty="0"/>
                  <a:t>Fixed target: </a:t>
                </a:r>
                <a14:m>
                  <m:oMath xmlns:m="http://schemas.openxmlformats.org/officeDocument/2006/math">
                    <m:rad>
                      <m:radPr>
                        <m:degHide m:val="on"/>
                        <m:ctrlPr>
                          <a:rPr lang="en-US" i="1" smtClean="0">
                            <a:latin typeface="Cambria Math" panose="02040503050406030204" pitchFamily="18" charset="0"/>
                          </a:rPr>
                        </m:ctrlPr>
                      </m:radPr>
                      <m:deg/>
                      <m:e>
                        <m:sSub>
                          <m:sSubPr>
                            <m:ctrlPr>
                              <a:rPr lang="en-US" i="1" smtClean="0">
                                <a:latin typeface="Cambria Math" panose="02040503050406030204" pitchFamily="18" charset="0"/>
                              </a:rPr>
                            </m:ctrlPr>
                          </m:sSubPr>
                          <m:e>
                            <m:r>
                              <a:rPr lang="en-US" i="1" smtClean="0">
                                <a:latin typeface="Cambria Math" panose="02040503050406030204" pitchFamily="18" charset="0"/>
                              </a:rPr>
                              <m:t>𝑠</m:t>
                            </m:r>
                          </m:e>
                          <m:sub>
                            <m:r>
                              <a:rPr lang="en-US" i="1" smtClean="0">
                                <a:latin typeface="Cambria Math" panose="02040503050406030204" pitchFamily="18" charset="0"/>
                              </a:rPr>
                              <m:t>𝑁𝑁</m:t>
                            </m:r>
                          </m:sub>
                        </m:sSub>
                      </m:e>
                    </m:rad>
                    <m:r>
                      <a:rPr lang="en-US" i="1" smtClean="0">
                        <a:latin typeface="Cambria Math" panose="02040503050406030204" pitchFamily="18" charset="0"/>
                      </a:rPr>
                      <m:t>=</m:t>
                    </m:r>
                    <m:rad>
                      <m:radPr>
                        <m:degHide m:val="on"/>
                        <m:ctrlPr>
                          <a:rPr lang="en-US" i="1" smtClean="0">
                            <a:latin typeface="Cambria Math" panose="02040503050406030204" pitchFamily="18" charset="0"/>
                          </a:rPr>
                        </m:ctrlPr>
                      </m:radPr>
                      <m:deg/>
                      <m:e>
                        <m:r>
                          <a:rPr lang="en-US" i="1" smtClean="0">
                            <a:latin typeface="Cambria Math" panose="02040503050406030204" pitchFamily="18" charset="0"/>
                          </a:rPr>
                          <m:t>2⋅</m:t>
                        </m:r>
                        <m:sSub>
                          <m:sSubPr>
                            <m:ctrlPr>
                              <a:rPr lang="en-US" i="1" smtClean="0">
                                <a:latin typeface="Cambria Math" panose="02040503050406030204" pitchFamily="18" charset="0"/>
                              </a:rPr>
                            </m:ctrlPr>
                          </m:sSubPr>
                          <m:e>
                            <m:r>
                              <a:rPr lang="en-US" i="1" smtClean="0">
                                <a:latin typeface="Cambria Math" panose="02040503050406030204" pitchFamily="18" charset="0"/>
                              </a:rPr>
                              <m:t>𝑀</m:t>
                            </m:r>
                          </m:e>
                          <m:sub>
                            <m:r>
                              <a:rPr lang="en-US" i="1" smtClean="0">
                                <a:latin typeface="Cambria Math" panose="02040503050406030204" pitchFamily="18" charset="0"/>
                              </a:rPr>
                              <m:t>𝑝</m:t>
                            </m:r>
                          </m:sub>
                        </m:sSub>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rPr>
                              <m:t>𝐸</m:t>
                            </m:r>
                          </m:e>
                          <m:sub>
                            <m:r>
                              <a:rPr lang="en-US" i="1" smtClean="0">
                                <a:latin typeface="Cambria Math" panose="02040503050406030204" pitchFamily="18" charset="0"/>
                              </a:rPr>
                              <m:t>𝑏𝑒𝑎𝑚</m:t>
                            </m:r>
                          </m:sub>
                        </m:sSub>
                      </m:e>
                    </m:rad>
                  </m:oMath>
                </a14:m>
                <a:r>
                  <a:rPr lang="hu-HU" dirty="0"/>
                  <a:t> (</a:t>
                </a:r>
                <a14:m>
                  <m:oMath xmlns:m="http://schemas.openxmlformats.org/officeDocument/2006/math">
                    <m:sSub>
                      <m:sSubPr>
                        <m:ctrlPr>
                          <a:rPr lang="hu-HU" b="0" i="1" smtClean="0">
                            <a:latin typeface="Cambria Math" panose="02040503050406030204" pitchFamily="18" charset="0"/>
                          </a:rPr>
                        </m:ctrlPr>
                      </m:sSubPr>
                      <m:e>
                        <m:r>
                          <a:rPr lang="hu-HU" b="0" i="1" smtClean="0">
                            <a:latin typeface="Cambria Math" panose="02040503050406030204" pitchFamily="18" charset="0"/>
                          </a:rPr>
                          <m:t>𝐸</m:t>
                        </m:r>
                      </m:e>
                      <m:sub>
                        <m:r>
                          <a:rPr lang="hu-HU" b="0" i="1" smtClean="0">
                            <a:latin typeface="Cambria Math" panose="02040503050406030204" pitchFamily="18" charset="0"/>
                          </a:rPr>
                          <m:t>𝑏𝑒𝑎𝑚</m:t>
                        </m:r>
                      </m:sub>
                    </m:sSub>
                  </m:oMath>
                </a14:m>
                <a:r>
                  <a:rPr lang="hu-HU" dirty="0"/>
                  <a:t>: per </a:t>
                </a:r>
                <a:r>
                  <a:rPr lang="hu-HU" dirty="0" err="1"/>
                  <a:t>nucleon</a:t>
                </a:r>
                <a:r>
                  <a:rPr lang="hu-HU" dirty="0"/>
                  <a:t>)</a:t>
                </a:r>
                <a:endParaRPr lang="en-US" dirty="0"/>
              </a:p>
              <a:p>
                <a:pPr lvl="1"/>
                <a:r>
                  <a:rPr lang="en-US" dirty="0"/>
                  <a:t>At the lowest energies: out to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𝐵</m:t>
                        </m:r>
                      </m:sub>
                    </m:sSub>
                    <m:r>
                      <a:rPr lang="en-US" b="0" i="1" smtClean="0">
                        <a:latin typeface="Cambria Math" panose="02040503050406030204" pitchFamily="18" charset="0"/>
                      </a:rPr>
                      <m:t>&gt;700</m:t>
                    </m:r>
                  </m:oMath>
                </a14:m>
                <a:r>
                  <a:rPr lang="en-US" dirty="0"/>
                  <a:t> MeV</a:t>
                </a:r>
              </a:p>
            </p:txBody>
          </p:sp>
        </mc:Choice>
        <mc:Fallback xmlns="">
          <p:sp>
            <p:nvSpPr>
              <p:cNvPr id="3" name="Tartalom helye 2">
                <a:extLst>
                  <a:ext uri="{FF2B5EF4-FFF2-40B4-BE49-F238E27FC236}">
                    <a16:creationId xmlns:a16="http://schemas.microsoft.com/office/drawing/2014/main" id="{C87E094A-E429-4B00-BE50-63734E24CEB9}"/>
                  </a:ext>
                </a:extLst>
              </p:cNvPr>
              <p:cNvSpPr>
                <a:spLocks noGrp="1" noRot="1" noChangeAspect="1" noMove="1" noResize="1" noEditPoints="1" noAdjustHandles="1" noChangeArrowheads="1" noChangeShapeType="1" noTextEdit="1"/>
              </p:cNvSpPr>
              <p:nvPr>
                <p:ph idx="1"/>
              </p:nvPr>
            </p:nvSpPr>
            <p:spPr>
              <a:blipFill>
                <a:blip r:embed="rId2"/>
                <a:stretch>
                  <a:fillRect l="-483"/>
                </a:stretch>
              </a:blipFill>
            </p:spPr>
            <p:txBody>
              <a:bodyPr/>
              <a:lstStyle/>
              <a:p>
                <a:r>
                  <a:rPr lang="en-US">
                    <a:noFill/>
                  </a:rPr>
                  <a:t> </a:t>
                </a:r>
              </a:p>
            </p:txBody>
          </p:sp>
        </mc:Fallback>
      </mc:AlternateContent>
      <p:pic>
        <p:nvPicPr>
          <p:cNvPr id="8" name="Kép 7">
            <a:extLst>
              <a:ext uri="{FF2B5EF4-FFF2-40B4-BE49-F238E27FC236}">
                <a16:creationId xmlns:a16="http://schemas.microsoft.com/office/drawing/2014/main" id="{361A2249-FAB3-4F46-80EF-5BF7D90ED6A7}"/>
              </a:ext>
            </a:extLst>
          </p:cNvPr>
          <p:cNvPicPr>
            <a:picLocks noChangeAspect="1"/>
          </p:cNvPicPr>
          <p:nvPr/>
        </p:nvPicPr>
        <p:blipFill>
          <a:blip r:embed="rId3"/>
          <a:stretch>
            <a:fillRect/>
          </a:stretch>
        </p:blipFill>
        <p:spPr>
          <a:xfrm>
            <a:off x="5880847" y="2978009"/>
            <a:ext cx="1843083" cy="1431099"/>
          </a:xfrm>
          <a:prstGeom prst="rect">
            <a:avLst/>
          </a:prstGeom>
        </p:spPr>
      </p:pic>
      <p:pic>
        <p:nvPicPr>
          <p:cNvPr id="9" name="Kép 8">
            <a:extLst>
              <a:ext uri="{FF2B5EF4-FFF2-40B4-BE49-F238E27FC236}">
                <a16:creationId xmlns:a16="http://schemas.microsoft.com/office/drawing/2014/main" id="{3AF72C05-2E3D-45CF-9317-5ED559ABF4FF}"/>
              </a:ext>
            </a:extLst>
          </p:cNvPr>
          <p:cNvPicPr>
            <a:picLocks noChangeAspect="1"/>
          </p:cNvPicPr>
          <p:nvPr/>
        </p:nvPicPr>
        <p:blipFill>
          <a:blip r:embed="rId4"/>
          <a:stretch>
            <a:fillRect/>
          </a:stretch>
        </p:blipFill>
        <p:spPr>
          <a:xfrm>
            <a:off x="7782091" y="4117679"/>
            <a:ext cx="2166910" cy="1958735"/>
          </a:xfrm>
          <a:prstGeom prst="rect">
            <a:avLst/>
          </a:prstGeom>
        </p:spPr>
      </p:pic>
      <p:pic>
        <p:nvPicPr>
          <p:cNvPr id="11" name="Kép 10">
            <a:extLst>
              <a:ext uri="{FF2B5EF4-FFF2-40B4-BE49-F238E27FC236}">
                <a16:creationId xmlns:a16="http://schemas.microsoft.com/office/drawing/2014/main" id="{DF2446B3-4640-4089-A437-89124DE5E28D}"/>
              </a:ext>
            </a:extLst>
          </p:cNvPr>
          <p:cNvPicPr>
            <a:picLocks noChangeAspect="1"/>
          </p:cNvPicPr>
          <p:nvPr/>
        </p:nvPicPr>
        <p:blipFill>
          <a:blip r:embed="rId5"/>
          <a:stretch>
            <a:fillRect/>
          </a:stretch>
        </p:blipFill>
        <p:spPr>
          <a:xfrm>
            <a:off x="10065323" y="4117679"/>
            <a:ext cx="2039327" cy="1958380"/>
          </a:xfrm>
          <a:prstGeom prst="rect">
            <a:avLst/>
          </a:prstGeom>
        </p:spPr>
      </p:pic>
      <p:sp>
        <p:nvSpPr>
          <p:cNvPr id="12" name="Szövegdoboz 11">
            <a:extLst>
              <a:ext uri="{FF2B5EF4-FFF2-40B4-BE49-F238E27FC236}">
                <a16:creationId xmlns:a16="http://schemas.microsoft.com/office/drawing/2014/main" id="{10B969DE-0825-4018-8B2C-86ACFD6FED7B}"/>
              </a:ext>
            </a:extLst>
          </p:cNvPr>
          <p:cNvSpPr txBox="1"/>
          <p:nvPr/>
        </p:nvSpPr>
        <p:spPr>
          <a:xfrm>
            <a:off x="10297968" y="4216008"/>
            <a:ext cx="1711795" cy="369332"/>
          </a:xfrm>
          <a:prstGeom prst="rect">
            <a:avLst/>
          </a:prstGeom>
          <a:noFill/>
        </p:spPr>
        <p:txBody>
          <a:bodyPr wrap="square" rtlCol="0">
            <a:spAutoFit/>
          </a:bodyPr>
          <a:lstStyle/>
          <a:p>
            <a:r>
              <a:rPr lang="en-US" dirty="0">
                <a:solidFill>
                  <a:schemeClr val="accent1"/>
                </a:solidFill>
              </a:rPr>
              <a:t>a 3.9 GeV event</a:t>
            </a:r>
          </a:p>
        </p:txBody>
      </p:sp>
      <p:pic>
        <p:nvPicPr>
          <p:cNvPr id="7" name="Kép 6">
            <a:extLst>
              <a:ext uri="{FF2B5EF4-FFF2-40B4-BE49-F238E27FC236}">
                <a16:creationId xmlns:a16="http://schemas.microsoft.com/office/drawing/2014/main" id="{C9FA54ED-624D-4A2D-B7CA-C06AE75FA93A}"/>
              </a:ext>
            </a:extLst>
          </p:cNvPr>
          <p:cNvPicPr>
            <a:picLocks noChangeAspect="1"/>
          </p:cNvPicPr>
          <p:nvPr/>
        </p:nvPicPr>
        <p:blipFill>
          <a:blip r:embed="rId6"/>
          <a:stretch>
            <a:fillRect/>
          </a:stretch>
        </p:blipFill>
        <p:spPr>
          <a:xfrm>
            <a:off x="8149582" y="1146886"/>
            <a:ext cx="3873259" cy="1895228"/>
          </a:xfrm>
          <a:prstGeom prst="rect">
            <a:avLst/>
          </a:prstGeom>
        </p:spPr>
      </p:pic>
      <p:sp>
        <p:nvSpPr>
          <p:cNvPr id="10" name="Dátum helye 9"/>
          <p:cNvSpPr>
            <a:spLocks noGrp="1"/>
          </p:cNvSpPr>
          <p:nvPr>
            <p:ph type="dt" sz="half" idx="10"/>
          </p:nvPr>
        </p:nvSpPr>
        <p:spPr/>
        <p:txBody>
          <a:bodyPr/>
          <a:lstStyle/>
          <a:p>
            <a:pPr algn="r"/>
            <a:r>
              <a:rPr lang="hu-HU"/>
              <a:t>October 11, 2023</a:t>
            </a:r>
            <a:endParaRPr lang="en-US" dirty="0"/>
          </a:p>
        </p:txBody>
      </p:sp>
      <p:sp>
        <p:nvSpPr>
          <p:cNvPr id="13" name="Élőláb helye 12"/>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B96464C0-2729-1DEA-9ED2-F8A1366FF87F}"/>
              </a:ext>
            </a:extLst>
          </p:cNvPr>
          <p:cNvSpPr>
            <a:spLocks noGrp="1"/>
          </p:cNvSpPr>
          <p:nvPr>
            <p:ph type="sldNum" sz="quarter" idx="12"/>
          </p:nvPr>
        </p:nvSpPr>
        <p:spPr/>
        <p:txBody>
          <a:bodyPr/>
          <a:lstStyle/>
          <a:p>
            <a:fld id="{8EBAB383-6C5D-40A2-91D4-B65D4716B15C}" type="slidenum">
              <a:rPr lang="en-US" smtClean="0"/>
              <a:pPr/>
              <a:t>46</a:t>
            </a:fld>
            <a:r>
              <a:rPr lang="en-US" sz="1100"/>
              <a:t>/</a:t>
            </a:r>
            <a:r>
              <a:rPr lang="hu-HU" sz="1100"/>
              <a:t>30</a:t>
            </a:r>
            <a:endParaRPr lang="en-US" sz="2800" dirty="0"/>
          </a:p>
        </p:txBody>
      </p:sp>
    </p:spTree>
    <p:extLst>
      <p:ext uri="{BB962C8B-B14F-4D97-AF65-F5344CB8AC3E}">
        <p14:creationId xmlns:p14="http://schemas.microsoft.com/office/powerpoint/2010/main" val="1752181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Autofit/>
          </a:bodyPr>
          <a:lstStyle/>
          <a:p>
            <a:r>
              <a:rPr lang="hu-HU" dirty="0" err="1"/>
              <a:t>Collisions</a:t>
            </a:r>
            <a:r>
              <a:rPr lang="hu-HU" dirty="0"/>
              <a:t> in CMS </a:t>
            </a:r>
            <a:r>
              <a:rPr lang="hu-HU" dirty="0" err="1"/>
              <a:t>at</a:t>
            </a:r>
            <a:r>
              <a:rPr lang="hu-HU" dirty="0"/>
              <a:t> </a:t>
            </a:r>
            <a:r>
              <a:rPr lang="hu-HU" dirty="0" err="1"/>
              <a:t>the</a:t>
            </a:r>
            <a:r>
              <a:rPr lang="hu-HU" dirty="0"/>
              <a:t> LHC</a:t>
            </a:r>
            <a:endParaRPr lang="en-US" dirty="0"/>
          </a:p>
        </p:txBody>
      </p:sp>
      <p:sp>
        <p:nvSpPr>
          <p:cNvPr id="66564" name="Rectangle 4"/>
          <p:cNvSpPr>
            <a:spLocks noGrp="1" noChangeArrowheads="1"/>
          </p:cNvSpPr>
          <p:nvPr>
            <p:ph idx="1"/>
          </p:nvPr>
        </p:nvSpPr>
        <p:spPr/>
        <p:txBody>
          <a:bodyPr/>
          <a:lstStyle/>
          <a:p>
            <a:pPr>
              <a:lnSpc>
                <a:spcPct val="140000"/>
              </a:lnSpc>
            </a:pPr>
            <a:r>
              <a:rPr lang="en-US"/>
              <a:t>Collisions in the center</a:t>
            </a:r>
          </a:p>
          <a:p>
            <a:pPr>
              <a:lnSpc>
                <a:spcPct val="140000"/>
              </a:lnSpc>
            </a:pPr>
            <a:r>
              <a:rPr lang="en-US"/>
              <a:t>Various types </a:t>
            </a:r>
            <a:br>
              <a:rPr lang="en-US"/>
            </a:br>
            <a:r>
              <a:rPr lang="en-US"/>
              <a:t>of detectors</a:t>
            </a:r>
          </a:p>
          <a:p>
            <a:pPr>
              <a:lnSpc>
                <a:spcPct val="140000"/>
              </a:lnSpc>
            </a:pPr>
            <a:r>
              <a:rPr lang="en-US"/>
              <a:t>Layered structure</a:t>
            </a:r>
          </a:p>
          <a:p>
            <a:pPr>
              <a:lnSpc>
                <a:spcPct val="140000"/>
              </a:lnSpc>
            </a:pPr>
            <a:r>
              <a:rPr lang="en-US"/>
              <a:t>Size of a multi-story house</a:t>
            </a:r>
          </a:p>
        </p:txBody>
      </p:sp>
      <p:pic>
        <p:nvPicPr>
          <p:cNvPr id="5" name="Kép 4">
            <a:extLst>
              <a:ext uri="{FF2B5EF4-FFF2-40B4-BE49-F238E27FC236}">
                <a16:creationId xmlns:a16="http://schemas.microsoft.com/office/drawing/2014/main" id="{4DE367FC-90CB-483B-9DBB-E0C66D90ED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1090" y="1504876"/>
            <a:ext cx="6576524" cy="4258836"/>
          </a:xfrm>
          <a:prstGeom prst="rect">
            <a:avLst/>
          </a:prstGeom>
        </p:spPr>
      </p:pic>
      <p:pic>
        <p:nvPicPr>
          <p:cNvPr id="11" name="Kép 10">
            <a:extLst>
              <a:ext uri="{FF2B5EF4-FFF2-40B4-BE49-F238E27FC236}">
                <a16:creationId xmlns:a16="http://schemas.microsoft.com/office/drawing/2014/main" id="{9AF343CB-2252-41DE-B935-43CAF0772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625" y="1279984"/>
            <a:ext cx="8713319" cy="4483729"/>
          </a:xfrm>
          <a:prstGeom prst="rect">
            <a:avLst/>
          </a:prstGeom>
        </p:spPr>
      </p:pic>
      <p:sp>
        <p:nvSpPr>
          <p:cNvPr id="4" name="Dátum helye 3"/>
          <p:cNvSpPr>
            <a:spLocks noGrp="1"/>
          </p:cNvSpPr>
          <p:nvPr>
            <p:ph type="dt" sz="half" idx="10"/>
          </p:nvPr>
        </p:nvSpPr>
        <p:spPr/>
        <p:txBody>
          <a:bodyPr/>
          <a:lstStyle/>
          <a:p>
            <a:pPr algn="r"/>
            <a:r>
              <a:rPr lang="hu-HU"/>
              <a:t>October 11, 2023</a:t>
            </a:r>
            <a:endParaRPr lang="en-US" dirty="0"/>
          </a:p>
        </p:txBody>
      </p:sp>
      <p:sp>
        <p:nvSpPr>
          <p:cNvPr id="7" name="Élőláb helye 6"/>
          <p:cNvSpPr>
            <a:spLocks noGrp="1"/>
          </p:cNvSpPr>
          <p:nvPr>
            <p:ph type="ftr" sz="quarter" idx="11"/>
          </p:nvPr>
        </p:nvSpPr>
        <p:spPr/>
        <p:txBody>
          <a:bodyPr/>
          <a:lstStyle/>
          <a:p>
            <a:r>
              <a:rPr lang="en-US"/>
              <a:t>M. Csanád (Eötvös U) @ </a:t>
            </a:r>
            <a:r>
              <a:rPr lang="hu-HU"/>
              <a:t>AE Building Bridges 2023</a:t>
            </a:r>
            <a:endParaRPr lang="en-US" dirty="0"/>
          </a:p>
        </p:txBody>
      </p:sp>
      <p:sp>
        <p:nvSpPr>
          <p:cNvPr id="2" name="Dia számának helye 1">
            <a:extLst>
              <a:ext uri="{FF2B5EF4-FFF2-40B4-BE49-F238E27FC236}">
                <a16:creationId xmlns:a16="http://schemas.microsoft.com/office/drawing/2014/main" id="{1AA4E062-D8EC-E8F6-78D5-55DD1B9913B6}"/>
              </a:ext>
            </a:extLst>
          </p:cNvPr>
          <p:cNvSpPr>
            <a:spLocks noGrp="1"/>
          </p:cNvSpPr>
          <p:nvPr>
            <p:ph type="sldNum" sz="quarter" idx="12"/>
          </p:nvPr>
        </p:nvSpPr>
        <p:spPr/>
        <p:txBody>
          <a:bodyPr/>
          <a:lstStyle/>
          <a:p>
            <a:fld id="{8EBAB383-6C5D-40A2-91D4-B65D4716B15C}" type="slidenum">
              <a:rPr lang="en-US" smtClean="0"/>
              <a:pPr/>
              <a:t>47</a:t>
            </a:fld>
            <a:r>
              <a:rPr lang="en-US" sz="1100"/>
              <a:t>/</a:t>
            </a:r>
            <a:r>
              <a:rPr lang="hu-HU" sz="1100"/>
              <a:t>30</a:t>
            </a:r>
            <a:endParaRPr lang="en-US" sz="2800" dirty="0"/>
          </a:p>
        </p:txBody>
      </p:sp>
    </p:spTree>
    <p:extLst>
      <p:ext uri="{BB962C8B-B14F-4D97-AF65-F5344CB8AC3E}">
        <p14:creationId xmlns:p14="http://schemas.microsoft.com/office/powerpoint/2010/main" val="103966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collision </a:t>
            </a:r>
            <a:r>
              <a:rPr lang="hu-HU" dirty="0"/>
              <a:t>in STAR &amp; PHENIX </a:t>
            </a:r>
            <a:r>
              <a:rPr lang="en-US" dirty="0"/>
              <a:t>at RHIC</a:t>
            </a:r>
          </a:p>
        </p:txBody>
      </p:sp>
      <p:sp>
        <p:nvSpPr>
          <p:cNvPr id="11" name="Tartalom helye 10"/>
          <p:cNvSpPr>
            <a:spLocks noGrp="1"/>
          </p:cNvSpPr>
          <p:nvPr>
            <p:ph idx="1"/>
          </p:nvPr>
        </p:nvSpPr>
        <p:spPr/>
        <p:txBody>
          <a:bodyPr/>
          <a:lstStyle/>
          <a:p>
            <a:endParaRPr lang="en-US"/>
          </a:p>
        </p:txBody>
      </p:sp>
      <p:pic>
        <p:nvPicPr>
          <p:cNvPr id="7" name="Kép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224" y="1348436"/>
            <a:ext cx="4429993" cy="4429993"/>
          </a:xfrm>
          <a:prstGeom prst="rect">
            <a:avLst/>
          </a:prstGeom>
        </p:spPr>
      </p:pic>
      <p:pic>
        <p:nvPicPr>
          <p:cNvPr id="8" name="Kép 7"/>
          <p:cNvPicPr>
            <a:picLocks noChangeAspect="1"/>
          </p:cNvPicPr>
          <p:nvPr/>
        </p:nvPicPr>
        <p:blipFill rotWithShape="1">
          <a:blip r:embed="rId3" cstate="print">
            <a:extLst>
              <a:ext uri="{28A0092B-C50C-407E-A947-70E740481C1C}">
                <a14:useLocalDpi xmlns:a14="http://schemas.microsoft.com/office/drawing/2010/main" val="0"/>
              </a:ext>
            </a:extLst>
          </a:blip>
          <a:srcRect b="2467"/>
          <a:stretch/>
        </p:blipFill>
        <p:spPr>
          <a:xfrm>
            <a:off x="6153103" y="1348436"/>
            <a:ext cx="4464656" cy="4429993"/>
          </a:xfrm>
          <a:prstGeom prst="rect">
            <a:avLst/>
          </a:prstGeom>
        </p:spPr>
      </p:pic>
      <p:sp>
        <p:nvSpPr>
          <p:cNvPr id="12" name="Dátum helye 11"/>
          <p:cNvSpPr>
            <a:spLocks noGrp="1"/>
          </p:cNvSpPr>
          <p:nvPr>
            <p:ph type="dt" sz="half" idx="10"/>
          </p:nvPr>
        </p:nvSpPr>
        <p:spPr/>
        <p:txBody>
          <a:bodyPr/>
          <a:lstStyle/>
          <a:p>
            <a:pPr algn="r"/>
            <a:r>
              <a:rPr lang="hu-HU"/>
              <a:t>October 11, 2023</a:t>
            </a:r>
            <a:endParaRPr lang="en-US" dirty="0"/>
          </a:p>
        </p:txBody>
      </p:sp>
      <p:sp>
        <p:nvSpPr>
          <p:cNvPr id="13" name="Élőláb helye 12"/>
          <p:cNvSpPr>
            <a:spLocks noGrp="1"/>
          </p:cNvSpPr>
          <p:nvPr>
            <p:ph type="ftr" sz="quarter" idx="11"/>
          </p:nvPr>
        </p:nvSpPr>
        <p:spPr/>
        <p:txBody>
          <a:bodyPr/>
          <a:lstStyle/>
          <a:p>
            <a:r>
              <a:rPr lang="en-US"/>
              <a:t>M. Csanád (Eötvös U) @ </a:t>
            </a:r>
            <a:r>
              <a:rPr lang="hu-HU"/>
              <a:t>AE Building Bridges 2023</a:t>
            </a:r>
            <a:endParaRPr lang="en-US" dirty="0"/>
          </a:p>
        </p:txBody>
      </p:sp>
      <p:sp>
        <p:nvSpPr>
          <p:cNvPr id="3" name="Dia számának helye 2">
            <a:extLst>
              <a:ext uri="{FF2B5EF4-FFF2-40B4-BE49-F238E27FC236}">
                <a16:creationId xmlns:a16="http://schemas.microsoft.com/office/drawing/2014/main" id="{2EC74476-44BF-3F6B-CCCD-A031B990668A}"/>
              </a:ext>
            </a:extLst>
          </p:cNvPr>
          <p:cNvSpPr>
            <a:spLocks noGrp="1"/>
          </p:cNvSpPr>
          <p:nvPr>
            <p:ph type="sldNum" sz="quarter" idx="12"/>
          </p:nvPr>
        </p:nvSpPr>
        <p:spPr/>
        <p:txBody>
          <a:bodyPr/>
          <a:lstStyle/>
          <a:p>
            <a:fld id="{8EBAB383-6C5D-40A2-91D4-B65D4716B15C}" type="slidenum">
              <a:rPr lang="en-US" smtClean="0"/>
              <a:pPr/>
              <a:t>48</a:t>
            </a:fld>
            <a:r>
              <a:rPr lang="en-US" sz="1100"/>
              <a:t>/</a:t>
            </a:r>
            <a:r>
              <a:rPr lang="hu-HU" sz="1100"/>
              <a:t>30</a:t>
            </a:r>
            <a:endParaRPr lang="en-US" sz="2800" dirty="0"/>
          </a:p>
        </p:txBody>
      </p:sp>
    </p:spTree>
    <p:extLst>
      <p:ext uri="{BB962C8B-B14F-4D97-AF65-F5344CB8AC3E}">
        <p14:creationId xmlns:p14="http://schemas.microsoft.com/office/powerpoint/2010/main" val="946402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FCD6F5A-504F-44A1-8174-AED3C2111320}"/>
              </a:ext>
            </a:extLst>
          </p:cNvPr>
          <p:cNvSpPr>
            <a:spLocks noGrp="1"/>
          </p:cNvSpPr>
          <p:nvPr>
            <p:ph type="title"/>
          </p:nvPr>
        </p:nvSpPr>
        <p:spPr/>
        <p:txBody>
          <a:bodyPr>
            <a:normAutofit/>
          </a:bodyPr>
          <a:lstStyle/>
          <a:p>
            <a:r>
              <a:rPr lang="en-US"/>
              <a:t>PHENIX and </a:t>
            </a:r>
            <a:r>
              <a:rPr lang="en-US" cap="none"/>
              <a:t>s</a:t>
            </a:r>
            <a:r>
              <a:rPr lang="en-US"/>
              <a:t>PHENIX</a:t>
            </a:r>
          </a:p>
        </p:txBody>
      </p:sp>
      <p:sp>
        <p:nvSpPr>
          <p:cNvPr id="3" name="Tartalom helye 2">
            <a:extLst>
              <a:ext uri="{FF2B5EF4-FFF2-40B4-BE49-F238E27FC236}">
                <a16:creationId xmlns:a16="http://schemas.microsoft.com/office/drawing/2014/main" id="{707A4A6D-1F64-4A8F-BC94-04FC571FB90E}"/>
              </a:ext>
            </a:extLst>
          </p:cNvPr>
          <p:cNvSpPr>
            <a:spLocks noGrp="1"/>
          </p:cNvSpPr>
          <p:nvPr>
            <p:ph idx="1"/>
          </p:nvPr>
        </p:nvSpPr>
        <p:spPr/>
        <p:txBody>
          <a:bodyPr/>
          <a:lstStyle/>
          <a:p>
            <a:r>
              <a:rPr lang="en-US"/>
              <a:t>PHENIX: versatile detector identifying many different particles, recording large amount of collisions. Dismantled in 2016, to give way to sPHENIX</a:t>
            </a:r>
          </a:p>
          <a:p>
            <a:r>
              <a:rPr lang="en-US"/>
              <a:t>sPHENIX: to take data in ~2023</a:t>
            </a:r>
          </a:p>
          <a:p>
            <a:pPr lvl="1"/>
            <a:r>
              <a:rPr lang="en-US"/>
              <a:t>Jets, jet correlations, Upsilon states</a:t>
            </a:r>
          </a:p>
          <a:p>
            <a:pPr lvl="1"/>
            <a:r>
              <a:rPr lang="en-US"/>
              <a:t>EM+Hadronic calorimetry, high resolution tracking, fast (~100 kHz) data aquisition</a:t>
            </a:r>
          </a:p>
        </p:txBody>
      </p:sp>
      <p:pic>
        <p:nvPicPr>
          <p:cNvPr id="8" name="Kép 7">
            <a:extLst>
              <a:ext uri="{FF2B5EF4-FFF2-40B4-BE49-F238E27FC236}">
                <a16:creationId xmlns:a16="http://schemas.microsoft.com/office/drawing/2014/main" id="{38640E11-3B5B-4EB8-8B03-88E08AB6D88C}"/>
              </a:ext>
            </a:extLst>
          </p:cNvPr>
          <p:cNvPicPr>
            <a:picLocks noChangeAspect="1"/>
          </p:cNvPicPr>
          <p:nvPr/>
        </p:nvPicPr>
        <p:blipFill rotWithShape="1">
          <a:blip r:embed="rId2"/>
          <a:srcRect l="8019" t="196" r="6982" b="1670"/>
          <a:stretch/>
        </p:blipFill>
        <p:spPr>
          <a:xfrm>
            <a:off x="6527320" y="3300736"/>
            <a:ext cx="3778370" cy="2720502"/>
          </a:xfrm>
          <a:prstGeom prst="rect">
            <a:avLst/>
          </a:prstGeom>
        </p:spPr>
      </p:pic>
      <p:pic>
        <p:nvPicPr>
          <p:cNvPr id="10" name="Kép 9">
            <a:extLst>
              <a:ext uri="{FF2B5EF4-FFF2-40B4-BE49-F238E27FC236}">
                <a16:creationId xmlns:a16="http://schemas.microsoft.com/office/drawing/2014/main" id="{39D33922-7AD6-49FE-8E99-1810AE967FFA}"/>
              </a:ext>
            </a:extLst>
          </p:cNvPr>
          <p:cNvPicPr>
            <a:picLocks noChangeAspect="1"/>
          </p:cNvPicPr>
          <p:nvPr/>
        </p:nvPicPr>
        <p:blipFill rotWithShape="1">
          <a:blip r:embed="rId3">
            <a:extLst>
              <a:ext uri="{28A0092B-C50C-407E-A947-70E740481C1C}">
                <a14:useLocalDpi xmlns:a14="http://schemas.microsoft.com/office/drawing/2010/main" val="0"/>
              </a:ext>
            </a:extLst>
          </a:blip>
          <a:srcRect l="4057" t="9602" r="52547" b="11896"/>
          <a:stretch/>
        </p:blipFill>
        <p:spPr>
          <a:xfrm>
            <a:off x="1679277" y="3300736"/>
            <a:ext cx="4063087" cy="2720502"/>
          </a:xfrm>
          <a:prstGeom prst="rect">
            <a:avLst/>
          </a:prstGeom>
        </p:spPr>
      </p:pic>
      <p:sp>
        <p:nvSpPr>
          <p:cNvPr id="11" name="Szövegdoboz 10">
            <a:extLst>
              <a:ext uri="{FF2B5EF4-FFF2-40B4-BE49-F238E27FC236}">
                <a16:creationId xmlns:a16="http://schemas.microsoft.com/office/drawing/2014/main" id="{3D46A6E8-8C36-41D4-BC00-92009F1464B6}"/>
              </a:ext>
            </a:extLst>
          </p:cNvPr>
          <p:cNvSpPr txBox="1"/>
          <p:nvPr/>
        </p:nvSpPr>
        <p:spPr>
          <a:xfrm>
            <a:off x="3145766" y="3217906"/>
            <a:ext cx="1319842" cy="369332"/>
          </a:xfrm>
          <a:prstGeom prst="rect">
            <a:avLst/>
          </a:prstGeom>
          <a:noFill/>
        </p:spPr>
        <p:txBody>
          <a:bodyPr wrap="square" rtlCol="0">
            <a:spAutoFit/>
          </a:bodyPr>
          <a:lstStyle/>
          <a:p>
            <a:r>
              <a:rPr lang="en-US"/>
              <a:t>PHENIX</a:t>
            </a:r>
          </a:p>
        </p:txBody>
      </p:sp>
      <p:sp>
        <p:nvSpPr>
          <p:cNvPr id="12" name="Szövegdoboz 11">
            <a:extLst>
              <a:ext uri="{FF2B5EF4-FFF2-40B4-BE49-F238E27FC236}">
                <a16:creationId xmlns:a16="http://schemas.microsoft.com/office/drawing/2014/main" id="{5F2FF0F4-2AE5-43BD-809E-7227A6224574}"/>
              </a:ext>
            </a:extLst>
          </p:cNvPr>
          <p:cNvSpPr txBox="1"/>
          <p:nvPr/>
        </p:nvSpPr>
        <p:spPr>
          <a:xfrm>
            <a:off x="7756584" y="3217906"/>
            <a:ext cx="1319842" cy="369332"/>
          </a:xfrm>
          <a:prstGeom prst="rect">
            <a:avLst/>
          </a:prstGeom>
          <a:noFill/>
        </p:spPr>
        <p:txBody>
          <a:bodyPr wrap="square" rtlCol="0">
            <a:spAutoFit/>
          </a:bodyPr>
          <a:lstStyle/>
          <a:p>
            <a:r>
              <a:rPr lang="en-US"/>
              <a:t>sPHENIX</a:t>
            </a:r>
          </a:p>
        </p:txBody>
      </p:sp>
      <p:sp>
        <p:nvSpPr>
          <p:cNvPr id="13" name="Nyíl: jobbra mutató 12">
            <a:extLst>
              <a:ext uri="{FF2B5EF4-FFF2-40B4-BE49-F238E27FC236}">
                <a16:creationId xmlns:a16="http://schemas.microsoft.com/office/drawing/2014/main" id="{B3B264BD-FB23-44E9-83B6-F3D8E90B3DC6}"/>
              </a:ext>
            </a:extLst>
          </p:cNvPr>
          <p:cNvSpPr/>
          <p:nvPr/>
        </p:nvSpPr>
        <p:spPr>
          <a:xfrm>
            <a:off x="5858796" y="4225354"/>
            <a:ext cx="552090" cy="8712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zövegdoboz 13">
            <a:extLst>
              <a:ext uri="{FF2B5EF4-FFF2-40B4-BE49-F238E27FC236}">
                <a16:creationId xmlns:a16="http://schemas.microsoft.com/office/drawing/2014/main" id="{5A622D16-7F3B-4EA1-BB16-3A458E401DB9}"/>
              </a:ext>
            </a:extLst>
          </p:cNvPr>
          <p:cNvSpPr txBox="1"/>
          <p:nvPr/>
        </p:nvSpPr>
        <p:spPr>
          <a:xfrm>
            <a:off x="9654396" y="3300736"/>
            <a:ext cx="651294" cy="369332"/>
          </a:xfrm>
          <a:prstGeom prst="rect">
            <a:avLst/>
          </a:prstGeom>
          <a:noFill/>
        </p:spPr>
        <p:txBody>
          <a:bodyPr wrap="square" rtlCol="0">
            <a:spAutoFit/>
          </a:bodyPr>
          <a:lstStyle/>
          <a:p>
            <a:r>
              <a:rPr lang="en-US"/>
              <a:t>2022</a:t>
            </a:r>
          </a:p>
        </p:txBody>
      </p:sp>
      <p:sp>
        <p:nvSpPr>
          <p:cNvPr id="15" name="Szövegdoboz 14">
            <a:extLst>
              <a:ext uri="{FF2B5EF4-FFF2-40B4-BE49-F238E27FC236}">
                <a16:creationId xmlns:a16="http://schemas.microsoft.com/office/drawing/2014/main" id="{6090B671-C38C-4361-920E-72D47008B498}"/>
              </a:ext>
            </a:extLst>
          </p:cNvPr>
          <p:cNvSpPr txBox="1"/>
          <p:nvPr/>
        </p:nvSpPr>
        <p:spPr>
          <a:xfrm>
            <a:off x="4845170" y="3300736"/>
            <a:ext cx="651294" cy="369332"/>
          </a:xfrm>
          <a:prstGeom prst="rect">
            <a:avLst/>
          </a:prstGeom>
          <a:solidFill>
            <a:schemeClr val="bg1"/>
          </a:solidFill>
        </p:spPr>
        <p:txBody>
          <a:bodyPr wrap="square" rtlCol="0">
            <a:spAutoFit/>
          </a:bodyPr>
          <a:lstStyle/>
          <a:p>
            <a:r>
              <a:rPr lang="en-US"/>
              <a:t>2012</a:t>
            </a:r>
          </a:p>
        </p:txBody>
      </p:sp>
      <p:sp>
        <p:nvSpPr>
          <p:cNvPr id="17" name="Téglalap 16">
            <a:extLst>
              <a:ext uri="{FF2B5EF4-FFF2-40B4-BE49-F238E27FC236}">
                <a16:creationId xmlns:a16="http://schemas.microsoft.com/office/drawing/2014/main" id="{1ED3964A-83C8-4B68-9016-5A5849D59FFD}"/>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a:t>
            </a:r>
            <a:r>
              <a:rPr lang="en-US" sz="1600" b="1">
                <a:solidFill>
                  <a:schemeClr val="bg2"/>
                </a:solidFill>
                <a:effectLst>
                  <a:outerShdw blurRad="38100" dist="38100" dir="2700000" algn="tl">
                    <a:srgbClr val="000000">
                      <a:alpha val="43137"/>
                    </a:srgbClr>
                  </a:outerShdw>
                </a:effectLst>
              </a:rPr>
              <a:t>EXPERIMENTS</a:t>
            </a:r>
            <a:r>
              <a:rPr lang="en-US" sz="1600" b="1">
                <a:solidFill>
                  <a:schemeClr val="bg1">
                    <a:lumMod val="65000"/>
                  </a:schemeClr>
                </a:solidFill>
                <a:effectLst>
                  <a:outerShdw blurRad="38100" dist="38100" dir="2700000" algn="tl">
                    <a:srgbClr val="000000">
                      <a:alpha val="43137"/>
                    </a:srgbClr>
                  </a:outerShdw>
                </a:effectLst>
              </a:rPr>
              <a:t>          OBSERVATIONS </a:t>
            </a:r>
          </a:p>
        </p:txBody>
      </p:sp>
      <p:sp>
        <p:nvSpPr>
          <p:cNvPr id="7" name="Dátum helye 6"/>
          <p:cNvSpPr>
            <a:spLocks noGrp="1"/>
          </p:cNvSpPr>
          <p:nvPr>
            <p:ph type="dt" sz="half" idx="10"/>
          </p:nvPr>
        </p:nvSpPr>
        <p:spPr/>
        <p:txBody>
          <a:bodyPr/>
          <a:lstStyle/>
          <a:p>
            <a:pPr algn="r"/>
            <a:r>
              <a:rPr lang="hu-HU"/>
              <a:t>October 11, 2023</a:t>
            </a:r>
            <a:endParaRPr lang="en-US" dirty="0"/>
          </a:p>
        </p:txBody>
      </p:sp>
      <p:sp>
        <p:nvSpPr>
          <p:cNvPr id="9" name="Élőláb helye 8"/>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653BDC31-BB90-0056-02AA-04509F521C9C}"/>
              </a:ext>
            </a:extLst>
          </p:cNvPr>
          <p:cNvSpPr>
            <a:spLocks noGrp="1"/>
          </p:cNvSpPr>
          <p:nvPr>
            <p:ph type="sldNum" sz="quarter" idx="12"/>
          </p:nvPr>
        </p:nvSpPr>
        <p:spPr/>
        <p:txBody>
          <a:bodyPr/>
          <a:lstStyle/>
          <a:p>
            <a:fld id="{8EBAB383-6C5D-40A2-91D4-B65D4716B15C}" type="slidenum">
              <a:rPr lang="en-US" smtClean="0"/>
              <a:pPr/>
              <a:t>49</a:t>
            </a:fld>
            <a:r>
              <a:rPr lang="en-US" sz="1100"/>
              <a:t>/</a:t>
            </a:r>
            <a:r>
              <a:rPr lang="hu-HU" sz="1100"/>
              <a:t>30</a:t>
            </a:r>
            <a:endParaRPr lang="en-US" sz="2800" dirty="0"/>
          </a:p>
        </p:txBody>
      </p:sp>
    </p:spTree>
    <p:extLst>
      <p:ext uri="{BB962C8B-B14F-4D97-AF65-F5344CB8AC3E}">
        <p14:creationId xmlns:p14="http://schemas.microsoft.com/office/powerpoint/2010/main" val="97416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Autofit/>
          </a:bodyPr>
          <a:lstStyle/>
          <a:p>
            <a:r>
              <a:rPr lang="en-US" dirty="0"/>
              <a:t>Method of Particle physics</a:t>
            </a:r>
          </a:p>
        </p:txBody>
      </p:sp>
      <mc:AlternateContent xmlns:mc="http://schemas.openxmlformats.org/markup-compatibility/2006" xmlns:a14="http://schemas.microsoft.com/office/drawing/2010/main">
        <mc:Choice Requires="a14">
          <p:sp>
            <p:nvSpPr>
              <p:cNvPr id="49155" name="Rectangle 3"/>
              <p:cNvSpPr>
                <a:spLocks noGrp="1" noChangeArrowheads="1"/>
              </p:cNvSpPr>
              <p:nvPr>
                <p:ph idx="1"/>
              </p:nvPr>
            </p:nvSpPr>
            <p:spPr/>
            <p:txBody>
              <a:bodyPr>
                <a:normAutofit lnSpcReduction="10000"/>
              </a:bodyPr>
              <a:lstStyle/>
              <a:p>
                <a:r>
                  <a:rPr lang="en-US" sz="2400" dirty="0"/>
                  <a:t>New particles created in particle collisions</a:t>
                </a:r>
              </a:p>
              <a:p>
                <a:r>
                  <a:rPr lang="en-US" sz="2400" dirty="0"/>
                  <a:t>Metaphor:</a:t>
                </a:r>
              </a:p>
              <a:p>
                <a:endParaRPr lang="en-US" sz="2400" dirty="0"/>
              </a:p>
              <a:p>
                <a:endParaRPr lang="en-US" sz="2400" dirty="0"/>
              </a:p>
              <a:p>
                <a:pPr marL="0" indent="0">
                  <a:buNone/>
                </a:pPr>
                <a:endParaRPr lang="en-US" sz="2400" dirty="0"/>
              </a:p>
              <a:p>
                <a:r>
                  <a:rPr lang="en-US" sz="2400" dirty="0"/>
                  <a:t>Components flying apart, rarely even new objects created</a:t>
                </a:r>
              </a:p>
              <a:p>
                <a:r>
                  <a:rPr lang="en-US" sz="2400" dirty="0"/>
                  <a:t>This is how proton structure was discovered</a:t>
                </a:r>
              </a:p>
              <a:p>
                <a:r>
                  <a:rPr lang="en-US" sz="2400" dirty="0"/>
                  <a:t>Resolution </a:t>
                </a:r>
                <a14:m>
                  <m:oMath xmlns:m="http://schemas.openxmlformats.org/officeDocument/2006/math">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rPr>
                      <m:t>h𝑐</m:t>
                    </m:r>
                    <m:r>
                      <a:rPr lang="en-US" sz="2400" i="1">
                        <a:latin typeface="Cambria Math" panose="02040503050406030204" pitchFamily="18" charset="0"/>
                      </a:rPr>
                      <m:t>/</m:t>
                    </m:r>
                    <m:r>
                      <a:rPr lang="en-US" sz="2400" i="1">
                        <a:latin typeface="Cambria Math" panose="02040503050406030204" pitchFamily="18" charset="0"/>
                      </a:rPr>
                      <m:t>𝐸</m:t>
                    </m:r>
                  </m:oMath>
                </a14:m>
                <a:r>
                  <a:rPr lang="en-US" sz="2400" dirty="0"/>
                  <a:t>, proton size: 1 GeV</a:t>
                </a:r>
              </a:p>
              <a:p>
                <a:r>
                  <a:rPr lang="en-US" sz="2400" dirty="0"/>
                  <a:t>To resolve small objects: need particle accelerators!</a:t>
                </a:r>
              </a:p>
            </p:txBody>
          </p:sp>
        </mc:Choice>
        <mc:Fallback xmlns="">
          <p:sp>
            <p:nvSpPr>
              <p:cNvPr id="49155" name="Rectangle 3"/>
              <p:cNvSpPr>
                <a:spLocks noGrp="1" noRot="1" noChangeAspect="1" noMove="1" noResize="1" noEditPoints="1" noAdjustHandles="1" noChangeArrowheads="1" noChangeShapeType="1" noTextEdit="1"/>
              </p:cNvSpPr>
              <p:nvPr>
                <p:ph idx="1"/>
              </p:nvPr>
            </p:nvSpPr>
            <p:spPr>
              <a:blipFill>
                <a:blip r:embed="rId2"/>
                <a:stretch>
                  <a:fillRect l="-752" t="-748"/>
                </a:stretch>
              </a:blipFill>
            </p:spPr>
            <p:txBody>
              <a:bodyPr/>
              <a:lstStyle/>
              <a:p>
                <a:r>
                  <a:rPr lang="en-US">
                    <a:noFill/>
                  </a:rPr>
                  <a:t> </a:t>
                </a:r>
              </a:p>
            </p:txBody>
          </p:sp>
        </mc:Fallback>
      </mc:AlternateContent>
      <p:grpSp>
        <p:nvGrpSpPr>
          <p:cNvPr id="7" name="Csoportba foglalás 6"/>
          <p:cNvGrpSpPr/>
          <p:nvPr/>
        </p:nvGrpSpPr>
        <p:grpSpPr>
          <a:xfrm>
            <a:off x="3754424" y="1252529"/>
            <a:ext cx="7197838" cy="2632945"/>
            <a:chOff x="179388" y="1862009"/>
            <a:chExt cx="7379192" cy="2782869"/>
          </a:xfrm>
        </p:grpSpPr>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7305" y="2372637"/>
              <a:ext cx="1871275" cy="898398"/>
            </a:xfrm>
            <a:prstGeom prst="rect">
              <a:avLst/>
            </a:prstGeom>
          </p:spPr>
        </p:pic>
        <p:pic>
          <p:nvPicPr>
            <p:cNvPr id="3" name="Kép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388" y="2924944"/>
              <a:ext cx="2997041" cy="1211633"/>
            </a:xfrm>
            <a:prstGeom prst="rect">
              <a:avLst/>
            </a:prstGeom>
          </p:spPr>
        </p:pic>
        <p:sp>
          <p:nvSpPr>
            <p:cNvPr id="4" name="Jobbra nyíl 3"/>
            <p:cNvSpPr/>
            <p:nvPr/>
          </p:nvSpPr>
          <p:spPr>
            <a:xfrm rot="21145610">
              <a:off x="3300843" y="3126441"/>
              <a:ext cx="1008112" cy="36004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Jobbra nyíl 10"/>
            <p:cNvSpPr/>
            <p:nvPr/>
          </p:nvSpPr>
          <p:spPr>
            <a:xfrm rot="10298583">
              <a:off x="4555363" y="2942755"/>
              <a:ext cx="1008112" cy="360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Kép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3733935"/>
              <a:ext cx="408205" cy="648942"/>
            </a:xfrm>
            <a:prstGeom prst="rect">
              <a:avLst/>
            </a:prstGeom>
          </p:spPr>
        </p:pic>
        <p:pic>
          <p:nvPicPr>
            <p:cNvPr id="14" name="Kép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4797" y="3789889"/>
              <a:ext cx="935528" cy="854989"/>
            </a:xfrm>
            <a:prstGeom prst="rect">
              <a:avLst/>
            </a:prstGeom>
          </p:spPr>
        </p:pic>
        <p:pic>
          <p:nvPicPr>
            <p:cNvPr id="15" name="Kép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2946" y="1957293"/>
              <a:ext cx="694137" cy="787755"/>
            </a:xfrm>
            <a:prstGeom prst="rect">
              <a:avLst/>
            </a:prstGeom>
          </p:spPr>
        </p:pic>
        <p:pic>
          <p:nvPicPr>
            <p:cNvPr id="16" name="Kép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98288">
              <a:off x="4431286" y="1862009"/>
              <a:ext cx="1345566" cy="828771"/>
            </a:xfrm>
            <a:prstGeom prst="rect">
              <a:avLst/>
            </a:prstGeom>
          </p:spPr>
        </p:pic>
        <p:cxnSp>
          <p:nvCxnSpPr>
            <p:cNvPr id="18" name="Egyenes összekötő nyíllal 17"/>
            <p:cNvCxnSpPr>
              <a:endCxn id="16" idx="2"/>
            </p:cNvCxnSpPr>
            <p:nvPr/>
          </p:nvCxnSpPr>
          <p:spPr>
            <a:xfrm flipV="1">
              <a:off x="4597448" y="2656972"/>
              <a:ext cx="342681" cy="45098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gyenes összekötő nyíllal 23"/>
            <p:cNvCxnSpPr/>
            <p:nvPr/>
          </p:nvCxnSpPr>
          <p:spPr>
            <a:xfrm flipH="1" flipV="1">
              <a:off x="3936061" y="2745049"/>
              <a:ext cx="392223" cy="29264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gyenes összekötő nyíllal 26"/>
            <p:cNvCxnSpPr/>
            <p:nvPr/>
          </p:nvCxnSpPr>
          <p:spPr>
            <a:xfrm flipH="1">
              <a:off x="4172294" y="3457945"/>
              <a:ext cx="191802" cy="33194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gyenes összekötő nyíllal 29"/>
            <p:cNvCxnSpPr/>
            <p:nvPr/>
          </p:nvCxnSpPr>
          <p:spPr>
            <a:xfrm>
              <a:off x="4601258" y="3420256"/>
              <a:ext cx="502810" cy="49087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Robbanás 1 27"/>
            <p:cNvSpPr/>
            <p:nvPr/>
          </p:nvSpPr>
          <p:spPr>
            <a:xfrm>
              <a:off x="4234547" y="2985185"/>
              <a:ext cx="440557" cy="488438"/>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Kép 5"/>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36068" y="4450846"/>
            <a:ext cx="2472629" cy="1244179"/>
          </a:xfrm>
          <a:prstGeom prst="rect">
            <a:avLst/>
          </a:prstGeom>
        </p:spPr>
      </p:pic>
      <p:sp>
        <p:nvSpPr>
          <p:cNvPr id="9" name="Dátum helye 8"/>
          <p:cNvSpPr>
            <a:spLocks noGrp="1"/>
          </p:cNvSpPr>
          <p:nvPr>
            <p:ph type="dt" sz="half" idx="10"/>
          </p:nvPr>
        </p:nvSpPr>
        <p:spPr/>
        <p:txBody>
          <a:bodyPr/>
          <a:lstStyle/>
          <a:p>
            <a:pPr algn="r"/>
            <a:r>
              <a:rPr lang="en-US" dirty="0"/>
              <a:t>October 11, 2023</a:t>
            </a:r>
          </a:p>
        </p:txBody>
      </p:sp>
      <p:sp>
        <p:nvSpPr>
          <p:cNvPr id="12" name="Élőláb helye 11"/>
          <p:cNvSpPr>
            <a:spLocks noGrp="1"/>
          </p:cNvSpPr>
          <p:nvPr>
            <p:ph type="ftr" sz="quarter" idx="11"/>
          </p:nvPr>
        </p:nvSpPr>
        <p:spPr/>
        <p:txBody>
          <a:bodyPr/>
          <a:lstStyle/>
          <a:p>
            <a:r>
              <a:rPr lang="en-US" dirty="0"/>
              <a:t>M. Csanád (Eötvös U) @ AE Building Bridges 2023</a:t>
            </a:r>
          </a:p>
        </p:txBody>
      </p:sp>
      <p:sp>
        <p:nvSpPr>
          <p:cNvPr id="8" name="Dia számának helye 7">
            <a:extLst>
              <a:ext uri="{FF2B5EF4-FFF2-40B4-BE49-F238E27FC236}">
                <a16:creationId xmlns:a16="http://schemas.microsoft.com/office/drawing/2014/main" id="{D588686E-F379-602A-27DC-D9E2FB09AEB1}"/>
              </a:ext>
            </a:extLst>
          </p:cNvPr>
          <p:cNvSpPr>
            <a:spLocks noGrp="1"/>
          </p:cNvSpPr>
          <p:nvPr>
            <p:ph type="sldNum" sz="quarter" idx="12"/>
          </p:nvPr>
        </p:nvSpPr>
        <p:spPr/>
        <p:txBody>
          <a:bodyPr/>
          <a:lstStyle/>
          <a:p>
            <a:fld id="{8EBAB383-6C5D-40A2-91D4-B65D4716B15C}" type="slidenum">
              <a:rPr lang="en-US" smtClean="0"/>
              <a:pPr/>
              <a:t>5</a:t>
            </a:fld>
            <a:r>
              <a:rPr lang="en-US" sz="1100" dirty="0"/>
              <a:t>/30</a:t>
            </a:r>
            <a:endParaRPr lang="en-US" sz="2800" dirty="0"/>
          </a:p>
        </p:txBody>
      </p:sp>
      <p:sp>
        <p:nvSpPr>
          <p:cNvPr id="10" name="Téglalap 9">
            <a:extLst>
              <a:ext uri="{FF2B5EF4-FFF2-40B4-BE49-F238E27FC236}">
                <a16:creationId xmlns:a16="http://schemas.microsoft.com/office/drawing/2014/main" id="{BE17F888-EF8E-816B-7A08-BFD6727D5D79}"/>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2"/>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HIGH-ENERGY PHYSICS       QUANTUM STATISTICS       FEMTOSCOPY </a:t>
            </a:r>
          </a:p>
        </p:txBody>
      </p:sp>
    </p:spTree>
    <p:extLst>
      <p:ext uri="{BB962C8B-B14F-4D97-AF65-F5344CB8AC3E}">
        <p14:creationId xmlns:p14="http://schemas.microsoft.com/office/powerpoint/2010/main" val="356473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D32DB1E-5028-49DD-9332-0B7DEE20CDB2}"/>
              </a:ext>
            </a:extLst>
          </p:cNvPr>
          <p:cNvSpPr>
            <a:spLocks noGrp="1"/>
          </p:cNvSpPr>
          <p:nvPr>
            <p:ph type="title"/>
          </p:nvPr>
        </p:nvSpPr>
        <p:spPr/>
        <p:txBody>
          <a:bodyPr>
            <a:normAutofit/>
          </a:bodyPr>
          <a:lstStyle/>
          <a:p>
            <a:r>
              <a:rPr lang="en-US"/>
              <a:t>(FUTURE) FacilitIES comparison</a:t>
            </a:r>
          </a:p>
        </p:txBody>
      </p:sp>
      <mc:AlternateContent xmlns:mc="http://schemas.openxmlformats.org/markup-compatibility/2006" xmlns:a14="http://schemas.microsoft.com/office/drawing/2010/main">
        <mc:Choice Requires="a14">
          <p:sp>
            <p:nvSpPr>
              <p:cNvPr id="8" name="Tartalom helye 7">
                <a:extLst>
                  <a:ext uri="{FF2B5EF4-FFF2-40B4-BE49-F238E27FC236}">
                    <a16:creationId xmlns:a16="http://schemas.microsoft.com/office/drawing/2014/main" id="{E76D2594-93B8-4845-B98D-4E965F679C64}"/>
                  </a:ext>
                </a:extLst>
              </p:cNvPr>
              <p:cNvSpPr>
                <a:spLocks noGrp="1"/>
              </p:cNvSpPr>
              <p:nvPr>
                <p:ph idx="1"/>
              </p:nvPr>
            </p:nvSpPr>
            <p:spPr/>
            <p:txBody>
              <a:bodyPr>
                <a:normAutofit/>
              </a:bodyPr>
              <a:lstStyle/>
              <a:p>
                <a:r>
                  <a:rPr lang="en-US" dirty="0"/>
                  <a:t>Many future facilities and experiments, </a:t>
                </a:r>
                <a:br>
                  <a:rPr lang="en-US" dirty="0"/>
                </a:br>
                <a:r>
                  <a:rPr lang="en-US" dirty="0"/>
                  <a:t>SPS and RHIC already running</a:t>
                </a:r>
              </a:p>
              <a:p>
                <a:r>
                  <a:rPr lang="en-US" dirty="0"/>
                  <a:t>RHIC, NICA: Collider and fixed target</a:t>
                </a:r>
              </a:p>
              <a:p>
                <a:r>
                  <a:rPr lang="en-US" dirty="0"/>
                  <a:t>SPS, FAIR, J-PARC: fixed target</a:t>
                </a:r>
              </a:p>
              <a:p>
                <a:r>
                  <a:rPr lang="en-US" dirty="0"/>
                  <a:t>Energy ranges from 2 to 20 GeV in </a:t>
                </a:r>
                <a14:m>
                  <m:oMath xmlns:m="http://schemas.openxmlformats.org/officeDocument/2006/math">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𝑁𝑁</m:t>
                            </m:r>
                          </m:sub>
                        </m:sSub>
                      </m:e>
                    </m:rad>
                  </m:oMath>
                </a14:m>
                <a:endParaRPr lang="en-US" dirty="0"/>
              </a:p>
            </p:txBody>
          </p:sp>
        </mc:Choice>
        <mc:Fallback xmlns="">
          <p:sp>
            <p:nvSpPr>
              <p:cNvPr id="8" name="Tartalom helye 7">
                <a:extLst>
                  <a:ext uri="{FF2B5EF4-FFF2-40B4-BE49-F238E27FC236}">
                    <a16:creationId xmlns:a16="http://schemas.microsoft.com/office/drawing/2014/main" id="{E76D2594-93B8-4845-B98D-4E965F679C64}"/>
                  </a:ext>
                </a:extLst>
              </p:cNvPr>
              <p:cNvSpPr>
                <a:spLocks noGrp="1" noRot="1" noChangeAspect="1" noMove="1" noResize="1" noEditPoints="1" noAdjustHandles="1" noChangeArrowheads="1" noChangeShapeType="1" noTextEdit="1"/>
              </p:cNvSpPr>
              <p:nvPr>
                <p:ph idx="1"/>
              </p:nvPr>
            </p:nvSpPr>
            <p:spPr>
              <a:blipFill>
                <a:blip r:embed="rId2"/>
                <a:stretch>
                  <a:fillRect l="-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rtalom helye 6">
                <a:extLst>
                  <a:ext uri="{FF2B5EF4-FFF2-40B4-BE49-F238E27FC236}">
                    <a16:creationId xmlns:a16="http://schemas.microsoft.com/office/drawing/2014/main" id="{58001F74-1DAB-4B9D-8DF0-3AC453397279}"/>
                  </a:ext>
                </a:extLst>
              </p:cNvPr>
              <p:cNvGraphicFramePr>
                <a:graphicFrameLocks/>
              </p:cNvGraphicFramePr>
              <p:nvPr/>
            </p:nvGraphicFramePr>
            <p:xfrm>
              <a:off x="1280912" y="3569524"/>
              <a:ext cx="10361820" cy="2506536"/>
            </p:xfrm>
            <a:graphic>
              <a:graphicData uri="http://schemas.openxmlformats.org/drawingml/2006/table">
                <a:tbl>
                  <a:tblPr firstRow="1" bandRow="1">
                    <a:tableStyleId>{5C22544A-7EE6-4342-B048-85BDC9FD1C3A}</a:tableStyleId>
                  </a:tblPr>
                  <a:tblGrid>
                    <a:gridCol w="2186009">
                      <a:extLst>
                        <a:ext uri="{9D8B030D-6E8A-4147-A177-3AD203B41FA5}">
                          <a16:colId xmlns:a16="http://schemas.microsoft.com/office/drawing/2014/main" val="1592010956"/>
                        </a:ext>
                      </a:extLst>
                    </a:gridCol>
                    <a:gridCol w="2160494">
                      <a:extLst>
                        <a:ext uri="{9D8B030D-6E8A-4147-A177-3AD203B41FA5}">
                          <a16:colId xmlns:a16="http://schemas.microsoft.com/office/drawing/2014/main" val="1658549310"/>
                        </a:ext>
                      </a:extLst>
                    </a:gridCol>
                    <a:gridCol w="1147482">
                      <a:extLst>
                        <a:ext uri="{9D8B030D-6E8A-4147-A177-3AD203B41FA5}">
                          <a16:colId xmlns:a16="http://schemas.microsoft.com/office/drawing/2014/main" val="1953017240"/>
                        </a:ext>
                      </a:extLst>
                    </a:gridCol>
                    <a:gridCol w="1730188">
                      <a:extLst>
                        <a:ext uri="{9D8B030D-6E8A-4147-A177-3AD203B41FA5}">
                          <a16:colId xmlns:a16="http://schemas.microsoft.com/office/drawing/2014/main" val="309950766"/>
                        </a:ext>
                      </a:extLst>
                    </a:gridCol>
                    <a:gridCol w="1497106">
                      <a:extLst>
                        <a:ext uri="{9D8B030D-6E8A-4147-A177-3AD203B41FA5}">
                          <a16:colId xmlns:a16="http://schemas.microsoft.com/office/drawing/2014/main" val="527326997"/>
                        </a:ext>
                      </a:extLst>
                    </a:gridCol>
                    <a:gridCol w="1640541">
                      <a:extLst>
                        <a:ext uri="{9D8B030D-6E8A-4147-A177-3AD203B41FA5}">
                          <a16:colId xmlns:a16="http://schemas.microsoft.com/office/drawing/2014/main" val="1772452085"/>
                        </a:ext>
                      </a:extLst>
                    </a:gridCol>
                  </a:tblGrid>
                  <a:tr h="495464">
                    <a:tc>
                      <a:txBody>
                        <a:bodyPr/>
                        <a:lstStyle/>
                        <a:p>
                          <a:r>
                            <a:rPr lang="en-US" noProof="0"/>
                            <a:t>Facility</a:t>
                          </a:r>
                        </a:p>
                      </a:txBody>
                      <a:tcPr anchor="ctr"/>
                    </a:tc>
                    <a:tc>
                      <a:txBody>
                        <a:bodyPr/>
                        <a:lstStyle/>
                        <a:p>
                          <a:r>
                            <a:rPr lang="en-US" noProof="0"/>
                            <a:t>RHIC BES-II &amp; Fixed Target</a:t>
                          </a:r>
                        </a:p>
                      </a:txBody>
                      <a:tcPr anchor="ctr"/>
                    </a:tc>
                    <a:tc>
                      <a:txBody>
                        <a:bodyPr/>
                        <a:lstStyle/>
                        <a:p>
                          <a:r>
                            <a:rPr lang="en-US" noProof="0" dirty="0"/>
                            <a:t>SPS</a:t>
                          </a:r>
                        </a:p>
                      </a:txBody>
                      <a:tcPr anchor="ctr"/>
                    </a:tc>
                    <a:tc>
                      <a:txBody>
                        <a:bodyPr/>
                        <a:lstStyle/>
                        <a:p>
                          <a:r>
                            <a:rPr lang="en-US" noProof="0" dirty="0"/>
                            <a:t>NICA</a:t>
                          </a:r>
                        </a:p>
                      </a:txBody>
                      <a:tcPr anchor="ctr"/>
                    </a:tc>
                    <a:tc>
                      <a:txBody>
                        <a:bodyPr/>
                        <a:lstStyle/>
                        <a:p>
                          <a:r>
                            <a:rPr lang="en-US" noProof="0"/>
                            <a:t>FAIR</a:t>
                          </a:r>
                        </a:p>
                      </a:txBody>
                      <a:tcPr anchor="ctr"/>
                    </a:tc>
                    <a:tc>
                      <a:txBody>
                        <a:bodyPr/>
                        <a:lstStyle/>
                        <a:p>
                          <a:r>
                            <a:rPr lang="en-US" noProof="0"/>
                            <a:t>J-PARC HI</a:t>
                          </a:r>
                        </a:p>
                      </a:txBody>
                      <a:tcPr anchor="ctr"/>
                    </a:tc>
                    <a:extLst>
                      <a:ext uri="{0D108BD9-81ED-4DB2-BD59-A6C34878D82A}">
                        <a16:rowId xmlns:a16="http://schemas.microsoft.com/office/drawing/2014/main" val="2804051140"/>
                      </a:ext>
                    </a:extLst>
                  </a:tr>
                  <a:tr h="351620">
                    <a:tc>
                      <a:txBody>
                        <a:bodyPr/>
                        <a:lstStyle/>
                        <a:p>
                          <a:r>
                            <a:rPr lang="en-US" noProof="0"/>
                            <a:t>Experiment</a:t>
                          </a:r>
                        </a:p>
                      </a:txBody>
                      <a:tcPr anchor="ctr"/>
                    </a:tc>
                    <a:tc>
                      <a:txBody>
                        <a:bodyPr/>
                        <a:lstStyle/>
                        <a:p>
                          <a:r>
                            <a:rPr lang="en-US" noProof="0"/>
                            <a:t>STAR</a:t>
                          </a:r>
                        </a:p>
                      </a:txBody>
                      <a:tcPr anchor="ctr"/>
                    </a:tc>
                    <a:tc>
                      <a:txBody>
                        <a:bodyPr/>
                        <a:lstStyle/>
                        <a:p>
                          <a:r>
                            <a:rPr lang="en-US" noProof="0"/>
                            <a:t>NA61</a:t>
                          </a:r>
                        </a:p>
                      </a:txBody>
                      <a:tcPr anchor="ctr"/>
                    </a:tc>
                    <a:tc>
                      <a:txBody>
                        <a:bodyPr/>
                        <a:lstStyle/>
                        <a:p>
                          <a:r>
                            <a:rPr lang="en-US" noProof="0"/>
                            <a:t>MPD &amp; BM@N</a:t>
                          </a:r>
                        </a:p>
                      </a:txBody>
                      <a:tcPr anchor="ctr"/>
                    </a:tc>
                    <a:tc>
                      <a:txBody>
                        <a:bodyPr/>
                        <a:lstStyle/>
                        <a:p>
                          <a:r>
                            <a:rPr lang="en-US" noProof="0"/>
                            <a:t>CBM</a:t>
                          </a:r>
                        </a:p>
                      </a:txBody>
                      <a:tcPr anchor="ctr"/>
                    </a:tc>
                    <a:tc>
                      <a:txBody>
                        <a:bodyPr/>
                        <a:lstStyle/>
                        <a:p>
                          <a:r>
                            <a:rPr lang="en-US" noProof="0"/>
                            <a:t>JHITS</a:t>
                          </a:r>
                        </a:p>
                      </a:txBody>
                      <a:tcPr anchor="ctr"/>
                    </a:tc>
                    <a:extLst>
                      <a:ext uri="{0D108BD9-81ED-4DB2-BD59-A6C34878D82A}">
                        <a16:rowId xmlns:a16="http://schemas.microsoft.com/office/drawing/2014/main" val="3458074200"/>
                      </a:ext>
                    </a:extLst>
                  </a:tr>
                  <a:tr h="274889">
                    <a:tc>
                      <a:txBody>
                        <a:bodyPr/>
                        <a:lstStyle/>
                        <a:p>
                          <a:r>
                            <a:rPr lang="en-US" noProof="0"/>
                            <a:t>Start</a:t>
                          </a:r>
                        </a:p>
                      </a:txBody>
                      <a:tcPr anchor="ctr"/>
                    </a:tc>
                    <a:tc>
                      <a:txBody>
                        <a:bodyPr/>
                        <a:lstStyle/>
                        <a:p>
                          <a:r>
                            <a:rPr lang="en-US" noProof="0"/>
                            <a:t>2019</a:t>
                          </a:r>
                        </a:p>
                      </a:txBody>
                      <a:tcPr anchor="ctr"/>
                    </a:tc>
                    <a:tc>
                      <a:txBody>
                        <a:bodyPr/>
                        <a:lstStyle/>
                        <a:p>
                          <a:r>
                            <a:rPr lang="en-US" noProof="0"/>
                            <a:t>2009</a:t>
                          </a:r>
                        </a:p>
                      </a:txBody>
                      <a:tcPr anchor="ctr"/>
                    </a:tc>
                    <a:tc>
                      <a:txBody>
                        <a:bodyPr/>
                        <a:lstStyle/>
                        <a:p>
                          <a:r>
                            <a:rPr lang="en-US" noProof="0" dirty="0"/>
                            <a:t>2020-23</a:t>
                          </a:r>
                        </a:p>
                      </a:txBody>
                      <a:tcPr anchor="ctr"/>
                    </a:tc>
                    <a:tc>
                      <a:txBody>
                        <a:bodyPr/>
                        <a:lstStyle/>
                        <a:p>
                          <a:r>
                            <a:rPr lang="en-US" noProof="0"/>
                            <a:t>2025</a:t>
                          </a:r>
                        </a:p>
                      </a:txBody>
                      <a:tcPr anchor="ctr"/>
                    </a:tc>
                    <a:tc>
                      <a:txBody>
                        <a:bodyPr/>
                        <a:lstStyle/>
                        <a:p>
                          <a:r>
                            <a:rPr lang="en-US" noProof="0"/>
                            <a:t>2025</a:t>
                          </a:r>
                        </a:p>
                      </a:txBody>
                      <a:tcPr anchor="ctr"/>
                    </a:tc>
                    <a:extLst>
                      <a:ext uri="{0D108BD9-81ED-4DB2-BD59-A6C34878D82A}">
                        <a16:rowId xmlns:a16="http://schemas.microsoft.com/office/drawing/2014/main" val="445951807"/>
                      </a:ext>
                    </a:extLst>
                  </a:tr>
                  <a:tr h="279823">
                    <a:tc>
                      <a:txBody>
                        <a:bodyPr/>
                        <a:lstStyle/>
                        <a:p>
                          <a:r>
                            <a:rPr lang="en-US" noProof="0"/>
                            <a:t>Energy (</a:t>
                          </a:r>
                          <a14:m>
                            <m:oMath xmlns:m="http://schemas.openxmlformats.org/officeDocument/2006/math">
                              <m:rad>
                                <m:radPr>
                                  <m:degHide m:val="on"/>
                                  <m:ctrlPr>
                                    <a:rPr lang="en-US" b="0" i="1" noProof="0" smtClean="0">
                                      <a:latin typeface="Cambria Math" panose="02040503050406030204" pitchFamily="18" charset="0"/>
                                    </a:rPr>
                                  </m:ctrlPr>
                                </m:radPr>
                                <m:deg/>
                                <m:e>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𝑠</m:t>
                                      </m:r>
                                    </m:e>
                                    <m:sub>
                                      <m:r>
                                        <a:rPr lang="en-US" b="0" i="1" noProof="0" smtClean="0">
                                          <a:latin typeface="Cambria Math" panose="02040503050406030204" pitchFamily="18" charset="0"/>
                                        </a:rPr>
                                        <m:t>𝑁𝑁</m:t>
                                      </m:r>
                                    </m:sub>
                                  </m:sSub>
                                </m:e>
                              </m:rad>
                            </m:oMath>
                          </a14:m>
                          <a:r>
                            <a:rPr lang="en-US" noProof="0"/>
                            <a:t>, GeV)</a:t>
                          </a:r>
                        </a:p>
                      </a:txBody>
                      <a:tcPr anchor="ctr"/>
                    </a:tc>
                    <a:tc>
                      <a:txBody>
                        <a:bodyPr/>
                        <a:lstStyle/>
                        <a:p>
                          <a:r>
                            <a:rPr lang="en-US" noProof="0"/>
                            <a:t>2.9-19.6 GeV</a:t>
                          </a:r>
                        </a:p>
                      </a:txBody>
                      <a:tcPr anchor="ctr"/>
                    </a:tc>
                    <a:tc>
                      <a:txBody>
                        <a:bodyPr/>
                        <a:lstStyle/>
                        <a:p>
                          <a:r>
                            <a:rPr lang="en-US" noProof="0"/>
                            <a:t>4.9-17.3</a:t>
                          </a:r>
                        </a:p>
                      </a:txBody>
                      <a:tcPr anchor="ctr"/>
                    </a:tc>
                    <a:tc>
                      <a:txBody>
                        <a:bodyPr/>
                        <a:lstStyle/>
                        <a:p>
                          <a:r>
                            <a:rPr lang="en-US" noProof="0"/>
                            <a:t>2.0-11</a:t>
                          </a:r>
                        </a:p>
                      </a:txBody>
                      <a:tcPr anchor="ctr"/>
                    </a:tc>
                    <a:tc>
                      <a:txBody>
                        <a:bodyPr/>
                        <a:lstStyle/>
                        <a:p>
                          <a:r>
                            <a:rPr lang="en-US" noProof="0"/>
                            <a:t>2.7-8.2</a:t>
                          </a:r>
                        </a:p>
                      </a:txBody>
                      <a:tcPr anchor="ctr"/>
                    </a:tc>
                    <a:tc>
                      <a:txBody>
                        <a:bodyPr/>
                        <a:lstStyle/>
                        <a:p>
                          <a:r>
                            <a:rPr lang="en-US" noProof="0"/>
                            <a:t>2.0-6.2</a:t>
                          </a:r>
                        </a:p>
                      </a:txBody>
                      <a:tcPr anchor="ctr"/>
                    </a:tc>
                    <a:extLst>
                      <a:ext uri="{0D108BD9-81ED-4DB2-BD59-A6C34878D82A}">
                        <a16:rowId xmlns:a16="http://schemas.microsoft.com/office/drawing/2014/main" val="1183372789"/>
                      </a:ext>
                    </a:extLst>
                  </a:tr>
                  <a:tr h="274889">
                    <a:tc>
                      <a:txBody>
                        <a:bodyPr/>
                        <a:lstStyle/>
                        <a:p>
                          <a:r>
                            <a:rPr lang="en-US" noProof="0"/>
                            <a:t>Rate</a:t>
                          </a:r>
                        </a:p>
                      </a:txBody>
                      <a:tcPr anchor="ctr"/>
                    </a:tc>
                    <a:tc>
                      <a:txBody>
                        <a:bodyPr/>
                        <a:lstStyle/>
                        <a:p>
                          <a:r>
                            <a:rPr lang="en-US" noProof="0"/>
                            <a:t>100-1000 Hz</a:t>
                          </a:r>
                        </a:p>
                      </a:txBody>
                      <a:tcPr anchor="ctr"/>
                    </a:tc>
                    <a:tc>
                      <a:txBody>
                        <a:bodyPr/>
                        <a:lstStyle/>
                        <a:p>
                          <a:r>
                            <a:rPr lang="en-US" noProof="0"/>
                            <a:t>100 Hz</a:t>
                          </a:r>
                        </a:p>
                      </a:txBody>
                      <a:tcPr anchor="ctr"/>
                    </a:tc>
                    <a:tc>
                      <a:txBody>
                        <a:bodyPr/>
                        <a:lstStyle/>
                        <a:p>
                          <a:r>
                            <a:rPr lang="en-US" noProof="0"/>
                            <a:t>10 kHz</a:t>
                          </a:r>
                        </a:p>
                      </a:txBody>
                      <a:tcPr anchor="ctr"/>
                    </a:tc>
                    <a:tc>
                      <a:txBody>
                        <a:bodyPr/>
                        <a:lstStyle/>
                        <a:p>
                          <a:r>
                            <a:rPr lang="en-US" noProof="0"/>
                            <a:t>10 MHz</a:t>
                          </a:r>
                        </a:p>
                      </a:txBody>
                      <a:tcPr anchor="ctr"/>
                    </a:tc>
                    <a:tc>
                      <a:txBody>
                        <a:bodyPr/>
                        <a:lstStyle/>
                        <a:p>
                          <a:r>
                            <a:rPr lang="en-US" noProof="0"/>
                            <a:t>10-100 MHz</a:t>
                          </a:r>
                        </a:p>
                      </a:txBody>
                      <a:tcPr anchor="ctr"/>
                    </a:tc>
                    <a:extLst>
                      <a:ext uri="{0D108BD9-81ED-4DB2-BD59-A6C34878D82A}">
                        <a16:rowId xmlns:a16="http://schemas.microsoft.com/office/drawing/2014/main" val="1699232920"/>
                      </a:ext>
                    </a:extLst>
                  </a:tr>
                  <a:tr h="366519">
                    <a:tc>
                      <a:txBody>
                        <a:bodyPr/>
                        <a:lstStyle/>
                        <a:p>
                          <a:r>
                            <a:rPr lang="en-US" noProof="0"/>
                            <a:t>Physics</a:t>
                          </a:r>
                        </a:p>
                      </a:txBody>
                      <a:tcPr anchor="ctr"/>
                    </a:tc>
                    <a:tc>
                      <a:txBody>
                        <a:bodyPr/>
                        <a:lstStyle/>
                        <a:p>
                          <a:r>
                            <a:rPr lang="en-US" sz="1000" noProof="0"/>
                            <a:t>Critical Point </a:t>
                          </a:r>
                          <a:br>
                            <a:rPr lang="en-US" sz="1000" noProof="0"/>
                          </a:br>
                          <a:r>
                            <a:rPr lang="en-US" sz="1000" noProof="0"/>
                            <a:t>Onset of Deconf.</a:t>
                          </a:r>
                        </a:p>
                      </a:txBody>
                      <a:tcPr anchor="ctr"/>
                    </a:tc>
                    <a:tc>
                      <a:txBody>
                        <a:bodyPr/>
                        <a:lstStyle/>
                        <a:p>
                          <a:r>
                            <a:rPr lang="en-US" sz="1000" noProof="0"/>
                            <a:t>Critical Point </a:t>
                          </a:r>
                          <a:br>
                            <a:rPr lang="en-US" sz="1000" noProof="0"/>
                          </a:br>
                          <a:r>
                            <a:rPr lang="en-US" sz="1000" noProof="0"/>
                            <a:t>Onset of Deconf.</a:t>
                          </a:r>
                        </a:p>
                      </a:txBody>
                      <a:tcPr anchor="ctr"/>
                    </a:tc>
                    <a:tc>
                      <a:txBody>
                        <a:bodyPr/>
                        <a:lstStyle/>
                        <a:p>
                          <a:r>
                            <a:rPr lang="en-US" sz="1000" noProof="0" dirty="0"/>
                            <a:t>Onset of Deconfinement</a:t>
                          </a:r>
                        </a:p>
                        <a:p>
                          <a:r>
                            <a:rPr lang="en-US" sz="1000" noProof="0" dirty="0" err="1"/>
                            <a:t>Compr</a:t>
                          </a:r>
                          <a:r>
                            <a:rPr lang="en-US" sz="1000" noProof="0" dirty="0"/>
                            <a:t>. Hadronic Matter</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n-lt"/>
                              <a:ea typeface="+mn-ea"/>
                              <a:cs typeface="+mn-cs"/>
                            </a:rPr>
                            <a:t>Onset of Deconfinement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n-lt"/>
                              <a:ea typeface="+mn-ea"/>
                              <a:cs typeface="+mn-cs"/>
                            </a:rPr>
                            <a:t>Compr. Hadronic Matter</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Onset of Deconfinement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mn-lt"/>
                              <a:ea typeface="+mn-ea"/>
                              <a:cs typeface="+mn-cs"/>
                            </a:rPr>
                            <a:t>Compr</a:t>
                          </a:r>
                          <a:r>
                            <a:rPr kumimoji="0" lang="en-US" sz="1000" b="0" i="0" u="none" strike="noStrike" kern="1200" cap="none" spc="0" normalizeH="0" baseline="0" noProof="0" dirty="0">
                              <a:ln>
                                <a:noFill/>
                              </a:ln>
                              <a:solidFill>
                                <a:prstClr val="black"/>
                              </a:solidFill>
                              <a:effectLst/>
                              <a:uLnTx/>
                              <a:uFillTx/>
                              <a:latin typeface="+mn-lt"/>
                              <a:ea typeface="+mn-ea"/>
                              <a:cs typeface="+mn-cs"/>
                            </a:rPr>
                            <a:t>. Hadronic Matter</a:t>
                          </a:r>
                        </a:p>
                      </a:txBody>
                      <a:tcPr anchor="ctr"/>
                    </a:tc>
                    <a:extLst>
                      <a:ext uri="{0D108BD9-81ED-4DB2-BD59-A6C34878D82A}">
                        <a16:rowId xmlns:a16="http://schemas.microsoft.com/office/drawing/2014/main" val="1187979243"/>
                      </a:ext>
                    </a:extLst>
                  </a:tr>
                </a:tbl>
              </a:graphicData>
            </a:graphic>
          </p:graphicFrame>
        </mc:Choice>
        <mc:Fallback xmlns="">
          <p:graphicFrame>
            <p:nvGraphicFramePr>
              <p:cNvPr id="9" name="Tartalom helye 6">
                <a:extLst>
                  <a:ext uri="{FF2B5EF4-FFF2-40B4-BE49-F238E27FC236}">
                    <a16:creationId xmlns:a16="http://schemas.microsoft.com/office/drawing/2014/main" id="{58001F74-1DAB-4B9D-8DF0-3AC453397279}"/>
                  </a:ext>
                </a:extLst>
              </p:cNvPr>
              <p:cNvGraphicFramePr>
                <a:graphicFrameLocks/>
              </p:cNvGraphicFramePr>
              <p:nvPr/>
            </p:nvGraphicFramePr>
            <p:xfrm>
              <a:off x="1280912" y="3569524"/>
              <a:ext cx="10361820" cy="2506536"/>
            </p:xfrm>
            <a:graphic>
              <a:graphicData uri="http://schemas.openxmlformats.org/drawingml/2006/table">
                <a:tbl>
                  <a:tblPr firstRow="1" bandRow="1">
                    <a:tableStyleId>{5C22544A-7EE6-4342-B048-85BDC9FD1C3A}</a:tableStyleId>
                  </a:tblPr>
                  <a:tblGrid>
                    <a:gridCol w="2186009">
                      <a:extLst>
                        <a:ext uri="{9D8B030D-6E8A-4147-A177-3AD203B41FA5}">
                          <a16:colId xmlns:a16="http://schemas.microsoft.com/office/drawing/2014/main" val="1592010956"/>
                        </a:ext>
                      </a:extLst>
                    </a:gridCol>
                    <a:gridCol w="2160494">
                      <a:extLst>
                        <a:ext uri="{9D8B030D-6E8A-4147-A177-3AD203B41FA5}">
                          <a16:colId xmlns:a16="http://schemas.microsoft.com/office/drawing/2014/main" val="1658549310"/>
                        </a:ext>
                      </a:extLst>
                    </a:gridCol>
                    <a:gridCol w="1147482">
                      <a:extLst>
                        <a:ext uri="{9D8B030D-6E8A-4147-A177-3AD203B41FA5}">
                          <a16:colId xmlns:a16="http://schemas.microsoft.com/office/drawing/2014/main" val="1953017240"/>
                        </a:ext>
                      </a:extLst>
                    </a:gridCol>
                    <a:gridCol w="1730188">
                      <a:extLst>
                        <a:ext uri="{9D8B030D-6E8A-4147-A177-3AD203B41FA5}">
                          <a16:colId xmlns:a16="http://schemas.microsoft.com/office/drawing/2014/main" val="309950766"/>
                        </a:ext>
                      </a:extLst>
                    </a:gridCol>
                    <a:gridCol w="1497106">
                      <a:extLst>
                        <a:ext uri="{9D8B030D-6E8A-4147-A177-3AD203B41FA5}">
                          <a16:colId xmlns:a16="http://schemas.microsoft.com/office/drawing/2014/main" val="527326997"/>
                        </a:ext>
                      </a:extLst>
                    </a:gridCol>
                    <a:gridCol w="1640541">
                      <a:extLst>
                        <a:ext uri="{9D8B030D-6E8A-4147-A177-3AD203B41FA5}">
                          <a16:colId xmlns:a16="http://schemas.microsoft.com/office/drawing/2014/main" val="1772452085"/>
                        </a:ext>
                      </a:extLst>
                    </a:gridCol>
                  </a:tblGrid>
                  <a:tr h="640080">
                    <a:tc>
                      <a:txBody>
                        <a:bodyPr/>
                        <a:lstStyle/>
                        <a:p>
                          <a:r>
                            <a:rPr lang="en-US" noProof="0"/>
                            <a:t>Facility</a:t>
                          </a:r>
                        </a:p>
                      </a:txBody>
                      <a:tcPr anchor="ctr"/>
                    </a:tc>
                    <a:tc>
                      <a:txBody>
                        <a:bodyPr/>
                        <a:lstStyle/>
                        <a:p>
                          <a:r>
                            <a:rPr lang="en-US" noProof="0"/>
                            <a:t>RHIC BES-II &amp; Fixed Target</a:t>
                          </a:r>
                        </a:p>
                      </a:txBody>
                      <a:tcPr anchor="ctr"/>
                    </a:tc>
                    <a:tc>
                      <a:txBody>
                        <a:bodyPr/>
                        <a:lstStyle/>
                        <a:p>
                          <a:r>
                            <a:rPr lang="en-US" noProof="0" dirty="0"/>
                            <a:t>SPS</a:t>
                          </a:r>
                        </a:p>
                      </a:txBody>
                      <a:tcPr anchor="ctr"/>
                    </a:tc>
                    <a:tc>
                      <a:txBody>
                        <a:bodyPr/>
                        <a:lstStyle/>
                        <a:p>
                          <a:r>
                            <a:rPr lang="en-US" noProof="0" dirty="0"/>
                            <a:t>NICA</a:t>
                          </a:r>
                        </a:p>
                      </a:txBody>
                      <a:tcPr anchor="ctr"/>
                    </a:tc>
                    <a:tc>
                      <a:txBody>
                        <a:bodyPr/>
                        <a:lstStyle/>
                        <a:p>
                          <a:r>
                            <a:rPr lang="en-US" noProof="0"/>
                            <a:t>FAIR</a:t>
                          </a:r>
                        </a:p>
                      </a:txBody>
                      <a:tcPr anchor="ctr"/>
                    </a:tc>
                    <a:tc>
                      <a:txBody>
                        <a:bodyPr/>
                        <a:lstStyle/>
                        <a:p>
                          <a:r>
                            <a:rPr lang="en-US" noProof="0"/>
                            <a:t>J-PARC HI</a:t>
                          </a:r>
                        </a:p>
                      </a:txBody>
                      <a:tcPr anchor="ctr"/>
                    </a:tc>
                    <a:extLst>
                      <a:ext uri="{0D108BD9-81ED-4DB2-BD59-A6C34878D82A}">
                        <a16:rowId xmlns:a16="http://schemas.microsoft.com/office/drawing/2014/main" val="2804051140"/>
                      </a:ext>
                    </a:extLst>
                  </a:tr>
                  <a:tr h="365760">
                    <a:tc>
                      <a:txBody>
                        <a:bodyPr/>
                        <a:lstStyle/>
                        <a:p>
                          <a:r>
                            <a:rPr lang="en-US" noProof="0"/>
                            <a:t>Experiment</a:t>
                          </a:r>
                        </a:p>
                      </a:txBody>
                      <a:tcPr anchor="ctr"/>
                    </a:tc>
                    <a:tc>
                      <a:txBody>
                        <a:bodyPr/>
                        <a:lstStyle/>
                        <a:p>
                          <a:r>
                            <a:rPr lang="en-US" noProof="0"/>
                            <a:t>STAR</a:t>
                          </a:r>
                        </a:p>
                      </a:txBody>
                      <a:tcPr anchor="ctr"/>
                    </a:tc>
                    <a:tc>
                      <a:txBody>
                        <a:bodyPr/>
                        <a:lstStyle/>
                        <a:p>
                          <a:r>
                            <a:rPr lang="en-US" noProof="0"/>
                            <a:t>NA61</a:t>
                          </a:r>
                        </a:p>
                      </a:txBody>
                      <a:tcPr anchor="ctr"/>
                    </a:tc>
                    <a:tc>
                      <a:txBody>
                        <a:bodyPr/>
                        <a:lstStyle/>
                        <a:p>
                          <a:r>
                            <a:rPr lang="en-US" noProof="0"/>
                            <a:t>MPD &amp; BM@N</a:t>
                          </a:r>
                        </a:p>
                      </a:txBody>
                      <a:tcPr anchor="ctr"/>
                    </a:tc>
                    <a:tc>
                      <a:txBody>
                        <a:bodyPr/>
                        <a:lstStyle/>
                        <a:p>
                          <a:r>
                            <a:rPr lang="en-US" noProof="0"/>
                            <a:t>CBM</a:t>
                          </a:r>
                        </a:p>
                      </a:txBody>
                      <a:tcPr anchor="ctr"/>
                    </a:tc>
                    <a:tc>
                      <a:txBody>
                        <a:bodyPr/>
                        <a:lstStyle/>
                        <a:p>
                          <a:r>
                            <a:rPr lang="en-US" noProof="0"/>
                            <a:t>JHITS</a:t>
                          </a:r>
                        </a:p>
                      </a:txBody>
                      <a:tcPr anchor="ctr"/>
                    </a:tc>
                    <a:extLst>
                      <a:ext uri="{0D108BD9-81ED-4DB2-BD59-A6C34878D82A}">
                        <a16:rowId xmlns:a16="http://schemas.microsoft.com/office/drawing/2014/main" val="3458074200"/>
                      </a:ext>
                    </a:extLst>
                  </a:tr>
                  <a:tr h="365760">
                    <a:tc>
                      <a:txBody>
                        <a:bodyPr/>
                        <a:lstStyle/>
                        <a:p>
                          <a:r>
                            <a:rPr lang="en-US" noProof="0"/>
                            <a:t>Start</a:t>
                          </a:r>
                        </a:p>
                      </a:txBody>
                      <a:tcPr anchor="ctr"/>
                    </a:tc>
                    <a:tc>
                      <a:txBody>
                        <a:bodyPr/>
                        <a:lstStyle/>
                        <a:p>
                          <a:r>
                            <a:rPr lang="en-US" noProof="0"/>
                            <a:t>2019</a:t>
                          </a:r>
                        </a:p>
                      </a:txBody>
                      <a:tcPr anchor="ctr"/>
                    </a:tc>
                    <a:tc>
                      <a:txBody>
                        <a:bodyPr/>
                        <a:lstStyle/>
                        <a:p>
                          <a:r>
                            <a:rPr lang="en-US" noProof="0"/>
                            <a:t>2009</a:t>
                          </a:r>
                        </a:p>
                      </a:txBody>
                      <a:tcPr anchor="ctr"/>
                    </a:tc>
                    <a:tc>
                      <a:txBody>
                        <a:bodyPr/>
                        <a:lstStyle/>
                        <a:p>
                          <a:r>
                            <a:rPr lang="en-US" noProof="0" dirty="0"/>
                            <a:t>2020-23</a:t>
                          </a:r>
                        </a:p>
                      </a:txBody>
                      <a:tcPr anchor="ctr"/>
                    </a:tc>
                    <a:tc>
                      <a:txBody>
                        <a:bodyPr/>
                        <a:lstStyle/>
                        <a:p>
                          <a:r>
                            <a:rPr lang="en-US" noProof="0"/>
                            <a:t>2025</a:t>
                          </a:r>
                        </a:p>
                      </a:txBody>
                      <a:tcPr anchor="ctr"/>
                    </a:tc>
                    <a:tc>
                      <a:txBody>
                        <a:bodyPr/>
                        <a:lstStyle/>
                        <a:p>
                          <a:r>
                            <a:rPr lang="en-US" noProof="0"/>
                            <a:t>2025</a:t>
                          </a:r>
                        </a:p>
                      </a:txBody>
                      <a:tcPr anchor="ctr"/>
                    </a:tc>
                    <a:extLst>
                      <a:ext uri="{0D108BD9-81ED-4DB2-BD59-A6C34878D82A}">
                        <a16:rowId xmlns:a16="http://schemas.microsoft.com/office/drawing/2014/main" val="445951807"/>
                      </a:ext>
                    </a:extLst>
                  </a:tr>
                  <a:tr h="372936">
                    <a:tc>
                      <a:txBody>
                        <a:bodyPr/>
                        <a:lstStyle/>
                        <a:p>
                          <a:endParaRPr lang="hu-HU"/>
                        </a:p>
                      </a:txBody>
                      <a:tcPr anchor="ctr">
                        <a:blipFill>
                          <a:blip r:embed="rId3"/>
                          <a:stretch>
                            <a:fillRect l="-279" t="-370968" r="-374930" b="-222581"/>
                          </a:stretch>
                        </a:blipFill>
                      </a:tcPr>
                    </a:tc>
                    <a:tc>
                      <a:txBody>
                        <a:bodyPr/>
                        <a:lstStyle/>
                        <a:p>
                          <a:r>
                            <a:rPr lang="en-US" noProof="0"/>
                            <a:t>2.9-19.6 GeV</a:t>
                          </a:r>
                        </a:p>
                      </a:txBody>
                      <a:tcPr anchor="ctr"/>
                    </a:tc>
                    <a:tc>
                      <a:txBody>
                        <a:bodyPr/>
                        <a:lstStyle/>
                        <a:p>
                          <a:r>
                            <a:rPr lang="en-US" noProof="0"/>
                            <a:t>4.9-17.3</a:t>
                          </a:r>
                        </a:p>
                      </a:txBody>
                      <a:tcPr anchor="ctr"/>
                    </a:tc>
                    <a:tc>
                      <a:txBody>
                        <a:bodyPr/>
                        <a:lstStyle/>
                        <a:p>
                          <a:r>
                            <a:rPr lang="en-US" noProof="0"/>
                            <a:t>2.0-11</a:t>
                          </a:r>
                        </a:p>
                      </a:txBody>
                      <a:tcPr anchor="ctr"/>
                    </a:tc>
                    <a:tc>
                      <a:txBody>
                        <a:bodyPr/>
                        <a:lstStyle/>
                        <a:p>
                          <a:r>
                            <a:rPr lang="en-US" noProof="0"/>
                            <a:t>2.7-8.2</a:t>
                          </a:r>
                        </a:p>
                      </a:txBody>
                      <a:tcPr anchor="ctr"/>
                    </a:tc>
                    <a:tc>
                      <a:txBody>
                        <a:bodyPr/>
                        <a:lstStyle/>
                        <a:p>
                          <a:r>
                            <a:rPr lang="en-US" noProof="0"/>
                            <a:t>2.0-6.2</a:t>
                          </a:r>
                        </a:p>
                      </a:txBody>
                      <a:tcPr anchor="ctr"/>
                    </a:tc>
                    <a:extLst>
                      <a:ext uri="{0D108BD9-81ED-4DB2-BD59-A6C34878D82A}">
                        <a16:rowId xmlns:a16="http://schemas.microsoft.com/office/drawing/2014/main" val="1183372789"/>
                      </a:ext>
                    </a:extLst>
                  </a:tr>
                  <a:tr h="365760">
                    <a:tc>
                      <a:txBody>
                        <a:bodyPr/>
                        <a:lstStyle/>
                        <a:p>
                          <a:r>
                            <a:rPr lang="en-US" noProof="0"/>
                            <a:t>Rate</a:t>
                          </a:r>
                        </a:p>
                      </a:txBody>
                      <a:tcPr anchor="ctr"/>
                    </a:tc>
                    <a:tc>
                      <a:txBody>
                        <a:bodyPr/>
                        <a:lstStyle/>
                        <a:p>
                          <a:r>
                            <a:rPr lang="en-US" noProof="0"/>
                            <a:t>100-1000 Hz</a:t>
                          </a:r>
                        </a:p>
                      </a:txBody>
                      <a:tcPr anchor="ctr"/>
                    </a:tc>
                    <a:tc>
                      <a:txBody>
                        <a:bodyPr/>
                        <a:lstStyle/>
                        <a:p>
                          <a:r>
                            <a:rPr lang="en-US" noProof="0"/>
                            <a:t>100 Hz</a:t>
                          </a:r>
                        </a:p>
                      </a:txBody>
                      <a:tcPr anchor="ctr"/>
                    </a:tc>
                    <a:tc>
                      <a:txBody>
                        <a:bodyPr/>
                        <a:lstStyle/>
                        <a:p>
                          <a:r>
                            <a:rPr lang="en-US" noProof="0"/>
                            <a:t>10 kHz</a:t>
                          </a:r>
                        </a:p>
                      </a:txBody>
                      <a:tcPr anchor="ctr"/>
                    </a:tc>
                    <a:tc>
                      <a:txBody>
                        <a:bodyPr/>
                        <a:lstStyle/>
                        <a:p>
                          <a:r>
                            <a:rPr lang="en-US" noProof="0"/>
                            <a:t>10 MHz</a:t>
                          </a:r>
                        </a:p>
                      </a:txBody>
                      <a:tcPr anchor="ctr"/>
                    </a:tc>
                    <a:tc>
                      <a:txBody>
                        <a:bodyPr/>
                        <a:lstStyle/>
                        <a:p>
                          <a:r>
                            <a:rPr lang="en-US" noProof="0"/>
                            <a:t>10-100 MHz</a:t>
                          </a:r>
                        </a:p>
                      </a:txBody>
                      <a:tcPr anchor="ctr"/>
                    </a:tc>
                    <a:extLst>
                      <a:ext uri="{0D108BD9-81ED-4DB2-BD59-A6C34878D82A}">
                        <a16:rowId xmlns:a16="http://schemas.microsoft.com/office/drawing/2014/main" val="1699232920"/>
                      </a:ext>
                    </a:extLst>
                  </a:tr>
                  <a:tr h="396240">
                    <a:tc>
                      <a:txBody>
                        <a:bodyPr/>
                        <a:lstStyle/>
                        <a:p>
                          <a:r>
                            <a:rPr lang="en-US" noProof="0"/>
                            <a:t>Physics</a:t>
                          </a:r>
                        </a:p>
                      </a:txBody>
                      <a:tcPr anchor="ctr"/>
                    </a:tc>
                    <a:tc>
                      <a:txBody>
                        <a:bodyPr/>
                        <a:lstStyle/>
                        <a:p>
                          <a:r>
                            <a:rPr lang="en-US" sz="1000" noProof="0"/>
                            <a:t>Critical Point </a:t>
                          </a:r>
                          <a:br>
                            <a:rPr lang="en-US" sz="1000" noProof="0"/>
                          </a:br>
                          <a:r>
                            <a:rPr lang="en-US" sz="1000" noProof="0"/>
                            <a:t>Onset of Deconf.</a:t>
                          </a:r>
                        </a:p>
                      </a:txBody>
                      <a:tcPr anchor="ctr"/>
                    </a:tc>
                    <a:tc>
                      <a:txBody>
                        <a:bodyPr/>
                        <a:lstStyle/>
                        <a:p>
                          <a:r>
                            <a:rPr lang="en-US" sz="1000" noProof="0"/>
                            <a:t>Critical Point </a:t>
                          </a:r>
                          <a:br>
                            <a:rPr lang="en-US" sz="1000" noProof="0"/>
                          </a:br>
                          <a:r>
                            <a:rPr lang="en-US" sz="1000" noProof="0"/>
                            <a:t>Onset of Deconf.</a:t>
                          </a:r>
                        </a:p>
                      </a:txBody>
                      <a:tcPr anchor="ctr"/>
                    </a:tc>
                    <a:tc>
                      <a:txBody>
                        <a:bodyPr/>
                        <a:lstStyle/>
                        <a:p>
                          <a:r>
                            <a:rPr lang="en-US" sz="1000" noProof="0" dirty="0"/>
                            <a:t>Onset of Deconfinement</a:t>
                          </a:r>
                        </a:p>
                        <a:p>
                          <a:r>
                            <a:rPr lang="en-US" sz="1000" noProof="0" dirty="0" err="1"/>
                            <a:t>Compr</a:t>
                          </a:r>
                          <a:r>
                            <a:rPr lang="en-US" sz="1000" noProof="0" dirty="0"/>
                            <a:t>. Hadronic Matter</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n-lt"/>
                              <a:ea typeface="+mn-ea"/>
                              <a:cs typeface="+mn-cs"/>
                            </a:rPr>
                            <a:t>Onset of Deconfinement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n-lt"/>
                              <a:ea typeface="+mn-ea"/>
                              <a:cs typeface="+mn-cs"/>
                            </a:rPr>
                            <a:t>Compr. Hadronic Matter</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Onset of Deconfinement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mn-lt"/>
                              <a:ea typeface="+mn-ea"/>
                              <a:cs typeface="+mn-cs"/>
                            </a:rPr>
                            <a:t>Compr</a:t>
                          </a:r>
                          <a:r>
                            <a:rPr kumimoji="0" lang="en-US" sz="1000" b="0" i="0" u="none" strike="noStrike" kern="1200" cap="none" spc="0" normalizeH="0" baseline="0" noProof="0" dirty="0">
                              <a:ln>
                                <a:noFill/>
                              </a:ln>
                              <a:solidFill>
                                <a:prstClr val="black"/>
                              </a:solidFill>
                              <a:effectLst/>
                              <a:uLnTx/>
                              <a:uFillTx/>
                              <a:latin typeface="+mn-lt"/>
                              <a:ea typeface="+mn-ea"/>
                              <a:cs typeface="+mn-cs"/>
                            </a:rPr>
                            <a:t>. Hadronic Matter</a:t>
                          </a:r>
                        </a:p>
                      </a:txBody>
                      <a:tcPr anchor="ctr"/>
                    </a:tc>
                    <a:extLst>
                      <a:ext uri="{0D108BD9-81ED-4DB2-BD59-A6C34878D82A}">
                        <a16:rowId xmlns:a16="http://schemas.microsoft.com/office/drawing/2014/main" val="1187979243"/>
                      </a:ext>
                    </a:extLst>
                  </a:tr>
                </a:tbl>
              </a:graphicData>
            </a:graphic>
          </p:graphicFrame>
        </mc:Fallback>
      </mc:AlternateContent>
      <p:pic>
        <p:nvPicPr>
          <p:cNvPr id="10" name="Kép 9">
            <a:extLst>
              <a:ext uri="{FF2B5EF4-FFF2-40B4-BE49-F238E27FC236}">
                <a16:creationId xmlns:a16="http://schemas.microsoft.com/office/drawing/2014/main" id="{D3CFA8E4-E1C5-4AD1-8041-917F5C4D695F}"/>
              </a:ext>
            </a:extLst>
          </p:cNvPr>
          <p:cNvPicPr>
            <a:picLocks noChangeAspect="1"/>
          </p:cNvPicPr>
          <p:nvPr/>
        </p:nvPicPr>
        <p:blipFill>
          <a:blip r:embed="rId4"/>
          <a:stretch>
            <a:fillRect/>
          </a:stretch>
        </p:blipFill>
        <p:spPr>
          <a:xfrm>
            <a:off x="8637923" y="1177527"/>
            <a:ext cx="2637333" cy="2251473"/>
          </a:xfrm>
          <a:prstGeom prst="rect">
            <a:avLst/>
          </a:prstGeom>
        </p:spPr>
      </p:pic>
      <p:sp>
        <p:nvSpPr>
          <p:cNvPr id="6" name="Dátum helye 5"/>
          <p:cNvSpPr>
            <a:spLocks noGrp="1"/>
          </p:cNvSpPr>
          <p:nvPr>
            <p:ph type="dt" sz="half" idx="10"/>
          </p:nvPr>
        </p:nvSpPr>
        <p:spPr/>
        <p:txBody>
          <a:bodyPr/>
          <a:lstStyle/>
          <a:p>
            <a:pPr algn="r"/>
            <a:r>
              <a:rPr lang="hu-HU"/>
              <a:t>October 11, 2023</a:t>
            </a:r>
            <a:endParaRPr lang="en-US" dirty="0"/>
          </a:p>
        </p:txBody>
      </p:sp>
      <p:sp>
        <p:nvSpPr>
          <p:cNvPr id="7" name="Élőláb helye 6"/>
          <p:cNvSpPr>
            <a:spLocks noGrp="1"/>
          </p:cNvSpPr>
          <p:nvPr>
            <p:ph type="ftr" sz="quarter" idx="11"/>
          </p:nvPr>
        </p:nvSpPr>
        <p:spPr/>
        <p:txBody>
          <a:bodyPr/>
          <a:lstStyle/>
          <a:p>
            <a:r>
              <a:rPr lang="en-US"/>
              <a:t>M. Csanád (Eötvös U) @ </a:t>
            </a:r>
            <a:r>
              <a:rPr lang="hu-HU"/>
              <a:t>AE Building Bridges 2023</a:t>
            </a:r>
            <a:endParaRPr lang="en-US" dirty="0"/>
          </a:p>
        </p:txBody>
      </p:sp>
      <p:sp>
        <p:nvSpPr>
          <p:cNvPr id="3" name="Dia számának helye 2">
            <a:extLst>
              <a:ext uri="{FF2B5EF4-FFF2-40B4-BE49-F238E27FC236}">
                <a16:creationId xmlns:a16="http://schemas.microsoft.com/office/drawing/2014/main" id="{4E5BFC99-F502-A17B-A6F5-AF668D76D112}"/>
              </a:ext>
            </a:extLst>
          </p:cNvPr>
          <p:cNvSpPr>
            <a:spLocks noGrp="1"/>
          </p:cNvSpPr>
          <p:nvPr>
            <p:ph type="sldNum" sz="quarter" idx="12"/>
          </p:nvPr>
        </p:nvSpPr>
        <p:spPr/>
        <p:txBody>
          <a:bodyPr/>
          <a:lstStyle/>
          <a:p>
            <a:fld id="{8EBAB383-6C5D-40A2-91D4-B65D4716B15C}" type="slidenum">
              <a:rPr lang="en-US" smtClean="0"/>
              <a:pPr/>
              <a:t>50</a:t>
            </a:fld>
            <a:r>
              <a:rPr lang="en-US" sz="1100"/>
              <a:t>/</a:t>
            </a:r>
            <a:r>
              <a:rPr lang="hu-HU" sz="1100"/>
              <a:t>30</a:t>
            </a:r>
            <a:endParaRPr lang="en-US" sz="2800" dirty="0"/>
          </a:p>
        </p:txBody>
      </p:sp>
    </p:spTree>
    <p:extLst>
      <p:ext uri="{BB962C8B-B14F-4D97-AF65-F5344CB8AC3E}">
        <p14:creationId xmlns:p14="http://schemas.microsoft.com/office/powerpoint/2010/main" val="3889552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F3A3241-E8A0-452A-BFE0-E53B2F71B39A}"/>
              </a:ext>
            </a:extLst>
          </p:cNvPr>
          <p:cNvSpPr>
            <a:spLocks noGrp="1"/>
          </p:cNvSpPr>
          <p:nvPr>
            <p:ph type="title"/>
          </p:nvPr>
        </p:nvSpPr>
        <p:spPr/>
        <p:txBody>
          <a:bodyPr>
            <a:normAutofit/>
          </a:bodyPr>
          <a:lstStyle/>
          <a:p>
            <a:r>
              <a:rPr lang="en-US"/>
              <a:t>Hydro behavior</a:t>
            </a:r>
          </a:p>
        </p:txBody>
      </p:sp>
      <p:sp>
        <p:nvSpPr>
          <p:cNvPr id="3" name="Tartalom helye 2">
            <a:extLst>
              <a:ext uri="{FF2B5EF4-FFF2-40B4-BE49-F238E27FC236}">
                <a16:creationId xmlns:a16="http://schemas.microsoft.com/office/drawing/2014/main" id="{C510E2AB-4621-4877-A9FB-E119FD38BBD8}"/>
              </a:ext>
            </a:extLst>
          </p:cNvPr>
          <p:cNvSpPr>
            <a:spLocks noGrp="1"/>
          </p:cNvSpPr>
          <p:nvPr>
            <p:ph idx="1"/>
          </p:nvPr>
        </p:nvSpPr>
        <p:spPr>
          <a:xfrm>
            <a:off x="2257247" y="1095516"/>
            <a:ext cx="8350369" cy="1952485"/>
          </a:xfrm>
        </p:spPr>
        <p:txBody>
          <a:bodyPr>
            <a:normAutofit lnSpcReduction="10000"/>
          </a:bodyPr>
          <a:lstStyle/>
          <a:p>
            <a:r>
              <a:rPr lang="en-US" sz="2100">
                <a:solidFill>
                  <a:srgbClr val="C00000"/>
                </a:solidFill>
              </a:rPr>
              <a:t>Collision (participant) zone</a:t>
            </a:r>
            <a:r>
              <a:rPr lang="en-US" sz="2100"/>
              <a:t>: almond shape (ellipsoid)</a:t>
            </a:r>
          </a:p>
          <a:p>
            <a:r>
              <a:rPr lang="en-US" sz="2100">
                <a:solidFill>
                  <a:srgbClr val="0000FF"/>
                </a:solidFill>
              </a:rPr>
              <a:t>Residual (spectator) nucleons</a:t>
            </a:r>
            <a:r>
              <a:rPr lang="en-US" sz="2100"/>
              <a:t>: continue flight</a:t>
            </a:r>
          </a:p>
          <a:p>
            <a:r>
              <a:rPr lang="en-US" sz="2100"/>
              <a:t>Created medium: collision-like expansion</a:t>
            </a:r>
          </a:p>
          <a:p>
            <a:r>
              <a:rPr lang="en-US" sz="2100"/>
              <a:t>If fluid: pressure anisotropy </a:t>
            </a:r>
            <a:r>
              <a:rPr lang="en-US" sz="2100">
                <a:latin typeface="Calibri" panose="020F0502020204030204" pitchFamily="34" charset="0"/>
                <a:cs typeface="Calibri" panose="020F0502020204030204" pitchFamily="34" charset="0"/>
              </a:rPr>
              <a:t>→</a:t>
            </a:r>
            <a:r>
              <a:rPr lang="en-US" sz="2100"/>
              <a:t> expansion asymmetry</a:t>
            </a:r>
          </a:p>
        </p:txBody>
      </p:sp>
      <p:grpSp>
        <p:nvGrpSpPr>
          <p:cNvPr id="13" name="Csoportba foglalás 12">
            <a:extLst>
              <a:ext uri="{FF2B5EF4-FFF2-40B4-BE49-F238E27FC236}">
                <a16:creationId xmlns:a16="http://schemas.microsoft.com/office/drawing/2014/main" id="{D0A4E36B-46F4-469C-833B-97D6661F9EB5}"/>
              </a:ext>
            </a:extLst>
          </p:cNvPr>
          <p:cNvGrpSpPr/>
          <p:nvPr/>
        </p:nvGrpSpPr>
        <p:grpSpPr>
          <a:xfrm>
            <a:off x="1631949" y="2960949"/>
            <a:ext cx="6369936" cy="3096344"/>
            <a:chOff x="2699792" y="2924945"/>
            <a:chExt cx="6369936" cy="3096344"/>
          </a:xfrm>
        </p:grpSpPr>
        <p:pic>
          <p:nvPicPr>
            <p:cNvPr id="9" name="Kép 8">
              <a:extLst>
                <a:ext uri="{FF2B5EF4-FFF2-40B4-BE49-F238E27FC236}">
                  <a16:creationId xmlns:a16="http://schemas.microsoft.com/office/drawing/2014/main" id="{2AF50F3D-7EDF-4F74-9548-8C34DA13866C}"/>
                </a:ext>
              </a:extLst>
            </p:cNvPr>
            <p:cNvPicPr>
              <a:picLocks noChangeAspect="1"/>
            </p:cNvPicPr>
            <p:nvPr/>
          </p:nvPicPr>
          <p:blipFill rotWithShape="1">
            <a:blip r:embed="rId2"/>
            <a:srcRect b="7830"/>
            <a:stretch/>
          </p:blipFill>
          <p:spPr>
            <a:xfrm>
              <a:off x="2699792" y="2924945"/>
              <a:ext cx="6369936" cy="3096344"/>
            </a:xfrm>
            <a:prstGeom prst="rect">
              <a:avLst/>
            </a:prstGeom>
          </p:spPr>
        </p:pic>
        <p:sp>
          <p:nvSpPr>
            <p:cNvPr id="10" name="Szövegdoboz 9">
              <a:extLst>
                <a:ext uri="{FF2B5EF4-FFF2-40B4-BE49-F238E27FC236}">
                  <a16:creationId xmlns:a16="http://schemas.microsoft.com/office/drawing/2014/main" id="{FE6AD5D8-DBD8-469D-A499-7E13DC865BF0}"/>
                </a:ext>
              </a:extLst>
            </p:cNvPr>
            <p:cNvSpPr txBox="1"/>
            <p:nvPr/>
          </p:nvSpPr>
          <p:spPr>
            <a:xfrm>
              <a:off x="6866568" y="4076755"/>
              <a:ext cx="1959191" cy="1200329"/>
            </a:xfrm>
            <a:prstGeom prst="rect">
              <a:avLst/>
            </a:prstGeom>
            <a:noFill/>
            <a:scene3d>
              <a:camera prst="isometricOffAxis1Left">
                <a:rot lat="888000" lon="3239395" rev="166173"/>
              </a:camera>
              <a:lightRig rig="threePt" dir="t"/>
            </a:scene3d>
          </p:spPr>
          <p:txBody>
            <a:bodyPr wrap="none" rtlCol="0">
              <a:spAutoFit/>
            </a:bodyPr>
            <a:lstStyle/>
            <a:p>
              <a:r>
                <a:rPr lang="en-US" sz="3600">
                  <a:solidFill>
                    <a:srgbClr val="0000FF"/>
                  </a:solidFill>
                </a:rPr>
                <a:t>spectator</a:t>
              </a:r>
              <a:br>
                <a:rPr lang="en-US" sz="3600">
                  <a:solidFill>
                    <a:srgbClr val="0000FF"/>
                  </a:solidFill>
                </a:rPr>
              </a:br>
              <a:r>
                <a:rPr lang="en-US" sz="3600">
                  <a:solidFill>
                    <a:srgbClr val="0000FF"/>
                  </a:solidFill>
                </a:rPr>
                <a:t>nucleons</a:t>
              </a:r>
            </a:p>
          </p:txBody>
        </p:sp>
        <p:sp>
          <p:nvSpPr>
            <p:cNvPr id="11" name="Szövegdoboz 10">
              <a:extLst>
                <a:ext uri="{FF2B5EF4-FFF2-40B4-BE49-F238E27FC236}">
                  <a16:creationId xmlns:a16="http://schemas.microsoft.com/office/drawing/2014/main" id="{77103EE5-3777-4682-95B1-BDD68CE88D53}"/>
                </a:ext>
              </a:extLst>
            </p:cNvPr>
            <p:cNvSpPr txBox="1"/>
            <p:nvPr/>
          </p:nvSpPr>
          <p:spPr>
            <a:xfrm>
              <a:off x="5337150" y="3081506"/>
              <a:ext cx="2640466" cy="646331"/>
            </a:xfrm>
            <a:prstGeom prst="rect">
              <a:avLst/>
            </a:prstGeom>
            <a:noFill/>
            <a:scene3d>
              <a:camera prst="isometricRightUp">
                <a:rot lat="900001" lon="18899998" rev="0"/>
              </a:camera>
              <a:lightRig rig="threePt" dir="t"/>
            </a:scene3d>
          </p:spPr>
          <p:txBody>
            <a:bodyPr wrap="none" rtlCol="0">
              <a:spAutoFit/>
            </a:bodyPr>
            <a:lstStyle/>
            <a:p>
              <a:r>
                <a:rPr lang="en-US" sz="3600">
                  <a:solidFill>
                    <a:srgbClr val="C00000"/>
                  </a:solidFill>
                </a:rPr>
                <a:t>quark matter</a:t>
              </a:r>
            </a:p>
          </p:txBody>
        </p:sp>
      </p:grpSp>
      <p:pic>
        <p:nvPicPr>
          <p:cNvPr id="15" name="Kép 14">
            <a:extLst>
              <a:ext uri="{FF2B5EF4-FFF2-40B4-BE49-F238E27FC236}">
                <a16:creationId xmlns:a16="http://schemas.microsoft.com/office/drawing/2014/main" id="{4B01F717-ABF0-4EED-AFEE-E320BF7E7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565" y="2960949"/>
            <a:ext cx="2523733" cy="3096344"/>
          </a:xfrm>
          <a:prstGeom prst="rect">
            <a:avLst/>
          </a:prstGeom>
        </p:spPr>
      </p:pic>
      <p:sp>
        <p:nvSpPr>
          <p:cNvPr id="6" name="Ellipszis 5">
            <a:extLst>
              <a:ext uri="{FF2B5EF4-FFF2-40B4-BE49-F238E27FC236}">
                <a16:creationId xmlns:a16="http://schemas.microsoft.com/office/drawing/2014/main" id="{7694B512-A4E9-46C5-AFC8-3C40F42B5309}"/>
              </a:ext>
            </a:extLst>
          </p:cNvPr>
          <p:cNvSpPr/>
          <p:nvPr/>
        </p:nvSpPr>
        <p:spPr>
          <a:xfrm>
            <a:off x="8832304" y="1340768"/>
            <a:ext cx="1008000" cy="1008112"/>
          </a:xfrm>
          <a:prstGeom prst="ellipse">
            <a:avLst/>
          </a:prstGeom>
          <a:solidFill>
            <a:srgbClr val="00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zis 11">
            <a:extLst>
              <a:ext uri="{FF2B5EF4-FFF2-40B4-BE49-F238E27FC236}">
                <a16:creationId xmlns:a16="http://schemas.microsoft.com/office/drawing/2014/main" id="{46963961-9EE3-4EEF-82A2-2D9B0E88A4A4}"/>
              </a:ext>
            </a:extLst>
          </p:cNvPr>
          <p:cNvSpPr/>
          <p:nvPr/>
        </p:nvSpPr>
        <p:spPr>
          <a:xfrm>
            <a:off x="9336304" y="1340768"/>
            <a:ext cx="1008000" cy="1008112"/>
          </a:xfrm>
          <a:prstGeom prst="ellipse">
            <a:avLst/>
          </a:prstGeom>
          <a:solidFill>
            <a:srgbClr val="00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lipszis 6">
            <a:extLst>
              <a:ext uri="{FF2B5EF4-FFF2-40B4-BE49-F238E27FC236}">
                <a16:creationId xmlns:a16="http://schemas.microsoft.com/office/drawing/2014/main" id="{01FF7A21-0CA7-48EF-AA34-47AB51B40AA5}"/>
              </a:ext>
            </a:extLst>
          </p:cNvPr>
          <p:cNvSpPr/>
          <p:nvPr/>
        </p:nvSpPr>
        <p:spPr>
          <a:xfrm>
            <a:off x="9332432" y="1412776"/>
            <a:ext cx="507873" cy="8640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églalap 16">
            <a:extLst>
              <a:ext uri="{FF2B5EF4-FFF2-40B4-BE49-F238E27FC236}">
                <a16:creationId xmlns:a16="http://schemas.microsoft.com/office/drawing/2014/main" id="{868E5D2B-D5BE-4B32-ADD7-B7A18E1A57B9}"/>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a:t>
            </a:r>
            <a:r>
              <a:rPr lang="en-US" sz="1600" b="1">
                <a:solidFill>
                  <a:schemeClr val="bg2"/>
                </a:solidFill>
                <a:effectLst>
                  <a:outerShdw blurRad="38100" dist="38100" dir="2700000" algn="tl">
                    <a:srgbClr val="000000">
                      <a:alpha val="43137"/>
                    </a:srgbClr>
                  </a:outerShdw>
                </a:effectLst>
              </a:rPr>
              <a:t>OBSERVATIONS</a:t>
            </a:r>
            <a:r>
              <a:rPr lang="en-US" sz="1600" b="1">
                <a:solidFill>
                  <a:schemeClr val="bg1">
                    <a:lumMod val="65000"/>
                  </a:schemeClr>
                </a:solidFill>
                <a:effectLst>
                  <a:outerShdw blurRad="38100" dist="38100" dir="2700000" algn="tl">
                    <a:srgbClr val="000000">
                      <a:alpha val="43137"/>
                    </a:srgbClr>
                  </a:outerShdw>
                </a:effectLst>
              </a:rPr>
              <a:t> </a:t>
            </a:r>
          </a:p>
        </p:txBody>
      </p:sp>
      <p:sp>
        <p:nvSpPr>
          <p:cNvPr id="14" name="Dátum helye 13"/>
          <p:cNvSpPr>
            <a:spLocks noGrp="1"/>
          </p:cNvSpPr>
          <p:nvPr>
            <p:ph type="dt" sz="half" idx="10"/>
          </p:nvPr>
        </p:nvSpPr>
        <p:spPr/>
        <p:txBody>
          <a:bodyPr/>
          <a:lstStyle/>
          <a:p>
            <a:pPr algn="r"/>
            <a:r>
              <a:rPr lang="hu-HU"/>
              <a:t>October 11, 2023</a:t>
            </a:r>
            <a:endParaRPr lang="en-US" dirty="0"/>
          </a:p>
        </p:txBody>
      </p:sp>
      <p:sp>
        <p:nvSpPr>
          <p:cNvPr id="16" name="Élőláb helye 15"/>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E14B92AD-F41C-63F2-01D3-AEBBEA3392CF}"/>
              </a:ext>
            </a:extLst>
          </p:cNvPr>
          <p:cNvSpPr>
            <a:spLocks noGrp="1"/>
          </p:cNvSpPr>
          <p:nvPr>
            <p:ph type="sldNum" sz="quarter" idx="12"/>
          </p:nvPr>
        </p:nvSpPr>
        <p:spPr/>
        <p:txBody>
          <a:bodyPr/>
          <a:lstStyle/>
          <a:p>
            <a:fld id="{8EBAB383-6C5D-40A2-91D4-B65D4716B15C}" type="slidenum">
              <a:rPr lang="en-US" smtClean="0"/>
              <a:pPr/>
              <a:t>51</a:t>
            </a:fld>
            <a:r>
              <a:rPr lang="en-US" sz="1100"/>
              <a:t>/</a:t>
            </a:r>
            <a:r>
              <a:rPr lang="hu-HU" sz="1100"/>
              <a:t>30</a:t>
            </a:r>
            <a:endParaRPr lang="en-US" sz="2800" dirty="0"/>
          </a:p>
        </p:txBody>
      </p:sp>
    </p:spTree>
    <p:extLst>
      <p:ext uri="{BB962C8B-B14F-4D97-AF65-F5344CB8AC3E}">
        <p14:creationId xmlns:p14="http://schemas.microsoft.com/office/powerpoint/2010/main" val="4058962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a:t>Hydro behavior</a:t>
            </a:r>
          </a:p>
        </p:txBody>
      </p:sp>
      <p:sp>
        <p:nvSpPr>
          <p:cNvPr id="3" name="Tartalom helye 2"/>
          <p:cNvSpPr>
            <a:spLocks noGrp="1"/>
          </p:cNvSpPr>
          <p:nvPr>
            <p:ph idx="1"/>
          </p:nvPr>
        </p:nvSpPr>
        <p:spPr>
          <a:xfrm>
            <a:off x="2257247" y="1247352"/>
            <a:ext cx="8350369" cy="4925723"/>
          </a:xfrm>
        </p:spPr>
        <p:txBody>
          <a:bodyPr>
            <a:normAutofit fontScale="85000" lnSpcReduction="10000"/>
          </a:bodyPr>
          <a:lstStyle/>
          <a:p>
            <a:r>
              <a:rPr lang="en-US" dirty="0"/>
              <a:t>Distributions of observed hadrons</a:t>
            </a:r>
            <a:r>
              <a:rPr lang="hu-HU" dirty="0"/>
              <a:t>:</a:t>
            </a:r>
            <a:r>
              <a:rPr lang="en-US" dirty="0"/>
              <a:t> proves hydro behavior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Timescale of the above plot:  </a:t>
            </a:r>
            <a:r>
              <a:rPr lang="en-US" dirty="0" err="1"/>
              <a:t>fm</a:t>
            </a:r>
            <a:r>
              <a:rPr lang="en-US" dirty="0"/>
              <a:t>/c, time of light to traverse a proton</a:t>
            </a:r>
          </a:p>
          <a:p>
            <a:r>
              <a:rPr lang="en-US" dirty="0"/>
              <a:t>Gas: free streaming; Fluid: strong interactions</a:t>
            </a:r>
          </a:p>
        </p:txBody>
      </p:sp>
      <p:pic>
        <p:nvPicPr>
          <p:cNvPr id="7" name="Kép 6">
            <a:extLst>
              <a:ext uri="{FF2B5EF4-FFF2-40B4-BE49-F238E27FC236}">
                <a16:creationId xmlns:a16="http://schemas.microsoft.com/office/drawing/2014/main" id="{7EBB3B21-B01A-49ED-A60A-EDBF57091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068" y="1642075"/>
            <a:ext cx="7357724" cy="3678862"/>
          </a:xfrm>
          <a:prstGeom prst="rect">
            <a:avLst/>
          </a:prstGeom>
          <a:ln>
            <a:noFill/>
          </a:ln>
          <a:effectLst>
            <a:outerShdw blurRad="292100" dist="139700" dir="2700000" algn="tl" rotWithShape="0">
              <a:srgbClr val="333333">
                <a:alpha val="65000"/>
              </a:srgbClr>
            </a:outerShdw>
          </a:effectLst>
        </p:spPr>
      </p:pic>
      <p:sp>
        <p:nvSpPr>
          <p:cNvPr id="8" name="Szövegdoboz 7">
            <a:extLst>
              <a:ext uri="{FF2B5EF4-FFF2-40B4-BE49-F238E27FC236}">
                <a16:creationId xmlns:a16="http://schemas.microsoft.com/office/drawing/2014/main" id="{E0FF527A-F1CC-4B2D-B04D-8FAB864B2DD1}"/>
              </a:ext>
            </a:extLst>
          </p:cNvPr>
          <p:cNvSpPr txBox="1"/>
          <p:nvPr/>
        </p:nvSpPr>
        <p:spPr>
          <a:xfrm>
            <a:off x="3403920" y="4802612"/>
            <a:ext cx="2526704" cy="523220"/>
          </a:xfrm>
          <a:prstGeom prst="rect">
            <a:avLst/>
          </a:prstGeom>
          <a:noFill/>
        </p:spPr>
        <p:txBody>
          <a:bodyPr wrap="square" rtlCol="0">
            <a:spAutoFit/>
          </a:bodyPr>
          <a:lstStyle/>
          <a:p>
            <a:pPr algn="ctr"/>
            <a:r>
              <a:rPr lang="en-US" sz="2800" dirty="0">
                <a:solidFill>
                  <a:schemeClr val="accent5"/>
                </a:solidFill>
              </a:rPr>
              <a:t>gas</a:t>
            </a:r>
          </a:p>
        </p:txBody>
      </p:sp>
      <p:sp>
        <p:nvSpPr>
          <p:cNvPr id="9" name="Szövegdoboz 8">
            <a:extLst>
              <a:ext uri="{FF2B5EF4-FFF2-40B4-BE49-F238E27FC236}">
                <a16:creationId xmlns:a16="http://schemas.microsoft.com/office/drawing/2014/main" id="{6F09E4D9-04A4-4D27-883B-13225D6F3004}"/>
              </a:ext>
            </a:extLst>
          </p:cNvPr>
          <p:cNvSpPr txBox="1"/>
          <p:nvPr/>
        </p:nvSpPr>
        <p:spPr>
          <a:xfrm>
            <a:off x="6965228" y="4806345"/>
            <a:ext cx="2526704" cy="523220"/>
          </a:xfrm>
          <a:prstGeom prst="rect">
            <a:avLst/>
          </a:prstGeom>
          <a:noFill/>
        </p:spPr>
        <p:txBody>
          <a:bodyPr wrap="square" rtlCol="0">
            <a:spAutoFit/>
          </a:bodyPr>
          <a:lstStyle/>
          <a:p>
            <a:pPr algn="ctr"/>
            <a:r>
              <a:rPr lang="en-US" sz="2800">
                <a:solidFill>
                  <a:schemeClr val="accent5"/>
                </a:solidFill>
              </a:rPr>
              <a:t>fluid</a:t>
            </a:r>
          </a:p>
        </p:txBody>
      </p:sp>
      <p:sp>
        <p:nvSpPr>
          <p:cNvPr id="10" name="Téglalap 9">
            <a:extLst>
              <a:ext uri="{FF2B5EF4-FFF2-40B4-BE49-F238E27FC236}">
                <a16:creationId xmlns:a16="http://schemas.microsoft.com/office/drawing/2014/main" id="{85B447A4-B066-4E24-9850-19F96AC8F4A2}"/>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a:t>
            </a:r>
            <a:r>
              <a:rPr lang="en-US" sz="1600" b="1">
                <a:solidFill>
                  <a:schemeClr val="bg2"/>
                </a:solidFill>
                <a:effectLst>
                  <a:outerShdw blurRad="38100" dist="38100" dir="2700000" algn="tl">
                    <a:srgbClr val="000000">
                      <a:alpha val="43137"/>
                    </a:srgbClr>
                  </a:outerShdw>
                </a:effectLst>
              </a:rPr>
              <a:t>OBSERVATIONS</a:t>
            </a:r>
            <a:r>
              <a:rPr lang="en-US" sz="1600" b="1">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12" name="Élőláb helye 11"/>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C7C93FB6-95A7-35D8-C999-7254FEC6EAA5}"/>
              </a:ext>
            </a:extLst>
          </p:cNvPr>
          <p:cNvSpPr>
            <a:spLocks noGrp="1"/>
          </p:cNvSpPr>
          <p:nvPr>
            <p:ph type="sldNum" sz="quarter" idx="12"/>
          </p:nvPr>
        </p:nvSpPr>
        <p:spPr/>
        <p:txBody>
          <a:bodyPr/>
          <a:lstStyle/>
          <a:p>
            <a:fld id="{8EBAB383-6C5D-40A2-91D4-B65D4716B15C}" type="slidenum">
              <a:rPr lang="en-US" smtClean="0"/>
              <a:pPr/>
              <a:t>52</a:t>
            </a:fld>
            <a:r>
              <a:rPr lang="en-US" sz="1100"/>
              <a:t>/</a:t>
            </a:r>
            <a:r>
              <a:rPr lang="hu-HU" sz="1100"/>
              <a:t>30</a:t>
            </a:r>
            <a:endParaRPr lang="en-US" sz="2800" dirty="0"/>
          </a:p>
        </p:txBody>
      </p:sp>
    </p:spTree>
    <p:extLst>
      <p:ext uri="{BB962C8B-B14F-4D97-AF65-F5344CB8AC3E}">
        <p14:creationId xmlns:p14="http://schemas.microsoft.com/office/powerpoint/2010/main" val="172354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DFE3EF2-4488-4E24-9472-87F115CF0148}"/>
              </a:ext>
            </a:extLst>
          </p:cNvPr>
          <p:cNvSpPr>
            <a:spLocks noGrp="1"/>
          </p:cNvSpPr>
          <p:nvPr>
            <p:ph type="title"/>
          </p:nvPr>
        </p:nvSpPr>
        <p:spPr/>
        <p:txBody>
          <a:bodyPr>
            <a:normAutofit/>
          </a:bodyPr>
          <a:lstStyle/>
          <a:p>
            <a:r>
              <a:rPr lang="en-US"/>
              <a:t>VISCOSITYof the sQGP</a:t>
            </a:r>
          </a:p>
        </p:txBody>
      </p:sp>
      <mc:AlternateContent xmlns:mc="http://schemas.openxmlformats.org/markup-compatibility/2006" xmlns:a14="http://schemas.microsoft.com/office/drawing/2010/main">
        <mc:Choice Requires="a14">
          <p:sp>
            <p:nvSpPr>
              <p:cNvPr id="3" name="Tartalom helye 2">
                <a:extLst>
                  <a:ext uri="{FF2B5EF4-FFF2-40B4-BE49-F238E27FC236}">
                    <a16:creationId xmlns:a16="http://schemas.microsoft.com/office/drawing/2014/main" id="{11E10349-912E-4D49-817B-E8BC5F49DD49}"/>
                  </a:ext>
                </a:extLst>
              </p:cNvPr>
              <p:cNvSpPr>
                <a:spLocks noGrp="1"/>
              </p:cNvSpPr>
              <p:nvPr>
                <p:ph idx="1"/>
              </p:nvPr>
            </p:nvSpPr>
            <p:spPr>
              <a:xfrm>
                <a:off x="2257247" y="1247352"/>
                <a:ext cx="8350369" cy="4773887"/>
              </a:xfrm>
            </p:spPr>
            <p:txBody>
              <a:bodyPr>
                <a:normAutofit/>
              </a:bodyPr>
              <a:lstStyle/>
              <a:p>
                <a:r>
                  <a:rPr lang="en-US"/>
                  <a:t>Viscosity/entropy density: proportional to mean free path</a:t>
                </a:r>
              </a:p>
              <a:p>
                <a:r>
                  <a:rPr lang="en-US"/>
                  <a:t>Strong coupling: small </a:t>
                </a:r>
                <a14:m>
                  <m:oMath xmlns:m="http://schemas.openxmlformats.org/officeDocument/2006/math">
                    <m:r>
                      <a:rPr lang="en-US" b="0" i="1" smtClean="0">
                        <a:latin typeface="Cambria Math" panose="02040503050406030204" pitchFamily="18" charset="0"/>
                      </a:rPr>
                      <m:t>𝜂</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a:p>
              <a:p>
                <a:r>
                  <a:rPr lang="en-US"/>
                  <a:t>AdS</a:t>
                </a:r>
                <a:r>
                  <a:rPr lang="en-US" baseline="-25000"/>
                  <a:t>D+1</a:t>
                </a:r>
                <a:r>
                  <a:rPr lang="en-US"/>
                  <a:t>/CFT</a:t>
                </a:r>
                <a:r>
                  <a:rPr lang="en-US" baseline="-25000"/>
                  <a:t>D</a:t>
                </a:r>
                <a:r>
                  <a:rPr lang="en-US"/>
                  <a:t> lower bound: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𝜂</m:t>
                        </m:r>
                      </m:num>
                      <m:den>
                        <m:r>
                          <a:rPr lang="en-US" b="0" i="1" smtClean="0">
                            <a:latin typeface="Cambria Math" panose="02040503050406030204" pitchFamily="18" charset="0"/>
                          </a:rPr>
                          <m:t>𝑠</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ℏ</m:t>
                        </m:r>
                      </m:num>
                      <m:den>
                        <m:r>
                          <a:rPr lang="en-US" b="0" i="1" smtClean="0">
                            <a:latin typeface="Cambria Math" panose="02040503050406030204" pitchFamily="18" charset="0"/>
                          </a:rPr>
                          <m:t>4</m:t>
                        </m:r>
                        <m:r>
                          <a:rPr lang="en-US" b="0" i="1" smtClean="0">
                            <a:latin typeface="Cambria Math" panose="02040503050406030204" pitchFamily="18" charset="0"/>
                          </a:rPr>
                          <m:t>𝜋</m:t>
                        </m:r>
                      </m:den>
                    </m:f>
                  </m:oMath>
                </a14:m>
                <a:endParaRPr lang="en-US"/>
              </a:p>
              <a:p>
                <a:pPr lvl="1"/>
                <a:r>
                  <a:rPr lang="en-US"/>
                  <a:t>Malcadena et al.: Adv.Theor.Math.Phys.2:231-252,1998</a:t>
                </a:r>
              </a:p>
              <a:p>
                <a:pPr lvl="1"/>
                <a:r>
                  <a:rPr lang="en-US"/>
                  <a:t>Kovtun et al.: Phys.Rev.Lett. 94 (2005) 111601</a:t>
                </a:r>
              </a:p>
              <a:p>
                <a:r>
                  <a:rPr lang="en-US"/>
                  <a:t>Measurement and calculation results:</a:t>
                </a:r>
              </a:p>
              <a:p>
                <a:pPr lvl="1"/>
                <a:r>
                  <a:rPr lang="en-US"/>
                  <a:t>R. Lacey et al., Phys.Rev.Lett.98:092301,2007</a:t>
                </a:r>
              </a:p>
              <a:p>
                <a:pPr lvl="1"/>
                <a:r>
                  <a:rPr lang="en-US"/>
                  <a:t>H.-J. Drescher et al., Phys.Rev.C76:024905,2007</a:t>
                </a:r>
              </a:p>
              <a:p>
                <a:pPr lvl="1"/>
                <a:r>
                  <a:rPr lang="en-US"/>
                  <a:t>S. Gavin, M. Abdel-Aziz, Phys.Rev.Lett.97(2006)162302</a:t>
                </a:r>
              </a:p>
              <a:p>
                <a:pPr lvl="1"/>
                <a:r>
                  <a:rPr lang="en-US"/>
                  <a:t>A. Adare et al. (PHENIX), PRL98:172301,2007</a:t>
                </a:r>
              </a:p>
              <a:p>
                <a:endParaRPr lang="en-US"/>
              </a:p>
              <a:p>
                <a:endParaRPr lang="en-US"/>
              </a:p>
            </p:txBody>
          </p:sp>
        </mc:Choice>
        <mc:Fallback xmlns="">
          <p:sp>
            <p:nvSpPr>
              <p:cNvPr id="3" name="Tartalom helye 2">
                <a:extLst>
                  <a:ext uri="{FF2B5EF4-FFF2-40B4-BE49-F238E27FC236}">
                    <a16:creationId xmlns:a16="http://schemas.microsoft.com/office/drawing/2014/main" id="{11E10349-912E-4D49-817B-E8BC5F49DD49}"/>
                  </a:ext>
                </a:extLst>
              </p:cNvPr>
              <p:cNvSpPr>
                <a:spLocks noGrp="1" noRot="1" noChangeAspect="1" noMove="1" noResize="1" noEditPoints="1" noAdjustHandles="1" noChangeArrowheads="1" noChangeShapeType="1" noTextEdit="1"/>
              </p:cNvSpPr>
              <p:nvPr>
                <p:ph idx="1"/>
              </p:nvPr>
            </p:nvSpPr>
            <p:spPr>
              <a:xfrm>
                <a:off x="2257247" y="1247352"/>
                <a:ext cx="8350369" cy="4773887"/>
              </a:xfrm>
              <a:blipFill>
                <a:blip r:embed="rId2"/>
                <a:stretch>
                  <a:fillRect l="-657" t="-128"/>
                </a:stretch>
              </a:blipFill>
            </p:spPr>
            <p:txBody>
              <a:bodyPr/>
              <a:lstStyle/>
              <a:p>
                <a:r>
                  <a:rPr lang="en-US">
                    <a:noFill/>
                  </a:rPr>
                  <a:t> </a:t>
                </a:r>
              </a:p>
            </p:txBody>
          </p:sp>
        </mc:Fallback>
      </mc:AlternateContent>
      <p:pic>
        <p:nvPicPr>
          <p:cNvPr id="7" name="Picture 9">
            <a:extLst>
              <a:ext uri="{FF2B5EF4-FFF2-40B4-BE49-F238E27FC236}">
                <a16:creationId xmlns:a16="http://schemas.microsoft.com/office/drawing/2014/main" id="{C4576CC2-9696-49AC-9E98-E40070A79700}"/>
              </a:ext>
            </a:extLst>
          </p:cNvPr>
          <p:cNvPicPr>
            <a:picLocks noChangeAspect="1" noChangeArrowheads="1"/>
          </p:cNvPicPr>
          <p:nvPr/>
        </p:nvPicPr>
        <p:blipFill>
          <a:blip r:embed="rId3" cstate="print"/>
          <a:srcRect/>
          <a:stretch>
            <a:fillRect/>
          </a:stretch>
        </p:blipFill>
        <p:spPr bwMode="auto">
          <a:xfrm>
            <a:off x="7574181" y="3825638"/>
            <a:ext cx="2934426" cy="2195600"/>
          </a:xfrm>
          <a:prstGeom prst="rect">
            <a:avLst/>
          </a:prstGeom>
          <a:noFill/>
          <a:ln w="9525">
            <a:noFill/>
            <a:miter lim="800000"/>
            <a:headEnd/>
            <a:tailEnd/>
          </a:ln>
        </p:spPr>
      </p:pic>
      <p:pic>
        <p:nvPicPr>
          <p:cNvPr id="9" name="Picture 4">
            <a:extLst>
              <a:ext uri="{FF2B5EF4-FFF2-40B4-BE49-F238E27FC236}">
                <a16:creationId xmlns:a16="http://schemas.microsoft.com/office/drawing/2014/main" id="{C2CF3327-E04F-4ADB-842C-E5C956B8A05A}"/>
              </a:ext>
            </a:extLst>
          </p:cNvPr>
          <p:cNvPicPr>
            <a:picLocks noChangeAspect="1" noChangeArrowheads="1"/>
          </p:cNvPicPr>
          <p:nvPr/>
        </p:nvPicPr>
        <p:blipFill>
          <a:blip r:embed="rId4" cstate="print"/>
          <a:srcRect/>
          <a:stretch>
            <a:fillRect/>
          </a:stretch>
        </p:blipFill>
        <p:spPr bwMode="auto">
          <a:xfrm>
            <a:off x="7001496" y="1645928"/>
            <a:ext cx="3236935" cy="2068199"/>
          </a:xfrm>
          <a:prstGeom prst="rect">
            <a:avLst/>
          </a:prstGeom>
          <a:noFill/>
          <a:ln w="9525">
            <a:noFill/>
            <a:miter lim="800000"/>
            <a:headEnd/>
            <a:tailEnd/>
          </a:ln>
        </p:spPr>
      </p:pic>
      <p:sp>
        <p:nvSpPr>
          <p:cNvPr id="12" name="Téglalap 11">
            <a:extLst>
              <a:ext uri="{FF2B5EF4-FFF2-40B4-BE49-F238E27FC236}">
                <a16:creationId xmlns:a16="http://schemas.microsoft.com/office/drawing/2014/main" id="{54E10B72-C0A2-4081-A32B-3C27FDB97928}"/>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a:t>
            </a:r>
            <a:r>
              <a:rPr lang="en-US" sz="1600" b="1">
                <a:solidFill>
                  <a:schemeClr val="bg2"/>
                </a:solidFill>
                <a:effectLst>
                  <a:outerShdw blurRad="38100" dist="38100" dir="2700000" algn="tl">
                    <a:srgbClr val="000000">
                      <a:alpha val="43137"/>
                    </a:srgbClr>
                  </a:outerShdw>
                </a:effectLst>
              </a:rPr>
              <a:t>OBSERVATIONS</a:t>
            </a:r>
            <a:r>
              <a:rPr lang="en-US" sz="1600" b="1">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8" name="Élőláb helye 7"/>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3925D37D-258F-5C12-534D-F56E7AC9FD1D}"/>
              </a:ext>
            </a:extLst>
          </p:cNvPr>
          <p:cNvSpPr>
            <a:spLocks noGrp="1"/>
          </p:cNvSpPr>
          <p:nvPr>
            <p:ph type="sldNum" sz="quarter" idx="12"/>
          </p:nvPr>
        </p:nvSpPr>
        <p:spPr/>
        <p:txBody>
          <a:bodyPr/>
          <a:lstStyle/>
          <a:p>
            <a:fld id="{8EBAB383-6C5D-40A2-91D4-B65D4716B15C}" type="slidenum">
              <a:rPr lang="en-US" smtClean="0"/>
              <a:pPr/>
              <a:t>53</a:t>
            </a:fld>
            <a:r>
              <a:rPr lang="en-US" sz="1100"/>
              <a:t>/</a:t>
            </a:r>
            <a:r>
              <a:rPr lang="hu-HU" sz="1100"/>
              <a:t>30</a:t>
            </a:r>
            <a:endParaRPr lang="en-US" sz="2800" dirty="0"/>
          </a:p>
        </p:txBody>
      </p:sp>
    </p:spTree>
    <p:extLst>
      <p:ext uri="{BB962C8B-B14F-4D97-AF65-F5344CB8AC3E}">
        <p14:creationId xmlns:p14="http://schemas.microsoft.com/office/powerpoint/2010/main" val="20584128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a:t>The perfect liquid</a:t>
            </a:r>
          </a:p>
        </p:txBody>
      </p:sp>
      <p:sp>
        <p:nvSpPr>
          <p:cNvPr id="3" name="Tartalom helye 2"/>
          <p:cNvSpPr>
            <a:spLocks noGrp="1"/>
          </p:cNvSpPr>
          <p:nvPr>
            <p:ph idx="1"/>
          </p:nvPr>
        </p:nvSpPr>
        <p:spPr>
          <a:xfrm>
            <a:off x="2257247" y="1247352"/>
            <a:ext cx="8350369" cy="1297441"/>
          </a:xfrm>
        </p:spPr>
        <p:txBody>
          <a:bodyPr>
            <a:normAutofit/>
          </a:bodyPr>
          <a:lstStyle/>
          <a:p>
            <a:r>
              <a:rPr lang="en-US"/>
              <a:t>Viscosity: appearance of shear stress/force</a:t>
            </a:r>
          </a:p>
          <a:p>
            <a:r>
              <a:rPr lang="en-US"/>
              <a:t>Viscosity of the sQGP: nearly zero</a:t>
            </a:r>
          </a:p>
          <a:p>
            <a:endParaRPr lang="en-US"/>
          </a:p>
        </p:txBody>
      </p:sp>
      <p:pic>
        <p:nvPicPr>
          <p:cNvPr id="7" name="Kép 6">
            <a:extLst>
              <a:ext uri="{FF2B5EF4-FFF2-40B4-BE49-F238E27FC236}">
                <a16:creationId xmlns:a16="http://schemas.microsoft.com/office/drawing/2014/main" id="{BB750922-B26F-47F3-B98D-3BD7E6F41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2230450"/>
            <a:ext cx="7620000" cy="3810000"/>
          </a:xfrm>
          <a:prstGeom prst="rect">
            <a:avLst/>
          </a:prstGeom>
          <a:ln>
            <a:noFill/>
          </a:ln>
          <a:effectLst>
            <a:outerShdw blurRad="292100" dist="139700" dir="2700000" algn="tl" rotWithShape="0">
              <a:srgbClr val="333333">
                <a:alpha val="65000"/>
              </a:srgbClr>
            </a:outerShdw>
          </a:effectLst>
        </p:spPr>
      </p:pic>
      <p:sp>
        <p:nvSpPr>
          <p:cNvPr id="8" name="Szövegdoboz 7">
            <a:extLst>
              <a:ext uri="{FF2B5EF4-FFF2-40B4-BE49-F238E27FC236}">
                <a16:creationId xmlns:a16="http://schemas.microsoft.com/office/drawing/2014/main" id="{8C291D4F-1FDC-4880-9D18-95248098C262}"/>
              </a:ext>
            </a:extLst>
          </p:cNvPr>
          <p:cNvSpPr txBox="1"/>
          <p:nvPr/>
        </p:nvSpPr>
        <p:spPr>
          <a:xfrm>
            <a:off x="2675010" y="5578786"/>
            <a:ext cx="3456384" cy="461665"/>
          </a:xfrm>
          <a:prstGeom prst="rect">
            <a:avLst/>
          </a:prstGeom>
          <a:noFill/>
        </p:spPr>
        <p:txBody>
          <a:bodyPr wrap="square" rtlCol="0">
            <a:spAutoFit/>
          </a:bodyPr>
          <a:lstStyle/>
          <a:p>
            <a:pPr algn="ctr"/>
            <a:r>
              <a:rPr lang="en-US" sz="2400">
                <a:solidFill>
                  <a:schemeClr val="accent5"/>
                </a:solidFill>
              </a:rPr>
              <a:t>perfect</a:t>
            </a:r>
          </a:p>
        </p:txBody>
      </p:sp>
      <p:sp>
        <p:nvSpPr>
          <p:cNvPr id="9" name="Szövegdoboz 8">
            <a:extLst>
              <a:ext uri="{FF2B5EF4-FFF2-40B4-BE49-F238E27FC236}">
                <a16:creationId xmlns:a16="http://schemas.microsoft.com/office/drawing/2014/main" id="{38929F96-91B8-42FB-B7FA-AB77DE2F61D8}"/>
              </a:ext>
            </a:extLst>
          </p:cNvPr>
          <p:cNvSpPr txBox="1"/>
          <p:nvPr/>
        </p:nvSpPr>
        <p:spPr>
          <a:xfrm>
            <a:off x="6131394" y="5578786"/>
            <a:ext cx="3563888" cy="461665"/>
          </a:xfrm>
          <a:prstGeom prst="rect">
            <a:avLst/>
          </a:prstGeom>
          <a:noFill/>
        </p:spPr>
        <p:txBody>
          <a:bodyPr wrap="square" rtlCol="0">
            <a:spAutoFit/>
          </a:bodyPr>
          <a:lstStyle/>
          <a:p>
            <a:pPr algn="ctr"/>
            <a:r>
              <a:rPr lang="en-US" sz="2400">
                <a:solidFill>
                  <a:schemeClr val="accent5"/>
                </a:solidFill>
              </a:rPr>
              <a:t>viscous</a:t>
            </a:r>
          </a:p>
        </p:txBody>
      </p:sp>
      <p:sp>
        <p:nvSpPr>
          <p:cNvPr id="10" name="Téglalap 9">
            <a:extLst>
              <a:ext uri="{FF2B5EF4-FFF2-40B4-BE49-F238E27FC236}">
                <a16:creationId xmlns:a16="http://schemas.microsoft.com/office/drawing/2014/main" id="{F7D57C95-B60C-48B9-9CA5-3D849C987878}"/>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a:t>
            </a:r>
            <a:r>
              <a:rPr lang="en-US" sz="1600" b="1">
                <a:solidFill>
                  <a:schemeClr val="bg2"/>
                </a:solidFill>
                <a:effectLst>
                  <a:outerShdw blurRad="38100" dist="38100" dir="2700000" algn="tl">
                    <a:srgbClr val="000000">
                      <a:alpha val="43137"/>
                    </a:srgbClr>
                  </a:outerShdw>
                </a:effectLst>
              </a:rPr>
              <a:t>OBSERVATIONS</a:t>
            </a:r>
            <a:r>
              <a:rPr lang="en-US" sz="1600" b="1">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12" name="Élőláb helye 11"/>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2C1DBF05-0822-C6F7-4026-483D8803F202}"/>
              </a:ext>
            </a:extLst>
          </p:cNvPr>
          <p:cNvSpPr>
            <a:spLocks noGrp="1"/>
          </p:cNvSpPr>
          <p:nvPr>
            <p:ph type="sldNum" sz="quarter" idx="12"/>
          </p:nvPr>
        </p:nvSpPr>
        <p:spPr/>
        <p:txBody>
          <a:bodyPr/>
          <a:lstStyle/>
          <a:p>
            <a:fld id="{8EBAB383-6C5D-40A2-91D4-B65D4716B15C}" type="slidenum">
              <a:rPr lang="en-US" smtClean="0"/>
              <a:pPr/>
              <a:t>54</a:t>
            </a:fld>
            <a:r>
              <a:rPr lang="en-US" sz="1100"/>
              <a:t>/</a:t>
            </a:r>
            <a:r>
              <a:rPr lang="hu-HU" sz="1100"/>
              <a:t>30</a:t>
            </a:r>
            <a:endParaRPr lang="en-US" sz="2800" dirty="0"/>
          </a:p>
        </p:txBody>
      </p:sp>
    </p:spTree>
    <p:extLst>
      <p:ext uri="{BB962C8B-B14F-4D97-AF65-F5344CB8AC3E}">
        <p14:creationId xmlns:p14="http://schemas.microsoft.com/office/powerpoint/2010/main" val="2669030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a:t>heavy flavor suppression &amp; regeneration</a:t>
            </a: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a:xfrm>
                <a:off x="2162361" y="1169716"/>
                <a:ext cx="8350369" cy="5011986"/>
              </a:xfrm>
            </p:spPr>
            <p:txBody>
              <a:bodyPr>
                <a:normAutofit/>
              </a:bodyPr>
              <a:lstStyle/>
              <a:p>
                <a:r>
                  <a:rPr lang="en-US"/>
                  <a:t>Timeline: quarkonium (</a:t>
                </a:r>
                <a14:m>
                  <m:oMath xmlns:m="http://schemas.openxmlformats.org/officeDocument/2006/math">
                    <m:r>
                      <m:rPr>
                        <m:nor/>
                      </m:rPr>
                      <a:rPr lang="en-US"/>
                      <m:t>q</m:t>
                    </m:r>
                    <m:acc>
                      <m:accPr>
                        <m:chr m:val="̅"/>
                        <m:ctrlPr>
                          <a:rPr lang="en-US" i="1">
                            <a:latin typeface="Cambria Math" panose="02040503050406030204" pitchFamily="18" charset="0"/>
                          </a:rPr>
                        </m:ctrlPr>
                      </m:accPr>
                      <m:e>
                        <m:r>
                          <m:rPr>
                            <m:nor/>
                          </m:rPr>
                          <a:rPr lang="en-US"/>
                          <m:t>q</m:t>
                        </m:r>
                      </m:e>
                    </m:acc>
                  </m:oMath>
                </a14:m>
                <a:r>
                  <a:rPr lang="en-US"/>
                  <a:t>) formation </a:t>
                </a:r>
                <a14:m>
                  <m:oMath xmlns:m="http://schemas.openxmlformats.org/officeDocument/2006/math">
                    <m:r>
                      <a:rPr lang="en-US" b="0" i="1" smtClean="0">
                        <a:latin typeface="Cambria Math" panose="02040503050406030204" pitchFamily="18" charset="0"/>
                      </a:rPr>
                      <m:t>→</m:t>
                    </m:r>
                  </m:oMath>
                </a14:m>
                <a:r>
                  <a:rPr lang="en-US"/>
                  <a:t> QGP evolution </a:t>
                </a:r>
                <a14:m>
                  <m:oMath xmlns:m="http://schemas.openxmlformats.org/officeDocument/2006/math">
                    <m:r>
                      <a:rPr lang="en-US" i="1">
                        <a:latin typeface="Cambria Math" panose="02040503050406030204" pitchFamily="18" charset="0"/>
                      </a:rPr>
                      <m:t>→</m:t>
                    </m:r>
                  </m:oMath>
                </a14:m>
                <a:r>
                  <a:rPr lang="en-US"/>
                  <a:t> </a:t>
                </a:r>
                <a14:m>
                  <m:oMath xmlns:m="http://schemas.openxmlformats.org/officeDocument/2006/math">
                    <m:r>
                      <m:rPr>
                        <m:nor/>
                      </m:rPr>
                      <a:rPr lang="en-US"/>
                      <m:t>q</m:t>
                    </m:r>
                    <m:acc>
                      <m:accPr>
                        <m:chr m:val="̅"/>
                        <m:ctrlPr>
                          <a:rPr lang="en-US" i="1">
                            <a:latin typeface="Cambria Math" panose="02040503050406030204" pitchFamily="18" charset="0"/>
                          </a:rPr>
                        </m:ctrlPr>
                      </m:accPr>
                      <m:e>
                        <m:r>
                          <m:rPr>
                            <m:nor/>
                          </m:rPr>
                          <a:rPr lang="en-US"/>
                          <m:t>q</m:t>
                        </m:r>
                      </m:e>
                    </m:acc>
                  </m:oMath>
                </a14:m>
                <a:r>
                  <a:rPr lang="en-US"/>
                  <a:t> decay</a:t>
                </a:r>
              </a:p>
              <a:p>
                <a:r>
                  <a:rPr lang="en-US"/>
                  <a:t>Quarkonia experience the whole QGP evolution, competing processes</a:t>
                </a:r>
              </a:p>
              <a:p>
                <a:r>
                  <a:rPr lang="en-US"/>
                  <a:t>Suppression due to color-screening: temperature and size/mass dependence</a:t>
                </a:r>
              </a:p>
              <a:p>
                <a:endParaRPr lang="en-US"/>
              </a:p>
              <a:p>
                <a:endParaRPr lang="en-US"/>
              </a:p>
              <a:p>
                <a:endParaRPr lang="en-US"/>
              </a:p>
              <a:p>
                <a:r>
                  <a:rPr lang="en-US"/>
                  <a:t>Statistical </a:t>
                </a:r>
                <a:br>
                  <a:rPr lang="en-US"/>
                </a:br>
                <a:r>
                  <a:rPr lang="en-US"/>
                  <a:t>regeneration</a:t>
                </a:r>
                <a:br>
                  <a:rPr lang="en-US"/>
                </a:br>
                <a:r>
                  <a:rPr lang="en-US"/>
                  <a:t>in time:</a:t>
                </a:r>
              </a:p>
              <a:p>
                <a:endParaRPr lang="en-US"/>
              </a:p>
              <a:p>
                <a:pPr marL="0" indent="0">
                  <a:buNone/>
                </a:pPr>
                <a:r>
                  <a:rPr lang="en-US" sz="1200"/>
                  <a:t>Images from J Castillo, SQM17 and A Mócsy, HardProbes2009</a:t>
                </a:r>
              </a:p>
            </p:txBody>
          </p:sp>
        </mc:Choice>
        <mc:Fallback xmlns="">
          <p:sp>
            <p:nvSpPr>
              <p:cNvPr id="3" name="Tartalom helye 2"/>
              <p:cNvSpPr>
                <a:spLocks noGrp="1" noRot="1" noChangeAspect="1" noMove="1" noResize="1" noEditPoints="1" noAdjustHandles="1" noChangeArrowheads="1" noChangeShapeType="1" noTextEdit="1"/>
              </p:cNvSpPr>
              <p:nvPr>
                <p:ph idx="1"/>
              </p:nvPr>
            </p:nvSpPr>
            <p:spPr>
              <a:xfrm>
                <a:off x="2162361" y="1169716"/>
                <a:ext cx="8350369" cy="5011986"/>
              </a:xfrm>
              <a:blipFill>
                <a:blip r:embed="rId2"/>
                <a:stretch>
                  <a:fillRect l="-657" t="-122" b="-122"/>
                </a:stretch>
              </a:blipFill>
            </p:spPr>
            <p:txBody>
              <a:bodyPr/>
              <a:lstStyle/>
              <a:p>
                <a:r>
                  <a:rPr lang="en-US">
                    <a:noFill/>
                  </a:rPr>
                  <a:t> </a:t>
                </a:r>
              </a:p>
            </p:txBody>
          </p:sp>
        </mc:Fallback>
      </mc:AlternateContent>
      <p:pic>
        <p:nvPicPr>
          <p:cNvPr id="11" name="Kép 10"/>
          <p:cNvPicPr>
            <a:picLocks noChangeAspect="1"/>
          </p:cNvPicPr>
          <p:nvPr/>
        </p:nvPicPr>
        <p:blipFill>
          <a:blip r:embed="rId3">
            <a:clrChange>
              <a:clrFrom>
                <a:srgbClr val="FFFFFF"/>
              </a:clrFrom>
              <a:clrTo>
                <a:srgbClr val="FFFFFF">
                  <a:alpha val="0"/>
                </a:srgbClr>
              </a:clrTo>
            </a:clrChange>
          </a:blip>
          <a:stretch>
            <a:fillRect/>
          </a:stretch>
        </p:blipFill>
        <p:spPr>
          <a:xfrm>
            <a:off x="3788527" y="4174805"/>
            <a:ext cx="4967070" cy="1646309"/>
          </a:xfrm>
          <a:prstGeom prst="rect">
            <a:avLst/>
          </a:prstGeom>
          <a:ln>
            <a:noFill/>
          </a:ln>
        </p:spPr>
      </p:pic>
      <p:pic>
        <p:nvPicPr>
          <p:cNvPr id="13" name="Kép 12"/>
          <p:cNvPicPr>
            <a:picLocks noChangeAspect="1"/>
          </p:cNvPicPr>
          <p:nvPr/>
        </p:nvPicPr>
        <p:blipFill>
          <a:blip r:embed="rId4">
            <a:clrChange>
              <a:clrFrom>
                <a:srgbClr val="FFFFFF"/>
              </a:clrFrom>
              <a:clrTo>
                <a:srgbClr val="FFFFFF">
                  <a:alpha val="0"/>
                </a:srgbClr>
              </a:clrTo>
            </a:clrChange>
          </a:blip>
          <a:stretch>
            <a:fillRect/>
          </a:stretch>
        </p:blipFill>
        <p:spPr>
          <a:xfrm>
            <a:off x="2755765" y="2563651"/>
            <a:ext cx="3175469" cy="1400704"/>
          </a:xfrm>
          <a:prstGeom prst="rect">
            <a:avLst/>
          </a:prstGeom>
        </p:spPr>
      </p:pic>
      <p:pic>
        <p:nvPicPr>
          <p:cNvPr id="14" name="Kép 13"/>
          <p:cNvPicPr>
            <a:picLocks noChangeAspect="1"/>
          </p:cNvPicPr>
          <p:nvPr/>
        </p:nvPicPr>
        <p:blipFill>
          <a:blip r:embed="rId5">
            <a:clrChange>
              <a:clrFrom>
                <a:srgbClr val="FFFFFF"/>
              </a:clrFrom>
              <a:clrTo>
                <a:srgbClr val="FFFFFF">
                  <a:alpha val="0"/>
                </a:srgbClr>
              </a:clrTo>
            </a:clrChange>
          </a:blip>
          <a:stretch>
            <a:fillRect/>
          </a:stretch>
        </p:blipFill>
        <p:spPr>
          <a:xfrm>
            <a:off x="6702392" y="2509107"/>
            <a:ext cx="2073026" cy="1455248"/>
          </a:xfrm>
          <a:prstGeom prst="rect">
            <a:avLst/>
          </a:prstGeom>
        </p:spPr>
      </p:pic>
      <p:pic>
        <p:nvPicPr>
          <p:cNvPr id="7" name="Kép 6"/>
          <p:cNvPicPr>
            <a:picLocks noChangeAspect="1"/>
          </p:cNvPicPr>
          <p:nvPr/>
        </p:nvPicPr>
        <p:blipFill>
          <a:blip r:embed="rId6">
            <a:clrChange>
              <a:clrFrom>
                <a:srgbClr val="FFFFFF"/>
              </a:clrFrom>
              <a:clrTo>
                <a:srgbClr val="FFFFFF">
                  <a:alpha val="0"/>
                </a:srgbClr>
              </a:clrTo>
            </a:clrChange>
          </a:blip>
          <a:stretch>
            <a:fillRect/>
          </a:stretch>
        </p:blipFill>
        <p:spPr>
          <a:xfrm>
            <a:off x="8862874" y="2736608"/>
            <a:ext cx="1805126" cy="2893645"/>
          </a:xfrm>
          <a:prstGeom prst="rect">
            <a:avLst/>
          </a:prstGeom>
          <a:ln>
            <a:solidFill>
              <a:schemeClr val="accent1"/>
            </a:solidFill>
          </a:ln>
        </p:spPr>
      </p:pic>
      <p:sp>
        <p:nvSpPr>
          <p:cNvPr id="12" name="Téglalap 11">
            <a:extLst>
              <a:ext uri="{FF2B5EF4-FFF2-40B4-BE49-F238E27FC236}">
                <a16:creationId xmlns:a16="http://schemas.microsoft.com/office/drawing/2014/main" id="{40F8958A-3307-4F17-9CFB-406C7621461C}"/>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EXPERIMENTS          </a:t>
            </a:r>
            <a:r>
              <a:rPr lang="en-US" sz="1600" b="1" dirty="0">
                <a:solidFill>
                  <a:schemeClr val="bg2"/>
                </a:solidFill>
                <a:effectLst>
                  <a:outerShdw blurRad="38100" dist="38100" dir="2700000" algn="tl">
                    <a:srgbClr val="000000">
                      <a:alpha val="43137"/>
                    </a:srgbClr>
                  </a:outerShdw>
                </a:effectLst>
              </a:rPr>
              <a:t>OBSERVATIONS</a:t>
            </a:r>
            <a:r>
              <a:rPr lang="en-US" sz="1600" b="1" dirty="0">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8" name="Élőláb helye 7"/>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83027234-9993-45E2-06D7-0A353BE7BDB3}"/>
              </a:ext>
            </a:extLst>
          </p:cNvPr>
          <p:cNvSpPr>
            <a:spLocks noGrp="1"/>
          </p:cNvSpPr>
          <p:nvPr>
            <p:ph type="sldNum" sz="quarter" idx="12"/>
          </p:nvPr>
        </p:nvSpPr>
        <p:spPr/>
        <p:txBody>
          <a:bodyPr/>
          <a:lstStyle/>
          <a:p>
            <a:fld id="{8EBAB383-6C5D-40A2-91D4-B65D4716B15C}" type="slidenum">
              <a:rPr lang="en-US" smtClean="0"/>
              <a:pPr/>
              <a:t>55</a:t>
            </a:fld>
            <a:r>
              <a:rPr lang="en-US" sz="1100"/>
              <a:t>/</a:t>
            </a:r>
            <a:r>
              <a:rPr lang="hu-HU" sz="1100"/>
              <a:t>30</a:t>
            </a:r>
            <a:endParaRPr lang="en-US" sz="2800" dirty="0"/>
          </a:p>
        </p:txBody>
      </p:sp>
    </p:spTree>
    <p:extLst>
      <p:ext uri="{BB962C8B-B14F-4D97-AF65-F5344CB8AC3E}">
        <p14:creationId xmlns:p14="http://schemas.microsoft.com/office/powerpoint/2010/main" val="3108831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E6C5687-BE24-0009-1EA5-011DE5377DC5}"/>
              </a:ext>
            </a:extLst>
          </p:cNvPr>
          <p:cNvSpPr>
            <a:spLocks noGrp="1"/>
          </p:cNvSpPr>
          <p:nvPr>
            <p:ph type="title"/>
          </p:nvPr>
        </p:nvSpPr>
        <p:spPr/>
        <p:txBody>
          <a:bodyPr>
            <a:normAutofit/>
          </a:bodyPr>
          <a:lstStyle/>
          <a:p>
            <a:r>
              <a:rPr lang="hu-HU" dirty="0" err="1"/>
              <a:t>Higher</a:t>
            </a:r>
            <a:r>
              <a:rPr lang="hu-HU" dirty="0"/>
              <a:t> </a:t>
            </a:r>
            <a:r>
              <a:rPr lang="hu-HU" dirty="0" err="1"/>
              <a:t>order</a:t>
            </a:r>
            <a:r>
              <a:rPr lang="hu-HU" dirty="0"/>
              <a:t> </a:t>
            </a:r>
            <a:r>
              <a:rPr lang="hu-HU" dirty="0" err="1"/>
              <a:t>anisotropies</a:t>
            </a:r>
            <a:endParaRPr lang="en-US" dirty="0"/>
          </a:p>
        </p:txBody>
      </p:sp>
      <mc:AlternateContent xmlns:mc="http://schemas.openxmlformats.org/markup-compatibility/2006" xmlns:a14="http://schemas.microsoft.com/office/drawing/2010/main">
        <mc:Choice Requires="a14">
          <p:sp>
            <p:nvSpPr>
              <p:cNvPr id="3" name="Tartalom helye 2">
                <a:extLst>
                  <a:ext uri="{FF2B5EF4-FFF2-40B4-BE49-F238E27FC236}">
                    <a16:creationId xmlns:a16="http://schemas.microsoft.com/office/drawing/2014/main" id="{D18BB37D-091C-1A73-8AAB-1B1D6F09909C}"/>
                  </a:ext>
                </a:extLst>
              </p:cNvPr>
              <p:cNvSpPr>
                <a:spLocks noGrp="1"/>
              </p:cNvSpPr>
              <p:nvPr>
                <p:ph idx="1"/>
              </p:nvPr>
            </p:nvSpPr>
            <p:spPr/>
            <p:txBody>
              <a:bodyPr>
                <a:normAutofit fontScale="92500" lnSpcReduction="10000"/>
              </a:bodyPr>
              <a:lstStyle/>
              <a:p>
                <a:r>
                  <a:rPr lang="hu-HU" dirty="0"/>
                  <a:t>Created </a:t>
                </a:r>
                <a:r>
                  <a:rPr lang="hu-HU" dirty="0" err="1"/>
                  <a:t>medium</a:t>
                </a:r>
                <a:r>
                  <a:rPr lang="hu-HU" dirty="0"/>
                  <a:t> is ~</a:t>
                </a:r>
                <a:r>
                  <a:rPr lang="hu-HU" dirty="0" err="1"/>
                  <a:t>ellipsoidal</a:t>
                </a:r>
                <a:r>
                  <a:rPr lang="hu-HU" dirty="0"/>
                  <a:t> </a:t>
                </a:r>
                <a:r>
                  <a:rPr lang="hu-HU" dirty="0" err="1"/>
                  <a:t>on</a:t>
                </a:r>
                <a:r>
                  <a:rPr lang="hu-HU" dirty="0"/>
                  <a:t> </a:t>
                </a:r>
                <a:r>
                  <a:rPr lang="hu-HU" dirty="0" err="1"/>
                  <a:t>average</a:t>
                </a:r>
                <a:endParaRPr lang="hu-HU" dirty="0"/>
              </a:p>
              <a:p>
                <a:pPr lvl="1"/>
                <a:r>
                  <a:rPr lang="hu-HU" dirty="0" err="1"/>
                  <a:t>With</a:t>
                </a:r>
                <a:r>
                  <a:rPr lang="hu-HU" dirty="0"/>
                  <a:t> </a:t>
                </a:r>
                <a:r>
                  <a:rPr lang="hu-HU" dirty="0" err="1"/>
                  <a:t>respect</a:t>
                </a:r>
                <a:r>
                  <a:rPr lang="hu-HU" dirty="0"/>
                  <a:t> </a:t>
                </a:r>
                <a:r>
                  <a:rPr lang="hu-HU" dirty="0" err="1"/>
                  <a:t>to</a:t>
                </a:r>
                <a:r>
                  <a:rPr lang="hu-HU" dirty="0"/>
                  <a:t> </a:t>
                </a:r>
                <a:r>
                  <a:rPr lang="hu-HU" dirty="0" err="1"/>
                  <a:t>event</a:t>
                </a:r>
                <a:r>
                  <a:rPr lang="hu-HU" dirty="0"/>
                  <a:t> </a:t>
                </a:r>
                <a:r>
                  <a:rPr lang="hu-HU" dirty="0" err="1"/>
                  <a:t>plane</a:t>
                </a:r>
                <a:endParaRPr lang="hu-HU" dirty="0"/>
              </a:p>
              <a:p>
                <a:r>
                  <a:rPr lang="hu-HU" dirty="0"/>
                  <a:t>In </a:t>
                </a:r>
                <a:r>
                  <a:rPr lang="hu-HU" dirty="0" err="1"/>
                  <a:t>reality</a:t>
                </a:r>
                <a:r>
                  <a:rPr lang="hu-HU" dirty="0"/>
                  <a:t>: </a:t>
                </a:r>
                <a:r>
                  <a:rPr lang="hu-HU" dirty="0" err="1"/>
                  <a:t>finite</a:t>
                </a:r>
                <a:r>
                  <a:rPr lang="hu-HU" dirty="0"/>
                  <a:t> </a:t>
                </a:r>
                <a:r>
                  <a:rPr lang="hu-HU" dirty="0" err="1"/>
                  <a:t>number</a:t>
                </a:r>
                <a:r>
                  <a:rPr lang="hu-HU" dirty="0"/>
                  <a:t> of </a:t>
                </a:r>
                <a:r>
                  <a:rPr lang="hu-HU" dirty="0" err="1"/>
                  <a:t>nucleons</a:t>
                </a:r>
                <a:endParaRPr lang="hu-HU" dirty="0"/>
              </a:p>
              <a:p>
                <a:r>
                  <a:rPr lang="hu-HU" dirty="0" err="1"/>
                  <a:t>Single</a:t>
                </a:r>
                <a:r>
                  <a:rPr lang="hu-HU" dirty="0"/>
                  <a:t> </a:t>
                </a:r>
                <a:r>
                  <a:rPr lang="hu-HU" dirty="0" err="1"/>
                  <a:t>event</a:t>
                </a:r>
                <a:r>
                  <a:rPr lang="hu-HU" dirty="0"/>
                  <a:t>: </a:t>
                </a:r>
                <a:r>
                  <a:rPr lang="hu-HU" dirty="0" err="1"/>
                  <a:t>fluctuating</a:t>
                </a:r>
                <a:r>
                  <a:rPr lang="hu-HU" dirty="0"/>
                  <a:t> </a:t>
                </a:r>
                <a:br>
                  <a:rPr lang="hu-HU" dirty="0"/>
                </a:br>
                <a:r>
                  <a:rPr lang="hu-HU" dirty="0" err="1"/>
                  <a:t>location</a:t>
                </a:r>
                <a:r>
                  <a:rPr lang="hu-HU" dirty="0"/>
                  <a:t> of </a:t>
                </a:r>
                <a:r>
                  <a:rPr lang="hu-HU" dirty="0" err="1"/>
                  <a:t>nucleons</a:t>
                </a:r>
                <a:endParaRPr lang="hu-HU" dirty="0"/>
              </a:p>
              <a:p>
                <a:r>
                  <a:rPr lang="hu-HU" dirty="0" err="1"/>
                  <a:t>Fluctuating</a:t>
                </a:r>
                <a:r>
                  <a:rPr lang="hu-HU" dirty="0"/>
                  <a:t> </a:t>
                </a:r>
                <a:r>
                  <a:rPr lang="hu-HU" dirty="0" err="1"/>
                  <a:t>shape</a:t>
                </a:r>
                <a:r>
                  <a:rPr lang="hu-HU" dirty="0"/>
                  <a:t> of </a:t>
                </a:r>
                <a:r>
                  <a:rPr lang="hu-HU" dirty="0" err="1"/>
                  <a:t>initial</a:t>
                </a:r>
                <a:r>
                  <a:rPr lang="hu-HU" dirty="0"/>
                  <a:t> </a:t>
                </a:r>
                <a:r>
                  <a:rPr lang="hu-HU" dirty="0" err="1"/>
                  <a:t>fireball</a:t>
                </a:r>
                <a:endParaRPr lang="hu-HU" dirty="0"/>
              </a:p>
              <a:p>
                <a:r>
                  <a:rPr lang="hu-HU" dirty="0" err="1"/>
                  <a:t>Various</a:t>
                </a:r>
                <a:r>
                  <a:rPr lang="hu-HU" dirty="0"/>
                  <a:t> </a:t>
                </a:r>
                <a:r>
                  <a:rPr lang="hu-HU" dirty="0" err="1"/>
                  <a:t>orders</a:t>
                </a:r>
                <a:r>
                  <a:rPr lang="hu-HU" dirty="0"/>
                  <a:t> of </a:t>
                </a:r>
                <a:r>
                  <a:rPr lang="hu-HU" dirty="0" err="1"/>
                  <a:t>planes</a:t>
                </a:r>
                <a:r>
                  <a:rPr lang="hu-HU" dirty="0"/>
                  <a:t> </a:t>
                </a:r>
                <a:r>
                  <a:rPr lang="hu-HU" dirty="0" err="1"/>
                  <a:t>defined</a:t>
                </a:r>
                <a:endParaRPr lang="hu-HU" dirty="0"/>
              </a:p>
              <a:p>
                <a:pPr lvl="1"/>
                <a14:m>
                  <m:oMath xmlns:m="http://schemas.openxmlformats.org/officeDocument/2006/math">
                    <m:func>
                      <m:funcPr>
                        <m:ctrlPr>
                          <a:rPr lang="hu-HU" b="0" i="1" smtClean="0">
                            <a:latin typeface="Cambria Math" panose="02040503050406030204" pitchFamily="18" charset="0"/>
                          </a:rPr>
                        </m:ctrlPr>
                      </m:funcPr>
                      <m:fName>
                        <m:r>
                          <m:rPr>
                            <m:sty m:val="p"/>
                          </m:rPr>
                          <a:rPr lang="hu-HU" b="0" i="0" smtClean="0">
                            <a:latin typeface="Cambria Math" panose="02040503050406030204" pitchFamily="18" charset="0"/>
                          </a:rPr>
                          <m:t>tan</m:t>
                        </m:r>
                      </m:fName>
                      <m:e>
                        <m:sSub>
                          <m:sSubPr>
                            <m:ctrlPr>
                              <a:rPr lang="hu-HU" i="1">
                                <a:latin typeface="Cambria Math" panose="02040503050406030204" pitchFamily="18" charset="0"/>
                              </a:rPr>
                            </m:ctrlPr>
                          </m:sSubPr>
                          <m:e>
                            <m:r>
                              <m:rPr>
                                <m:sty m:val="p"/>
                              </m:rPr>
                              <a:rPr lang="hu-HU">
                                <a:latin typeface="Cambria Math" panose="02040503050406030204" pitchFamily="18" charset="0"/>
                              </a:rPr>
                              <m:t>Ψ</m:t>
                            </m:r>
                          </m:e>
                          <m:sub>
                            <m:r>
                              <a:rPr lang="hu-HU" i="1">
                                <a:latin typeface="Cambria Math" panose="02040503050406030204" pitchFamily="18" charset="0"/>
                              </a:rPr>
                              <m:t>𝑛</m:t>
                            </m:r>
                          </m:sub>
                        </m:sSub>
                      </m:e>
                    </m:func>
                    <m:r>
                      <a:rPr lang="hu-HU" b="0" i="1" smtClean="0">
                        <a:latin typeface="Cambria Math" panose="02040503050406030204" pitchFamily="18" charset="0"/>
                      </a:rPr>
                      <m:t>=</m:t>
                    </m:r>
                    <m:f>
                      <m:fPr>
                        <m:ctrlPr>
                          <a:rPr lang="hu-HU" b="0" i="1" smtClean="0">
                            <a:latin typeface="Cambria Math" panose="02040503050406030204" pitchFamily="18" charset="0"/>
                          </a:rPr>
                        </m:ctrlPr>
                      </m:fPr>
                      <m:num>
                        <m:r>
                          <m:rPr>
                            <m:sty m:val="p"/>
                          </m:rPr>
                          <a:rPr lang="hu-HU" b="0" i="0" smtClean="0">
                            <a:latin typeface="Cambria Math" panose="02040503050406030204" pitchFamily="18" charset="0"/>
                          </a:rPr>
                          <m:t>Σ</m:t>
                        </m:r>
                        <m:func>
                          <m:funcPr>
                            <m:ctrlPr>
                              <a:rPr lang="hu-HU" b="0" i="1" smtClean="0">
                                <a:latin typeface="Cambria Math" panose="02040503050406030204" pitchFamily="18" charset="0"/>
                              </a:rPr>
                            </m:ctrlPr>
                          </m:funcPr>
                          <m:fName>
                            <m:r>
                              <m:rPr>
                                <m:sty m:val="p"/>
                              </m:rPr>
                              <a:rPr lang="hu-HU" b="0" i="0" smtClean="0">
                                <a:latin typeface="Cambria Math" panose="02040503050406030204" pitchFamily="18" charset="0"/>
                              </a:rPr>
                              <m:t>sin</m:t>
                            </m:r>
                          </m:fName>
                          <m:e>
                            <m:r>
                              <a:rPr lang="hu-HU" b="0" i="1" smtClean="0">
                                <a:latin typeface="Cambria Math" panose="02040503050406030204" pitchFamily="18" charset="0"/>
                              </a:rPr>
                              <m:t>𝑛</m:t>
                            </m:r>
                            <m:sSub>
                              <m:sSubPr>
                                <m:ctrlPr>
                                  <a:rPr lang="hu-HU" b="0" i="1" smtClean="0">
                                    <a:latin typeface="Cambria Math" panose="02040503050406030204" pitchFamily="18" charset="0"/>
                                  </a:rPr>
                                </m:ctrlPr>
                              </m:sSubPr>
                              <m:e>
                                <m:r>
                                  <a:rPr lang="hu-HU" b="0" i="1" smtClean="0">
                                    <a:latin typeface="Cambria Math" panose="02040503050406030204" pitchFamily="18" charset="0"/>
                                  </a:rPr>
                                  <m:t>𝜙</m:t>
                                </m:r>
                              </m:e>
                              <m:sub>
                                <m:r>
                                  <a:rPr lang="hu-HU" b="0" i="1" smtClean="0">
                                    <a:latin typeface="Cambria Math" panose="02040503050406030204" pitchFamily="18" charset="0"/>
                                  </a:rPr>
                                  <m:t>𝑖</m:t>
                                </m:r>
                              </m:sub>
                            </m:sSub>
                          </m:e>
                        </m:func>
                      </m:num>
                      <m:den>
                        <m:r>
                          <m:rPr>
                            <m:sty m:val="p"/>
                          </m:rPr>
                          <a:rPr lang="hu-HU" b="0" i="0" smtClean="0">
                            <a:latin typeface="Cambria Math" panose="02040503050406030204" pitchFamily="18" charset="0"/>
                          </a:rPr>
                          <m:t>Σ</m:t>
                        </m:r>
                        <m:func>
                          <m:funcPr>
                            <m:ctrlPr>
                              <a:rPr lang="hu-HU" b="0" i="1" smtClean="0">
                                <a:latin typeface="Cambria Math" panose="02040503050406030204" pitchFamily="18" charset="0"/>
                              </a:rPr>
                            </m:ctrlPr>
                          </m:funcPr>
                          <m:fName>
                            <m:r>
                              <m:rPr>
                                <m:sty m:val="p"/>
                              </m:rPr>
                              <a:rPr lang="hu-HU" b="0" i="0" smtClean="0">
                                <a:latin typeface="Cambria Math" panose="02040503050406030204" pitchFamily="18" charset="0"/>
                              </a:rPr>
                              <m:t>cos</m:t>
                            </m:r>
                          </m:fName>
                          <m:e>
                            <m:r>
                              <a:rPr lang="hu-HU" b="0" i="1" smtClean="0">
                                <a:latin typeface="Cambria Math" panose="02040503050406030204" pitchFamily="18" charset="0"/>
                              </a:rPr>
                              <m:t>𝑛</m:t>
                            </m:r>
                            <m:sSub>
                              <m:sSubPr>
                                <m:ctrlPr>
                                  <a:rPr lang="hu-HU" b="0" i="1" smtClean="0">
                                    <a:latin typeface="Cambria Math" panose="02040503050406030204" pitchFamily="18" charset="0"/>
                                  </a:rPr>
                                </m:ctrlPr>
                              </m:sSubPr>
                              <m:e>
                                <m:r>
                                  <a:rPr lang="hu-HU" b="0" i="1" smtClean="0">
                                    <a:latin typeface="Cambria Math" panose="02040503050406030204" pitchFamily="18" charset="0"/>
                                  </a:rPr>
                                  <m:t>𝜙</m:t>
                                </m:r>
                              </m:e>
                              <m:sub>
                                <m:r>
                                  <a:rPr lang="hu-HU" b="0" i="1" smtClean="0">
                                    <a:latin typeface="Cambria Math" panose="02040503050406030204" pitchFamily="18" charset="0"/>
                                  </a:rPr>
                                  <m:t>𝑖</m:t>
                                </m:r>
                              </m:sub>
                            </m:sSub>
                          </m:e>
                        </m:func>
                      </m:den>
                    </m:f>
                  </m:oMath>
                </a14:m>
                <a:endParaRPr lang="hu-HU" dirty="0"/>
              </a:p>
              <a:p>
                <a:r>
                  <a:rPr lang="hu-HU" dirty="0" err="1"/>
                  <a:t>Eccentricity</a:t>
                </a:r>
                <a:r>
                  <a:rPr lang="hu-HU" dirty="0"/>
                  <a:t> of </a:t>
                </a:r>
                <a:r>
                  <a:rPr lang="hu-HU" dirty="0" err="1"/>
                  <a:t>various</a:t>
                </a:r>
                <a:r>
                  <a:rPr lang="hu-HU" dirty="0"/>
                  <a:t> </a:t>
                </a:r>
                <a:r>
                  <a:rPr lang="hu-HU" dirty="0" err="1"/>
                  <a:t>orders</a:t>
                </a:r>
                <a:endParaRPr lang="hu-HU" dirty="0"/>
              </a:p>
              <a:p>
                <a:r>
                  <a:rPr lang="hu-HU" dirty="0" err="1"/>
                  <a:t>Higher</a:t>
                </a:r>
                <a:r>
                  <a:rPr lang="hu-HU" dirty="0"/>
                  <a:t> </a:t>
                </a:r>
                <a:r>
                  <a:rPr lang="hu-HU" dirty="0" err="1"/>
                  <a:t>order</a:t>
                </a:r>
                <a:r>
                  <a:rPr lang="hu-HU" dirty="0"/>
                  <a:t>: </a:t>
                </a:r>
                <a:r>
                  <a:rPr lang="hu-HU" dirty="0" err="1"/>
                  <a:t>washed</a:t>
                </a:r>
                <a:r>
                  <a:rPr lang="hu-HU" dirty="0"/>
                  <a:t> out </a:t>
                </a:r>
                <a:r>
                  <a:rPr lang="hu-HU" dirty="0" err="1"/>
                  <a:t>by</a:t>
                </a:r>
                <a:r>
                  <a:rPr lang="hu-HU" dirty="0"/>
                  <a:t> </a:t>
                </a:r>
                <a:r>
                  <a:rPr lang="hu-HU" dirty="0" err="1"/>
                  <a:t>viscosity</a:t>
                </a:r>
                <a:endParaRPr lang="hu-HU" dirty="0"/>
              </a:p>
              <a:p>
                <a:r>
                  <a:rPr lang="hu-HU" dirty="0" err="1"/>
                  <a:t>If</a:t>
                </a:r>
                <a:r>
                  <a:rPr lang="hu-HU" dirty="0"/>
                  <a:t> </a:t>
                </a:r>
                <a:r>
                  <a:rPr lang="hu-HU" dirty="0" err="1"/>
                  <a:t>still</a:t>
                </a:r>
                <a:r>
                  <a:rPr lang="hu-HU" dirty="0"/>
                  <a:t> </a:t>
                </a:r>
                <a:r>
                  <a:rPr lang="hu-HU" dirty="0" err="1"/>
                  <a:t>present</a:t>
                </a:r>
                <a:r>
                  <a:rPr lang="hu-HU" dirty="0"/>
                  <a:t>: </a:t>
                </a:r>
                <a:r>
                  <a:rPr lang="hu-HU" dirty="0" err="1"/>
                  <a:t>low</a:t>
                </a:r>
                <a:r>
                  <a:rPr lang="hu-HU" dirty="0"/>
                  <a:t> </a:t>
                </a:r>
                <a:r>
                  <a:rPr lang="hu-HU"/>
                  <a:t>viscosity</a:t>
                </a:r>
                <a:endParaRPr lang="en-US" dirty="0"/>
              </a:p>
            </p:txBody>
          </p:sp>
        </mc:Choice>
        <mc:Fallback xmlns="">
          <p:sp>
            <p:nvSpPr>
              <p:cNvPr id="3" name="Tartalom helye 2">
                <a:extLst>
                  <a:ext uri="{FF2B5EF4-FFF2-40B4-BE49-F238E27FC236}">
                    <a16:creationId xmlns:a16="http://schemas.microsoft.com/office/drawing/2014/main" id="{D18BB37D-091C-1A73-8AAB-1B1D6F09909C}"/>
                  </a:ext>
                </a:extLst>
              </p:cNvPr>
              <p:cNvSpPr>
                <a:spLocks noGrp="1" noRot="1" noChangeAspect="1" noMove="1" noResize="1" noEditPoints="1" noAdjustHandles="1" noChangeArrowheads="1" noChangeShapeType="1" noTextEdit="1"/>
              </p:cNvSpPr>
              <p:nvPr>
                <p:ph idx="1"/>
              </p:nvPr>
            </p:nvSpPr>
            <p:spPr>
              <a:blipFill>
                <a:blip r:embed="rId2"/>
                <a:stretch>
                  <a:fillRect l="-430" t="-623"/>
                </a:stretch>
              </a:blipFill>
            </p:spPr>
            <p:txBody>
              <a:bodyPr/>
              <a:lstStyle/>
              <a:p>
                <a:r>
                  <a:rPr lang="en-US">
                    <a:noFill/>
                  </a:rPr>
                  <a:t> </a:t>
                </a:r>
              </a:p>
            </p:txBody>
          </p:sp>
        </mc:Fallback>
      </mc:AlternateContent>
      <p:pic>
        <p:nvPicPr>
          <p:cNvPr id="8" name="Kép 7">
            <a:extLst>
              <a:ext uri="{FF2B5EF4-FFF2-40B4-BE49-F238E27FC236}">
                <a16:creationId xmlns:a16="http://schemas.microsoft.com/office/drawing/2014/main" id="{08287181-E2F0-5122-3906-F213BC7D83D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3281" y="3403568"/>
            <a:ext cx="3856218" cy="2793286"/>
          </a:xfrm>
          <a:prstGeom prst="rect">
            <a:avLst/>
          </a:prstGeom>
        </p:spPr>
      </p:pic>
      <p:sp>
        <p:nvSpPr>
          <p:cNvPr id="17" name="Oval 11">
            <a:extLst>
              <a:ext uri="{FF2B5EF4-FFF2-40B4-BE49-F238E27FC236}">
                <a16:creationId xmlns:a16="http://schemas.microsoft.com/office/drawing/2014/main" id="{50614AC7-539C-4720-0D82-6B5D554B3DC8}"/>
              </a:ext>
            </a:extLst>
          </p:cNvPr>
          <p:cNvSpPr>
            <a:spLocks noChangeArrowheads="1"/>
          </p:cNvSpPr>
          <p:nvPr/>
        </p:nvSpPr>
        <p:spPr bwMode="auto">
          <a:xfrm rot="9395838">
            <a:off x="7321537" y="1626404"/>
            <a:ext cx="1558925" cy="1625600"/>
          </a:xfrm>
          <a:prstGeom prst="ellipse">
            <a:avLst/>
          </a:prstGeom>
          <a:solidFill>
            <a:schemeClr val="tx1">
              <a:alpha val="29803"/>
            </a:schemeClr>
          </a:solidFill>
          <a:ln w="9525">
            <a:noFill/>
            <a:round/>
            <a:headEnd/>
            <a:tailEnd/>
          </a:ln>
        </p:spPr>
        <p:txBody>
          <a:bodyPr wrap="none" anchor="ctr"/>
          <a:lstStyle/>
          <a:p>
            <a:endParaRPr lang="en-US"/>
          </a:p>
        </p:txBody>
      </p:sp>
      <p:sp>
        <p:nvSpPr>
          <p:cNvPr id="18" name="Oval 12">
            <a:extLst>
              <a:ext uri="{FF2B5EF4-FFF2-40B4-BE49-F238E27FC236}">
                <a16:creationId xmlns:a16="http://schemas.microsoft.com/office/drawing/2014/main" id="{E1521DFC-7A31-C746-E1B5-A57AAC2AACA1}"/>
              </a:ext>
            </a:extLst>
          </p:cNvPr>
          <p:cNvSpPr>
            <a:spLocks noChangeArrowheads="1"/>
          </p:cNvSpPr>
          <p:nvPr/>
        </p:nvSpPr>
        <p:spPr bwMode="auto">
          <a:xfrm rot="9395838">
            <a:off x="8081948" y="1240641"/>
            <a:ext cx="1646238" cy="1625600"/>
          </a:xfrm>
          <a:prstGeom prst="ellipse">
            <a:avLst/>
          </a:prstGeom>
          <a:solidFill>
            <a:schemeClr val="tx1">
              <a:alpha val="29803"/>
            </a:schemeClr>
          </a:solidFill>
          <a:ln w="9525">
            <a:noFill/>
            <a:round/>
            <a:headEnd/>
            <a:tailEnd/>
          </a:ln>
        </p:spPr>
        <p:txBody>
          <a:bodyPr wrap="none" anchor="ctr"/>
          <a:lstStyle/>
          <a:p>
            <a:endParaRPr lang="en-US"/>
          </a:p>
        </p:txBody>
      </p:sp>
      <p:sp>
        <p:nvSpPr>
          <p:cNvPr id="19" name="Line 13">
            <a:extLst>
              <a:ext uri="{FF2B5EF4-FFF2-40B4-BE49-F238E27FC236}">
                <a16:creationId xmlns:a16="http://schemas.microsoft.com/office/drawing/2014/main" id="{4D4E956D-189A-2FA3-E795-48E135573783}"/>
              </a:ext>
            </a:extLst>
          </p:cNvPr>
          <p:cNvSpPr>
            <a:spLocks noChangeShapeType="1"/>
          </p:cNvSpPr>
          <p:nvPr/>
        </p:nvSpPr>
        <p:spPr bwMode="auto">
          <a:xfrm rot="3995838" flipV="1">
            <a:off x="9178117" y="1566873"/>
            <a:ext cx="0" cy="779462"/>
          </a:xfrm>
          <a:prstGeom prst="line">
            <a:avLst/>
          </a:prstGeom>
          <a:noFill/>
          <a:ln w="28575">
            <a:solidFill>
              <a:srgbClr val="800000"/>
            </a:solidFill>
            <a:round/>
            <a:headEnd/>
            <a:tailEnd type="triangle" w="med" len="med"/>
          </a:ln>
        </p:spPr>
        <p:txBody>
          <a:bodyPr/>
          <a:lstStyle/>
          <a:p>
            <a:endParaRPr lang="en-US"/>
          </a:p>
        </p:txBody>
      </p:sp>
      <p:grpSp>
        <p:nvGrpSpPr>
          <p:cNvPr id="20" name="Group 48">
            <a:extLst>
              <a:ext uri="{FF2B5EF4-FFF2-40B4-BE49-F238E27FC236}">
                <a16:creationId xmlns:a16="http://schemas.microsoft.com/office/drawing/2014/main" id="{6357D72C-A470-EADE-4D7C-BB95C3CA3AA1}"/>
              </a:ext>
            </a:extLst>
          </p:cNvPr>
          <p:cNvGrpSpPr>
            <a:grpSpLocks/>
          </p:cNvGrpSpPr>
          <p:nvPr/>
        </p:nvGrpSpPr>
        <p:grpSpPr bwMode="auto">
          <a:xfrm>
            <a:off x="7165962" y="1127930"/>
            <a:ext cx="2630487" cy="2255837"/>
            <a:chOff x="19" y="479"/>
            <a:chExt cx="1657" cy="1421"/>
          </a:xfrm>
        </p:grpSpPr>
        <p:sp>
          <p:nvSpPr>
            <p:cNvPr id="21" name="Oval 49">
              <a:extLst>
                <a:ext uri="{FF2B5EF4-FFF2-40B4-BE49-F238E27FC236}">
                  <a16:creationId xmlns:a16="http://schemas.microsoft.com/office/drawing/2014/main" id="{E2F99372-0C6C-51CC-0788-74C2891DA48C}"/>
                </a:ext>
              </a:extLst>
            </p:cNvPr>
            <p:cNvSpPr>
              <a:spLocks noChangeArrowheads="1"/>
            </p:cNvSpPr>
            <p:nvPr/>
          </p:nvSpPr>
          <p:spPr bwMode="auto">
            <a:xfrm rot="9336061">
              <a:off x="640" y="793"/>
              <a:ext cx="417" cy="788"/>
            </a:xfrm>
            <a:prstGeom prst="ellipse">
              <a:avLst/>
            </a:prstGeom>
            <a:solidFill>
              <a:srgbClr val="FF0000">
                <a:alpha val="29803"/>
              </a:srgbClr>
            </a:solidFill>
            <a:ln w="9360">
              <a:solidFill>
                <a:srgbClr val="000000"/>
              </a:solidFill>
              <a:round/>
              <a:headEnd/>
              <a:tailEnd/>
            </a:ln>
          </p:spPr>
          <p:txBody>
            <a:bodyPr wrap="none" anchor="ctr"/>
            <a:lstStyle/>
            <a:p>
              <a:endParaRPr lang="en-US"/>
            </a:p>
          </p:txBody>
        </p:sp>
        <p:grpSp>
          <p:nvGrpSpPr>
            <p:cNvPr id="22" name="Group 50">
              <a:extLst>
                <a:ext uri="{FF2B5EF4-FFF2-40B4-BE49-F238E27FC236}">
                  <a16:creationId xmlns:a16="http://schemas.microsoft.com/office/drawing/2014/main" id="{CD7A0695-B877-44B6-8C89-0287499940AC}"/>
                </a:ext>
              </a:extLst>
            </p:cNvPr>
            <p:cNvGrpSpPr>
              <a:grpSpLocks/>
            </p:cNvGrpSpPr>
            <p:nvPr/>
          </p:nvGrpSpPr>
          <p:grpSpPr bwMode="auto">
            <a:xfrm rot="-1445217">
              <a:off x="939" y="1014"/>
              <a:ext cx="737" cy="587"/>
              <a:chOff x="2982" y="1139"/>
              <a:chExt cx="737" cy="587"/>
            </a:xfrm>
          </p:grpSpPr>
          <p:sp>
            <p:nvSpPr>
              <p:cNvPr id="38" name="Line 51">
                <a:extLst>
                  <a:ext uri="{FF2B5EF4-FFF2-40B4-BE49-F238E27FC236}">
                    <a16:creationId xmlns:a16="http://schemas.microsoft.com/office/drawing/2014/main" id="{D71316A5-187C-55A7-6DDF-0EEA90B4B197}"/>
                  </a:ext>
                </a:extLst>
              </p:cNvPr>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en-US"/>
              </a:p>
            </p:txBody>
          </p:sp>
          <p:sp>
            <p:nvSpPr>
              <p:cNvPr id="39" name="Line 52">
                <a:extLst>
                  <a:ext uri="{FF2B5EF4-FFF2-40B4-BE49-F238E27FC236}">
                    <a16:creationId xmlns:a16="http://schemas.microsoft.com/office/drawing/2014/main" id="{CFF462B8-E5B7-E4DC-B4A9-16784FF62A59}"/>
                  </a:ext>
                </a:extLst>
              </p:cNvPr>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en-US"/>
              </a:p>
            </p:txBody>
          </p:sp>
          <p:sp>
            <p:nvSpPr>
              <p:cNvPr id="40" name="Line 53">
                <a:extLst>
                  <a:ext uri="{FF2B5EF4-FFF2-40B4-BE49-F238E27FC236}">
                    <a16:creationId xmlns:a16="http://schemas.microsoft.com/office/drawing/2014/main" id="{2026A858-3FB6-6D5B-A5CC-F5B6A5EDB8C0}"/>
                  </a:ext>
                </a:extLst>
              </p:cNvPr>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en-US"/>
              </a:p>
            </p:txBody>
          </p:sp>
          <p:sp>
            <p:nvSpPr>
              <p:cNvPr id="41" name="Line 54">
                <a:extLst>
                  <a:ext uri="{FF2B5EF4-FFF2-40B4-BE49-F238E27FC236}">
                    <a16:creationId xmlns:a16="http://schemas.microsoft.com/office/drawing/2014/main" id="{5C925E6E-3B19-9F8C-7FD8-73D40CD98FFD}"/>
                  </a:ext>
                </a:extLst>
              </p:cNvPr>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en-US"/>
              </a:p>
            </p:txBody>
          </p:sp>
        </p:grpSp>
        <p:grpSp>
          <p:nvGrpSpPr>
            <p:cNvPr id="23" name="Group 55">
              <a:extLst>
                <a:ext uri="{FF2B5EF4-FFF2-40B4-BE49-F238E27FC236}">
                  <a16:creationId xmlns:a16="http://schemas.microsoft.com/office/drawing/2014/main" id="{75287CEA-0216-206E-24A6-10D5CB2CA3A4}"/>
                </a:ext>
              </a:extLst>
            </p:cNvPr>
            <p:cNvGrpSpPr>
              <a:grpSpLocks/>
            </p:cNvGrpSpPr>
            <p:nvPr/>
          </p:nvGrpSpPr>
          <p:grpSpPr bwMode="auto">
            <a:xfrm rot="9354783">
              <a:off x="19" y="784"/>
              <a:ext cx="737" cy="587"/>
              <a:chOff x="2982" y="1139"/>
              <a:chExt cx="737" cy="587"/>
            </a:xfrm>
          </p:grpSpPr>
          <p:sp>
            <p:nvSpPr>
              <p:cNvPr id="34" name="Line 56">
                <a:extLst>
                  <a:ext uri="{FF2B5EF4-FFF2-40B4-BE49-F238E27FC236}">
                    <a16:creationId xmlns:a16="http://schemas.microsoft.com/office/drawing/2014/main" id="{7A37CED0-4A59-E7D7-3006-B0EF87FAD3C9}"/>
                  </a:ext>
                </a:extLst>
              </p:cNvPr>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en-US"/>
              </a:p>
            </p:txBody>
          </p:sp>
          <p:sp>
            <p:nvSpPr>
              <p:cNvPr id="35" name="Line 57">
                <a:extLst>
                  <a:ext uri="{FF2B5EF4-FFF2-40B4-BE49-F238E27FC236}">
                    <a16:creationId xmlns:a16="http://schemas.microsoft.com/office/drawing/2014/main" id="{1F4CD8A3-0506-21FD-D1D6-19075C972912}"/>
                  </a:ext>
                </a:extLst>
              </p:cNvPr>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en-US"/>
              </a:p>
            </p:txBody>
          </p:sp>
          <p:sp>
            <p:nvSpPr>
              <p:cNvPr id="36" name="Line 58">
                <a:extLst>
                  <a:ext uri="{FF2B5EF4-FFF2-40B4-BE49-F238E27FC236}">
                    <a16:creationId xmlns:a16="http://schemas.microsoft.com/office/drawing/2014/main" id="{8E8C5CC6-44B4-C9F6-4B4B-0C699EADFE5F}"/>
                  </a:ext>
                </a:extLst>
              </p:cNvPr>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en-US"/>
              </a:p>
            </p:txBody>
          </p:sp>
          <p:sp>
            <p:nvSpPr>
              <p:cNvPr id="37" name="Line 59">
                <a:extLst>
                  <a:ext uri="{FF2B5EF4-FFF2-40B4-BE49-F238E27FC236}">
                    <a16:creationId xmlns:a16="http://schemas.microsoft.com/office/drawing/2014/main" id="{6A57045D-737E-F248-50CC-68667EA95754}"/>
                  </a:ext>
                </a:extLst>
              </p:cNvPr>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en-US"/>
              </a:p>
            </p:txBody>
          </p:sp>
        </p:grpSp>
        <p:grpSp>
          <p:nvGrpSpPr>
            <p:cNvPr id="24" name="Group 60">
              <a:extLst>
                <a:ext uri="{FF2B5EF4-FFF2-40B4-BE49-F238E27FC236}">
                  <a16:creationId xmlns:a16="http://schemas.microsoft.com/office/drawing/2014/main" id="{5DB52845-9ABD-F704-7D6D-87887C69150D}"/>
                </a:ext>
              </a:extLst>
            </p:cNvPr>
            <p:cNvGrpSpPr>
              <a:grpSpLocks/>
            </p:cNvGrpSpPr>
            <p:nvPr/>
          </p:nvGrpSpPr>
          <p:grpSpPr bwMode="auto">
            <a:xfrm rot="20154783" flipH="1">
              <a:off x="263" y="1313"/>
              <a:ext cx="737" cy="587"/>
              <a:chOff x="2982" y="1139"/>
              <a:chExt cx="737" cy="587"/>
            </a:xfrm>
          </p:grpSpPr>
          <p:sp>
            <p:nvSpPr>
              <p:cNvPr id="30" name="Line 61">
                <a:extLst>
                  <a:ext uri="{FF2B5EF4-FFF2-40B4-BE49-F238E27FC236}">
                    <a16:creationId xmlns:a16="http://schemas.microsoft.com/office/drawing/2014/main" id="{294C7704-A299-7456-EA4D-190A9892FDFF}"/>
                  </a:ext>
                </a:extLst>
              </p:cNvPr>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en-US"/>
              </a:p>
            </p:txBody>
          </p:sp>
          <p:sp>
            <p:nvSpPr>
              <p:cNvPr id="31" name="Line 62">
                <a:extLst>
                  <a:ext uri="{FF2B5EF4-FFF2-40B4-BE49-F238E27FC236}">
                    <a16:creationId xmlns:a16="http://schemas.microsoft.com/office/drawing/2014/main" id="{65E4D061-B2B8-0D72-36A4-026A2F65E6CA}"/>
                  </a:ext>
                </a:extLst>
              </p:cNvPr>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en-US"/>
              </a:p>
            </p:txBody>
          </p:sp>
          <p:sp>
            <p:nvSpPr>
              <p:cNvPr id="32" name="Line 63">
                <a:extLst>
                  <a:ext uri="{FF2B5EF4-FFF2-40B4-BE49-F238E27FC236}">
                    <a16:creationId xmlns:a16="http://schemas.microsoft.com/office/drawing/2014/main" id="{05131E07-AD3C-702A-2130-12F4C3EA4BDE}"/>
                  </a:ext>
                </a:extLst>
              </p:cNvPr>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en-US"/>
              </a:p>
            </p:txBody>
          </p:sp>
          <p:sp>
            <p:nvSpPr>
              <p:cNvPr id="33" name="Line 64">
                <a:extLst>
                  <a:ext uri="{FF2B5EF4-FFF2-40B4-BE49-F238E27FC236}">
                    <a16:creationId xmlns:a16="http://schemas.microsoft.com/office/drawing/2014/main" id="{7E376612-3665-2683-1F64-1A7303D4EB4B}"/>
                  </a:ext>
                </a:extLst>
              </p:cNvPr>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en-US"/>
              </a:p>
            </p:txBody>
          </p:sp>
        </p:grpSp>
        <p:grpSp>
          <p:nvGrpSpPr>
            <p:cNvPr id="25" name="Group 65">
              <a:extLst>
                <a:ext uri="{FF2B5EF4-FFF2-40B4-BE49-F238E27FC236}">
                  <a16:creationId xmlns:a16="http://schemas.microsoft.com/office/drawing/2014/main" id="{40517F70-847C-6FFF-68A0-6CF210BE15C0}"/>
                </a:ext>
              </a:extLst>
            </p:cNvPr>
            <p:cNvGrpSpPr>
              <a:grpSpLocks/>
            </p:cNvGrpSpPr>
            <p:nvPr/>
          </p:nvGrpSpPr>
          <p:grpSpPr bwMode="auto">
            <a:xfrm rot="9354783" flipH="1">
              <a:off x="697" y="479"/>
              <a:ext cx="737" cy="587"/>
              <a:chOff x="2982" y="1139"/>
              <a:chExt cx="737" cy="587"/>
            </a:xfrm>
          </p:grpSpPr>
          <p:sp>
            <p:nvSpPr>
              <p:cNvPr id="26" name="Line 66">
                <a:extLst>
                  <a:ext uri="{FF2B5EF4-FFF2-40B4-BE49-F238E27FC236}">
                    <a16:creationId xmlns:a16="http://schemas.microsoft.com/office/drawing/2014/main" id="{02877065-4BCE-06C6-74B4-F021DB46F924}"/>
                  </a:ext>
                </a:extLst>
              </p:cNvPr>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en-US"/>
              </a:p>
            </p:txBody>
          </p:sp>
          <p:sp>
            <p:nvSpPr>
              <p:cNvPr id="27" name="Line 67">
                <a:extLst>
                  <a:ext uri="{FF2B5EF4-FFF2-40B4-BE49-F238E27FC236}">
                    <a16:creationId xmlns:a16="http://schemas.microsoft.com/office/drawing/2014/main" id="{A9D60E54-B8DE-11BC-1DD8-E139AAD9DED8}"/>
                  </a:ext>
                </a:extLst>
              </p:cNvPr>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en-US"/>
              </a:p>
            </p:txBody>
          </p:sp>
          <p:sp>
            <p:nvSpPr>
              <p:cNvPr id="28" name="Line 68">
                <a:extLst>
                  <a:ext uri="{FF2B5EF4-FFF2-40B4-BE49-F238E27FC236}">
                    <a16:creationId xmlns:a16="http://schemas.microsoft.com/office/drawing/2014/main" id="{81B015AC-C5C9-E14E-8A4A-36037C851D74}"/>
                  </a:ext>
                </a:extLst>
              </p:cNvPr>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en-US"/>
              </a:p>
            </p:txBody>
          </p:sp>
          <p:sp>
            <p:nvSpPr>
              <p:cNvPr id="29" name="Line 69">
                <a:extLst>
                  <a:ext uri="{FF2B5EF4-FFF2-40B4-BE49-F238E27FC236}">
                    <a16:creationId xmlns:a16="http://schemas.microsoft.com/office/drawing/2014/main" id="{21447827-4C2B-8614-ACD8-3A1FDFA5819C}"/>
                  </a:ext>
                </a:extLst>
              </p:cNvPr>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en-US"/>
              </a:p>
            </p:txBody>
          </p:sp>
        </p:grpSp>
      </p:grpSp>
      <p:sp>
        <p:nvSpPr>
          <p:cNvPr id="42" name="Line 70">
            <a:extLst>
              <a:ext uri="{FF2B5EF4-FFF2-40B4-BE49-F238E27FC236}">
                <a16:creationId xmlns:a16="http://schemas.microsoft.com/office/drawing/2014/main" id="{D09BE2C8-5595-0534-F738-EE9E8DD05D73}"/>
              </a:ext>
            </a:extLst>
          </p:cNvPr>
          <p:cNvSpPr>
            <a:spLocks noChangeAspect="1" noChangeShapeType="1"/>
          </p:cNvSpPr>
          <p:nvPr/>
        </p:nvSpPr>
        <p:spPr bwMode="auto">
          <a:xfrm rot="20195838" flipV="1">
            <a:off x="7059598" y="2232829"/>
            <a:ext cx="2927350" cy="31750"/>
          </a:xfrm>
          <a:prstGeom prst="line">
            <a:avLst/>
          </a:prstGeom>
          <a:noFill/>
          <a:ln w="28575">
            <a:solidFill>
              <a:schemeClr val="tx1"/>
            </a:solidFill>
            <a:prstDash val="sysDot"/>
            <a:round/>
            <a:headEnd/>
            <a:tailEnd/>
          </a:ln>
        </p:spPr>
        <p:txBody>
          <a:bodyPr/>
          <a:lstStyle/>
          <a:p>
            <a:endParaRPr lang="en-US"/>
          </a:p>
        </p:txBody>
      </p:sp>
      <p:grpSp>
        <p:nvGrpSpPr>
          <p:cNvPr id="43" name="Group 71">
            <a:extLst>
              <a:ext uri="{FF2B5EF4-FFF2-40B4-BE49-F238E27FC236}">
                <a16:creationId xmlns:a16="http://schemas.microsoft.com/office/drawing/2014/main" id="{17934874-B7A8-B969-31FD-279DD0061BEF}"/>
              </a:ext>
            </a:extLst>
          </p:cNvPr>
          <p:cNvGrpSpPr>
            <a:grpSpLocks/>
          </p:cNvGrpSpPr>
          <p:nvPr/>
        </p:nvGrpSpPr>
        <p:grpSpPr bwMode="auto">
          <a:xfrm>
            <a:off x="7345348" y="1705779"/>
            <a:ext cx="1125538" cy="804862"/>
            <a:chOff x="132" y="843"/>
            <a:chExt cx="709" cy="507"/>
          </a:xfrm>
        </p:grpSpPr>
        <p:sp>
          <p:nvSpPr>
            <p:cNvPr id="44" name="Arc 72">
              <a:extLst>
                <a:ext uri="{FF2B5EF4-FFF2-40B4-BE49-F238E27FC236}">
                  <a16:creationId xmlns:a16="http://schemas.microsoft.com/office/drawing/2014/main" id="{5CE2F051-F10F-E040-2E32-0274EFBD8801}"/>
                </a:ext>
              </a:extLst>
            </p:cNvPr>
            <p:cNvSpPr>
              <a:spLocks/>
            </p:cNvSpPr>
            <p:nvPr/>
          </p:nvSpPr>
          <p:spPr bwMode="auto">
            <a:xfrm rot="20195838" flipH="1">
              <a:off x="190" y="879"/>
              <a:ext cx="555" cy="461"/>
            </a:xfrm>
            <a:custGeom>
              <a:avLst/>
              <a:gdLst>
                <a:gd name="T0" fmla="*/ 0 w 21600"/>
                <a:gd name="T1" fmla="*/ 0 h 16676"/>
                <a:gd name="T2" fmla="*/ 0 w 21600"/>
                <a:gd name="T3" fmla="*/ 0 h 16676"/>
                <a:gd name="T4" fmla="*/ 0 w 21600"/>
                <a:gd name="T5" fmla="*/ 0 h 16676"/>
                <a:gd name="T6" fmla="*/ 0 60000 65536"/>
                <a:gd name="T7" fmla="*/ 0 60000 65536"/>
                <a:gd name="T8" fmla="*/ 0 60000 65536"/>
                <a:gd name="T9" fmla="*/ 0 w 21600"/>
                <a:gd name="T10" fmla="*/ 0 h 16676"/>
                <a:gd name="T11" fmla="*/ 21600 w 21600"/>
                <a:gd name="T12" fmla="*/ 16676 h 16676"/>
              </a:gdLst>
              <a:ahLst/>
              <a:cxnLst>
                <a:cxn ang="T6">
                  <a:pos x="T0" y="T1"/>
                </a:cxn>
                <a:cxn ang="T7">
                  <a:pos x="T2" y="T3"/>
                </a:cxn>
                <a:cxn ang="T8">
                  <a:pos x="T4" y="T5"/>
                </a:cxn>
              </a:cxnLst>
              <a:rect l="T9" t="T10" r="T11" b="T12"/>
              <a:pathLst>
                <a:path w="21600" h="16676" fill="none" extrusionOk="0">
                  <a:moveTo>
                    <a:pt x="13728" y="-1"/>
                  </a:moveTo>
                  <a:cubicBezTo>
                    <a:pt x="18712" y="4102"/>
                    <a:pt x="21600" y="10220"/>
                    <a:pt x="21600" y="16676"/>
                  </a:cubicBezTo>
                </a:path>
                <a:path w="21600" h="16676" stroke="0" extrusionOk="0">
                  <a:moveTo>
                    <a:pt x="13728" y="-1"/>
                  </a:moveTo>
                  <a:cubicBezTo>
                    <a:pt x="18712" y="4102"/>
                    <a:pt x="21600" y="10220"/>
                    <a:pt x="21600" y="16676"/>
                  </a:cubicBezTo>
                  <a:lnTo>
                    <a:pt x="0" y="16676"/>
                  </a:lnTo>
                  <a:close/>
                </a:path>
              </a:pathLst>
            </a:custGeom>
            <a:solidFill>
              <a:schemeClr val="tx1">
                <a:alpha val="30196"/>
              </a:schemeClr>
            </a:solidFill>
            <a:ln w="28575">
              <a:solidFill>
                <a:schemeClr val="bg2"/>
              </a:solidFill>
              <a:round/>
              <a:headEnd/>
              <a:tailEnd/>
            </a:ln>
          </p:spPr>
          <p:txBody>
            <a:bodyPr wrap="none" anchor="ctr"/>
            <a:lstStyle/>
            <a:p>
              <a:endParaRPr lang="en-US"/>
            </a:p>
          </p:txBody>
        </p:sp>
        <p:sp>
          <p:nvSpPr>
            <p:cNvPr id="45" name="Line 73">
              <a:extLst>
                <a:ext uri="{FF2B5EF4-FFF2-40B4-BE49-F238E27FC236}">
                  <a16:creationId xmlns:a16="http://schemas.microsoft.com/office/drawing/2014/main" id="{085A0C1F-2D4C-93C8-49C0-F2A9B888F4FF}"/>
                </a:ext>
              </a:extLst>
            </p:cNvPr>
            <p:cNvSpPr>
              <a:spLocks noChangeShapeType="1"/>
            </p:cNvSpPr>
            <p:nvPr/>
          </p:nvSpPr>
          <p:spPr bwMode="auto">
            <a:xfrm rot="-1404162">
              <a:off x="394" y="843"/>
              <a:ext cx="344" cy="452"/>
            </a:xfrm>
            <a:prstGeom prst="line">
              <a:avLst/>
            </a:prstGeom>
            <a:noFill/>
            <a:ln w="28575">
              <a:solidFill>
                <a:schemeClr val="bg2"/>
              </a:solidFill>
              <a:round/>
              <a:headEnd/>
              <a:tailEnd/>
            </a:ln>
          </p:spPr>
          <p:txBody>
            <a:bodyPr/>
            <a:lstStyle/>
            <a:p>
              <a:endParaRPr lang="en-US"/>
            </a:p>
          </p:txBody>
        </p:sp>
        <p:sp>
          <p:nvSpPr>
            <p:cNvPr id="46" name="Line 74">
              <a:extLst>
                <a:ext uri="{FF2B5EF4-FFF2-40B4-BE49-F238E27FC236}">
                  <a16:creationId xmlns:a16="http://schemas.microsoft.com/office/drawing/2014/main" id="{05B4A5ED-6326-A50D-D7ED-FF0503518D81}"/>
                </a:ext>
              </a:extLst>
            </p:cNvPr>
            <p:cNvSpPr>
              <a:spLocks noChangeShapeType="1"/>
            </p:cNvSpPr>
            <p:nvPr/>
          </p:nvSpPr>
          <p:spPr bwMode="auto">
            <a:xfrm rot="-1404162">
              <a:off x="132" y="1350"/>
              <a:ext cx="709" cy="0"/>
            </a:xfrm>
            <a:prstGeom prst="line">
              <a:avLst/>
            </a:prstGeom>
            <a:noFill/>
            <a:ln w="28575">
              <a:solidFill>
                <a:schemeClr val="bg2"/>
              </a:solidFill>
              <a:round/>
              <a:headEnd/>
              <a:tailEnd/>
            </a:ln>
          </p:spPr>
          <p:txBody>
            <a:bodyPr/>
            <a:lstStyle/>
            <a:p>
              <a:endParaRPr lang="en-US"/>
            </a:p>
          </p:txBody>
        </p:sp>
        <p:sp>
          <p:nvSpPr>
            <p:cNvPr id="47" name="Rectangle 75">
              <a:extLst>
                <a:ext uri="{FF2B5EF4-FFF2-40B4-BE49-F238E27FC236}">
                  <a16:creationId xmlns:a16="http://schemas.microsoft.com/office/drawing/2014/main" id="{4693261C-A7F8-20D7-55F9-44BAFD2EBD56}"/>
                </a:ext>
              </a:extLst>
            </p:cNvPr>
            <p:cNvSpPr>
              <a:spLocks noChangeArrowheads="1"/>
            </p:cNvSpPr>
            <p:nvPr/>
          </p:nvSpPr>
          <p:spPr bwMode="auto">
            <a:xfrm rot="20195838">
              <a:off x="404" y="1098"/>
              <a:ext cx="328" cy="157"/>
            </a:xfrm>
            <a:prstGeom prst="rect">
              <a:avLst/>
            </a:prstGeom>
            <a:noFill/>
            <a:ln w="9525">
              <a:noFill/>
              <a:miter lim="800000"/>
              <a:headEnd/>
              <a:tailEnd/>
            </a:ln>
          </p:spPr>
          <p:txBody>
            <a:bodyPr lIns="0" tIns="0" rIns="0" bIns="0">
              <a:spAutoFit/>
            </a:bodyPr>
            <a:lstStyle/>
            <a:p>
              <a:pPr>
                <a:lnSpc>
                  <a:spcPct val="90000"/>
                </a:lnSpc>
              </a:pPr>
              <a:r>
                <a:rPr lang="en-US">
                  <a:solidFill>
                    <a:schemeClr val="bg2"/>
                  </a:solidFill>
                  <a:latin typeface="Book Antiqua" pitchFamily="18" charset="0"/>
                </a:rPr>
                <a:t>φ</a:t>
              </a:r>
            </a:p>
          </p:txBody>
        </p:sp>
      </p:grpSp>
      <p:sp>
        <p:nvSpPr>
          <p:cNvPr id="7" name="Dátum helye 6"/>
          <p:cNvSpPr>
            <a:spLocks noGrp="1"/>
          </p:cNvSpPr>
          <p:nvPr>
            <p:ph type="dt" sz="half" idx="10"/>
          </p:nvPr>
        </p:nvSpPr>
        <p:spPr/>
        <p:txBody>
          <a:bodyPr/>
          <a:lstStyle/>
          <a:p>
            <a:pPr algn="r"/>
            <a:r>
              <a:rPr lang="hu-HU"/>
              <a:t>October 11, 2023</a:t>
            </a:r>
            <a:endParaRPr lang="en-US" dirty="0"/>
          </a:p>
        </p:txBody>
      </p:sp>
      <p:sp>
        <p:nvSpPr>
          <p:cNvPr id="9" name="Élőláb helye 8"/>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597AB587-FFAE-EABB-505E-E012AE6DA8BF}"/>
              </a:ext>
            </a:extLst>
          </p:cNvPr>
          <p:cNvSpPr>
            <a:spLocks noGrp="1"/>
          </p:cNvSpPr>
          <p:nvPr>
            <p:ph type="sldNum" sz="quarter" idx="12"/>
          </p:nvPr>
        </p:nvSpPr>
        <p:spPr/>
        <p:txBody>
          <a:bodyPr/>
          <a:lstStyle/>
          <a:p>
            <a:fld id="{8EBAB383-6C5D-40A2-91D4-B65D4716B15C}" type="slidenum">
              <a:rPr lang="en-US" smtClean="0"/>
              <a:pPr/>
              <a:t>56</a:t>
            </a:fld>
            <a:r>
              <a:rPr lang="en-US" sz="1100"/>
              <a:t>/</a:t>
            </a:r>
            <a:r>
              <a:rPr lang="hu-HU" sz="1100"/>
              <a:t>30</a:t>
            </a:r>
            <a:endParaRPr lang="en-US" sz="2800" dirty="0"/>
          </a:p>
        </p:txBody>
      </p:sp>
    </p:spTree>
    <p:extLst>
      <p:ext uri="{BB962C8B-B14F-4D97-AF65-F5344CB8AC3E}">
        <p14:creationId xmlns:p14="http://schemas.microsoft.com/office/powerpoint/2010/main" val="2530150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a:t>Experimental Control parameters</a:t>
            </a:r>
          </a:p>
        </p:txBody>
      </p:sp>
      <p:sp>
        <p:nvSpPr>
          <p:cNvPr id="3" name="Tartalom helye 2"/>
          <p:cNvSpPr>
            <a:spLocks noGrp="1"/>
          </p:cNvSpPr>
          <p:nvPr>
            <p:ph idx="1"/>
          </p:nvPr>
        </p:nvSpPr>
        <p:spPr>
          <a:xfrm>
            <a:off x="2257247" y="1109604"/>
            <a:ext cx="8350369" cy="1463398"/>
          </a:xfrm>
        </p:spPr>
        <p:txBody>
          <a:bodyPr>
            <a:normAutofit fontScale="92500" lnSpcReduction="20000"/>
          </a:bodyPr>
          <a:lstStyle/>
          <a:p>
            <a:pPr>
              <a:spcBef>
                <a:spcPts val="400"/>
              </a:spcBef>
            </a:pPr>
            <a:r>
              <a:rPr lang="en-US"/>
              <a:t>Collision energy: controls initial temperature, initial </a:t>
            </a:r>
            <a:r>
              <a:rPr lang="en-US">
                <a:latin typeface="Symbol" panose="05050102010706020507" pitchFamily="18" charset="2"/>
              </a:rPr>
              <a:t>m</a:t>
            </a:r>
            <a:r>
              <a:rPr lang="en-US" baseline="-25000"/>
              <a:t>B</a:t>
            </a:r>
          </a:p>
          <a:p>
            <a:pPr>
              <a:spcBef>
                <a:spcPts val="400"/>
              </a:spcBef>
            </a:pPr>
            <a:r>
              <a:rPr lang="en-US"/>
              <a:t>Collision system &amp; centrality: controls available volume</a:t>
            </a:r>
          </a:p>
          <a:p>
            <a:pPr>
              <a:spcBef>
                <a:spcPts val="400"/>
              </a:spcBef>
            </a:pPr>
            <a:r>
              <a:rPr lang="en-US"/>
              <a:t>Event geometry: reaction plane, event plane, fluctuations</a:t>
            </a:r>
          </a:p>
          <a:p>
            <a:pPr>
              <a:spcBef>
                <a:spcPts val="400"/>
              </a:spcBef>
            </a:pPr>
            <a:r>
              <a:rPr lang="en-US"/>
              <a:t>Important parameters: N</a:t>
            </a:r>
            <a:r>
              <a:rPr lang="en-US" baseline="-25000"/>
              <a:t>part</a:t>
            </a:r>
            <a:r>
              <a:rPr lang="en-US"/>
              <a:t> (system size), N</a:t>
            </a:r>
            <a:r>
              <a:rPr lang="en-US" baseline="-25000"/>
              <a:t>coll</a:t>
            </a:r>
            <a:r>
              <a:rPr lang="en-US"/>
              <a:t> (x-sect)</a:t>
            </a:r>
            <a:endParaRPr lang="en-US" baseline="-25000"/>
          </a:p>
        </p:txBody>
      </p:sp>
      <p:grpSp>
        <p:nvGrpSpPr>
          <p:cNvPr id="7" name="Group 32"/>
          <p:cNvGrpSpPr>
            <a:grpSpLocks/>
          </p:cNvGrpSpPr>
          <p:nvPr/>
        </p:nvGrpSpPr>
        <p:grpSpPr bwMode="auto">
          <a:xfrm>
            <a:off x="1821501" y="2655097"/>
            <a:ext cx="6089110" cy="1616670"/>
            <a:chOff x="657" y="1616"/>
            <a:chExt cx="4400" cy="1281"/>
          </a:xfrm>
        </p:grpSpPr>
        <p:sp>
          <p:nvSpPr>
            <p:cNvPr id="8" name="Text Box 4"/>
            <p:cNvSpPr txBox="1">
              <a:spLocks noChangeArrowheads="1"/>
            </p:cNvSpPr>
            <p:nvPr/>
          </p:nvSpPr>
          <p:spPr bwMode="auto">
            <a:xfrm>
              <a:off x="657" y="2432"/>
              <a:ext cx="1134" cy="465"/>
            </a:xfrm>
            <a:prstGeom prst="rect">
              <a:avLst/>
            </a:prstGeom>
            <a:noFill/>
            <a:ln w="9525">
              <a:noFill/>
              <a:miter lim="800000"/>
              <a:headEnd/>
              <a:tailEnd/>
            </a:ln>
          </p:spPr>
          <p:txBody>
            <a:bodyPr lIns="90000" tIns="46800" rIns="90000" bIns="46800">
              <a:spAutoFit/>
            </a:bodyPr>
            <a:lstStyle/>
            <a:p>
              <a:pPr marL="331788" indent="-331788" algn="ctr">
                <a:buClr>
                  <a:srgbClr val="0000FF"/>
                </a:buClr>
                <a:buSzPct val="6200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US" sz="1600"/>
                <a:t>Central Au+Au</a:t>
              </a:r>
            </a:p>
            <a:p>
              <a:pPr marL="331788" indent="-331788" algn="ctr">
                <a:buClr>
                  <a:srgbClr val="0000FF"/>
                </a:buClr>
                <a:buSzPct val="6200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US" sz="1600"/>
                <a:t>N</a:t>
              </a:r>
              <a:r>
                <a:rPr lang="en-US" sz="1600" baseline="-25000"/>
                <a:t>part</a:t>
              </a:r>
              <a:r>
                <a:rPr lang="en-US" sz="1600"/>
                <a:t>~300</a:t>
              </a:r>
            </a:p>
          </p:txBody>
        </p:sp>
        <p:sp>
          <p:nvSpPr>
            <p:cNvPr id="9" name="Oval 5"/>
            <p:cNvSpPr>
              <a:spLocks noChangeArrowheads="1"/>
            </p:cNvSpPr>
            <p:nvPr/>
          </p:nvSpPr>
          <p:spPr bwMode="auto">
            <a:xfrm>
              <a:off x="657" y="1619"/>
              <a:ext cx="864" cy="795"/>
            </a:xfrm>
            <a:prstGeom prst="ellipse">
              <a:avLst/>
            </a:prstGeom>
            <a:solidFill>
              <a:schemeClr val="tx1">
                <a:alpha val="29803"/>
              </a:schemeClr>
            </a:solidFill>
            <a:ln w="9525">
              <a:noFill/>
              <a:round/>
              <a:headEnd/>
              <a:tailEnd/>
            </a:ln>
          </p:spPr>
          <p:txBody>
            <a:bodyPr wrap="none" anchor="ctr"/>
            <a:lstStyle/>
            <a:p>
              <a:endParaRPr lang="en-US" sz="1600"/>
            </a:p>
          </p:txBody>
        </p:sp>
        <p:sp>
          <p:nvSpPr>
            <p:cNvPr id="10" name="Oval 6"/>
            <p:cNvSpPr>
              <a:spLocks noChangeArrowheads="1"/>
            </p:cNvSpPr>
            <p:nvPr/>
          </p:nvSpPr>
          <p:spPr bwMode="auto">
            <a:xfrm>
              <a:off x="945" y="1619"/>
              <a:ext cx="864" cy="795"/>
            </a:xfrm>
            <a:prstGeom prst="ellipse">
              <a:avLst/>
            </a:prstGeom>
            <a:solidFill>
              <a:schemeClr val="tx1">
                <a:alpha val="29803"/>
              </a:schemeClr>
            </a:solidFill>
            <a:ln w="9525">
              <a:noFill/>
              <a:round/>
              <a:headEnd/>
              <a:tailEnd/>
            </a:ln>
          </p:spPr>
          <p:txBody>
            <a:bodyPr wrap="none" anchor="ctr"/>
            <a:lstStyle/>
            <a:p>
              <a:endParaRPr lang="en-US" sz="1600"/>
            </a:p>
          </p:txBody>
        </p:sp>
        <p:sp>
          <p:nvSpPr>
            <p:cNvPr id="11" name="Oval 7"/>
            <p:cNvSpPr>
              <a:spLocks noChangeArrowheads="1"/>
            </p:cNvSpPr>
            <p:nvPr/>
          </p:nvSpPr>
          <p:spPr bwMode="auto">
            <a:xfrm>
              <a:off x="945" y="1663"/>
              <a:ext cx="576" cy="708"/>
            </a:xfrm>
            <a:prstGeom prst="ellipse">
              <a:avLst/>
            </a:prstGeom>
            <a:solidFill>
              <a:srgbClr val="FF0000">
                <a:alpha val="29803"/>
              </a:srgbClr>
            </a:solidFill>
            <a:ln w="9360">
              <a:solidFill>
                <a:srgbClr val="000000"/>
              </a:solidFill>
              <a:round/>
              <a:headEnd/>
              <a:tailEnd/>
            </a:ln>
          </p:spPr>
          <p:txBody>
            <a:bodyPr wrap="none" anchor="ctr"/>
            <a:lstStyle/>
            <a:p>
              <a:endParaRPr lang="en-US" sz="1600"/>
            </a:p>
          </p:txBody>
        </p:sp>
        <p:sp>
          <p:nvSpPr>
            <p:cNvPr id="12" name="Oval 8"/>
            <p:cNvSpPr>
              <a:spLocks noChangeArrowheads="1"/>
            </p:cNvSpPr>
            <p:nvPr/>
          </p:nvSpPr>
          <p:spPr bwMode="auto">
            <a:xfrm>
              <a:off x="1927" y="1636"/>
              <a:ext cx="864" cy="796"/>
            </a:xfrm>
            <a:prstGeom prst="ellipse">
              <a:avLst/>
            </a:prstGeom>
            <a:solidFill>
              <a:schemeClr val="tx1">
                <a:alpha val="29803"/>
              </a:schemeClr>
            </a:solidFill>
            <a:ln w="9525">
              <a:noFill/>
              <a:round/>
              <a:headEnd/>
              <a:tailEnd/>
            </a:ln>
          </p:spPr>
          <p:txBody>
            <a:bodyPr wrap="none" anchor="ctr"/>
            <a:lstStyle/>
            <a:p>
              <a:endParaRPr lang="en-US" sz="1600"/>
            </a:p>
          </p:txBody>
        </p:sp>
        <p:sp>
          <p:nvSpPr>
            <p:cNvPr id="13" name="Oval 9"/>
            <p:cNvSpPr>
              <a:spLocks noChangeArrowheads="1"/>
            </p:cNvSpPr>
            <p:nvPr/>
          </p:nvSpPr>
          <p:spPr bwMode="auto">
            <a:xfrm>
              <a:off x="2454" y="1636"/>
              <a:ext cx="864" cy="796"/>
            </a:xfrm>
            <a:prstGeom prst="ellipse">
              <a:avLst/>
            </a:prstGeom>
            <a:solidFill>
              <a:schemeClr val="tx1">
                <a:alpha val="29803"/>
              </a:schemeClr>
            </a:solidFill>
            <a:ln w="9525">
              <a:noFill/>
              <a:round/>
              <a:headEnd/>
              <a:tailEnd/>
            </a:ln>
          </p:spPr>
          <p:txBody>
            <a:bodyPr wrap="none" anchor="ctr"/>
            <a:lstStyle/>
            <a:p>
              <a:endParaRPr lang="en-US" sz="1600"/>
            </a:p>
          </p:txBody>
        </p:sp>
        <p:sp>
          <p:nvSpPr>
            <p:cNvPr id="14" name="Oval 10"/>
            <p:cNvSpPr>
              <a:spLocks noChangeArrowheads="1"/>
            </p:cNvSpPr>
            <p:nvPr/>
          </p:nvSpPr>
          <p:spPr bwMode="auto">
            <a:xfrm>
              <a:off x="2454" y="1769"/>
              <a:ext cx="336" cy="532"/>
            </a:xfrm>
            <a:prstGeom prst="ellipse">
              <a:avLst/>
            </a:prstGeom>
            <a:solidFill>
              <a:srgbClr val="FF0000">
                <a:alpha val="29803"/>
              </a:srgbClr>
            </a:solidFill>
            <a:ln w="9360">
              <a:solidFill>
                <a:srgbClr val="000000"/>
              </a:solidFill>
              <a:round/>
              <a:headEnd/>
              <a:tailEnd/>
            </a:ln>
          </p:spPr>
          <p:txBody>
            <a:bodyPr wrap="none" anchor="ctr"/>
            <a:lstStyle/>
            <a:p>
              <a:endParaRPr lang="en-US" sz="1600"/>
            </a:p>
          </p:txBody>
        </p:sp>
        <p:sp>
          <p:nvSpPr>
            <p:cNvPr id="15" name="Oval 11"/>
            <p:cNvSpPr>
              <a:spLocks noChangeArrowheads="1"/>
            </p:cNvSpPr>
            <p:nvPr/>
          </p:nvSpPr>
          <p:spPr bwMode="auto">
            <a:xfrm>
              <a:off x="3560" y="1616"/>
              <a:ext cx="864" cy="796"/>
            </a:xfrm>
            <a:prstGeom prst="ellipse">
              <a:avLst/>
            </a:prstGeom>
            <a:solidFill>
              <a:schemeClr val="tx1">
                <a:alpha val="29803"/>
              </a:schemeClr>
            </a:solidFill>
            <a:ln w="9525">
              <a:noFill/>
              <a:round/>
              <a:headEnd/>
              <a:tailEnd/>
            </a:ln>
          </p:spPr>
          <p:txBody>
            <a:bodyPr wrap="none" anchor="ctr"/>
            <a:lstStyle/>
            <a:p>
              <a:endParaRPr lang="en-US" sz="1600"/>
            </a:p>
          </p:txBody>
        </p:sp>
        <p:sp>
          <p:nvSpPr>
            <p:cNvPr id="16" name="Oval 12"/>
            <p:cNvSpPr>
              <a:spLocks noChangeArrowheads="1"/>
            </p:cNvSpPr>
            <p:nvPr/>
          </p:nvSpPr>
          <p:spPr bwMode="auto">
            <a:xfrm>
              <a:off x="3770" y="2036"/>
              <a:ext cx="244" cy="210"/>
            </a:xfrm>
            <a:prstGeom prst="ellipse">
              <a:avLst/>
            </a:prstGeom>
            <a:solidFill>
              <a:schemeClr val="tx1">
                <a:alpha val="29803"/>
              </a:schemeClr>
            </a:solidFill>
            <a:ln w="9525">
              <a:noFill/>
              <a:round/>
              <a:headEnd/>
              <a:tailEnd/>
            </a:ln>
          </p:spPr>
          <p:txBody>
            <a:bodyPr wrap="none" anchor="ctr"/>
            <a:lstStyle/>
            <a:p>
              <a:endParaRPr lang="en-US" sz="1600"/>
            </a:p>
          </p:txBody>
        </p:sp>
        <p:sp>
          <p:nvSpPr>
            <p:cNvPr id="17" name="Oval 13"/>
            <p:cNvSpPr>
              <a:spLocks noChangeArrowheads="1"/>
            </p:cNvSpPr>
            <p:nvPr/>
          </p:nvSpPr>
          <p:spPr bwMode="auto">
            <a:xfrm>
              <a:off x="3770" y="2036"/>
              <a:ext cx="244" cy="215"/>
            </a:xfrm>
            <a:prstGeom prst="ellipse">
              <a:avLst/>
            </a:prstGeom>
            <a:solidFill>
              <a:srgbClr val="FF0000">
                <a:alpha val="29803"/>
              </a:srgbClr>
            </a:solidFill>
            <a:ln w="9360">
              <a:solidFill>
                <a:srgbClr val="000000"/>
              </a:solidFill>
              <a:round/>
              <a:headEnd/>
              <a:tailEnd/>
            </a:ln>
          </p:spPr>
          <p:txBody>
            <a:bodyPr wrap="none" anchor="ctr"/>
            <a:lstStyle/>
            <a:p>
              <a:endParaRPr lang="en-US" sz="1600"/>
            </a:p>
          </p:txBody>
        </p:sp>
        <p:sp>
          <p:nvSpPr>
            <p:cNvPr id="18" name="Oval 14"/>
            <p:cNvSpPr>
              <a:spLocks noChangeArrowheads="1"/>
            </p:cNvSpPr>
            <p:nvPr/>
          </p:nvSpPr>
          <p:spPr bwMode="auto">
            <a:xfrm>
              <a:off x="4740" y="2115"/>
              <a:ext cx="181" cy="136"/>
            </a:xfrm>
            <a:prstGeom prst="ellipse">
              <a:avLst/>
            </a:prstGeom>
            <a:solidFill>
              <a:schemeClr val="tx1">
                <a:alpha val="29803"/>
              </a:schemeClr>
            </a:solidFill>
            <a:ln w="9525">
              <a:noFill/>
              <a:round/>
              <a:headEnd/>
              <a:tailEnd/>
            </a:ln>
          </p:spPr>
          <p:txBody>
            <a:bodyPr wrap="none" anchor="ctr"/>
            <a:lstStyle/>
            <a:p>
              <a:endParaRPr lang="en-US" sz="1600"/>
            </a:p>
          </p:txBody>
        </p:sp>
        <p:sp>
          <p:nvSpPr>
            <p:cNvPr id="19" name="Oval 15"/>
            <p:cNvSpPr>
              <a:spLocks noChangeArrowheads="1"/>
            </p:cNvSpPr>
            <p:nvPr/>
          </p:nvSpPr>
          <p:spPr bwMode="auto">
            <a:xfrm>
              <a:off x="4785" y="2115"/>
              <a:ext cx="136" cy="136"/>
            </a:xfrm>
            <a:prstGeom prst="ellipse">
              <a:avLst/>
            </a:prstGeom>
            <a:solidFill>
              <a:srgbClr val="FF0000">
                <a:alpha val="29803"/>
              </a:srgbClr>
            </a:solidFill>
            <a:ln w="9360">
              <a:solidFill>
                <a:srgbClr val="000000"/>
              </a:solidFill>
              <a:round/>
              <a:headEnd/>
              <a:tailEnd/>
            </a:ln>
          </p:spPr>
          <p:txBody>
            <a:bodyPr wrap="none" anchor="ctr"/>
            <a:lstStyle/>
            <a:p>
              <a:endParaRPr lang="en-US" sz="1600"/>
            </a:p>
          </p:txBody>
        </p:sp>
        <p:sp>
          <p:nvSpPr>
            <p:cNvPr id="20" name="Oval 16"/>
            <p:cNvSpPr>
              <a:spLocks noChangeArrowheads="1"/>
            </p:cNvSpPr>
            <p:nvPr/>
          </p:nvSpPr>
          <p:spPr bwMode="auto">
            <a:xfrm>
              <a:off x="4785" y="2115"/>
              <a:ext cx="181" cy="136"/>
            </a:xfrm>
            <a:prstGeom prst="ellipse">
              <a:avLst/>
            </a:prstGeom>
            <a:solidFill>
              <a:schemeClr val="tx1">
                <a:alpha val="29803"/>
              </a:schemeClr>
            </a:solidFill>
            <a:ln w="9525">
              <a:noFill/>
              <a:round/>
              <a:headEnd/>
              <a:tailEnd/>
            </a:ln>
          </p:spPr>
          <p:txBody>
            <a:bodyPr wrap="none" anchor="ctr"/>
            <a:lstStyle/>
            <a:p>
              <a:endParaRPr lang="en-US" sz="1600"/>
            </a:p>
          </p:txBody>
        </p:sp>
        <p:sp>
          <p:nvSpPr>
            <p:cNvPr id="21" name="Text Box 27"/>
            <p:cNvSpPr txBox="1">
              <a:spLocks noChangeArrowheads="1"/>
            </p:cNvSpPr>
            <p:nvPr/>
          </p:nvSpPr>
          <p:spPr bwMode="auto">
            <a:xfrm>
              <a:off x="1972" y="2432"/>
              <a:ext cx="1362" cy="465"/>
            </a:xfrm>
            <a:prstGeom prst="rect">
              <a:avLst/>
            </a:prstGeom>
            <a:noFill/>
            <a:ln w="9525">
              <a:noFill/>
              <a:miter lim="800000"/>
              <a:headEnd/>
              <a:tailEnd/>
            </a:ln>
          </p:spPr>
          <p:txBody>
            <a:bodyPr lIns="90000" tIns="46800" rIns="90000" bIns="46800">
              <a:spAutoFit/>
            </a:bodyPr>
            <a:lstStyle/>
            <a:p>
              <a:pPr marL="331788" indent="-331788" algn="ctr">
                <a:buClr>
                  <a:srgbClr val="0000FF"/>
                </a:buClr>
                <a:buSzPct val="6200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US" sz="1600"/>
                <a:t>Peripheral Au+Au</a:t>
              </a:r>
            </a:p>
            <a:p>
              <a:pPr marL="331788" indent="-331788" algn="ctr">
                <a:buClr>
                  <a:srgbClr val="0000FF"/>
                </a:buClr>
                <a:buSzPct val="6200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US" sz="1600"/>
                <a:t>N</a:t>
              </a:r>
              <a:r>
                <a:rPr lang="en-US" sz="1600" baseline="-25000"/>
                <a:t>part</a:t>
              </a:r>
              <a:r>
                <a:rPr lang="en-US" sz="1600"/>
                <a:t>~50</a:t>
              </a:r>
            </a:p>
          </p:txBody>
        </p:sp>
        <p:sp>
          <p:nvSpPr>
            <p:cNvPr id="22" name="Text Box 28"/>
            <p:cNvSpPr txBox="1">
              <a:spLocks noChangeArrowheads="1"/>
            </p:cNvSpPr>
            <p:nvPr/>
          </p:nvSpPr>
          <p:spPr bwMode="auto">
            <a:xfrm>
              <a:off x="3696" y="2432"/>
              <a:ext cx="545" cy="270"/>
            </a:xfrm>
            <a:prstGeom prst="rect">
              <a:avLst/>
            </a:prstGeom>
            <a:noFill/>
            <a:ln w="9525">
              <a:noFill/>
              <a:miter lim="800000"/>
              <a:headEnd/>
              <a:tailEnd/>
            </a:ln>
          </p:spPr>
          <p:txBody>
            <a:bodyPr lIns="90000" tIns="46800" rIns="90000" bIns="46800">
              <a:spAutoFit/>
            </a:bodyPr>
            <a:lstStyle/>
            <a:p>
              <a:pPr marL="331788" indent="-331788" algn="ctr">
                <a:buClr>
                  <a:srgbClr val="0000FF"/>
                </a:buClr>
                <a:buSzPct val="6200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US" sz="1600"/>
                <a:t>d+Au</a:t>
              </a:r>
            </a:p>
          </p:txBody>
        </p:sp>
        <p:sp>
          <p:nvSpPr>
            <p:cNvPr id="23" name="Text Box 29"/>
            <p:cNvSpPr txBox="1">
              <a:spLocks noChangeArrowheads="1"/>
            </p:cNvSpPr>
            <p:nvPr/>
          </p:nvSpPr>
          <p:spPr bwMode="auto">
            <a:xfrm>
              <a:off x="4648" y="2432"/>
              <a:ext cx="409" cy="270"/>
            </a:xfrm>
            <a:prstGeom prst="rect">
              <a:avLst/>
            </a:prstGeom>
            <a:noFill/>
            <a:ln w="9525">
              <a:noFill/>
              <a:miter lim="800000"/>
              <a:headEnd/>
              <a:tailEnd/>
            </a:ln>
          </p:spPr>
          <p:txBody>
            <a:bodyPr lIns="90000" tIns="46800" rIns="90000" bIns="46800">
              <a:spAutoFit/>
            </a:bodyPr>
            <a:lstStyle/>
            <a:p>
              <a:pPr marL="331788" indent="-331788" algn="ctr">
                <a:buClr>
                  <a:srgbClr val="0000FF"/>
                </a:buClr>
                <a:buSzPct val="6200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US" sz="1600"/>
                <a:t>p+p</a:t>
              </a:r>
            </a:p>
          </p:txBody>
        </p:sp>
      </p:grpSp>
      <p:grpSp>
        <p:nvGrpSpPr>
          <p:cNvPr id="24" name="Group 31"/>
          <p:cNvGrpSpPr>
            <a:grpSpLocks/>
          </p:cNvGrpSpPr>
          <p:nvPr/>
        </p:nvGrpSpPr>
        <p:grpSpPr bwMode="auto">
          <a:xfrm>
            <a:off x="2482265" y="4437442"/>
            <a:ext cx="3033402" cy="1518598"/>
            <a:chOff x="1595" y="3101"/>
            <a:chExt cx="2086" cy="1044"/>
          </a:xfrm>
        </p:grpSpPr>
        <p:sp>
          <p:nvSpPr>
            <p:cNvPr id="25" name="Oval 18"/>
            <p:cNvSpPr>
              <a:spLocks noChangeArrowheads="1"/>
            </p:cNvSpPr>
            <p:nvPr/>
          </p:nvSpPr>
          <p:spPr bwMode="auto">
            <a:xfrm rot="-749941">
              <a:off x="1782" y="3334"/>
              <a:ext cx="864" cy="811"/>
            </a:xfrm>
            <a:prstGeom prst="ellipse">
              <a:avLst/>
            </a:prstGeom>
            <a:solidFill>
              <a:schemeClr val="tx1">
                <a:alpha val="29803"/>
              </a:schemeClr>
            </a:solidFill>
            <a:ln w="9525">
              <a:noFill/>
              <a:round/>
              <a:headEnd/>
              <a:tailEnd/>
            </a:ln>
          </p:spPr>
          <p:txBody>
            <a:bodyPr wrap="none" anchor="ctr"/>
            <a:lstStyle/>
            <a:p>
              <a:endParaRPr lang="en-US">
                <a:effectLst>
                  <a:outerShdw blurRad="38100" dist="38100" dir="2700000" algn="tl">
                    <a:srgbClr val="000000">
                      <a:alpha val="43137"/>
                    </a:srgbClr>
                  </a:outerShdw>
                </a:effectLst>
              </a:endParaRPr>
            </a:p>
          </p:txBody>
        </p:sp>
        <p:sp>
          <p:nvSpPr>
            <p:cNvPr id="26" name="Oval 19"/>
            <p:cNvSpPr>
              <a:spLocks noChangeArrowheads="1"/>
            </p:cNvSpPr>
            <p:nvPr/>
          </p:nvSpPr>
          <p:spPr bwMode="auto">
            <a:xfrm rot="-749941">
              <a:off x="2298" y="3219"/>
              <a:ext cx="864" cy="811"/>
            </a:xfrm>
            <a:prstGeom prst="ellipse">
              <a:avLst/>
            </a:prstGeom>
            <a:solidFill>
              <a:schemeClr val="tx1">
                <a:alpha val="29803"/>
              </a:schemeClr>
            </a:solidFill>
            <a:ln w="9525">
              <a:noFill/>
              <a:round/>
              <a:headEnd/>
              <a:tailEnd/>
            </a:ln>
          </p:spPr>
          <p:txBody>
            <a:bodyPr wrap="none" anchor="ctr"/>
            <a:lstStyle/>
            <a:p>
              <a:endParaRPr lang="en-US">
                <a:effectLst>
                  <a:outerShdw blurRad="38100" dist="38100" dir="2700000" algn="tl">
                    <a:srgbClr val="000000">
                      <a:alpha val="43137"/>
                    </a:srgbClr>
                  </a:outerShdw>
                </a:effectLst>
              </a:endParaRPr>
            </a:p>
          </p:txBody>
        </p:sp>
        <p:sp>
          <p:nvSpPr>
            <p:cNvPr id="27" name="Oval 20"/>
            <p:cNvSpPr>
              <a:spLocks noChangeArrowheads="1"/>
            </p:cNvSpPr>
            <p:nvPr/>
          </p:nvSpPr>
          <p:spPr bwMode="auto">
            <a:xfrm rot="-749941">
              <a:off x="2308" y="3412"/>
              <a:ext cx="336" cy="543"/>
            </a:xfrm>
            <a:prstGeom prst="ellipse">
              <a:avLst/>
            </a:prstGeom>
            <a:solidFill>
              <a:srgbClr val="FF0000">
                <a:alpha val="29803"/>
              </a:srgbClr>
            </a:solidFill>
            <a:ln w="9360">
              <a:solidFill>
                <a:srgbClr val="000000"/>
              </a:solidFill>
              <a:round/>
              <a:headEnd/>
              <a:tailEnd/>
            </a:ln>
          </p:spPr>
          <p:txBody>
            <a:bodyPr wrap="none" anchor="ctr"/>
            <a:lstStyle/>
            <a:p>
              <a:endParaRPr lang="en-US">
                <a:effectLst>
                  <a:outerShdw blurRad="38100" dist="38100" dir="2700000" algn="tl">
                    <a:srgbClr val="000000">
                      <a:alpha val="43137"/>
                    </a:srgbClr>
                  </a:outerShdw>
                </a:effectLst>
              </a:endParaRPr>
            </a:p>
          </p:txBody>
        </p:sp>
        <p:sp>
          <p:nvSpPr>
            <p:cNvPr id="28" name="Line 21"/>
            <p:cNvSpPr>
              <a:spLocks noChangeShapeType="1"/>
            </p:cNvSpPr>
            <p:nvPr/>
          </p:nvSpPr>
          <p:spPr bwMode="auto">
            <a:xfrm rot="570060" flipV="1">
              <a:off x="2472" y="3612"/>
              <a:ext cx="627" cy="116"/>
            </a:xfrm>
            <a:prstGeom prst="line">
              <a:avLst/>
            </a:prstGeom>
            <a:noFill/>
            <a:ln w="28575">
              <a:solidFill>
                <a:schemeClr val="tx1"/>
              </a:solidFill>
              <a:round/>
              <a:headEnd/>
              <a:tailEnd type="triangle" w="med" len="med"/>
            </a:ln>
          </p:spPr>
          <p:txBody>
            <a:bodyPr/>
            <a:lstStyle/>
            <a:p>
              <a:endParaRPr lang="en-US">
                <a:effectLst>
                  <a:outerShdw blurRad="38100" dist="38100" dir="2700000" algn="tl">
                    <a:srgbClr val="000000">
                      <a:alpha val="43137"/>
                    </a:srgbClr>
                  </a:outerShdw>
                </a:effectLst>
              </a:endParaRPr>
            </a:p>
          </p:txBody>
        </p:sp>
        <p:sp>
          <p:nvSpPr>
            <p:cNvPr id="29" name="Line 22"/>
            <p:cNvSpPr>
              <a:spLocks noChangeShapeType="1"/>
            </p:cNvSpPr>
            <p:nvPr/>
          </p:nvSpPr>
          <p:spPr bwMode="auto">
            <a:xfrm rot="570060" flipV="1">
              <a:off x="1595" y="3204"/>
              <a:ext cx="2015" cy="845"/>
            </a:xfrm>
            <a:prstGeom prst="line">
              <a:avLst/>
            </a:prstGeom>
            <a:noFill/>
            <a:ln w="28575">
              <a:solidFill>
                <a:schemeClr val="tx1"/>
              </a:solidFill>
              <a:prstDash val="sysDot"/>
              <a:round/>
              <a:headEnd/>
              <a:tailEnd/>
            </a:ln>
          </p:spPr>
          <p:txBody>
            <a:bodyPr/>
            <a:lstStyle/>
            <a:p>
              <a:endParaRPr lang="en-US">
                <a:effectLst>
                  <a:outerShdw blurRad="38100" dist="38100" dir="2700000" algn="tl">
                    <a:srgbClr val="000000">
                      <a:alpha val="43137"/>
                    </a:srgbClr>
                  </a:outerShdw>
                </a:effectLst>
              </a:endParaRPr>
            </a:p>
          </p:txBody>
        </p:sp>
        <p:sp>
          <p:nvSpPr>
            <p:cNvPr id="30" name="Text Box 26"/>
            <p:cNvSpPr txBox="1">
              <a:spLocks noChangeArrowheads="1"/>
            </p:cNvSpPr>
            <p:nvPr/>
          </p:nvSpPr>
          <p:spPr bwMode="auto">
            <a:xfrm rot="20850059">
              <a:off x="2607" y="3250"/>
              <a:ext cx="1074" cy="255"/>
            </a:xfrm>
            <a:prstGeom prst="rect">
              <a:avLst/>
            </a:prstGeom>
            <a:noFill/>
            <a:ln w="9525">
              <a:noFill/>
              <a:miter lim="800000"/>
              <a:headEnd/>
              <a:tailEnd/>
            </a:ln>
          </p:spPr>
          <p:txBody>
            <a:bodyPr wrap="square" lIns="90000" tIns="46800" rIns="90000" bIns="46800">
              <a:spAutoFit/>
            </a:bodyPr>
            <a:lstStyle/>
            <a:p>
              <a:pPr marL="331788" indent="-331788">
                <a:spcBef>
                  <a:spcPts val="1500"/>
                </a:spcBef>
                <a:buClr>
                  <a:srgbClr val="0000FF"/>
                </a:buClr>
                <a:buSzPct val="6200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US"/>
                <a:t>Reaction Plane</a:t>
              </a:r>
            </a:p>
          </p:txBody>
        </p:sp>
        <p:sp>
          <p:nvSpPr>
            <p:cNvPr id="31" name="Line 30"/>
            <p:cNvSpPr>
              <a:spLocks noChangeShapeType="1"/>
            </p:cNvSpPr>
            <p:nvPr/>
          </p:nvSpPr>
          <p:spPr bwMode="auto">
            <a:xfrm rot="570060" flipH="1" flipV="1">
              <a:off x="2423" y="3101"/>
              <a:ext cx="91" cy="570"/>
            </a:xfrm>
            <a:prstGeom prst="line">
              <a:avLst/>
            </a:prstGeom>
            <a:noFill/>
            <a:ln w="28575">
              <a:solidFill>
                <a:schemeClr val="tx1"/>
              </a:solidFill>
              <a:round/>
              <a:headEnd/>
              <a:tailEnd type="triangle" w="med" len="med"/>
            </a:ln>
          </p:spPr>
          <p:txBody>
            <a:bodyPr/>
            <a:lstStyle/>
            <a:p>
              <a:endParaRPr lang="en-US">
                <a:effectLst>
                  <a:outerShdw blurRad="38100" dist="38100" dir="2700000" algn="tl">
                    <a:srgbClr val="000000">
                      <a:alpha val="43137"/>
                    </a:srgbClr>
                  </a:outerShdw>
                </a:effectLst>
              </a:endParaRPr>
            </a:p>
          </p:txBody>
        </p:sp>
      </p:grpSp>
      <p:pic>
        <p:nvPicPr>
          <p:cNvPr id="43" name="Kép 42"/>
          <p:cNvPicPr>
            <a:picLocks noChangeAspect="1"/>
          </p:cNvPicPr>
          <p:nvPr/>
        </p:nvPicPr>
        <p:blipFill rotWithShape="1">
          <a:blip r:embed="rId2">
            <a:clrChange>
              <a:clrFrom>
                <a:srgbClr val="999999"/>
              </a:clrFrom>
              <a:clrTo>
                <a:srgbClr val="999999">
                  <a:alpha val="0"/>
                </a:srgbClr>
              </a:clrTo>
            </a:clrChang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8742" t="12275" r="12165" b="16661"/>
          <a:stretch/>
        </p:blipFill>
        <p:spPr>
          <a:xfrm rot="20488916">
            <a:off x="6547839" y="4677605"/>
            <a:ext cx="1821088" cy="1395416"/>
          </a:xfrm>
          <a:prstGeom prst="rect">
            <a:avLst/>
          </a:prstGeom>
        </p:spPr>
      </p:pic>
      <p:sp>
        <p:nvSpPr>
          <p:cNvPr id="44" name="Text Box 4"/>
          <p:cNvSpPr txBox="1">
            <a:spLocks noChangeArrowheads="1"/>
          </p:cNvSpPr>
          <p:nvPr/>
        </p:nvSpPr>
        <p:spPr bwMode="auto">
          <a:xfrm>
            <a:off x="6466691" y="4243237"/>
            <a:ext cx="1569330" cy="340735"/>
          </a:xfrm>
          <a:prstGeom prst="rect">
            <a:avLst/>
          </a:prstGeom>
          <a:noFill/>
          <a:ln w="9525">
            <a:noFill/>
            <a:miter lim="800000"/>
            <a:headEnd/>
            <a:tailEnd/>
          </a:ln>
        </p:spPr>
        <p:txBody>
          <a:bodyPr lIns="90000" tIns="46800" rIns="90000" bIns="46800">
            <a:spAutoFit/>
          </a:bodyPr>
          <a:lstStyle/>
          <a:p>
            <a:pPr marL="331788" indent="-331788" algn="ctr">
              <a:buClr>
                <a:srgbClr val="0000FF"/>
              </a:buClr>
              <a:buSzPct val="6200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US" sz="1600"/>
              <a:t>Reality</a:t>
            </a:r>
          </a:p>
        </p:txBody>
      </p:sp>
      <p:pic>
        <p:nvPicPr>
          <p:cNvPr id="45" name="Kép 4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85398">
            <a:off x="8462969" y="4663430"/>
            <a:ext cx="1922166" cy="1392338"/>
          </a:xfrm>
          <a:prstGeom prst="rect">
            <a:avLst/>
          </a:prstGeom>
        </p:spPr>
      </p:pic>
      <p:sp>
        <p:nvSpPr>
          <p:cNvPr id="46" name="Text Box 4"/>
          <p:cNvSpPr txBox="1">
            <a:spLocks noChangeArrowheads="1"/>
          </p:cNvSpPr>
          <p:nvPr/>
        </p:nvSpPr>
        <p:spPr bwMode="auto">
          <a:xfrm>
            <a:off x="7973551" y="4250640"/>
            <a:ext cx="2452435" cy="340735"/>
          </a:xfrm>
          <a:prstGeom prst="rect">
            <a:avLst/>
          </a:prstGeom>
          <a:noFill/>
          <a:ln w="9525">
            <a:noFill/>
            <a:miter lim="800000"/>
            <a:headEnd/>
            <a:tailEnd/>
          </a:ln>
        </p:spPr>
        <p:txBody>
          <a:bodyPr wrap="square" lIns="90000" tIns="46800" rIns="90000" bIns="46800">
            <a:spAutoFit/>
          </a:bodyPr>
          <a:lstStyle/>
          <a:p>
            <a:pPr marL="331788" indent="-331788" algn="ctr">
              <a:buClr>
                <a:srgbClr val="0000FF"/>
              </a:buClr>
              <a:buSzPct val="6200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US" sz="1600"/>
              <a:t>Multipole event planes</a:t>
            </a:r>
          </a:p>
        </p:txBody>
      </p:sp>
      <p:pic>
        <p:nvPicPr>
          <p:cNvPr id="47" name="Kép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8591" y="1146046"/>
            <a:ext cx="2509024" cy="2408051"/>
          </a:xfrm>
          <a:prstGeom prst="rect">
            <a:avLst/>
          </a:prstGeom>
        </p:spPr>
      </p:pic>
      <p:sp>
        <p:nvSpPr>
          <p:cNvPr id="38" name="Téglalap 37">
            <a:extLst>
              <a:ext uri="{FF2B5EF4-FFF2-40B4-BE49-F238E27FC236}">
                <a16:creationId xmlns:a16="http://schemas.microsoft.com/office/drawing/2014/main" id="{89407731-C0FC-4D64-AEA3-E0084EA7095A}"/>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EXPERIMENTS          </a:t>
            </a:r>
            <a:r>
              <a:rPr lang="en-US" sz="1600" b="1" dirty="0">
                <a:solidFill>
                  <a:schemeClr val="bg2"/>
                </a:solidFill>
                <a:effectLst>
                  <a:outerShdw blurRad="38100" dist="38100" dir="2700000" algn="tl">
                    <a:srgbClr val="000000">
                      <a:alpha val="43137"/>
                    </a:srgbClr>
                  </a:outerShdw>
                </a:effectLst>
              </a:rPr>
              <a:t>OBSERVATIONS</a:t>
            </a:r>
            <a:r>
              <a:rPr lang="en-US" sz="1600" b="1" dirty="0">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32" name="Élőláb helye 31"/>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710ABF71-373A-7530-0D8A-1E22DF53B980}"/>
              </a:ext>
            </a:extLst>
          </p:cNvPr>
          <p:cNvSpPr>
            <a:spLocks noGrp="1"/>
          </p:cNvSpPr>
          <p:nvPr>
            <p:ph type="sldNum" sz="quarter" idx="12"/>
          </p:nvPr>
        </p:nvSpPr>
        <p:spPr/>
        <p:txBody>
          <a:bodyPr/>
          <a:lstStyle/>
          <a:p>
            <a:fld id="{8EBAB383-6C5D-40A2-91D4-B65D4716B15C}" type="slidenum">
              <a:rPr lang="en-US" smtClean="0"/>
              <a:pPr/>
              <a:t>57</a:t>
            </a:fld>
            <a:r>
              <a:rPr lang="en-US" sz="1100"/>
              <a:t>/</a:t>
            </a:r>
            <a:r>
              <a:rPr lang="hu-HU" sz="1100"/>
              <a:t>30</a:t>
            </a:r>
            <a:endParaRPr lang="en-US" sz="2800" dirty="0"/>
          </a:p>
        </p:txBody>
      </p:sp>
    </p:spTree>
    <p:extLst>
      <p:ext uri="{BB962C8B-B14F-4D97-AF65-F5344CB8AC3E}">
        <p14:creationId xmlns:p14="http://schemas.microsoft.com/office/powerpoint/2010/main" val="21230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33C6DBE-F126-48CD-87E9-FF4B2965DB29}"/>
              </a:ext>
            </a:extLst>
          </p:cNvPr>
          <p:cNvSpPr>
            <a:spLocks noGrp="1"/>
          </p:cNvSpPr>
          <p:nvPr>
            <p:ph type="title"/>
          </p:nvPr>
        </p:nvSpPr>
        <p:spPr/>
        <p:txBody>
          <a:bodyPr>
            <a:normAutofit/>
          </a:bodyPr>
          <a:lstStyle/>
          <a:p>
            <a:r>
              <a:rPr lang="en-US"/>
              <a:t>Important kinematic quantities</a:t>
            </a:r>
          </a:p>
        </p:txBody>
      </p:sp>
      <mc:AlternateContent xmlns:mc="http://schemas.openxmlformats.org/markup-compatibility/2006" xmlns:a14="http://schemas.microsoft.com/office/drawing/2010/main">
        <mc:Choice Requires="a14">
          <p:sp>
            <p:nvSpPr>
              <p:cNvPr id="3" name="Tartalom helye 2">
                <a:extLst>
                  <a:ext uri="{FF2B5EF4-FFF2-40B4-BE49-F238E27FC236}">
                    <a16:creationId xmlns:a16="http://schemas.microsoft.com/office/drawing/2014/main" id="{1EE93CBC-C732-4424-9B53-B59EA5BFA817}"/>
                  </a:ext>
                </a:extLst>
              </p:cNvPr>
              <p:cNvSpPr>
                <a:spLocks noGrp="1"/>
              </p:cNvSpPr>
              <p:nvPr>
                <p:ph idx="1"/>
              </p:nvPr>
            </p:nvSpPr>
            <p:spPr>
              <a:xfrm>
                <a:off x="2257247" y="1095516"/>
                <a:ext cx="8350369" cy="4925723"/>
              </a:xfrm>
            </p:spPr>
            <p:txBody>
              <a:bodyPr/>
              <a:lstStyle/>
              <a:p>
                <a:r>
                  <a:rPr lang="en-US" dirty="0"/>
                  <a:t>Particle four-momentum: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𝑦</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𝑧</m:t>
                        </m:r>
                      </m:sub>
                    </m:sSub>
                    <m:r>
                      <a:rPr lang="en-US" b="0" i="1" smtClean="0">
                        <a:latin typeface="Cambria Math" panose="02040503050406030204" pitchFamily="18" charset="0"/>
                      </a:rPr>
                      <m:t>)</m:t>
                    </m:r>
                  </m:oMath>
                </a14:m>
                <a:endParaRPr lang="en-US" dirty="0"/>
              </a:p>
              <a:p>
                <a:r>
                  <a:rPr lang="en-US" dirty="0"/>
                  <a:t>Beam direction: z;  transverse plane: perpendicular to z: (</a:t>
                </a:r>
                <a:r>
                  <a:rPr lang="en-US" dirty="0" err="1"/>
                  <a:t>x,y</a:t>
                </a:r>
                <a:r>
                  <a:rPr lang="en-US" dirty="0"/>
                  <a:t>) coordinates</a:t>
                </a:r>
              </a:p>
              <a:p>
                <a:pPr>
                  <a:spcBef>
                    <a:spcPts val="0"/>
                  </a:spcBef>
                </a:pPr>
                <a:r>
                  <a:rPr lang="en-US" dirty="0"/>
                  <a:t>Transverse momentum: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bSup>
                          <m:sSubSupPr>
                            <m:ctrlPr>
                              <a:rPr lang="en-US" i="1" smtClean="0">
                                <a:latin typeface="Cambria Math" panose="02040503050406030204" pitchFamily="18" charset="0"/>
                              </a:rPr>
                            </m:ctrlPr>
                          </m:sSubSupPr>
                          <m:e>
                            <m:r>
                              <a:rPr lang="en-US" i="1" smtClean="0">
                                <a:latin typeface="Cambria Math" panose="02040503050406030204" pitchFamily="18" charset="0"/>
                              </a:rPr>
                              <m:t>𝑝</m:t>
                            </m:r>
                          </m:e>
                          <m:sub>
                            <m:r>
                              <a:rPr lang="en-US" i="1" smtClean="0">
                                <a:latin typeface="Cambria Math" panose="02040503050406030204" pitchFamily="18" charset="0"/>
                              </a:rPr>
                              <m:t>𝑥</m:t>
                            </m:r>
                          </m:sub>
                          <m:sup>
                            <m:r>
                              <a:rPr lang="en-US" i="1" smtClean="0">
                                <a:latin typeface="Cambria Math" panose="02040503050406030204" pitchFamily="18" charset="0"/>
                              </a:rPr>
                              <m:t>2</m:t>
                            </m:r>
                          </m:sup>
                        </m:sSubSup>
                        <m:r>
                          <a:rPr lang="en-US" i="1" smtClean="0">
                            <a:latin typeface="Cambria Math" panose="02040503050406030204" pitchFamily="18" charset="0"/>
                          </a:rPr>
                          <m:t>+</m:t>
                        </m:r>
                        <m:sSubSup>
                          <m:sSubSupPr>
                            <m:ctrlPr>
                              <a:rPr lang="en-US" i="1" smtClean="0">
                                <a:latin typeface="Cambria Math" panose="02040503050406030204" pitchFamily="18" charset="0"/>
                              </a:rPr>
                            </m:ctrlPr>
                          </m:sSubSupPr>
                          <m:e>
                            <m:r>
                              <a:rPr lang="en-US" i="1" smtClean="0">
                                <a:latin typeface="Cambria Math" panose="02040503050406030204" pitchFamily="18" charset="0"/>
                              </a:rPr>
                              <m:t>𝑝</m:t>
                            </m:r>
                          </m:e>
                          <m:sub>
                            <m:r>
                              <a:rPr lang="en-US" i="1" smtClean="0">
                                <a:latin typeface="Cambria Math" panose="02040503050406030204" pitchFamily="18" charset="0"/>
                              </a:rPr>
                              <m:t>𝑦</m:t>
                            </m:r>
                          </m:sub>
                          <m:sup>
                            <m:r>
                              <a:rPr lang="en-US" i="1" smtClean="0">
                                <a:latin typeface="Cambria Math" panose="02040503050406030204" pitchFamily="18" charset="0"/>
                              </a:rPr>
                              <m:t>2</m:t>
                            </m:r>
                          </m:sup>
                        </m:sSubSup>
                      </m:e>
                    </m:rad>
                  </m:oMath>
                </a14:m>
                <a:r>
                  <a:rPr lang="en-US" dirty="0"/>
                  <a:t>;   transverse mass: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i="1" smtClean="0">
                            <a:latin typeface="Cambria Math" panose="02040503050406030204" pitchFamily="18" charset="0"/>
                          </a:rPr>
                          <m:t>𝑇</m:t>
                        </m:r>
                      </m:sub>
                    </m:sSub>
                    <m:r>
                      <a:rPr lang="en-US" i="1" smtClean="0">
                        <a:latin typeface="Cambria Math" panose="02040503050406030204" pitchFamily="18" charset="0"/>
                      </a:rPr>
                      <m:t>=</m:t>
                    </m:r>
                    <m:rad>
                      <m:radPr>
                        <m:degHide m:val="on"/>
                        <m:ctrlPr>
                          <a:rPr lang="en-US"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i="1" smtClean="0">
                            <a:latin typeface="Cambria Math" panose="02040503050406030204" pitchFamily="18" charset="0"/>
                          </a:rPr>
                          <m:t>+</m:t>
                        </m:r>
                        <m:sSubSup>
                          <m:sSubSupPr>
                            <m:ctrlPr>
                              <a:rPr lang="en-US" i="1" smtClean="0">
                                <a:latin typeface="Cambria Math" panose="02040503050406030204" pitchFamily="18" charset="0"/>
                              </a:rPr>
                            </m:ctrlPr>
                          </m:sSubSupPr>
                          <m:e>
                            <m:r>
                              <a:rPr lang="en-US" i="1" smtClean="0">
                                <a:latin typeface="Cambria Math" panose="02040503050406030204" pitchFamily="18" charset="0"/>
                              </a:rPr>
                              <m:t>𝑝</m:t>
                            </m:r>
                          </m:e>
                          <m:sub>
                            <m:r>
                              <a:rPr lang="en-US" b="0" i="1" smtClean="0">
                                <a:latin typeface="Cambria Math" panose="02040503050406030204" pitchFamily="18" charset="0"/>
                              </a:rPr>
                              <m:t>𝑇</m:t>
                            </m:r>
                          </m:sub>
                          <m:sup>
                            <m:r>
                              <a:rPr lang="en-US" i="1" smtClean="0">
                                <a:latin typeface="Cambria Math" panose="02040503050406030204" pitchFamily="18" charset="0"/>
                              </a:rPr>
                              <m:t>2</m:t>
                            </m:r>
                          </m:sup>
                        </m:sSubSup>
                      </m:e>
                    </m:rad>
                  </m:oMath>
                </a14:m>
                <a:endParaRPr lang="en-US" dirty="0"/>
              </a:p>
              <a:p>
                <a:pPr>
                  <a:spcBef>
                    <a:spcPts val="0"/>
                  </a:spcBef>
                </a:pPr>
                <a:r>
                  <a:rPr lang="en-US" dirty="0"/>
                  <a:t>Spherical coordinates:</a:t>
                </a:r>
                <a:br>
                  <a:rPr lang="en-US" dirty="0"/>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func>
                      <m:funcPr>
                        <m:ctrlPr>
                          <a:rPr lang="en-US" b="0" i="1" smtClean="0">
                            <a:latin typeface="Cambria Math" panose="02040503050406030204" pitchFamily="18" charset="0"/>
                          </a:rPr>
                        </m:ctrlPr>
                      </m:funcPr>
                      <m:fName>
                        <m:r>
                          <m:rPr>
                            <m:sty m:val="p"/>
                          </m:rPr>
                          <a:rPr lang="en-US" i="0" smtClean="0">
                            <a:latin typeface="Cambria Math" panose="02040503050406030204" pitchFamily="18" charset="0"/>
                          </a:rPr>
                          <m:t>cos</m:t>
                        </m:r>
                      </m:fName>
                      <m:e>
                        <m:r>
                          <a:rPr lang="en-US" b="0" i="1" smtClean="0">
                            <a:latin typeface="Cambria Math" panose="02040503050406030204" pitchFamily="18" charset="0"/>
                          </a:rPr>
                          <m:t>𝜙</m:t>
                        </m:r>
                      </m:e>
                    </m:func>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𝑦</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𝜙</m:t>
                        </m:r>
                      </m:e>
                    </m:func>
                    <m:sSub>
                      <m:sSubPr>
                        <m:ctrlPr>
                          <a:rPr lang="en-US" b="0" i="1" smtClean="0">
                            <a:latin typeface="Cambria Math" panose="02040503050406030204" pitchFamily="18" charset="0"/>
                          </a:rPr>
                        </m:ctrlPr>
                      </m:sSubPr>
                      <m:e/>
                      <m:sub>
                        <m:r>
                          <a:rPr lang="en-US" b="0" i="1" smtClean="0">
                            <a:latin typeface="Cambria Math" panose="02040503050406030204" pitchFamily="18" charset="0"/>
                          </a:rPr>
                          <m:t>𝑧</m:t>
                        </m:r>
                      </m:sub>
                    </m:sSub>
                  </m:oMath>
                </a14:m>
                <a:br>
                  <a:rPr lang="en-US" dirty="0"/>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𝑝</m:t>
                        </m:r>
                      </m:e>
                    </m:d>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i="1" smtClean="0">
                            <a:latin typeface="Cambria Math" panose="02040503050406030204" pitchFamily="18" charset="0"/>
                          </a:rPr>
                          <m:t>𝜃</m:t>
                        </m:r>
                      </m:e>
                    </m:func>
                  </m:oMath>
                </a14:m>
                <a:r>
                  <a:rPr lang="en-US" dirty="0"/>
                  <a:t>,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𝑝</m:t>
                        </m:r>
                      </m:e>
                      <m:sub>
                        <m:r>
                          <a:rPr lang="en-US" i="1" smtClean="0">
                            <a:latin typeface="Cambria Math" panose="02040503050406030204" pitchFamily="18" charset="0"/>
                          </a:rPr>
                          <m:t>𝑧</m:t>
                        </m:r>
                      </m:sub>
                    </m:sSub>
                    <m:r>
                      <a:rPr lang="en-US" i="1" smtClean="0">
                        <a:latin typeface="Cambria Math" panose="02040503050406030204" pitchFamily="18" charset="0"/>
                      </a:rPr>
                      <m:t>=</m:t>
                    </m:r>
                    <m:d>
                      <m:dPr>
                        <m:begChr m:val="|"/>
                        <m:endChr m:val="|"/>
                        <m:ctrlPr>
                          <a:rPr lang="en-US" i="1" smtClean="0">
                            <a:latin typeface="Cambria Math" panose="02040503050406030204" pitchFamily="18" charset="0"/>
                          </a:rPr>
                        </m:ctrlPr>
                      </m:dPr>
                      <m:e>
                        <m:r>
                          <a:rPr lang="en-US" i="1" smtClean="0">
                            <a:latin typeface="Cambria Math" panose="02040503050406030204" pitchFamily="18" charset="0"/>
                          </a:rPr>
                          <m:t>𝑝</m:t>
                        </m:r>
                      </m:e>
                    </m:d>
                    <m:func>
                      <m:funcPr>
                        <m:ctrlPr>
                          <a:rPr lang="en-US" i="1" smtClean="0">
                            <a:latin typeface="Cambria Math" panose="02040503050406030204" pitchFamily="18" charset="0"/>
                          </a:rPr>
                        </m:ctrlPr>
                      </m:funcPr>
                      <m:fName>
                        <m:r>
                          <m:rPr>
                            <m:sty m:val="p"/>
                          </m:rPr>
                          <a:rPr lang="en-US" smtClean="0">
                            <a:latin typeface="Cambria Math" panose="02040503050406030204" pitchFamily="18" charset="0"/>
                          </a:rPr>
                          <m:t>cos</m:t>
                        </m:r>
                      </m:fName>
                      <m:e>
                        <m:r>
                          <a:rPr lang="en-US" i="1" smtClean="0">
                            <a:latin typeface="Cambria Math" panose="02040503050406030204" pitchFamily="18" charset="0"/>
                          </a:rPr>
                          <m:t>𝜃</m:t>
                        </m:r>
                      </m:e>
                    </m:func>
                  </m:oMath>
                </a14:m>
                <a:endParaRPr lang="en-US" dirty="0"/>
              </a:p>
              <a:p>
                <a:pPr>
                  <a:spcBef>
                    <a:spcPts val="0"/>
                  </a:spcBef>
                </a:pPr>
                <a:r>
                  <a:rPr lang="en-US" dirty="0"/>
                  <a:t>Rapidity: </a:t>
                </a:r>
                <a:br>
                  <a:rPr lang="en-US" dirty="0"/>
                </a:br>
                <a:r>
                  <a:rPr lang="en-US" dirty="0"/>
                  <a:t>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=0.5</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f>
                          <m:fPr>
                            <m:ctrlPr>
                              <a:rPr lang="en-US" b="0" i="1" smtClean="0">
                                <a:latin typeface="Cambria Math" panose="02040503050406030204" pitchFamily="18" charset="0"/>
                              </a:rPr>
                            </m:ctrlPr>
                          </m:fPr>
                          <m:num>
                            <m:r>
                              <a:rPr lang="en-US" b="0" i="1" smtClean="0">
                                <a:latin typeface="Cambria Math" panose="02040503050406030204" pitchFamily="18" charset="0"/>
                              </a:rPr>
                              <m:t>𝐸</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𝑧</m:t>
                                </m:r>
                              </m:sub>
                            </m:sSub>
                          </m:num>
                          <m:den>
                            <m:r>
                              <a:rPr lang="en-US" b="0" i="1" smtClean="0">
                                <a:latin typeface="Cambria Math" panose="02040503050406030204" pitchFamily="18" charset="0"/>
                              </a:rPr>
                              <m:t>𝐸</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𝑧</m:t>
                                </m:r>
                              </m:sub>
                            </m:sSub>
                          </m:den>
                        </m:f>
                      </m:e>
                    </m:func>
                    <m:r>
                      <a:rPr lang="hu-HU" b="0" i="1" smtClean="0">
                        <a:latin typeface="Cambria Math" panose="02040503050406030204" pitchFamily="18" charset="0"/>
                      </a:rPr>
                      <m:t>=</m:t>
                    </m:r>
                    <m:func>
                      <m:funcPr>
                        <m:ctrlPr>
                          <a:rPr lang="hu-HU" b="0" i="1" smtClean="0">
                            <a:latin typeface="Cambria Math" panose="02040503050406030204" pitchFamily="18" charset="0"/>
                          </a:rPr>
                        </m:ctrlPr>
                      </m:funcPr>
                      <m:fName>
                        <m:r>
                          <m:rPr>
                            <m:sty m:val="p"/>
                          </m:rPr>
                          <a:rPr lang="hu-HU" b="0" i="0" smtClean="0">
                            <a:latin typeface="Cambria Math" panose="02040503050406030204" pitchFamily="18" charset="0"/>
                          </a:rPr>
                          <m:t>atanh</m:t>
                        </m:r>
                      </m:fName>
                      <m:e>
                        <m:f>
                          <m:fPr>
                            <m:ctrlPr>
                              <a:rPr lang="hu-HU" b="0" i="1" smtClean="0">
                                <a:latin typeface="Cambria Math" panose="02040503050406030204" pitchFamily="18" charset="0"/>
                              </a:rPr>
                            </m:ctrlPr>
                          </m:fPr>
                          <m:num>
                            <m:sSub>
                              <m:sSubPr>
                                <m:ctrlPr>
                                  <a:rPr lang="hu-HU" b="0" i="1" smtClean="0">
                                    <a:latin typeface="Cambria Math" panose="02040503050406030204" pitchFamily="18" charset="0"/>
                                  </a:rPr>
                                </m:ctrlPr>
                              </m:sSubPr>
                              <m:e>
                                <m:r>
                                  <a:rPr lang="hu-HU" b="0" i="1" smtClean="0">
                                    <a:latin typeface="Cambria Math" panose="02040503050406030204" pitchFamily="18" charset="0"/>
                                  </a:rPr>
                                  <m:t>𝑝</m:t>
                                </m:r>
                              </m:e>
                              <m:sub>
                                <m:r>
                                  <a:rPr lang="hu-HU" b="0" i="1" smtClean="0">
                                    <a:latin typeface="Cambria Math" panose="02040503050406030204" pitchFamily="18" charset="0"/>
                                  </a:rPr>
                                  <m:t>𝑧</m:t>
                                </m:r>
                              </m:sub>
                            </m:sSub>
                          </m:num>
                          <m:den>
                            <m:r>
                              <a:rPr lang="hu-HU" b="0" i="1" smtClean="0">
                                <a:latin typeface="Cambria Math" panose="02040503050406030204" pitchFamily="18" charset="0"/>
                              </a:rPr>
                              <m:t>𝐸</m:t>
                            </m:r>
                          </m:den>
                        </m:f>
                      </m:e>
                    </m:func>
                  </m:oMath>
                </a14:m>
                <a:endParaRPr lang="en-US" dirty="0"/>
              </a:p>
              <a:p>
                <a:pPr>
                  <a:spcBef>
                    <a:spcPts val="0"/>
                  </a:spcBef>
                </a:pPr>
                <a:r>
                  <a:rPr lang="en-US" dirty="0"/>
                  <a:t>Pseudorapidity: </a:t>
                </a:r>
                <a:br>
                  <a:rPr lang="en-US" dirty="0"/>
                </a:br>
                <a:r>
                  <a:rPr lang="en-US" dirty="0"/>
                  <a:t> </a:t>
                </a:r>
                <a14:m>
                  <m:oMath xmlns:m="http://schemas.openxmlformats.org/officeDocument/2006/math">
                    <m:r>
                      <a:rPr lang="en-US" b="0" i="1" smtClean="0">
                        <a:latin typeface="Cambria Math" panose="02040503050406030204" pitchFamily="18" charset="0"/>
                      </a:rPr>
                      <m:t>𝜂</m:t>
                    </m:r>
                    <m:r>
                      <a:rPr lang="en-US" i="1" smtClean="0">
                        <a:latin typeface="Cambria Math" panose="02040503050406030204" pitchFamily="18" charset="0"/>
                      </a:rPr>
                      <m:t>=0.5</m:t>
                    </m:r>
                    <m:func>
                      <m:funcPr>
                        <m:ctrlPr>
                          <a:rPr lang="en-US" i="1" smtClean="0">
                            <a:latin typeface="Cambria Math" panose="02040503050406030204" pitchFamily="18" charset="0"/>
                          </a:rPr>
                        </m:ctrlPr>
                      </m:funcPr>
                      <m:fName>
                        <m:r>
                          <m:rPr>
                            <m:sty m:val="p"/>
                          </m:rPr>
                          <a:rPr lang="en-US" smtClean="0">
                            <a:latin typeface="Cambria Math" panose="02040503050406030204" pitchFamily="18" charset="0"/>
                          </a:rPr>
                          <m:t>ln</m:t>
                        </m:r>
                      </m:fName>
                      <m:e>
                        <m:f>
                          <m:fPr>
                            <m:ctrlPr>
                              <a:rPr lang="en-US"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rPr>
                                  <m:t>𝑝</m:t>
                                </m:r>
                              </m:e>
                              <m:sub>
                                <m:r>
                                  <a:rPr lang="en-US" i="1" smtClean="0">
                                    <a:latin typeface="Cambria Math" panose="02040503050406030204" pitchFamily="18" charset="0"/>
                                  </a:rPr>
                                  <m:t>𝑧</m:t>
                                </m:r>
                              </m:sub>
                            </m:sSub>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rPr>
                                  <m:t>𝑝</m:t>
                                </m:r>
                              </m:e>
                              <m:sub>
                                <m:r>
                                  <a:rPr lang="en-US" i="1" smtClean="0">
                                    <a:latin typeface="Cambria Math" panose="02040503050406030204" pitchFamily="18" charset="0"/>
                                  </a:rPr>
                                  <m:t>𝑧</m:t>
                                </m:r>
                              </m:sub>
                            </m:sSub>
                          </m:den>
                        </m:f>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tg</m:t>
                            </m:r>
                          </m:fName>
                          <m:e>
                            <m:f>
                              <m:fPr>
                                <m:ctrlPr>
                                  <a:rPr lang="en-US" b="0" i="1" smtClean="0">
                                    <a:latin typeface="Cambria Math" panose="02040503050406030204" pitchFamily="18" charset="0"/>
                                  </a:rPr>
                                </m:ctrlPr>
                              </m:fPr>
                              <m:num>
                                <m:r>
                                  <a:rPr lang="en-US" b="0" i="1" smtClean="0">
                                    <a:latin typeface="Cambria Math" panose="02040503050406030204" pitchFamily="18" charset="0"/>
                                  </a:rPr>
                                  <m:t>𝜃</m:t>
                                </m:r>
                              </m:num>
                              <m:den>
                                <m:r>
                                  <a:rPr lang="en-US" b="0" i="1" smtClean="0">
                                    <a:latin typeface="Cambria Math" panose="02040503050406030204" pitchFamily="18" charset="0"/>
                                  </a:rPr>
                                  <m:t>2</m:t>
                                </m:r>
                              </m:den>
                            </m:f>
                          </m:e>
                        </m:func>
                      </m:e>
                    </m:func>
                  </m:oMath>
                </a14:m>
                <a:endParaRPr lang="en-US" dirty="0"/>
              </a:p>
            </p:txBody>
          </p:sp>
        </mc:Choice>
        <mc:Fallback xmlns="">
          <p:sp>
            <p:nvSpPr>
              <p:cNvPr id="3" name="Tartalom helye 2">
                <a:extLst>
                  <a:ext uri="{FF2B5EF4-FFF2-40B4-BE49-F238E27FC236}">
                    <a16:creationId xmlns:a16="http://schemas.microsoft.com/office/drawing/2014/main" id="{1EE93CBC-C732-4424-9B53-B59EA5BFA817}"/>
                  </a:ext>
                </a:extLst>
              </p:cNvPr>
              <p:cNvSpPr>
                <a:spLocks noGrp="1" noRot="1" noChangeAspect="1" noMove="1" noResize="1" noEditPoints="1" noAdjustHandles="1" noChangeArrowheads="1" noChangeShapeType="1" noTextEdit="1"/>
              </p:cNvSpPr>
              <p:nvPr>
                <p:ph idx="1"/>
              </p:nvPr>
            </p:nvSpPr>
            <p:spPr>
              <a:xfrm>
                <a:off x="2257247" y="1095516"/>
                <a:ext cx="8350369" cy="4925723"/>
              </a:xfrm>
              <a:blipFill>
                <a:blip r:embed="rId2"/>
                <a:stretch>
                  <a:fillRect l="-657"/>
                </a:stretch>
              </a:blipFill>
            </p:spPr>
            <p:txBody>
              <a:bodyPr/>
              <a:lstStyle/>
              <a:p>
                <a:r>
                  <a:rPr lang="en-US">
                    <a:noFill/>
                  </a:rPr>
                  <a:t> </a:t>
                </a:r>
              </a:p>
            </p:txBody>
          </p:sp>
        </mc:Fallback>
      </mc:AlternateContent>
      <p:pic>
        <p:nvPicPr>
          <p:cNvPr id="7" name="Picture 4" descr="ev2_side">
            <a:extLst>
              <a:ext uri="{FF2B5EF4-FFF2-40B4-BE49-F238E27FC236}">
                <a16:creationId xmlns:a16="http://schemas.microsoft.com/office/drawing/2014/main" id="{78279E05-0710-4214-8536-D7AD57B85AB7}"/>
              </a:ext>
            </a:extLst>
          </p:cNvPr>
          <p:cNvPicPr>
            <a:picLocks noChangeAspect="1" noChangeArrowheads="1"/>
          </p:cNvPicPr>
          <p:nvPr/>
        </p:nvPicPr>
        <p:blipFill rotWithShape="1">
          <a:blip r:embed="rId3" cstate="print"/>
          <a:srcRect l="6862" t="4035" r="8314" b="10448"/>
          <a:stretch/>
        </p:blipFill>
        <p:spPr bwMode="auto">
          <a:xfrm>
            <a:off x="5654033" y="2877446"/>
            <a:ext cx="4948073" cy="3143792"/>
          </a:xfrm>
          <a:prstGeom prst="rect">
            <a:avLst/>
          </a:prstGeom>
          <a:noFill/>
        </p:spPr>
      </p:pic>
      <p:sp>
        <p:nvSpPr>
          <p:cNvPr id="17" name="Ellipszis 16">
            <a:extLst>
              <a:ext uri="{FF2B5EF4-FFF2-40B4-BE49-F238E27FC236}">
                <a16:creationId xmlns:a16="http://schemas.microsoft.com/office/drawing/2014/main" id="{2CE771A2-68B2-4603-BFE8-2F31CEE7B9BC}"/>
              </a:ext>
            </a:extLst>
          </p:cNvPr>
          <p:cNvSpPr/>
          <p:nvPr/>
        </p:nvSpPr>
        <p:spPr>
          <a:xfrm>
            <a:off x="7682351" y="2877447"/>
            <a:ext cx="866412" cy="3135151"/>
          </a:xfrm>
          <a:prstGeom prst="ellipse">
            <a:avLst/>
          </a:prstGeom>
          <a:solidFill>
            <a:schemeClr val="accent6">
              <a:lumMod val="20000"/>
              <a:lumOff val="80000"/>
              <a:alpha val="58824"/>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zövegdoboz 14">
            <a:extLst>
              <a:ext uri="{FF2B5EF4-FFF2-40B4-BE49-F238E27FC236}">
                <a16:creationId xmlns:a16="http://schemas.microsoft.com/office/drawing/2014/main" id="{4D03C8A3-97C4-4F0A-9A20-F01E8619382E}"/>
              </a:ext>
            </a:extLst>
          </p:cNvPr>
          <p:cNvSpPr txBox="1"/>
          <p:nvPr/>
        </p:nvSpPr>
        <p:spPr>
          <a:xfrm>
            <a:off x="9221638" y="4032114"/>
            <a:ext cx="1380469" cy="369332"/>
          </a:xfrm>
          <a:prstGeom prst="rect">
            <a:avLst/>
          </a:prstGeom>
          <a:noFill/>
        </p:spPr>
        <p:txBody>
          <a:bodyPr wrap="square" rtlCol="0">
            <a:spAutoFit/>
          </a:bodyPr>
          <a:lstStyle/>
          <a:p>
            <a:r>
              <a:rPr lang="en-US">
                <a:solidFill>
                  <a:schemeClr val="bg1"/>
                </a:solidFill>
              </a:rPr>
              <a:t>beam: z axis</a:t>
            </a:r>
          </a:p>
        </p:txBody>
      </p:sp>
      <p:cxnSp>
        <p:nvCxnSpPr>
          <p:cNvPr id="13" name="Egyenes összekötő nyíllal 12">
            <a:extLst>
              <a:ext uri="{FF2B5EF4-FFF2-40B4-BE49-F238E27FC236}">
                <a16:creationId xmlns:a16="http://schemas.microsoft.com/office/drawing/2014/main" id="{8B8863E7-BE8A-4696-869C-54859A88DAB4}"/>
              </a:ext>
            </a:extLst>
          </p:cNvPr>
          <p:cNvCxnSpPr>
            <a:cxnSpLocks/>
          </p:cNvCxnSpPr>
          <p:nvPr/>
        </p:nvCxnSpPr>
        <p:spPr>
          <a:xfrm flipV="1">
            <a:off x="8200265" y="3135087"/>
            <a:ext cx="621830" cy="125336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gyenes összekötő 19">
            <a:extLst>
              <a:ext uri="{FF2B5EF4-FFF2-40B4-BE49-F238E27FC236}">
                <a16:creationId xmlns:a16="http://schemas.microsoft.com/office/drawing/2014/main" id="{E408C7D3-2EAC-4773-BB78-6A7F770746FF}"/>
              </a:ext>
            </a:extLst>
          </p:cNvPr>
          <p:cNvCxnSpPr/>
          <p:nvPr/>
        </p:nvCxnSpPr>
        <p:spPr>
          <a:xfrm flipH="1">
            <a:off x="8355295" y="3156493"/>
            <a:ext cx="444323"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2" name="Egyenes összekötő nyíllal 21">
            <a:extLst>
              <a:ext uri="{FF2B5EF4-FFF2-40B4-BE49-F238E27FC236}">
                <a16:creationId xmlns:a16="http://schemas.microsoft.com/office/drawing/2014/main" id="{4E803853-2F8C-4E13-B651-002400AAA9D5}"/>
              </a:ext>
            </a:extLst>
          </p:cNvPr>
          <p:cNvCxnSpPr>
            <a:cxnSpLocks/>
          </p:cNvCxnSpPr>
          <p:nvPr/>
        </p:nvCxnSpPr>
        <p:spPr>
          <a:xfrm flipV="1">
            <a:off x="8204226" y="3156494"/>
            <a:ext cx="151069" cy="121852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A022C44F-D747-490A-8F31-7662A939D359}"/>
              </a:ext>
            </a:extLst>
          </p:cNvPr>
          <p:cNvCxnSpPr/>
          <p:nvPr/>
        </p:nvCxnSpPr>
        <p:spPr>
          <a:xfrm>
            <a:off x="5654033" y="4410185"/>
            <a:ext cx="49480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Egyenes összekötő nyíllal 25">
            <a:extLst>
              <a:ext uri="{FF2B5EF4-FFF2-40B4-BE49-F238E27FC236}">
                <a16:creationId xmlns:a16="http://schemas.microsoft.com/office/drawing/2014/main" id="{88784815-0EDD-4C16-B8B1-F8BD4CF396E8}"/>
              </a:ext>
            </a:extLst>
          </p:cNvPr>
          <p:cNvCxnSpPr>
            <a:cxnSpLocks/>
          </p:cNvCxnSpPr>
          <p:nvPr/>
        </p:nvCxnSpPr>
        <p:spPr>
          <a:xfrm>
            <a:off x="8198715" y="4396426"/>
            <a:ext cx="62338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gyenes összekötő 28">
            <a:extLst>
              <a:ext uri="{FF2B5EF4-FFF2-40B4-BE49-F238E27FC236}">
                <a16:creationId xmlns:a16="http://schemas.microsoft.com/office/drawing/2014/main" id="{1C9239D1-9602-42EF-9922-838282820742}"/>
              </a:ext>
            </a:extLst>
          </p:cNvPr>
          <p:cNvCxnSpPr>
            <a:cxnSpLocks/>
          </p:cNvCxnSpPr>
          <p:nvPr/>
        </p:nvCxnSpPr>
        <p:spPr>
          <a:xfrm flipH="1">
            <a:off x="8799618" y="3152139"/>
            <a:ext cx="22479" cy="1258046"/>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Szövegdoboz 30">
                <a:extLst>
                  <a:ext uri="{FF2B5EF4-FFF2-40B4-BE49-F238E27FC236}">
                    <a16:creationId xmlns:a16="http://schemas.microsoft.com/office/drawing/2014/main" id="{FF60CDD8-C664-4594-8E04-D3AA4D6A14FF}"/>
                  </a:ext>
                </a:extLst>
              </p:cNvPr>
              <p:cNvSpPr txBox="1"/>
              <p:nvPr/>
            </p:nvSpPr>
            <p:spPr>
              <a:xfrm>
                <a:off x="7972032" y="3214559"/>
                <a:ext cx="3120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𝑝</m:t>
                          </m:r>
                        </m:e>
                        <m:sub>
                          <m:r>
                            <a:rPr lang="en-US" i="1">
                              <a:solidFill>
                                <a:schemeClr val="bg1"/>
                              </a:solidFill>
                              <a:latin typeface="Cambria Math" panose="02040503050406030204" pitchFamily="18" charset="0"/>
                            </a:rPr>
                            <m:t>𝑇</m:t>
                          </m:r>
                        </m:sub>
                      </m:sSub>
                    </m:oMath>
                  </m:oMathPara>
                </a14:m>
                <a:endParaRPr lang="en-US">
                  <a:solidFill>
                    <a:schemeClr val="bg1"/>
                  </a:solidFill>
                </a:endParaRPr>
              </a:p>
            </p:txBody>
          </p:sp>
        </mc:Choice>
        <mc:Fallback xmlns="">
          <p:sp>
            <p:nvSpPr>
              <p:cNvPr id="31" name="Szövegdoboz 30">
                <a:extLst>
                  <a:ext uri="{FF2B5EF4-FFF2-40B4-BE49-F238E27FC236}">
                    <a16:creationId xmlns:a16="http://schemas.microsoft.com/office/drawing/2014/main" id="{FF60CDD8-C664-4594-8E04-D3AA4D6A14FF}"/>
                  </a:ext>
                </a:extLst>
              </p:cNvPr>
              <p:cNvSpPr txBox="1">
                <a:spLocks noRot="1" noChangeAspect="1" noMove="1" noResize="1" noEditPoints="1" noAdjustHandles="1" noChangeArrowheads="1" noChangeShapeType="1" noTextEdit="1"/>
              </p:cNvSpPr>
              <p:nvPr/>
            </p:nvSpPr>
            <p:spPr>
              <a:xfrm>
                <a:off x="7972032" y="3214559"/>
                <a:ext cx="312072" cy="276999"/>
              </a:xfrm>
              <a:prstGeom prst="rect">
                <a:avLst/>
              </a:prstGeom>
              <a:blipFill>
                <a:blip r:embed="rId4"/>
                <a:stretch>
                  <a:fillRect l="-17647" r="-1961"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Szövegdoboz 31">
                <a:extLst>
                  <a:ext uri="{FF2B5EF4-FFF2-40B4-BE49-F238E27FC236}">
                    <a16:creationId xmlns:a16="http://schemas.microsoft.com/office/drawing/2014/main" id="{58016D28-22DA-4A44-BF5A-0237A16E5F63}"/>
                  </a:ext>
                </a:extLst>
              </p:cNvPr>
              <p:cNvSpPr txBox="1"/>
              <p:nvPr/>
            </p:nvSpPr>
            <p:spPr>
              <a:xfrm>
                <a:off x="8593142" y="4392804"/>
                <a:ext cx="286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𝑝</m:t>
                          </m:r>
                        </m:e>
                        <m:sub>
                          <m:r>
                            <a:rPr lang="en-US" i="1">
                              <a:solidFill>
                                <a:schemeClr val="bg1"/>
                              </a:solidFill>
                              <a:latin typeface="Cambria Math" panose="02040503050406030204" pitchFamily="18" charset="0"/>
                            </a:rPr>
                            <m:t>𝑧</m:t>
                          </m:r>
                        </m:sub>
                      </m:sSub>
                    </m:oMath>
                  </m:oMathPara>
                </a14:m>
                <a:endParaRPr lang="en-US">
                  <a:solidFill>
                    <a:schemeClr val="bg1"/>
                  </a:solidFill>
                </a:endParaRPr>
              </a:p>
            </p:txBody>
          </p:sp>
        </mc:Choice>
        <mc:Fallback xmlns="">
          <p:sp>
            <p:nvSpPr>
              <p:cNvPr id="32" name="Szövegdoboz 31">
                <a:extLst>
                  <a:ext uri="{FF2B5EF4-FFF2-40B4-BE49-F238E27FC236}">
                    <a16:creationId xmlns:a16="http://schemas.microsoft.com/office/drawing/2014/main" id="{58016D28-22DA-4A44-BF5A-0237A16E5F63}"/>
                  </a:ext>
                </a:extLst>
              </p:cNvPr>
              <p:cNvSpPr txBox="1">
                <a:spLocks noRot="1" noChangeAspect="1" noMove="1" noResize="1" noEditPoints="1" noAdjustHandles="1" noChangeArrowheads="1" noChangeShapeType="1" noTextEdit="1"/>
              </p:cNvSpPr>
              <p:nvPr/>
            </p:nvSpPr>
            <p:spPr>
              <a:xfrm>
                <a:off x="8593142" y="4392804"/>
                <a:ext cx="286360" cy="276999"/>
              </a:xfrm>
              <a:prstGeom prst="rect">
                <a:avLst/>
              </a:prstGeom>
              <a:blipFill>
                <a:blip r:embed="rId5"/>
                <a:stretch>
                  <a:fillRect l="-19149" b="-2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Szövegdoboz 32">
                <a:extLst>
                  <a:ext uri="{FF2B5EF4-FFF2-40B4-BE49-F238E27FC236}">
                    <a16:creationId xmlns:a16="http://schemas.microsoft.com/office/drawing/2014/main" id="{B471FA44-DDD0-4646-AB2E-A7DC64821CA4}"/>
                  </a:ext>
                </a:extLst>
              </p:cNvPr>
              <p:cNvSpPr txBox="1"/>
              <p:nvPr/>
            </p:nvSpPr>
            <p:spPr>
              <a:xfrm>
                <a:off x="8361073" y="4061364"/>
                <a:ext cx="2006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chemeClr val="bg1"/>
                          </a:solidFill>
                          <a:latin typeface="Cambria Math" panose="02040503050406030204" pitchFamily="18" charset="0"/>
                        </a:rPr>
                        <m:t>𝜃</m:t>
                      </m:r>
                    </m:oMath>
                  </m:oMathPara>
                </a14:m>
                <a:endParaRPr lang="en-US">
                  <a:solidFill>
                    <a:schemeClr val="bg1"/>
                  </a:solidFill>
                </a:endParaRPr>
              </a:p>
            </p:txBody>
          </p:sp>
        </mc:Choice>
        <mc:Fallback xmlns="">
          <p:sp>
            <p:nvSpPr>
              <p:cNvPr id="33" name="Szövegdoboz 32">
                <a:extLst>
                  <a:ext uri="{FF2B5EF4-FFF2-40B4-BE49-F238E27FC236}">
                    <a16:creationId xmlns:a16="http://schemas.microsoft.com/office/drawing/2014/main" id="{B471FA44-DDD0-4646-AB2E-A7DC64821CA4}"/>
                  </a:ext>
                </a:extLst>
              </p:cNvPr>
              <p:cNvSpPr txBox="1">
                <a:spLocks noRot="1" noChangeAspect="1" noMove="1" noResize="1" noEditPoints="1" noAdjustHandles="1" noChangeArrowheads="1" noChangeShapeType="1" noTextEdit="1"/>
              </p:cNvSpPr>
              <p:nvPr/>
            </p:nvSpPr>
            <p:spPr>
              <a:xfrm>
                <a:off x="8361073" y="4061364"/>
                <a:ext cx="200696" cy="276999"/>
              </a:xfrm>
              <a:prstGeom prst="rect">
                <a:avLst/>
              </a:prstGeom>
              <a:blipFill>
                <a:blip r:embed="rId6"/>
                <a:stretch>
                  <a:fillRect l="-28125" r="-21875" b="-8696"/>
                </a:stretch>
              </a:blipFill>
            </p:spPr>
            <p:txBody>
              <a:bodyPr/>
              <a:lstStyle/>
              <a:p>
                <a:r>
                  <a:rPr lang="en-US">
                    <a:noFill/>
                  </a:rPr>
                  <a:t> </a:t>
                </a:r>
              </a:p>
            </p:txBody>
          </p:sp>
        </mc:Fallback>
      </mc:AlternateContent>
      <p:sp>
        <p:nvSpPr>
          <p:cNvPr id="34" name="Téglalap 33">
            <a:extLst>
              <a:ext uri="{FF2B5EF4-FFF2-40B4-BE49-F238E27FC236}">
                <a16:creationId xmlns:a16="http://schemas.microsoft.com/office/drawing/2014/main" id="{AF9A14C0-BC9F-4E91-9B2C-115A9194843C}"/>
              </a:ext>
            </a:extLst>
          </p:cNvPr>
          <p:cNvSpPr/>
          <p:nvPr/>
        </p:nvSpPr>
        <p:spPr>
          <a:xfrm rot="16200000">
            <a:off x="6533439" y="4211760"/>
            <a:ext cx="1948162" cy="369332"/>
          </a:xfrm>
          <a:prstGeom prst="rect">
            <a:avLst/>
          </a:prstGeom>
        </p:spPr>
        <p:txBody>
          <a:bodyPr wrap="none">
            <a:spAutoFit/>
          </a:bodyPr>
          <a:lstStyle/>
          <a:p>
            <a:r>
              <a:rPr lang="en-US" b="1">
                <a:ln w="3175">
                  <a:solidFill>
                    <a:schemeClr val="bg1"/>
                  </a:solidFill>
                  <a:prstDash val="solid"/>
                </a:ln>
                <a:solidFill>
                  <a:schemeClr val="accent6"/>
                </a:solidFill>
                <a:effectLst>
                  <a:outerShdw blurRad="12700" dist="38100" dir="2700000" algn="tl" rotWithShape="0">
                    <a:schemeClr val="accent5">
                      <a:lumMod val="60000"/>
                      <a:lumOff val="40000"/>
                    </a:schemeClr>
                  </a:outerShdw>
                </a:effectLst>
              </a:rPr>
              <a:t>transverse plane</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8" name="Élőláb helye 7"/>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301D3205-0B0F-77FC-BFB2-511D7C84F629}"/>
              </a:ext>
            </a:extLst>
          </p:cNvPr>
          <p:cNvSpPr>
            <a:spLocks noGrp="1"/>
          </p:cNvSpPr>
          <p:nvPr>
            <p:ph type="sldNum" sz="quarter" idx="12"/>
          </p:nvPr>
        </p:nvSpPr>
        <p:spPr/>
        <p:txBody>
          <a:bodyPr/>
          <a:lstStyle/>
          <a:p>
            <a:fld id="{8EBAB383-6C5D-40A2-91D4-B65D4716B15C}" type="slidenum">
              <a:rPr lang="en-US" smtClean="0"/>
              <a:pPr/>
              <a:t>58</a:t>
            </a:fld>
            <a:r>
              <a:rPr lang="en-US" sz="1100"/>
              <a:t>/</a:t>
            </a:r>
            <a:r>
              <a:rPr lang="hu-HU" sz="1100"/>
              <a:t>30</a:t>
            </a:r>
            <a:endParaRPr lang="en-US" sz="2800" dirty="0"/>
          </a:p>
        </p:txBody>
      </p:sp>
    </p:spTree>
    <p:extLst>
      <p:ext uri="{BB962C8B-B14F-4D97-AF65-F5344CB8AC3E}">
        <p14:creationId xmlns:p14="http://schemas.microsoft.com/office/powerpoint/2010/main" val="18330008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702E935-87AD-4985-9704-20770F8017CA}"/>
              </a:ext>
            </a:extLst>
          </p:cNvPr>
          <p:cNvSpPr>
            <a:spLocks noGrp="1"/>
          </p:cNvSpPr>
          <p:nvPr>
            <p:ph type="title"/>
          </p:nvPr>
        </p:nvSpPr>
        <p:spPr/>
        <p:txBody>
          <a:bodyPr>
            <a:normAutofit/>
          </a:bodyPr>
          <a:lstStyle/>
          <a:p>
            <a:r>
              <a:rPr lang="en-US"/>
              <a:t>QGP signatures Expectations, 1996</a:t>
            </a:r>
          </a:p>
        </p:txBody>
      </p:sp>
      <mc:AlternateContent xmlns:mc="http://schemas.openxmlformats.org/markup-compatibility/2006" xmlns:a14="http://schemas.microsoft.com/office/drawing/2010/main">
        <mc:Choice Requires="a14">
          <p:sp>
            <p:nvSpPr>
              <p:cNvPr id="3" name="Tartalom helye 2">
                <a:extLst>
                  <a:ext uri="{FF2B5EF4-FFF2-40B4-BE49-F238E27FC236}">
                    <a16:creationId xmlns:a16="http://schemas.microsoft.com/office/drawing/2014/main" id="{8F400C39-AD2F-414B-B621-999C5B347565}"/>
                  </a:ext>
                </a:extLst>
              </p:cNvPr>
              <p:cNvSpPr>
                <a:spLocks noGrp="1"/>
              </p:cNvSpPr>
              <p:nvPr>
                <p:ph idx="1"/>
              </p:nvPr>
            </p:nvSpPr>
            <p:spPr/>
            <p:txBody>
              <a:bodyPr>
                <a:normAutofit/>
              </a:bodyPr>
              <a:lstStyle/>
              <a:p>
                <a:r>
                  <a:rPr lang="en-US"/>
                  <a:t>Critical energy density: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𝑐</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1 </m:t>
                    </m:r>
                    <m:r>
                      <m:rPr>
                        <m:nor/>
                      </m:rPr>
                      <a:rPr lang="en-US" b="0" i="0" smtClean="0">
                        <a:latin typeface="Cambria Math" panose="02040503050406030204" pitchFamily="18" charset="0"/>
                        <a:ea typeface="Cambria Math" panose="02040503050406030204" pitchFamily="18" charset="0"/>
                      </a:rPr>
                      <m:t>GeV</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m:rPr>
                            <m:nor/>
                          </m:rPr>
                          <a:rPr lang="en-US" b="0" i="0" smtClean="0">
                            <a:latin typeface="Cambria Math" panose="02040503050406030204" pitchFamily="18" charset="0"/>
                            <a:ea typeface="Cambria Math" panose="02040503050406030204" pitchFamily="18" charset="0"/>
                          </a:rPr>
                          <m:t>fm</m:t>
                        </m:r>
                      </m:e>
                      <m:sup>
                        <m:r>
                          <a:rPr lang="en-US" b="0" i="1" smtClean="0">
                            <a:latin typeface="Cambria Math" panose="02040503050406030204" pitchFamily="18" charset="0"/>
                            <a:ea typeface="Cambria Math" panose="02040503050406030204" pitchFamily="18" charset="0"/>
                          </a:rPr>
                          <m:t>3</m:t>
                        </m:r>
                      </m:sup>
                    </m:sSup>
                  </m:oMath>
                </a14:m>
                <a:r>
                  <a:rPr lang="en-US"/>
                  <a:t>, temperature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𝑐</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170 </m:t>
                    </m:r>
                    <m:r>
                      <m:rPr>
                        <m:sty m:val="p"/>
                      </m:rPr>
                      <a:rPr lang="en-US" b="0" i="0" smtClean="0">
                        <a:latin typeface="Cambria Math" panose="02040503050406030204" pitchFamily="18" charset="0"/>
                        <a:ea typeface="Cambria Math" panose="02040503050406030204" pitchFamily="18" charset="0"/>
                      </a:rPr>
                      <m:t>MeV</m:t>
                    </m:r>
                  </m:oMath>
                </a14:m>
                <a:endParaRPr lang="en-US"/>
              </a:p>
              <a:p>
                <a:r>
                  <a:rPr lang="en-US"/>
                  <a:t>Some observed, some not…</a:t>
                </a:r>
              </a:p>
              <a:p>
                <a:endParaRPr lang="en-US"/>
              </a:p>
              <a:p>
                <a:endParaRPr lang="en-US"/>
              </a:p>
              <a:p>
                <a:endParaRPr lang="en-US"/>
              </a:p>
              <a:p>
                <a:endParaRPr lang="en-US"/>
              </a:p>
              <a:p>
                <a:endParaRPr lang="en-US"/>
              </a:p>
              <a:p>
                <a:endParaRPr lang="en-US"/>
              </a:p>
              <a:p>
                <a:pPr marL="0" indent="0" algn="ctr">
                  <a:buNone/>
                </a:pPr>
                <a:r>
                  <a:rPr lang="en-US" sz="1400"/>
                  <a:t>J. Harris &amp; B. Mueller, „The Search for the QGP”, Ann.Rev.Nucl.Part.Sci. 46 (1996) 71 [hep-ph/9602235]</a:t>
                </a:r>
              </a:p>
              <a:p>
                <a:pPr marL="0" indent="0">
                  <a:buNone/>
                </a:pPr>
                <a:endParaRPr lang="en-US"/>
              </a:p>
            </p:txBody>
          </p:sp>
        </mc:Choice>
        <mc:Fallback xmlns="">
          <p:sp>
            <p:nvSpPr>
              <p:cNvPr id="3" name="Tartalom helye 2">
                <a:extLst>
                  <a:ext uri="{FF2B5EF4-FFF2-40B4-BE49-F238E27FC236}">
                    <a16:creationId xmlns:a16="http://schemas.microsoft.com/office/drawing/2014/main" id="{8F400C39-AD2F-414B-B621-999C5B347565}"/>
                  </a:ext>
                </a:extLst>
              </p:cNvPr>
              <p:cNvSpPr>
                <a:spLocks noGrp="1" noRot="1" noChangeAspect="1" noMove="1" noResize="1" noEditPoints="1" noAdjustHandles="1" noChangeArrowheads="1" noChangeShapeType="1" noTextEdit="1"/>
              </p:cNvSpPr>
              <p:nvPr>
                <p:ph idx="1"/>
              </p:nvPr>
            </p:nvSpPr>
            <p:spPr>
              <a:blipFill>
                <a:blip r:embed="rId2"/>
                <a:stretch>
                  <a:fillRect l="-483"/>
                </a:stretch>
              </a:blipFill>
            </p:spPr>
            <p:txBody>
              <a:bodyPr/>
              <a:lstStyle/>
              <a:p>
                <a:r>
                  <a:rPr lang="en-US">
                    <a:noFill/>
                  </a:rPr>
                  <a:t> </a:t>
                </a:r>
              </a:p>
            </p:txBody>
          </p:sp>
        </mc:Fallback>
      </mc:AlternateContent>
      <p:pic>
        <p:nvPicPr>
          <p:cNvPr id="7" name="Kép 6">
            <a:extLst>
              <a:ext uri="{FF2B5EF4-FFF2-40B4-BE49-F238E27FC236}">
                <a16:creationId xmlns:a16="http://schemas.microsoft.com/office/drawing/2014/main" id="{714088F2-E96A-4C90-A064-8CBBE36A5B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4001" y="2325149"/>
            <a:ext cx="9144000" cy="2863308"/>
          </a:xfrm>
          <a:prstGeom prst="rect">
            <a:avLst/>
          </a:prstGeom>
        </p:spPr>
      </p:pic>
      <p:sp>
        <p:nvSpPr>
          <p:cNvPr id="10" name="Téglalap 9">
            <a:extLst>
              <a:ext uri="{FF2B5EF4-FFF2-40B4-BE49-F238E27FC236}">
                <a16:creationId xmlns:a16="http://schemas.microsoft.com/office/drawing/2014/main" id="{5AD42E46-FBCB-4064-9659-6850F6EAFB68}"/>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EXPERIMENTS          </a:t>
            </a:r>
            <a:r>
              <a:rPr lang="en-US" sz="1600" b="1" dirty="0">
                <a:solidFill>
                  <a:schemeClr val="bg2"/>
                </a:solidFill>
                <a:effectLst>
                  <a:outerShdw blurRad="38100" dist="38100" dir="2700000" algn="tl">
                    <a:srgbClr val="000000">
                      <a:alpha val="43137"/>
                    </a:srgbClr>
                  </a:outerShdw>
                </a:effectLst>
              </a:rPr>
              <a:t>OBSERVATIONS</a:t>
            </a:r>
            <a:r>
              <a:rPr lang="en-US" sz="1600" b="1" dirty="0">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8" name="Élőláb helye 7"/>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E8975DB1-31B2-D6C9-9EB2-B69A4A9347E3}"/>
              </a:ext>
            </a:extLst>
          </p:cNvPr>
          <p:cNvSpPr>
            <a:spLocks noGrp="1"/>
          </p:cNvSpPr>
          <p:nvPr>
            <p:ph type="sldNum" sz="quarter" idx="12"/>
          </p:nvPr>
        </p:nvSpPr>
        <p:spPr/>
        <p:txBody>
          <a:bodyPr/>
          <a:lstStyle/>
          <a:p>
            <a:fld id="{8EBAB383-6C5D-40A2-91D4-B65D4716B15C}" type="slidenum">
              <a:rPr lang="en-US" smtClean="0"/>
              <a:pPr/>
              <a:t>59</a:t>
            </a:fld>
            <a:r>
              <a:rPr lang="en-US" sz="1100"/>
              <a:t>/</a:t>
            </a:r>
            <a:r>
              <a:rPr lang="hu-HU" sz="1100"/>
              <a:t>30</a:t>
            </a:r>
            <a:endParaRPr lang="en-US" sz="2800" dirty="0"/>
          </a:p>
        </p:txBody>
      </p:sp>
    </p:spTree>
    <p:extLst>
      <p:ext uri="{BB962C8B-B14F-4D97-AF65-F5344CB8AC3E}">
        <p14:creationId xmlns:p14="http://schemas.microsoft.com/office/powerpoint/2010/main" val="2632553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Autofit/>
          </a:bodyPr>
          <a:lstStyle/>
          <a:p>
            <a:r>
              <a:rPr lang="en-US" dirty="0"/>
              <a:t>Standard model of particle physics</a:t>
            </a:r>
          </a:p>
        </p:txBody>
      </p:sp>
      <p:sp>
        <p:nvSpPr>
          <p:cNvPr id="51203" name="Rectangle 3"/>
          <p:cNvSpPr>
            <a:spLocks noGrp="1" noChangeArrowheads="1"/>
          </p:cNvSpPr>
          <p:nvPr>
            <p:ph idx="1"/>
          </p:nvPr>
        </p:nvSpPr>
        <p:spPr>
          <a:xfrm>
            <a:off x="785006" y="1190773"/>
            <a:ext cx="11353632" cy="1511849"/>
          </a:xfrm>
        </p:spPr>
        <p:txBody>
          <a:bodyPr>
            <a:normAutofit fontScale="92500" lnSpcReduction="20000"/>
          </a:bodyPr>
          <a:lstStyle/>
          <a:p>
            <a:pPr>
              <a:lnSpc>
                <a:spcPct val="90000"/>
              </a:lnSpc>
            </a:pPr>
            <a:r>
              <a:rPr lang="en-US" sz="2400" dirty="0"/>
              <a:t>Interactions: </a:t>
            </a:r>
            <a:r>
              <a:rPr lang="en-US" sz="2400" dirty="0">
                <a:solidFill>
                  <a:srgbClr val="406876"/>
                </a:solidFill>
              </a:rPr>
              <a:t>weak (radioactive decays)</a:t>
            </a:r>
            <a:r>
              <a:rPr lang="en-US" sz="2400" dirty="0"/>
              <a:t>, </a:t>
            </a:r>
            <a:r>
              <a:rPr lang="en-US" sz="2400" dirty="0">
                <a:solidFill>
                  <a:srgbClr val="4F3684"/>
                </a:solidFill>
              </a:rPr>
              <a:t>electromagnetic</a:t>
            </a:r>
            <a:r>
              <a:rPr lang="en-US" sz="2400" dirty="0"/>
              <a:t>, </a:t>
            </a:r>
            <a:r>
              <a:rPr lang="en-US" sz="2400" dirty="0">
                <a:solidFill>
                  <a:srgbClr val="920021"/>
                </a:solidFill>
              </a:rPr>
              <a:t>strong (nuclear physics)</a:t>
            </a:r>
            <a:r>
              <a:rPr lang="en-US" sz="2400" dirty="0"/>
              <a:t> </a:t>
            </a:r>
          </a:p>
          <a:p>
            <a:pPr>
              <a:lnSpc>
                <a:spcPct val="90000"/>
              </a:lnSpc>
            </a:pPr>
            <a:r>
              <a:rPr lang="en-US" sz="2400" dirty="0"/>
              <a:t>Interactions mediated by exchange (gauge) bosons</a:t>
            </a:r>
          </a:p>
          <a:p>
            <a:pPr>
              <a:lnSpc>
                <a:spcPct val="90000"/>
              </a:lnSpc>
            </a:pPr>
            <a:r>
              <a:rPr lang="en-US" sz="2400" dirty="0"/>
              <a:t>Constituents of ordinary matter: up and down quarks, electrons</a:t>
            </a:r>
          </a:p>
          <a:p>
            <a:pPr>
              <a:lnSpc>
                <a:spcPct val="90000"/>
              </a:lnSpc>
            </a:pPr>
            <a:r>
              <a:rPr lang="en-US" sz="2400" dirty="0"/>
              <a:t>First microseconds after the Big Bang: strong interaction important</a:t>
            </a:r>
          </a:p>
        </p:txBody>
      </p:sp>
      <p:grpSp>
        <p:nvGrpSpPr>
          <p:cNvPr id="9" name="Csoportba foglalás 8">
            <a:extLst>
              <a:ext uri="{FF2B5EF4-FFF2-40B4-BE49-F238E27FC236}">
                <a16:creationId xmlns:a16="http://schemas.microsoft.com/office/drawing/2014/main" id="{0B7888D3-83D0-44C3-6324-AE3991D127A3}"/>
              </a:ext>
            </a:extLst>
          </p:cNvPr>
          <p:cNvGrpSpPr/>
          <p:nvPr/>
        </p:nvGrpSpPr>
        <p:grpSpPr>
          <a:xfrm>
            <a:off x="1209383" y="2619699"/>
            <a:ext cx="7072312" cy="3411538"/>
            <a:chOff x="2125663" y="1938238"/>
            <a:chExt cx="7072312" cy="3411538"/>
          </a:xfrm>
        </p:grpSpPr>
        <p:grpSp>
          <p:nvGrpSpPr>
            <p:cNvPr id="2" name="Group 4"/>
            <p:cNvGrpSpPr>
              <a:grpSpLocks/>
            </p:cNvGrpSpPr>
            <p:nvPr/>
          </p:nvGrpSpPr>
          <p:grpSpPr bwMode="auto">
            <a:xfrm>
              <a:off x="2125663" y="1938238"/>
              <a:ext cx="7072312" cy="3411538"/>
              <a:chOff x="385" y="1291"/>
              <a:chExt cx="4455" cy="2149"/>
            </a:xfrm>
          </p:grpSpPr>
          <p:sp>
            <p:nvSpPr>
              <p:cNvPr id="51205" name="Text Box 5"/>
              <p:cNvSpPr txBox="1">
                <a:spLocks noChangeArrowheads="1"/>
              </p:cNvSpPr>
              <p:nvPr/>
            </p:nvSpPr>
            <p:spPr bwMode="auto">
              <a:xfrm>
                <a:off x="765" y="1640"/>
                <a:ext cx="486" cy="409"/>
              </a:xfrm>
              <a:prstGeom prst="rect">
                <a:avLst/>
              </a:prstGeom>
              <a:solidFill>
                <a:srgbClr val="99FF33"/>
              </a:solidFill>
              <a:ln w="9525">
                <a:noFill/>
                <a:miter lim="800000"/>
                <a:headEnd/>
                <a:tailEnd/>
              </a:ln>
              <a:effectLst/>
            </p:spPr>
            <p:txBody>
              <a:bodyPr>
                <a:spAutoFit/>
              </a:bodyPr>
              <a:lstStyle/>
              <a:p>
                <a:pPr algn="ctr">
                  <a:lnSpc>
                    <a:spcPct val="80000"/>
                  </a:lnSpc>
                  <a:spcAft>
                    <a:spcPct val="15000"/>
                  </a:spcAft>
                </a:pPr>
                <a:r>
                  <a:rPr lang="en-US" sz="2800" b="1" noProof="1">
                    <a:latin typeface="Times New Roman" pitchFamily="18" charset="0"/>
                  </a:rPr>
                  <a:t>u</a:t>
                </a:r>
              </a:p>
              <a:p>
                <a:pPr algn="ctr">
                  <a:lnSpc>
                    <a:spcPct val="80000"/>
                  </a:lnSpc>
                  <a:spcAft>
                    <a:spcPct val="15000"/>
                  </a:spcAft>
                </a:pPr>
                <a:r>
                  <a:rPr lang="en-US" sz="1200" b="1" noProof="1">
                    <a:latin typeface="Times New Roman" pitchFamily="18" charset="0"/>
                  </a:rPr>
                  <a:t>up</a:t>
                </a:r>
              </a:p>
            </p:txBody>
          </p:sp>
          <p:sp>
            <p:nvSpPr>
              <p:cNvPr id="51206" name="Text Box 6"/>
              <p:cNvSpPr txBox="1">
                <a:spLocks noChangeArrowheads="1"/>
              </p:cNvSpPr>
              <p:nvPr/>
            </p:nvSpPr>
            <p:spPr bwMode="auto">
              <a:xfrm>
                <a:off x="1305" y="1640"/>
                <a:ext cx="487" cy="409"/>
              </a:xfrm>
              <a:prstGeom prst="rect">
                <a:avLst/>
              </a:prstGeom>
              <a:solidFill>
                <a:srgbClr val="99FF33"/>
              </a:solidFill>
              <a:ln w="9525">
                <a:noFill/>
                <a:miter lim="800000"/>
                <a:headEnd/>
                <a:tailEnd/>
              </a:ln>
              <a:effectLst/>
            </p:spPr>
            <p:txBody>
              <a:bodyPr>
                <a:spAutoFit/>
              </a:bodyPr>
              <a:lstStyle/>
              <a:p>
                <a:pPr algn="ctr">
                  <a:lnSpc>
                    <a:spcPct val="80000"/>
                  </a:lnSpc>
                  <a:spcAft>
                    <a:spcPct val="15000"/>
                  </a:spcAft>
                </a:pPr>
                <a:r>
                  <a:rPr lang="en-US" sz="2800" b="1" noProof="1">
                    <a:latin typeface="Times New Roman" pitchFamily="18" charset="0"/>
                  </a:rPr>
                  <a:t>c</a:t>
                </a:r>
              </a:p>
              <a:p>
                <a:pPr algn="ctr">
                  <a:lnSpc>
                    <a:spcPct val="80000"/>
                  </a:lnSpc>
                  <a:spcAft>
                    <a:spcPct val="15000"/>
                  </a:spcAft>
                </a:pPr>
                <a:r>
                  <a:rPr lang="en-US" sz="1200" b="1" noProof="1">
                    <a:latin typeface="Times New Roman" pitchFamily="18" charset="0"/>
                  </a:rPr>
                  <a:t>charm</a:t>
                </a:r>
              </a:p>
            </p:txBody>
          </p:sp>
          <p:sp>
            <p:nvSpPr>
              <p:cNvPr id="51207" name="Text Box 7"/>
              <p:cNvSpPr txBox="1">
                <a:spLocks noChangeArrowheads="1"/>
              </p:cNvSpPr>
              <p:nvPr/>
            </p:nvSpPr>
            <p:spPr bwMode="auto">
              <a:xfrm>
                <a:off x="1846" y="1640"/>
                <a:ext cx="487" cy="409"/>
              </a:xfrm>
              <a:prstGeom prst="rect">
                <a:avLst/>
              </a:prstGeom>
              <a:solidFill>
                <a:srgbClr val="99FF33"/>
              </a:solidFill>
              <a:ln w="9525">
                <a:noFill/>
                <a:miter lim="800000"/>
                <a:headEnd/>
                <a:tailEnd/>
              </a:ln>
              <a:effectLst/>
            </p:spPr>
            <p:txBody>
              <a:bodyPr>
                <a:spAutoFit/>
              </a:bodyPr>
              <a:lstStyle/>
              <a:p>
                <a:pPr algn="ctr">
                  <a:lnSpc>
                    <a:spcPct val="80000"/>
                  </a:lnSpc>
                  <a:spcAft>
                    <a:spcPct val="15000"/>
                  </a:spcAft>
                </a:pPr>
                <a:r>
                  <a:rPr lang="en-US" sz="2800" b="1" noProof="1">
                    <a:latin typeface="Times New Roman" pitchFamily="18" charset="0"/>
                  </a:rPr>
                  <a:t>t</a:t>
                </a:r>
              </a:p>
              <a:p>
                <a:pPr algn="ctr">
                  <a:lnSpc>
                    <a:spcPct val="80000"/>
                  </a:lnSpc>
                  <a:spcAft>
                    <a:spcPct val="15000"/>
                  </a:spcAft>
                </a:pPr>
                <a:r>
                  <a:rPr lang="en-US" sz="1200" b="1" noProof="1">
                    <a:latin typeface="Times New Roman" pitchFamily="18" charset="0"/>
                  </a:rPr>
                  <a:t>top</a:t>
                </a:r>
              </a:p>
            </p:txBody>
          </p:sp>
          <p:sp>
            <p:nvSpPr>
              <p:cNvPr id="51208" name="Text Box 8"/>
              <p:cNvSpPr txBox="1">
                <a:spLocks noChangeArrowheads="1"/>
              </p:cNvSpPr>
              <p:nvPr/>
            </p:nvSpPr>
            <p:spPr bwMode="auto">
              <a:xfrm>
                <a:off x="765" y="2105"/>
                <a:ext cx="486" cy="409"/>
              </a:xfrm>
              <a:prstGeom prst="rect">
                <a:avLst/>
              </a:prstGeom>
              <a:solidFill>
                <a:srgbClr val="99FF33"/>
              </a:solidFill>
              <a:ln w="9525">
                <a:noFill/>
                <a:miter lim="800000"/>
                <a:headEnd/>
                <a:tailEnd/>
              </a:ln>
              <a:effectLst/>
            </p:spPr>
            <p:txBody>
              <a:bodyPr>
                <a:spAutoFit/>
              </a:bodyPr>
              <a:lstStyle/>
              <a:p>
                <a:pPr algn="ctr">
                  <a:lnSpc>
                    <a:spcPct val="80000"/>
                  </a:lnSpc>
                  <a:spcAft>
                    <a:spcPct val="15000"/>
                  </a:spcAft>
                </a:pPr>
                <a:r>
                  <a:rPr lang="en-US" sz="2800" b="1" noProof="1">
                    <a:latin typeface="Times New Roman" pitchFamily="18" charset="0"/>
                  </a:rPr>
                  <a:t>d</a:t>
                </a:r>
              </a:p>
              <a:p>
                <a:pPr algn="ctr">
                  <a:lnSpc>
                    <a:spcPct val="80000"/>
                  </a:lnSpc>
                  <a:spcAft>
                    <a:spcPct val="15000"/>
                  </a:spcAft>
                </a:pPr>
                <a:r>
                  <a:rPr lang="en-US" sz="1200" b="1" noProof="1">
                    <a:latin typeface="Times New Roman" pitchFamily="18" charset="0"/>
                  </a:rPr>
                  <a:t>down</a:t>
                </a:r>
              </a:p>
            </p:txBody>
          </p:sp>
          <p:sp>
            <p:nvSpPr>
              <p:cNvPr id="51209" name="Text Box 9"/>
              <p:cNvSpPr txBox="1">
                <a:spLocks noChangeArrowheads="1"/>
              </p:cNvSpPr>
              <p:nvPr/>
            </p:nvSpPr>
            <p:spPr bwMode="auto">
              <a:xfrm>
                <a:off x="1305" y="2105"/>
                <a:ext cx="487" cy="409"/>
              </a:xfrm>
              <a:prstGeom prst="rect">
                <a:avLst/>
              </a:prstGeom>
              <a:solidFill>
                <a:srgbClr val="99FF33"/>
              </a:solidFill>
              <a:ln w="9525">
                <a:noFill/>
                <a:miter lim="800000"/>
                <a:headEnd/>
                <a:tailEnd/>
              </a:ln>
              <a:effectLst/>
            </p:spPr>
            <p:txBody>
              <a:bodyPr>
                <a:spAutoFit/>
              </a:bodyPr>
              <a:lstStyle/>
              <a:p>
                <a:pPr algn="ctr">
                  <a:lnSpc>
                    <a:spcPct val="80000"/>
                  </a:lnSpc>
                  <a:spcAft>
                    <a:spcPct val="15000"/>
                  </a:spcAft>
                </a:pPr>
                <a:r>
                  <a:rPr lang="en-US" sz="2800" b="1" noProof="1">
                    <a:latin typeface="Times New Roman" pitchFamily="18" charset="0"/>
                  </a:rPr>
                  <a:t>s</a:t>
                </a:r>
              </a:p>
              <a:p>
                <a:pPr algn="ctr">
                  <a:lnSpc>
                    <a:spcPct val="80000"/>
                  </a:lnSpc>
                  <a:spcAft>
                    <a:spcPct val="15000"/>
                  </a:spcAft>
                </a:pPr>
                <a:r>
                  <a:rPr lang="en-US" sz="1200" b="1" noProof="1">
                    <a:latin typeface="Times New Roman" pitchFamily="18" charset="0"/>
                  </a:rPr>
                  <a:t>strange</a:t>
                </a:r>
              </a:p>
            </p:txBody>
          </p:sp>
          <p:sp>
            <p:nvSpPr>
              <p:cNvPr id="51210" name="Text Box 10"/>
              <p:cNvSpPr txBox="1">
                <a:spLocks noChangeArrowheads="1"/>
              </p:cNvSpPr>
              <p:nvPr/>
            </p:nvSpPr>
            <p:spPr bwMode="auto">
              <a:xfrm>
                <a:off x="1846" y="2105"/>
                <a:ext cx="487" cy="409"/>
              </a:xfrm>
              <a:prstGeom prst="rect">
                <a:avLst/>
              </a:prstGeom>
              <a:solidFill>
                <a:srgbClr val="99FF33"/>
              </a:solidFill>
              <a:ln w="9525">
                <a:noFill/>
                <a:miter lim="800000"/>
                <a:headEnd/>
                <a:tailEnd/>
              </a:ln>
              <a:effectLst/>
            </p:spPr>
            <p:txBody>
              <a:bodyPr>
                <a:spAutoFit/>
              </a:bodyPr>
              <a:lstStyle/>
              <a:p>
                <a:pPr algn="ctr">
                  <a:lnSpc>
                    <a:spcPct val="80000"/>
                  </a:lnSpc>
                  <a:spcAft>
                    <a:spcPct val="15000"/>
                  </a:spcAft>
                </a:pPr>
                <a:r>
                  <a:rPr lang="en-US" sz="2800" b="1" noProof="1">
                    <a:latin typeface="Times New Roman" pitchFamily="18" charset="0"/>
                  </a:rPr>
                  <a:t>b</a:t>
                </a:r>
              </a:p>
              <a:p>
                <a:pPr algn="ctr">
                  <a:lnSpc>
                    <a:spcPct val="80000"/>
                  </a:lnSpc>
                  <a:spcAft>
                    <a:spcPct val="15000"/>
                  </a:spcAft>
                </a:pPr>
                <a:r>
                  <a:rPr lang="en-US" sz="1200" b="1" noProof="1">
                    <a:latin typeface="Times New Roman" pitchFamily="18" charset="0"/>
                  </a:rPr>
                  <a:t>bottom</a:t>
                </a:r>
              </a:p>
            </p:txBody>
          </p:sp>
          <p:sp>
            <p:nvSpPr>
              <p:cNvPr id="51211" name="Text Box 11"/>
              <p:cNvSpPr txBox="1">
                <a:spLocks noChangeArrowheads="1"/>
              </p:cNvSpPr>
              <p:nvPr/>
            </p:nvSpPr>
            <p:spPr bwMode="auto">
              <a:xfrm>
                <a:off x="750" y="3009"/>
                <a:ext cx="486" cy="431"/>
              </a:xfrm>
              <a:prstGeom prst="rect">
                <a:avLst/>
              </a:prstGeom>
              <a:solidFill>
                <a:srgbClr val="FFCC00"/>
              </a:solidFill>
              <a:ln w="9525">
                <a:noFill/>
                <a:miter lim="800000"/>
                <a:headEnd/>
                <a:tailEnd/>
              </a:ln>
              <a:effectLst/>
            </p:spPr>
            <p:txBody>
              <a:bodyPr>
                <a:spAutoFit/>
              </a:bodyPr>
              <a:lstStyle/>
              <a:p>
                <a:pPr algn="ctr">
                  <a:lnSpc>
                    <a:spcPct val="80000"/>
                  </a:lnSpc>
                  <a:spcAft>
                    <a:spcPct val="15000"/>
                  </a:spcAft>
                </a:pPr>
                <a:r>
                  <a:rPr lang="en-US" sz="2400" b="1" noProof="1">
                    <a:latin typeface="Symbol" pitchFamily="18" charset="2"/>
                  </a:rPr>
                  <a:t>n</a:t>
                </a:r>
                <a:r>
                  <a:rPr lang="en-US" sz="2400" b="1" baseline="-25000" noProof="1">
                    <a:latin typeface="Times New Roman" pitchFamily="18" charset="0"/>
                  </a:rPr>
                  <a:t>e</a:t>
                </a:r>
              </a:p>
              <a:p>
                <a:pPr algn="ctr">
                  <a:lnSpc>
                    <a:spcPct val="80000"/>
                  </a:lnSpc>
                  <a:spcAft>
                    <a:spcPct val="15000"/>
                  </a:spcAft>
                </a:pPr>
                <a:r>
                  <a:rPr lang="en-US" sz="1000" b="1" noProof="1">
                    <a:latin typeface="Times New Roman" pitchFamily="18" charset="0"/>
                  </a:rPr>
                  <a:t>electron neutrino</a:t>
                </a:r>
              </a:p>
            </p:txBody>
          </p:sp>
          <p:sp>
            <p:nvSpPr>
              <p:cNvPr id="51212" name="Text Box 12"/>
              <p:cNvSpPr txBox="1">
                <a:spLocks noChangeArrowheads="1"/>
              </p:cNvSpPr>
              <p:nvPr/>
            </p:nvSpPr>
            <p:spPr bwMode="auto">
              <a:xfrm>
                <a:off x="1290" y="3009"/>
                <a:ext cx="487" cy="431"/>
              </a:xfrm>
              <a:prstGeom prst="rect">
                <a:avLst/>
              </a:prstGeom>
              <a:solidFill>
                <a:srgbClr val="FFCC00"/>
              </a:solidFill>
              <a:ln w="9525">
                <a:noFill/>
                <a:miter lim="800000"/>
                <a:headEnd/>
                <a:tailEnd/>
              </a:ln>
              <a:effectLst/>
            </p:spPr>
            <p:txBody>
              <a:bodyPr>
                <a:spAutoFit/>
              </a:bodyPr>
              <a:lstStyle/>
              <a:p>
                <a:pPr algn="ctr">
                  <a:lnSpc>
                    <a:spcPct val="80000"/>
                  </a:lnSpc>
                  <a:spcAft>
                    <a:spcPct val="15000"/>
                  </a:spcAft>
                </a:pPr>
                <a:r>
                  <a:rPr lang="en-US" sz="2400" b="1" noProof="1">
                    <a:latin typeface="Symbol" pitchFamily="18" charset="2"/>
                  </a:rPr>
                  <a:t>n</a:t>
                </a:r>
                <a:r>
                  <a:rPr lang="en-US" sz="2400" b="1" baseline="-25000" noProof="1">
                    <a:latin typeface="Symbol" pitchFamily="18" charset="2"/>
                  </a:rPr>
                  <a:t>m</a:t>
                </a:r>
                <a:endParaRPr lang="en-US" sz="2400" b="1" baseline="-25000" noProof="1">
                  <a:latin typeface="Times New Roman" pitchFamily="18" charset="0"/>
                </a:endParaRPr>
              </a:p>
              <a:p>
                <a:pPr algn="ctr">
                  <a:lnSpc>
                    <a:spcPct val="80000"/>
                  </a:lnSpc>
                  <a:spcAft>
                    <a:spcPct val="15000"/>
                  </a:spcAft>
                </a:pPr>
                <a:r>
                  <a:rPr lang="en-US" sz="1000" b="1" noProof="1">
                    <a:latin typeface="Times New Roman" pitchFamily="18" charset="0"/>
                  </a:rPr>
                  <a:t>muon neutrino</a:t>
                </a:r>
                <a:endParaRPr lang="en-US" sz="1200" b="1" noProof="1">
                  <a:latin typeface="Times New Roman" pitchFamily="18" charset="0"/>
                </a:endParaRPr>
              </a:p>
            </p:txBody>
          </p:sp>
          <p:sp>
            <p:nvSpPr>
              <p:cNvPr id="51213" name="Text Box 13"/>
              <p:cNvSpPr txBox="1">
                <a:spLocks noChangeArrowheads="1"/>
              </p:cNvSpPr>
              <p:nvPr/>
            </p:nvSpPr>
            <p:spPr bwMode="auto">
              <a:xfrm>
                <a:off x="1831" y="3009"/>
                <a:ext cx="487" cy="431"/>
              </a:xfrm>
              <a:prstGeom prst="rect">
                <a:avLst/>
              </a:prstGeom>
              <a:solidFill>
                <a:srgbClr val="FFCC00"/>
              </a:solidFill>
              <a:ln w="9525">
                <a:noFill/>
                <a:miter lim="800000"/>
                <a:headEnd/>
                <a:tailEnd/>
              </a:ln>
              <a:effectLst/>
            </p:spPr>
            <p:txBody>
              <a:bodyPr>
                <a:spAutoFit/>
              </a:bodyPr>
              <a:lstStyle/>
              <a:p>
                <a:pPr algn="ctr">
                  <a:lnSpc>
                    <a:spcPct val="80000"/>
                  </a:lnSpc>
                  <a:spcAft>
                    <a:spcPct val="15000"/>
                  </a:spcAft>
                </a:pPr>
                <a:r>
                  <a:rPr lang="en-US" sz="2400" b="1" noProof="1">
                    <a:latin typeface="Symbol" pitchFamily="18" charset="2"/>
                  </a:rPr>
                  <a:t>n</a:t>
                </a:r>
                <a:r>
                  <a:rPr lang="en-US" sz="2400" b="1" baseline="-25000" noProof="1">
                    <a:latin typeface="Symbol" pitchFamily="18" charset="2"/>
                  </a:rPr>
                  <a:t>t</a:t>
                </a:r>
              </a:p>
              <a:p>
                <a:pPr algn="ctr">
                  <a:lnSpc>
                    <a:spcPct val="80000"/>
                  </a:lnSpc>
                  <a:spcAft>
                    <a:spcPct val="15000"/>
                  </a:spcAft>
                </a:pPr>
                <a:r>
                  <a:rPr lang="en-US" sz="1000" b="1" noProof="1">
                    <a:latin typeface="Times New Roman" pitchFamily="18" charset="0"/>
                  </a:rPr>
                  <a:t>tau neutrino</a:t>
                </a:r>
                <a:endParaRPr lang="en-US" sz="1200" b="1" noProof="1">
                  <a:latin typeface="Times New Roman" pitchFamily="18" charset="0"/>
                </a:endParaRPr>
              </a:p>
            </p:txBody>
          </p:sp>
          <p:sp>
            <p:nvSpPr>
              <p:cNvPr id="51214" name="Text Box 14"/>
              <p:cNvSpPr txBox="1">
                <a:spLocks noChangeArrowheads="1"/>
              </p:cNvSpPr>
              <p:nvPr/>
            </p:nvSpPr>
            <p:spPr bwMode="auto">
              <a:xfrm>
                <a:off x="758" y="2555"/>
                <a:ext cx="486" cy="390"/>
              </a:xfrm>
              <a:prstGeom prst="rect">
                <a:avLst/>
              </a:prstGeom>
              <a:solidFill>
                <a:srgbClr val="FFCC00"/>
              </a:solidFill>
              <a:ln w="9525">
                <a:noFill/>
                <a:miter lim="800000"/>
                <a:headEnd/>
                <a:tailEnd/>
              </a:ln>
              <a:effectLst/>
            </p:spPr>
            <p:txBody>
              <a:bodyPr>
                <a:spAutoFit/>
              </a:bodyPr>
              <a:lstStyle/>
              <a:p>
                <a:pPr algn="ctr">
                  <a:lnSpc>
                    <a:spcPct val="80000"/>
                  </a:lnSpc>
                  <a:spcAft>
                    <a:spcPct val="15000"/>
                  </a:spcAft>
                </a:pPr>
                <a:r>
                  <a:rPr lang="en-US" sz="2800" b="1" noProof="1">
                    <a:latin typeface="Times New Roman" pitchFamily="18" charset="0"/>
                  </a:rPr>
                  <a:t>e</a:t>
                </a:r>
              </a:p>
              <a:p>
                <a:pPr algn="ctr">
                  <a:lnSpc>
                    <a:spcPct val="80000"/>
                  </a:lnSpc>
                  <a:spcAft>
                    <a:spcPct val="15000"/>
                  </a:spcAft>
                </a:pPr>
                <a:r>
                  <a:rPr lang="en-US" sz="1000" b="1" noProof="1">
                    <a:latin typeface="Times New Roman" pitchFamily="18" charset="0"/>
                  </a:rPr>
                  <a:t>electron</a:t>
                </a:r>
              </a:p>
            </p:txBody>
          </p:sp>
          <p:sp>
            <p:nvSpPr>
              <p:cNvPr id="51215" name="Text Box 15"/>
              <p:cNvSpPr txBox="1">
                <a:spLocks noChangeArrowheads="1"/>
              </p:cNvSpPr>
              <p:nvPr/>
            </p:nvSpPr>
            <p:spPr bwMode="auto">
              <a:xfrm>
                <a:off x="1298" y="2555"/>
                <a:ext cx="487" cy="390"/>
              </a:xfrm>
              <a:prstGeom prst="rect">
                <a:avLst/>
              </a:prstGeom>
              <a:solidFill>
                <a:srgbClr val="FFCC00"/>
              </a:solidFill>
              <a:ln w="9525">
                <a:noFill/>
                <a:miter lim="800000"/>
                <a:headEnd/>
                <a:tailEnd/>
              </a:ln>
              <a:effectLst/>
            </p:spPr>
            <p:txBody>
              <a:bodyPr>
                <a:spAutoFit/>
              </a:bodyPr>
              <a:lstStyle/>
              <a:p>
                <a:pPr algn="ctr">
                  <a:lnSpc>
                    <a:spcPct val="80000"/>
                  </a:lnSpc>
                  <a:spcAft>
                    <a:spcPct val="15000"/>
                  </a:spcAft>
                </a:pPr>
                <a:r>
                  <a:rPr lang="en-US" sz="2800" b="1" noProof="1">
                    <a:latin typeface="Symbol" pitchFamily="18" charset="2"/>
                  </a:rPr>
                  <a:t>m</a:t>
                </a:r>
              </a:p>
              <a:p>
                <a:pPr algn="ctr">
                  <a:lnSpc>
                    <a:spcPct val="80000"/>
                  </a:lnSpc>
                  <a:spcAft>
                    <a:spcPct val="15000"/>
                  </a:spcAft>
                </a:pPr>
                <a:r>
                  <a:rPr lang="en-US" sz="1000" b="1" noProof="1">
                    <a:latin typeface="Times New Roman" pitchFamily="18" charset="0"/>
                  </a:rPr>
                  <a:t>muon</a:t>
                </a:r>
              </a:p>
            </p:txBody>
          </p:sp>
          <p:sp>
            <p:nvSpPr>
              <p:cNvPr id="51216" name="Text Box 16"/>
              <p:cNvSpPr txBox="1">
                <a:spLocks noChangeArrowheads="1"/>
              </p:cNvSpPr>
              <p:nvPr/>
            </p:nvSpPr>
            <p:spPr bwMode="auto">
              <a:xfrm>
                <a:off x="1839" y="2555"/>
                <a:ext cx="487" cy="390"/>
              </a:xfrm>
              <a:prstGeom prst="rect">
                <a:avLst/>
              </a:prstGeom>
              <a:solidFill>
                <a:srgbClr val="FFCC00"/>
              </a:solidFill>
              <a:ln w="9525">
                <a:noFill/>
                <a:miter lim="800000"/>
                <a:headEnd/>
                <a:tailEnd/>
              </a:ln>
              <a:effectLst/>
            </p:spPr>
            <p:txBody>
              <a:bodyPr>
                <a:spAutoFit/>
              </a:bodyPr>
              <a:lstStyle/>
              <a:p>
                <a:pPr algn="ctr">
                  <a:lnSpc>
                    <a:spcPct val="80000"/>
                  </a:lnSpc>
                  <a:spcAft>
                    <a:spcPct val="15000"/>
                  </a:spcAft>
                </a:pPr>
                <a:r>
                  <a:rPr lang="en-US" sz="2800" b="1" noProof="1">
                    <a:latin typeface="Symbol" pitchFamily="18" charset="2"/>
                  </a:rPr>
                  <a:t>t</a:t>
                </a:r>
              </a:p>
              <a:p>
                <a:pPr algn="ctr">
                  <a:lnSpc>
                    <a:spcPct val="80000"/>
                  </a:lnSpc>
                  <a:spcAft>
                    <a:spcPct val="15000"/>
                  </a:spcAft>
                </a:pPr>
                <a:r>
                  <a:rPr lang="en-US" sz="1000" b="1" noProof="1">
                    <a:latin typeface="Times New Roman" pitchFamily="18" charset="0"/>
                  </a:rPr>
                  <a:t>tau</a:t>
                </a:r>
              </a:p>
            </p:txBody>
          </p:sp>
          <p:sp>
            <p:nvSpPr>
              <p:cNvPr id="51217" name="Text Box 17"/>
              <p:cNvSpPr txBox="1">
                <a:spLocks noChangeArrowheads="1"/>
              </p:cNvSpPr>
              <p:nvPr/>
            </p:nvSpPr>
            <p:spPr bwMode="auto">
              <a:xfrm rot="-5400000">
                <a:off x="89" y="1935"/>
                <a:ext cx="871" cy="279"/>
              </a:xfrm>
              <a:prstGeom prst="rect">
                <a:avLst/>
              </a:prstGeom>
              <a:solidFill>
                <a:srgbClr val="99FF33"/>
              </a:solidFill>
              <a:ln w="9525">
                <a:noFill/>
                <a:miter lim="800000"/>
                <a:headEnd/>
                <a:tailEnd/>
              </a:ln>
              <a:effectLst/>
            </p:spPr>
            <p:txBody>
              <a:bodyPr>
                <a:spAutoFit/>
              </a:bodyPr>
              <a:lstStyle/>
              <a:p>
                <a:pPr algn="ctr">
                  <a:spcBef>
                    <a:spcPct val="50000"/>
                  </a:spcBef>
                </a:pPr>
                <a:r>
                  <a:rPr lang="en-US" sz="2300" b="1" noProof="1">
                    <a:latin typeface="Book Antiqua" pitchFamily="18" charset="0"/>
                  </a:rPr>
                  <a:t>quarks</a:t>
                </a:r>
              </a:p>
            </p:txBody>
          </p:sp>
          <p:sp>
            <p:nvSpPr>
              <p:cNvPr id="51218" name="Text Box 18"/>
              <p:cNvSpPr txBox="1">
                <a:spLocks noChangeArrowheads="1"/>
              </p:cNvSpPr>
              <p:nvPr/>
            </p:nvSpPr>
            <p:spPr bwMode="auto">
              <a:xfrm rot="-5400000">
                <a:off x="89" y="2849"/>
                <a:ext cx="866" cy="269"/>
              </a:xfrm>
              <a:prstGeom prst="rect">
                <a:avLst/>
              </a:prstGeom>
              <a:solidFill>
                <a:srgbClr val="FFCC00"/>
              </a:solidFill>
              <a:ln w="9525">
                <a:noFill/>
                <a:miter lim="800000"/>
                <a:headEnd/>
                <a:tailEnd/>
              </a:ln>
              <a:effectLst/>
            </p:spPr>
            <p:txBody>
              <a:bodyPr>
                <a:spAutoFit/>
              </a:bodyPr>
              <a:lstStyle/>
              <a:p>
                <a:pPr algn="ctr">
                  <a:spcBef>
                    <a:spcPct val="50000"/>
                  </a:spcBef>
                </a:pPr>
                <a:r>
                  <a:rPr lang="en-US" sz="2200" b="1" noProof="1">
                    <a:latin typeface="Book Antiqua" pitchFamily="18" charset="0"/>
                  </a:rPr>
                  <a:t>leptons</a:t>
                </a:r>
              </a:p>
            </p:txBody>
          </p:sp>
          <p:sp>
            <p:nvSpPr>
              <p:cNvPr id="51219" name="Text Box 19"/>
              <p:cNvSpPr txBox="1">
                <a:spLocks noChangeArrowheads="1"/>
              </p:cNvSpPr>
              <p:nvPr/>
            </p:nvSpPr>
            <p:spPr bwMode="auto">
              <a:xfrm rot="21577906">
                <a:off x="385" y="1312"/>
                <a:ext cx="1947" cy="252"/>
              </a:xfrm>
              <a:prstGeom prst="rect">
                <a:avLst/>
              </a:prstGeom>
              <a:gradFill rotWithShape="1">
                <a:gsLst>
                  <a:gs pos="0">
                    <a:srgbClr val="99FF33"/>
                  </a:gs>
                  <a:gs pos="100000">
                    <a:srgbClr val="FFCC00"/>
                  </a:gs>
                </a:gsLst>
                <a:lin ang="5400000" scaled="1"/>
              </a:gradFill>
              <a:ln w="9525">
                <a:noFill/>
                <a:miter lim="800000"/>
                <a:headEnd/>
                <a:tailEnd/>
              </a:ln>
              <a:effectLst/>
            </p:spPr>
            <p:txBody>
              <a:bodyPr>
                <a:spAutoFit/>
              </a:bodyPr>
              <a:lstStyle/>
              <a:p>
                <a:pPr algn="ctr">
                  <a:spcBef>
                    <a:spcPct val="50000"/>
                  </a:spcBef>
                </a:pPr>
                <a:r>
                  <a:rPr lang="en-US" sz="2000" b="1" noProof="1">
                    <a:latin typeface="Book Antiqua" pitchFamily="18" charset="0"/>
                  </a:rPr>
                  <a:t>fermions</a:t>
                </a:r>
              </a:p>
            </p:txBody>
          </p:sp>
          <p:sp>
            <p:nvSpPr>
              <p:cNvPr id="51220" name="Text Box 20"/>
              <p:cNvSpPr txBox="1">
                <a:spLocks noChangeArrowheads="1"/>
              </p:cNvSpPr>
              <p:nvPr/>
            </p:nvSpPr>
            <p:spPr bwMode="auto">
              <a:xfrm>
                <a:off x="3469" y="1641"/>
                <a:ext cx="865" cy="409"/>
              </a:xfrm>
              <a:prstGeom prst="rect">
                <a:avLst/>
              </a:prstGeom>
              <a:solidFill>
                <a:schemeClr val="bg1">
                  <a:lumMod val="85000"/>
                </a:schemeClr>
              </a:solidFill>
              <a:ln w="9525">
                <a:noFill/>
                <a:miter lim="800000"/>
                <a:headEnd/>
                <a:tailEnd/>
              </a:ln>
              <a:effectLst/>
            </p:spPr>
            <p:txBody>
              <a:bodyPr>
                <a:spAutoFit/>
              </a:bodyPr>
              <a:lstStyle/>
              <a:p>
                <a:pPr algn="ctr">
                  <a:lnSpc>
                    <a:spcPct val="80000"/>
                  </a:lnSpc>
                  <a:spcAft>
                    <a:spcPct val="15000"/>
                  </a:spcAft>
                </a:pPr>
                <a:r>
                  <a:rPr lang="en-US" sz="2800" b="1" noProof="1">
                    <a:solidFill>
                      <a:srgbClr val="920021"/>
                    </a:solidFill>
                    <a:latin typeface="Times New Roman" pitchFamily="18" charset="0"/>
                  </a:rPr>
                  <a:t>g</a:t>
                </a:r>
              </a:p>
              <a:p>
                <a:pPr algn="ctr">
                  <a:lnSpc>
                    <a:spcPct val="80000"/>
                  </a:lnSpc>
                  <a:spcAft>
                    <a:spcPct val="15000"/>
                  </a:spcAft>
                </a:pPr>
                <a:r>
                  <a:rPr lang="en-US" sz="1200" b="1" noProof="1">
                    <a:solidFill>
                      <a:srgbClr val="920021"/>
                    </a:solidFill>
                    <a:latin typeface="Times New Roman" pitchFamily="18" charset="0"/>
                  </a:rPr>
                  <a:t>gluon</a:t>
                </a:r>
              </a:p>
            </p:txBody>
          </p:sp>
          <p:sp>
            <p:nvSpPr>
              <p:cNvPr id="51221" name="Text Box 21"/>
              <p:cNvSpPr txBox="1">
                <a:spLocks noChangeArrowheads="1"/>
              </p:cNvSpPr>
              <p:nvPr/>
            </p:nvSpPr>
            <p:spPr bwMode="auto">
              <a:xfrm>
                <a:off x="3469" y="2100"/>
                <a:ext cx="865" cy="409"/>
              </a:xfrm>
              <a:prstGeom prst="rect">
                <a:avLst/>
              </a:prstGeom>
              <a:solidFill>
                <a:schemeClr val="bg1">
                  <a:lumMod val="85000"/>
                </a:schemeClr>
              </a:solidFill>
              <a:ln w="9525">
                <a:noFill/>
                <a:miter lim="800000"/>
                <a:headEnd/>
                <a:tailEnd/>
              </a:ln>
              <a:effectLst/>
            </p:spPr>
            <p:txBody>
              <a:bodyPr>
                <a:spAutoFit/>
              </a:bodyPr>
              <a:lstStyle/>
              <a:p>
                <a:pPr algn="ctr">
                  <a:lnSpc>
                    <a:spcPct val="80000"/>
                  </a:lnSpc>
                  <a:spcAft>
                    <a:spcPct val="15000"/>
                  </a:spcAft>
                </a:pPr>
                <a:r>
                  <a:rPr lang="en-US" sz="2800" b="1" noProof="1">
                    <a:solidFill>
                      <a:srgbClr val="4F3684"/>
                    </a:solidFill>
                    <a:latin typeface="Symbol" pitchFamily="18" charset="2"/>
                  </a:rPr>
                  <a:t>g</a:t>
                </a:r>
              </a:p>
              <a:p>
                <a:pPr algn="ctr">
                  <a:lnSpc>
                    <a:spcPct val="80000"/>
                  </a:lnSpc>
                  <a:spcAft>
                    <a:spcPct val="15000"/>
                  </a:spcAft>
                </a:pPr>
                <a:r>
                  <a:rPr lang="en-US" sz="1200" b="1" noProof="1">
                    <a:solidFill>
                      <a:srgbClr val="4F3684"/>
                    </a:solidFill>
                    <a:latin typeface="Times New Roman" pitchFamily="18" charset="0"/>
                  </a:rPr>
                  <a:t>foton</a:t>
                </a:r>
              </a:p>
            </p:txBody>
          </p:sp>
          <p:sp>
            <p:nvSpPr>
              <p:cNvPr id="51222" name="Text Box 22"/>
              <p:cNvSpPr txBox="1">
                <a:spLocks noChangeArrowheads="1"/>
              </p:cNvSpPr>
              <p:nvPr/>
            </p:nvSpPr>
            <p:spPr bwMode="auto">
              <a:xfrm>
                <a:off x="3469" y="2553"/>
                <a:ext cx="865" cy="409"/>
              </a:xfrm>
              <a:prstGeom prst="rect">
                <a:avLst/>
              </a:prstGeom>
              <a:solidFill>
                <a:schemeClr val="bg1">
                  <a:lumMod val="85000"/>
                </a:schemeClr>
              </a:solidFill>
              <a:ln w="9525">
                <a:noFill/>
                <a:miter lim="800000"/>
                <a:headEnd/>
                <a:tailEnd/>
              </a:ln>
              <a:effectLst/>
            </p:spPr>
            <p:txBody>
              <a:bodyPr>
                <a:spAutoFit/>
              </a:bodyPr>
              <a:lstStyle/>
              <a:p>
                <a:pPr algn="ctr">
                  <a:lnSpc>
                    <a:spcPct val="80000"/>
                  </a:lnSpc>
                  <a:spcAft>
                    <a:spcPct val="15000"/>
                  </a:spcAft>
                </a:pPr>
                <a:r>
                  <a:rPr lang="en-US" sz="2800" b="1" noProof="1">
                    <a:solidFill>
                      <a:srgbClr val="406876"/>
                    </a:solidFill>
                    <a:latin typeface="Times New Roman" pitchFamily="18" charset="0"/>
                  </a:rPr>
                  <a:t>Z</a:t>
                </a:r>
              </a:p>
              <a:p>
                <a:pPr algn="ctr">
                  <a:lnSpc>
                    <a:spcPct val="80000"/>
                  </a:lnSpc>
                  <a:spcAft>
                    <a:spcPct val="15000"/>
                  </a:spcAft>
                </a:pPr>
                <a:r>
                  <a:rPr lang="en-US" sz="1200" b="1" noProof="1">
                    <a:solidFill>
                      <a:srgbClr val="406876"/>
                    </a:solidFill>
                    <a:latin typeface="Times New Roman" pitchFamily="18" charset="0"/>
                  </a:rPr>
                  <a:t>Z boson</a:t>
                </a:r>
              </a:p>
            </p:txBody>
          </p:sp>
          <p:sp>
            <p:nvSpPr>
              <p:cNvPr id="51223" name="Text Box 23"/>
              <p:cNvSpPr txBox="1">
                <a:spLocks noChangeArrowheads="1"/>
              </p:cNvSpPr>
              <p:nvPr/>
            </p:nvSpPr>
            <p:spPr bwMode="auto">
              <a:xfrm>
                <a:off x="3469" y="3012"/>
                <a:ext cx="865" cy="409"/>
              </a:xfrm>
              <a:prstGeom prst="rect">
                <a:avLst/>
              </a:prstGeom>
              <a:solidFill>
                <a:schemeClr val="bg1">
                  <a:lumMod val="85000"/>
                </a:schemeClr>
              </a:solidFill>
              <a:ln w="9525">
                <a:noFill/>
                <a:miter lim="800000"/>
                <a:headEnd/>
                <a:tailEnd/>
              </a:ln>
              <a:effectLst/>
            </p:spPr>
            <p:txBody>
              <a:bodyPr>
                <a:spAutoFit/>
              </a:bodyPr>
              <a:lstStyle/>
              <a:p>
                <a:pPr algn="ctr">
                  <a:lnSpc>
                    <a:spcPct val="80000"/>
                  </a:lnSpc>
                  <a:spcAft>
                    <a:spcPct val="15000"/>
                  </a:spcAft>
                </a:pPr>
                <a:r>
                  <a:rPr lang="en-US" sz="2800" b="1" noProof="1">
                    <a:solidFill>
                      <a:srgbClr val="406876"/>
                    </a:solidFill>
                    <a:latin typeface="Times New Roman" pitchFamily="18" charset="0"/>
                  </a:rPr>
                  <a:t>W</a:t>
                </a:r>
              </a:p>
              <a:p>
                <a:pPr algn="ctr">
                  <a:lnSpc>
                    <a:spcPct val="80000"/>
                  </a:lnSpc>
                  <a:spcAft>
                    <a:spcPct val="15000"/>
                  </a:spcAft>
                </a:pPr>
                <a:r>
                  <a:rPr lang="en-US" sz="1200" b="1" noProof="1">
                    <a:solidFill>
                      <a:srgbClr val="406876"/>
                    </a:solidFill>
                    <a:latin typeface="Times New Roman" pitchFamily="18" charset="0"/>
                  </a:rPr>
                  <a:t>W boson</a:t>
                </a:r>
              </a:p>
            </p:txBody>
          </p:sp>
          <p:sp>
            <p:nvSpPr>
              <p:cNvPr id="51224" name="Text Box 24"/>
              <p:cNvSpPr txBox="1">
                <a:spLocks noChangeArrowheads="1"/>
              </p:cNvSpPr>
              <p:nvPr/>
            </p:nvSpPr>
            <p:spPr bwMode="auto">
              <a:xfrm rot="21577906">
                <a:off x="3467" y="1312"/>
                <a:ext cx="1373" cy="265"/>
              </a:xfrm>
              <a:prstGeom prst="rect">
                <a:avLst/>
              </a:prstGeom>
              <a:gradFill flip="none" rotWithShape="1">
                <a:gsLst>
                  <a:gs pos="48000">
                    <a:srgbClr val="D9D9D9"/>
                  </a:gs>
                  <a:gs pos="0">
                    <a:srgbClr val="D9D9D9"/>
                  </a:gs>
                  <a:gs pos="84000">
                    <a:srgbClr val="3399FF"/>
                  </a:gs>
                  <a:gs pos="100000">
                    <a:srgbClr val="3399FF"/>
                  </a:gs>
                </a:gsLst>
                <a:lin ang="0" scaled="0"/>
                <a:tileRect/>
              </a:gradFill>
              <a:ln w="9525">
                <a:noFill/>
                <a:miter lim="800000"/>
                <a:headEnd/>
                <a:tailEnd/>
              </a:ln>
              <a:effectLst/>
            </p:spPr>
            <p:txBody>
              <a:bodyPr wrap="square">
                <a:spAutoFit/>
              </a:bodyPr>
              <a:lstStyle/>
              <a:p>
                <a:pPr algn="ctr">
                  <a:lnSpc>
                    <a:spcPct val="120000"/>
                  </a:lnSpc>
                  <a:spcBef>
                    <a:spcPct val="50000"/>
                  </a:spcBef>
                </a:pPr>
                <a:r>
                  <a:rPr lang="en-US" sz="1900" b="1" noProof="1">
                    <a:latin typeface="Book Antiqua" pitchFamily="18" charset="0"/>
                  </a:rPr>
                  <a:t>bosons</a:t>
                </a:r>
              </a:p>
            </p:txBody>
          </p:sp>
          <p:sp>
            <p:nvSpPr>
              <p:cNvPr id="51225" name="Text Box 25"/>
              <p:cNvSpPr txBox="1">
                <a:spLocks noChangeArrowheads="1"/>
              </p:cNvSpPr>
              <p:nvPr/>
            </p:nvSpPr>
            <p:spPr bwMode="auto">
              <a:xfrm rot="21577906">
                <a:off x="2441" y="1291"/>
                <a:ext cx="922" cy="279"/>
              </a:xfrm>
              <a:prstGeom prst="rect">
                <a:avLst/>
              </a:prstGeom>
              <a:solidFill>
                <a:schemeClr val="bg1">
                  <a:lumMod val="85000"/>
                </a:schemeClr>
              </a:solidFill>
              <a:ln w="9525">
                <a:noFill/>
                <a:miter lim="800000"/>
                <a:headEnd/>
                <a:tailEnd/>
              </a:ln>
              <a:effectLst/>
            </p:spPr>
            <p:txBody>
              <a:bodyPr lIns="0" rIns="0">
                <a:spAutoFit/>
              </a:bodyPr>
              <a:lstStyle/>
              <a:p>
                <a:pPr algn="ctr">
                  <a:lnSpc>
                    <a:spcPct val="130000"/>
                  </a:lnSpc>
                  <a:spcBef>
                    <a:spcPct val="50000"/>
                  </a:spcBef>
                </a:pPr>
                <a:r>
                  <a:rPr lang="en-US" sz="1900" b="1" noProof="1">
                    <a:latin typeface="Book Antiqua" pitchFamily="18" charset="0"/>
                  </a:rPr>
                  <a:t>interactions</a:t>
                </a:r>
              </a:p>
            </p:txBody>
          </p:sp>
          <p:sp>
            <p:nvSpPr>
              <p:cNvPr id="51226" name="Text Box 26"/>
              <p:cNvSpPr txBox="1">
                <a:spLocks noChangeArrowheads="1"/>
              </p:cNvSpPr>
              <p:nvPr/>
            </p:nvSpPr>
            <p:spPr bwMode="auto">
              <a:xfrm rot="-5400000">
                <a:off x="2148" y="1944"/>
                <a:ext cx="844" cy="231"/>
              </a:xfrm>
              <a:prstGeom prst="rect">
                <a:avLst/>
              </a:prstGeom>
              <a:solidFill>
                <a:srgbClr val="920021">
                  <a:alpha val="30196"/>
                </a:srgbClr>
              </a:solidFill>
              <a:ln w="9525">
                <a:noFill/>
                <a:miter lim="800000"/>
                <a:headEnd/>
                <a:tailEnd/>
              </a:ln>
              <a:effectLst/>
            </p:spPr>
            <p:txBody>
              <a:bodyPr>
                <a:spAutoFit/>
              </a:bodyPr>
              <a:lstStyle/>
              <a:p>
                <a:pPr algn="ctr">
                  <a:spcBef>
                    <a:spcPct val="50000"/>
                  </a:spcBef>
                </a:pPr>
                <a:r>
                  <a:rPr lang="en-US" b="1" noProof="1">
                    <a:solidFill>
                      <a:srgbClr val="920021"/>
                    </a:solidFill>
                    <a:latin typeface="Book Antiqua" pitchFamily="18" charset="0"/>
                  </a:rPr>
                  <a:t>strong</a:t>
                </a:r>
              </a:p>
            </p:txBody>
          </p:sp>
          <p:sp>
            <p:nvSpPr>
              <p:cNvPr id="51227" name="Text Box 27"/>
              <p:cNvSpPr txBox="1">
                <a:spLocks noChangeArrowheads="1"/>
              </p:cNvSpPr>
              <p:nvPr/>
            </p:nvSpPr>
            <p:spPr bwMode="auto">
              <a:xfrm rot="-5400000">
                <a:off x="2207" y="2197"/>
                <a:ext cx="1347" cy="221"/>
              </a:xfrm>
              <a:prstGeom prst="rect">
                <a:avLst/>
              </a:prstGeom>
              <a:solidFill>
                <a:srgbClr val="4F3684">
                  <a:alpha val="30196"/>
                </a:srgbClr>
              </a:solidFill>
              <a:ln w="9525">
                <a:noFill/>
                <a:miter lim="800000"/>
                <a:headEnd/>
                <a:tailEnd/>
              </a:ln>
              <a:effectLst/>
            </p:spPr>
            <p:txBody>
              <a:bodyPr>
                <a:spAutoFit/>
              </a:bodyPr>
              <a:lstStyle/>
              <a:p>
                <a:pPr>
                  <a:spcBef>
                    <a:spcPct val="50000"/>
                  </a:spcBef>
                </a:pPr>
                <a:r>
                  <a:rPr lang="en-US" sz="1700" b="1" noProof="1">
                    <a:latin typeface="Book Antiqua" pitchFamily="18" charset="0"/>
                  </a:rPr>
                  <a:t>  </a:t>
                </a:r>
                <a:r>
                  <a:rPr lang="en-US" sz="1700" b="1" noProof="1">
                    <a:solidFill>
                      <a:srgbClr val="4F3684"/>
                    </a:solidFill>
                    <a:latin typeface="Book Antiqua" pitchFamily="18" charset="0"/>
                  </a:rPr>
                  <a:t>electromagnetic</a:t>
                </a:r>
              </a:p>
            </p:txBody>
          </p:sp>
          <p:sp>
            <p:nvSpPr>
              <p:cNvPr id="51228" name="Text Box 28"/>
              <p:cNvSpPr txBox="1">
                <a:spLocks noChangeArrowheads="1"/>
              </p:cNvSpPr>
              <p:nvPr/>
            </p:nvSpPr>
            <p:spPr bwMode="auto">
              <a:xfrm rot="-5400000">
                <a:off x="2321" y="2410"/>
                <a:ext cx="1777" cy="231"/>
              </a:xfrm>
              <a:prstGeom prst="rect">
                <a:avLst/>
              </a:prstGeom>
              <a:solidFill>
                <a:srgbClr val="406876">
                  <a:alpha val="30196"/>
                </a:srgbClr>
              </a:solidFill>
              <a:ln w="9525">
                <a:noFill/>
                <a:miter lim="800000"/>
                <a:headEnd/>
                <a:tailEnd/>
              </a:ln>
              <a:effectLst/>
            </p:spPr>
            <p:txBody>
              <a:bodyPr>
                <a:spAutoFit/>
              </a:bodyPr>
              <a:lstStyle/>
              <a:p>
                <a:pPr algn="ctr">
                  <a:spcBef>
                    <a:spcPct val="50000"/>
                  </a:spcBef>
                </a:pPr>
                <a:r>
                  <a:rPr lang="en-US" b="1" noProof="1">
                    <a:solidFill>
                      <a:srgbClr val="406876"/>
                    </a:solidFill>
                    <a:latin typeface="Book Antiqua" pitchFamily="18" charset="0"/>
                  </a:rPr>
                  <a:t>weak</a:t>
                </a:r>
              </a:p>
            </p:txBody>
          </p:sp>
          <p:sp>
            <p:nvSpPr>
              <p:cNvPr id="51229" name="AutoShape 29"/>
              <p:cNvSpPr>
                <a:spLocks noChangeArrowheads="1"/>
              </p:cNvSpPr>
              <p:nvPr/>
            </p:nvSpPr>
            <p:spPr bwMode="auto">
              <a:xfrm>
                <a:off x="2704" y="1693"/>
                <a:ext cx="760" cy="182"/>
              </a:xfrm>
              <a:prstGeom prst="rightArrow">
                <a:avLst>
                  <a:gd name="adj1" fmla="val 49454"/>
                  <a:gd name="adj2" fmla="val 73076"/>
                </a:avLst>
              </a:prstGeom>
              <a:solidFill>
                <a:schemeClr val="bg1">
                  <a:lumMod val="85000"/>
                </a:schemeClr>
              </a:solidFill>
              <a:ln w="9525">
                <a:solidFill>
                  <a:schemeClr val="tx1"/>
                </a:solidFill>
                <a:miter lim="800000"/>
                <a:headEnd/>
                <a:tailEnd/>
              </a:ln>
              <a:effectLst/>
            </p:spPr>
            <p:txBody>
              <a:bodyPr wrap="none" anchor="ctr"/>
              <a:lstStyle/>
              <a:p>
                <a:endParaRPr lang="en-US" dirty="0"/>
              </a:p>
            </p:txBody>
          </p:sp>
          <p:sp>
            <p:nvSpPr>
              <p:cNvPr id="51230" name="AutoShape 30"/>
              <p:cNvSpPr>
                <a:spLocks noChangeArrowheads="1"/>
              </p:cNvSpPr>
              <p:nvPr/>
            </p:nvSpPr>
            <p:spPr bwMode="auto">
              <a:xfrm>
                <a:off x="3013" y="2147"/>
                <a:ext cx="459" cy="162"/>
              </a:xfrm>
              <a:prstGeom prst="rightArrow">
                <a:avLst>
                  <a:gd name="adj1" fmla="val 50000"/>
                  <a:gd name="adj2" fmla="val 75309"/>
                </a:avLst>
              </a:prstGeom>
              <a:solidFill>
                <a:schemeClr val="bg1">
                  <a:lumMod val="85000"/>
                </a:schemeClr>
              </a:solidFill>
              <a:ln w="9525">
                <a:solidFill>
                  <a:schemeClr val="tx1"/>
                </a:solidFill>
                <a:miter lim="800000"/>
                <a:headEnd/>
                <a:tailEnd/>
              </a:ln>
              <a:effectLst/>
            </p:spPr>
            <p:txBody>
              <a:bodyPr wrap="none" anchor="ctr"/>
              <a:lstStyle/>
              <a:p>
                <a:endParaRPr lang="en-US" dirty="0"/>
              </a:p>
            </p:txBody>
          </p:sp>
          <p:sp>
            <p:nvSpPr>
              <p:cNvPr id="51231" name="AutoShape 31"/>
              <p:cNvSpPr>
                <a:spLocks noChangeArrowheads="1"/>
              </p:cNvSpPr>
              <p:nvPr/>
            </p:nvSpPr>
            <p:spPr bwMode="auto">
              <a:xfrm>
                <a:off x="3336" y="2642"/>
                <a:ext cx="136" cy="185"/>
              </a:xfrm>
              <a:prstGeom prst="rightArrow">
                <a:avLst>
                  <a:gd name="adj1" fmla="val 50000"/>
                  <a:gd name="adj2" fmla="val 54838"/>
                </a:avLst>
              </a:prstGeom>
              <a:solidFill>
                <a:schemeClr val="bg1">
                  <a:lumMod val="85000"/>
                </a:schemeClr>
              </a:solidFill>
              <a:ln w="9525">
                <a:solidFill>
                  <a:schemeClr val="tx1"/>
                </a:solidFill>
                <a:miter lim="800000"/>
                <a:headEnd/>
                <a:tailEnd/>
              </a:ln>
              <a:effectLst/>
            </p:spPr>
            <p:txBody>
              <a:bodyPr wrap="none" anchor="ctr"/>
              <a:lstStyle/>
              <a:p>
                <a:endParaRPr lang="en-US" dirty="0"/>
              </a:p>
            </p:txBody>
          </p:sp>
          <p:sp>
            <p:nvSpPr>
              <p:cNvPr id="51232" name="AutoShape 32"/>
              <p:cNvSpPr>
                <a:spLocks noChangeArrowheads="1"/>
              </p:cNvSpPr>
              <p:nvPr/>
            </p:nvSpPr>
            <p:spPr bwMode="auto">
              <a:xfrm>
                <a:off x="3336" y="3099"/>
                <a:ext cx="130" cy="185"/>
              </a:xfrm>
              <a:prstGeom prst="rightArrow">
                <a:avLst>
                  <a:gd name="adj1" fmla="val 50000"/>
                  <a:gd name="adj2" fmla="val 54838"/>
                </a:avLst>
              </a:prstGeom>
              <a:solidFill>
                <a:schemeClr val="bg1">
                  <a:lumMod val="85000"/>
                </a:schemeClr>
              </a:solidFill>
              <a:ln w="9525">
                <a:solidFill>
                  <a:schemeClr val="tx1"/>
                </a:solidFill>
                <a:miter lim="800000"/>
                <a:headEnd/>
                <a:tailEnd/>
              </a:ln>
              <a:effectLst/>
            </p:spPr>
            <p:txBody>
              <a:bodyPr wrap="none" anchor="ctr"/>
              <a:lstStyle/>
              <a:p>
                <a:endParaRPr lang="en-US" dirty="0"/>
              </a:p>
            </p:txBody>
          </p:sp>
          <p:sp>
            <p:nvSpPr>
              <p:cNvPr id="51233" name="Rectangle 33"/>
              <p:cNvSpPr>
                <a:spLocks noChangeArrowheads="1"/>
              </p:cNvSpPr>
              <p:nvPr/>
            </p:nvSpPr>
            <p:spPr bwMode="auto">
              <a:xfrm>
                <a:off x="4398" y="1648"/>
                <a:ext cx="419" cy="1769"/>
              </a:xfrm>
              <a:prstGeom prst="rect">
                <a:avLst/>
              </a:prstGeom>
              <a:solidFill>
                <a:srgbClr val="3399FF"/>
              </a:solidFill>
              <a:ln w="9525">
                <a:noFill/>
                <a:miter lim="800000"/>
                <a:headEnd/>
                <a:tailEnd/>
              </a:ln>
              <a:effectLst/>
            </p:spPr>
            <p:txBody>
              <a:bodyPr vert="eaVert" lIns="0" tIns="0" rIns="0" bIns="0" anchor="ctr">
                <a:spAutoFit/>
              </a:bodyPr>
              <a:lstStyle/>
              <a:p>
                <a:pPr algn="ctr">
                  <a:lnSpc>
                    <a:spcPct val="75000"/>
                  </a:lnSpc>
                  <a:spcBef>
                    <a:spcPts val="600"/>
                  </a:spcBef>
                </a:pPr>
                <a:r>
                  <a:rPr lang="en-US" b="1" noProof="1">
                    <a:latin typeface="Times New Roman" pitchFamily="18" charset="0"/>
                  </a:rPr>
                  <a:t>H</a:t>
                </a:r>
                <a:r>
                  <a:rPr lang="en-US" sz="3600" b="1" noProof="1">
                    <a:latin typeface="Times New Roman" pitchFamily="18" charset="0"/>
                  </a:rPr>
                  <a:t> </a:t>
                </a:r>
              </a:p>
              <a:p>
                <a:pPr algn="ctr">
                  <a:lnSpc>
                    <a:spcPct val="75000"/>
                  </a:lnSpc>
                </a:pPr>
                <a:r>
                  <a:rPr lang="en-US" sz="2000" b="1" noProof="1">
                    <a:latin typeface="Times New Roman" pitchFamily="18" charset="0"/>
                  </a:rPr>
                  <a:t>Higgs boson</a:t>
                </a:r>
              </a:p>
            </p:txBody>
          </p:sp>
        </p:grpSp>
        <p:sp>
          <p:nvSpPr>
            <p:cNvPr id="38" name="Ellipszis 37"/>
            <p:cNvSpPr/>
            <p:nvPr/>
          </p:nvSpPr>
          <p:spPr>
            <a:xfrm>
              <a:off x="2646090" y="2399803"/>
              <a:ext cx="936104" cy="2304256"/>
            </a:xfrm>
            <a:prstGeom prst="ellipse">
              <a:avLst/>
            </a:prstGeom>
            <a:solidFill>
              <a:srgbClr val="FFFF00">
                <a:alpha val="30196"/>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Dátum helye 4"/>
          <p:cNvSpPr>
            <a:spLocks noGrp="1"/>
          </p:cNvSpPr>
          <p:nvPr>
            <p:ph type="dt" sz="half" idx="10"/>
          </p:nvPr>
        </p:nvSpPr>
        <p:spPr/>
        <p:txBody>
          <a:bodyPr/>
          <a:lstStyle/>
          <a:p>
            <a:pPr algn="r"/>
            <a:r>
              <a:rPr lang="en-US" dirty="0"/>
              <a:t>October 11, 2023</a:t>
            </a:r>
          </a:p>
        </p:txBody>
      </p:sp>
      <p:sp>
        <p:nvSpPr>
          <p:cNvPr id="7" name="Élőláb helye 6"/>
          <p:cNvSpPr>
            <a:spLocks noGrp="1"/>
          </p:cNvSpPr>
          <p:nvPr>
            <p:ph type="ftr" sz="quarter" idx="11"/>
          </p:nvPr>
        </p:nvSpPr>
        <p:spPr/>
        <p:txBody>
          <a:bodyPr/>
          <a:lstStyle/>
          <a:p>
            <a:r>
              <a:rPr lang="en-US" dirty="0"/>
              <a:t>M. Csanád (Eötvös U) @ AE Building Bridges 2023</a:t>
            </a:r>
          </a:p>
        </p:txBody>
      </p:sp>
      <p:pic>
        <p:nvPicPr>
          <p:cNvPr id="3" name="Picture 4">
            <a:extLst>
              <a:ext uri="{FF2B5EF4-FFF2-40B4-BE49-F238E27FC236}">
                <a16:creationId xmlns:a16="http://schemas.microsoft.com/office/drawing/2014/main" id="{859805F7-105D-1CED-BF02-3B02D1750A1F}"/>
              </a:ext>
            </a:extLst>
          </p:cNvPr>
          <p:cNvPicPr>
            <a:picLocks noChangeAspect="1" noChangeArrowheads="1"/>
          </p:cNvPicPr>
          <p:nvPr/>
        </p:nvPicPr>
        <p:blipFill>
          <a:blip r:embed="rId2" cstate="print">
            <a:clrChange>
              <a:clrFrom>
                <a:srgbClr val="FFFFFF"/>
              </a:clrFrom>
              <a:clrTo>
                <a:srgbClr val="FFFFFF">
                  <a:alpha val="0"/>
                </a:srgbClr>
              </a:clrTo>
            </a:clrChange>
            <a:duotone>
              <a:schemeClr val="accent6">
                <a:shade val="45000"/>
                <a:satMod val="135000"/>
              </a:schemeClr>
              <a:prstClr val="white"/>
            </a:duotone>
          </a:blip>
          <a:srcRect/>
          <a:stretch>
            <a:fillRect/>
          </a:stretch>
        </p:blipFill>
        <p:spPr bwMode="auto">
          <a:xfrm>
            <a:off x="10455000" y="1189043"/>
            <a:ext cx="1597880" cy="1597880"/>
          </a:xfrm>
          <a:prstGeom prst="rect">
            <a:avLst/>
          </a:prstGeom>
          <a:noFill/>
          <a:ln w="9525">
            <a:noFill/>
            <a:miter lim="800000"/>
            <a:headEnd/>
            <a:tailEnd/>
          </a:ln>
          <a:effectLst/>
        </p:spPr>
      </p:pic>
      <p:pic>
        <p:nvPicPr>
          <p:cNvPr id="4" name="Picture 5">
            <a:extLst>
              <a:ext uri="{FF2B5EF4-FFF2-40B4-BE49-F238E27FC236}">
                <a16:creationId xmlns:a16="http://schemas.microsoft.com/office/drawing/2014/main" id="{C9C59A86-FED7-7CB6-CBF7-C4E50ABA0571}"/>
              </a:ext>
            </a:extLst>
          </p:cNvPr>
          <p:cNvPicPr>
            <a:picLocks noChangeAspect="1" noChangeArrowheads="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a:off x="10455000" y="4507632"/>
            <a:ext cx="1597880" cy="1597880"/>
          </a:xfrm>
          <a:prstGeom prst="rect">
            <a:avLst/>
          </a:prstGeom>
          <a:noFill/>
          <a:ln w="9525">
            <a:noFill/>
            <a:miter lim="800000"/>
            <a:headEnd/>
            <a:tailEnd/>
          </a:ln>
          <a:effectLst/>
        </p:spPr>
      </p:pic>
      <p:pic>
        <p:nvPicPr>
          <p:cNvPr id="6" name="Picture 6">
            <a:extLst>
              <a:ext uri="{FF2B5EF4-FFF2-40B4-BE49-F238E27FC236}">
                <a16:creationId xmlns:a16="http://schemas.microsoft.com/office/drawing/2014/main" id="{B70DD5CC-446E-BAB5-BD88-EC3E4A76CD29}"/>
              </a:ext>
            </a:extLst>
          </p:cNvPr>
          <p:cNvPicPr>
            <a:picLocks noChangeAspect="1" noChangeArrowheads="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blip>
          <a:srcRect/>
          <a:stretch>
            <a:fillRect/>
          </a:stretch>
        </p:blipFill>
        <p:spPr bwMode="auto">
          <a:xfrm>
            <a:off x="10455000" y="2848337"/>
            <a:ext cx="1597880" cy="1597880"/>
          </a:xfrm>
          <a:prstGeom prst="rect">
            <a:avLst/>
          </a:prstGeom>
          <a:noFill/>
          <a:ln w="9525">
            <a:noFill/>
            <a:miter lim="800000"/>
            <a:headEnd/>
            <a:tailEnd/>
          </a:ln>
          <a:effectLst/>
        </p:spPr>
      </p:pic>
      <p:sp>
        <p:nvSpPr>
          <p:cNvPr id="11" name="Dia számának helye 10">
            <a:extLst>
              <a:ext uri="{FF2B5EF4-FFF2-40B4-BE49-F238E27FC236}">
                <a16:creationId xmlns:a16="http://schemas.microsoft.com/office/drawing/2014/main" id="{A5246A4D-52C2-6837-641E-9DA573C33E7A}"/>
              </a:ext>
            </a:extLst>
          </p:cNvPr>
          <p:cNvSpPr>
            <a:spLocks noGrp="1"/>
          </p:cNvSpPr>
          <p:nvPr>
            <p:ph type="sldNum" sz="quarter" idx="12"/>
          </p:nvPr>
        </p:nvSpPr>
        <p:spPr/>
        <p:txBody>
          <a:bodyPr/>
          <a:lstStyle/>
          <a:p>
            <a:fld id="{8EBAB383-6C5D-40A2-91D4-B65D4716B15C}" type="slidenum">
              <a:rPr lang="en-US" smtClean="0"/>
              <a:pPr/>
              <a:t>6</a:t>
            </a:fld>
            <a:r>
              <a:rPr lang="en-US" sz="1100" dirty="0"/>
              <a:t>/30</a:t>
            </a:r>
            <a:endParaRPr lang="en-US" sz="2800" dirty="0"/>
          </a:p>
        </p:txBody>
      </p:sp>
      <p:sp>
        <p:nvSpPr>
          <p:cNvPr id="8" name="Téglalap 7">
            <a:extLst>
              <a:ext uri="{FF2B5EF4-FFF2-40B4-BE49-F238E27FC236}">
                <a16:creationId xmlns:a16="http://schemas.microsoft.com/office/drawing/2014/main" id="{95F3A1EA-4336-E6B4-AFCA-7AC6FB201842}"/>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2"/>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HIGH-ENERGY PHYSICS       QUANTUM STATISTICS       FEMTOSCOPY </a:t>
            </a:r>
          </a:p>
        </p:txBody>
      </p:sp>
      <p:sp>
        <p:nvSpPr>
          <p:cNvPr id="10" name="Téglalap 9">
            <a:extLst>
              <a:ext uri="{FF2B5EF4-FFF2-40B4-BE49-F238E27FC236}">
                <a16:creationId xmlns:a16="http://schemas.microsoft.com/office/drawing/2014/main" id="{1846382F-0357-99F3-3629-97095AB41246}"/>
              </a:ext>
            </a:extLst>
          </p:cNvPr>
          <p:cNvSpPr/>
          <p:nvPr/>
        </p:nvSpPr>
        <p:spPr>
          <a:xfrm>
            <a:off x="2560345" y="1189042"/>
            <a:ext cx="2880000" cy="298800"/>
          </a:xfrm>
          <a:prstGeom prst="rect">
            <a:avLst/>
          </a:prstGeom>
          <a:solidFill>
            <a:srgbClr val="406876">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églalap 11">
            <a:extLst>
              <a:ext uri="{FF2B5EF4-FFF2-40B4-BE49-F238E27FC236}">
                <a16:creationId xmlns:a16="http://schemas.microsoft.com/office/drawing/2014/main" id="{321A01B6-8459-398D-7808-4A0AC6A78039}"/>
              </a:ext>
            </a:extLst>
          </p:cNvPr>
          <p:cNvSpPr/>
          <p:nvPr/>
        </p:nvSpPr>
        <p:spPr>
          <a:xfrm>
            <a:off x="5565850" y="1188489"/>
            <a:ext cx="1825200" cy="298800"/>
          </a:xfrm>
          <a:prstGeom prst="rect">
            <a:avLst/>
          </a:prstGeom>
          <a:solidFill>
            <a:srgbClr val="4F368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églalap 12">
            <a:extLst>
              <a:ext uri="{FF2B5EF4-FFF2-40B4-BE49-F238E27FC236}">
                <a16:creationId xmlns:a16="http://schemas.microsoft.com/office/drawing/2014/main" id="{37953624-5A28-FC07-3FE5-DE9E3B1BA139}"/>
              </a:ext>
            </a:extLst>
          </p:cNvPr>
          <p:cNvSpPr/>
          <p:nvPr/>
        </p:nvSpPr>
        <p:spPr>
          <a:xfrm>
            <a:off x="7478420" y="1188489"/>
            <a:ext cx="2687556" cy="298800"/>
          </a:xfrm>
          <a:prstGeom prst="rect">
            <a:avLst/>
          </a:prstGeom>
          <a:solidFill>
            <a:srgbClr val="92002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936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8874603" y="1511077"/>
            <a:ext cx="812322" cy="1752600"/>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11" name="Line 7"/>
          <p:cNvSpPr>
            <a:spLocks noChangeShapeType="1"/>
          </p:cNvSpPr>
          <p:nvPr/>
        </p:nvSpPr>
        <p:spPr bwMode="auto">
          <a:xfrm>
            <a:off x="8874603" y="1536955"/>
            <a:ext cx="792000" cy="0"/>
          </a:xfrm>
          <a:prstGeom prst="line">
            <a:avLst/>
          </a:prstGeom>
          <a:noFill/>
          <a:ln w="57150">
            <a:solidFill>
              <a:srgbClr val="FF3300"/>
            </a:solidFill>
            <a:round/>
            <a:headEnd/>
            <a:tailEnd/>
          </a:ln>
          <a:effectLst/>
        </p:spPr>
        <p:txBody>
          <a:bodyPr wrap="none" anchor="ctr"/>
          <a:lstStyle/>
          <a:p>
            <a:endParaRPr lang="en-US"/>
          </a:p>
        </p:txBody>
      </p:sp>
      <p:sp>
        <p:nvSpPr>
          <p:cNvPr id="12" name="Line 8"/>
          <p:cNvSpPr>
            <a:spLocks noChangeShapeType="1"/>
          </p:cNvSpPr>
          <p:nvPr/>
        </p:nvSpPr>
        <p:spPr bwMode="auto">
          <a:xfrm>
            <a:off x="8873169" y="3237799"/>
            <a:ext cx="792000" cy="0"/>
          </a:xfrm>
          <a:prstGeom prst="line">
            <a:avLst/>
          </a:prstGeom>
          <a:noFill/>
          <a:ln w="57150">
            <a:solidFill>
              <a:srgbClr val="FF3300"/>
            </a:solidFill>
            <a:round/>
            <a:headEnd/>
            <a:tailEnd/>
          </a:ln>
          <a:effectLst/>
        </p:spPr>
        <p:txBody>
          <a:bodyPr wrap="none" anchor="ctr"/>
          <a:lstStyle/>
          <a:p>
            <a:endParaRPr lang="en-US"/>
          </a:p>
        </p:txBody>
      </p:sp>
      <p:sp>
        <p:nvSpPr>
          <p:cNvPr id="2" name="Cím 1"/>
          <p:cNvSpPr>
            <a:spLocks noGrp="1"/>
          </p:cNvSpPr>
          <p:nvPr>
            <p:ph type="title"/>
          </p:nvPr>
        </p:nvSpPr>
        <p:spPr>
          <a:xfrm>
            <a:off x="2257246" y="588857"/>
            <a:ext cx="8410754" cy="498031"/>
          </a:xfrm>
        </p:spPr>
        <p:txBody>
          <a:bodyPr>
            <a:normAutofit fontScale="90000"/>
          </a:bodyPr>
          <a:lstStyle/>
          <a:p>
            <a:r>
              <a:rPr lang="en-US"/>
              <a:t>Nuclear modification: tomography!</a:t>
            </a:r>
          </a:p>
        </p:txBody>
      </p:sp>
      <p:sp>
        <p:nvSpPr>
          <p:cNvPr id="9" name="Oval 5"/>
          <p:cNvSpPr>
            <a:spLocks noChangeArrowheads="1"/>
          </p:cNvSpPr>
          <p:nvPr/>
        </p:nvSpPr>
        <p:spPr bwMode="auto">
          <a:xfrm>
            <a:off x="8755273" y="1511077"/>
            <a:ext cx="228600" cy="1752600"/>
          </a:xfrm>
          <a:prstGeom prst="ellipse">
            <a:avLst/>
          </a:prstGeom>
          <a:solidFill>
            <a:srgbClr val="FFCC00"/>
          </a:solidFill>
          <a:ln w="9525" algn="ctr">
            <a:solidFill>
              <a:schemeClr val="tx1"/>
            </a:solidFill>
            <a:round/>
            <a:headEnd/>
            <a:tailEnd/>
          </a:ln>
          <a:effectLst/>
        </p:spPr>
        <p:txBody>
          <a:bodyPr wrap="none" anchor="ctr"/>
          <a:lstStyle/>
          <a:p>
            <a:endParaRPr lang="en-US"/>
          </a:p>
        </p:txBody>
      </p:sp>
      <p:sp>
        <p:nvSpPr>
          <p:cNvPr id="10" name="Oval 6"/>
          <p:cNvSpPr>
            <a:spLocks noChangeArrowheads="1"/>
          </p:cNvSpPr>
          <p:nvPr/>
        </p:nvSpPr>
        <p:spPr bwMode="auto">
          <a:xfrm>
            <a:off x="9551777" y="1511077"/>
            <a:ext cx="228600" cy="1752600"/>
          </a:xfrm>
          <a:prstGeom prst="ellipse">
            <a:avLst/>
          </a:prstGeom>
          <a:solidFill>
            <a:srgbClr val="FFCC00"/>
          </a:solidFill>
          <a:ln w="9525" algn="ctr">
            <a:solidFill>
              <a:schemeClr val="tx1"/>
            </a:solidFill>
            <a:round/>
            <a:headEnd/>
            <a:tailEnd/>
          </a:ln>
          <a:effectLst/>
        </p:spPr>
        <p:txBody>
          <a:bodyPr wrap="none" anchor="ctr"/>
          <a:lstStyle/>
          <a:p>
            <a:endParaRPr lang="en-US"/>
          </a:p>
        </p:txBody>
      </p:sp>
      <p:sp>
        <p:nvSpPr>
          <p:cNvPr id="13" name="Text Box 10"/>
          <p:cNvSpPr txBox="1">
            <a:spLocks noChangeArrowheads="1"/>
          </p:cNvSpPr>
          <p:nvPr/>
        </p:nvSpPr>
        <p:spPr bwMode="auto">
          <a:xfrm>
            <a:off x="2228070" y="1511077"/>
            <a:ext cx="1770036" cy="400110"/>
          </a:xfrm>
          <a:prstGeom prst="rect">
            <a:avLst/>
          </a:prstGeom>
          <a:noFill/>
          <a:ln w="9525" algn="ctr">
            <a:noFill/>
            <a:miter lim="800000"/>
            <a:headEnd/>
            <a:tailEnd/>
          </a:ln>
          <a:effectLst/>
        </p:spPr>
        <p:txBody>
          <a:bodyPr wrap="none">
            <a:spAutoFit/>
          </a:bodyPr>
          <a:lstStyle/>
          <a:p>
            <a:pPr algn="ctr" eaLnBrk="0" hangingPunct="0"/>
            <a:r>
              <a:rPr lang="en-US" sz="2000">
                <a:solidFill>
                  <a:srgbClr val="FF0000"/>
                </a:solidFill>
              </a:rPr>
              <a:t>proton+proton</a:t>
            </a:r>
          </a:p>
        </p:txBody>
      </p:sp>
      <p:sp>
        <p:nvSpPr>
          <p:cNvPr id="14" name="Text Box 11"/>
          <p:cNvSpPr txBox="1">
            <a:spLocks noChangeArrowheads="1"/>
          </p:cNvSpPr>
          <p:nvPr/>
        </p:nvSpPr>
        <p:spPr bwMode="auto">
          <a:xfrm>
            <a:off x="8326017" y="1079277"/>
            <a:ext cx="1880450" cy="400110"/>
          </a:xfrm>
          <a:prstGeom prst="rect">
            <a:avLst/>
          </a:prstGeom>
          <a:noFill/>
          <a:ln w="9525" algn="ctr">
            <a:noFill/>
            <a:miter lim="800000"/>
            <a:headEnd/>
            <a:tailEnd/>
          </a:ln>
          <a:effectLst/>
        </p:spPr>
        <p:txBody>
          <a:bodyPr wrap="none">
            <a:spAutoFit/>
          </a:bodyPr>
          <a:lstStyle/>
          <a:p>
            <a:pPr algn="ctr" eaLnBrk="0" hangingPunct="0"/>
            <a:r>
              <a:rPr lang="en-US" sz="2000">
                <a:solidFill>
                  <a:srgbClr val="F63B00"/>
                </a:solidFill>
              </a:rPr>
              <a:t>nucleus+nucleus</a:t>
            </a:r>
          </a:p>
        </p:txBody>
      </p:sp>
      <p:grpSp>
        <p:nvGrpSpPr>
          <p:cNvPr id="15" name="Group 15"/>
          <p:cNvGrpSpPr>
            <a:grpSpLocks/>
          </p:cNvGrpSpPr>
          <p:nvPr/>
        </p:nvGrpSpPr>
        <p:grpSpPr bwMode="auto">
          <a:xfrm>
            <a:off x="8755273" y="1625377"/>
            <a:ext cx="228600" cy="1447800"/>
            <a:chOff x="2208" y="1008"/>
            <a:chExt cx="144" cy="912"/>
          </a:xfrm>
        </p:grpSpPr>
        <p:grpSp>
          <p:nvGrpSpPr>
            <p:cNvPr id="16" name="Group 16"/>
            <p:cNvGrpSpPr>
              <a:grpSpLocks/>
            </p:cNvGrpSpPr>
            <p:nvPr/>
          </p:nvGrpSpPr>
          <p:grpSpPr bwMode="auto">
            <a:xfrm>
              <a:off x="2208" y="1008"/>
              <a:ext cx="144" cy="624"/>
              <a:chOff x="2304" y="1008"/>
              <a:chExt cx="144" cy="624"/>
            </a:xfrm>
          </p:grpSpPr>
          <p:sp>
            <p:nvSpPr>
              <p:cNvPr id="23" name="Oval 17"/>
              <p:cNvSpPr>
                <a:spLocks noChangeArrowheads="1"/>
              </p:cNvSpPr>
              <p:nvPr/>
            </p:nvSpPr>
            <p:spPr bwMode="auto">
              <a:xfrm>
                <a:off x="2352" y="1488"/>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24" name="Oval 18"/>
              <p:cNvSpPr>
                <a:spLocks noChangeArrowheads="1"/>
              </p:cNvSpPr>
              <p:nvPr/>
            </p:nvSpPr>
            <p:spPr bwMode="auto">
              <a:xfrm>
                <a:off x="2304" y="153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25" name="Oval 19"/>
              <p:cNvSpPr>
                <a:spLocks noChangeArrowheads="1"/>
              </p:cNvSpPr>
              <p:nvPr/>
            </p:nvSpPr>
            <p:spPr bwMode="auto">
              <a:xfrm>
                <a:off x="2304" y="1008"/>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26" name="Oval 20"/>
              <p:cNvSpPr>
                <a:spLocks noChangeArrowheads="1"/>
              </p:cNvSpPr>
              <p:nvPr/>
            </p:nvSpPr>
            <p:spPr bwMode="auto">
              <a:xfrm>
                <a:off x="2352" y="105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27" name="Oval 21"/>
              <p:cNvSpPr>
                <a:spLocks noChangeArrowheads="1"/>
              </p:cNvSpPr>
              <p:nvPr/>
            </p:nvSpPr>
            <p:spPr bwMode="auto">
              <a:xfrm>
                <a:off x="2304" y="1104"/>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28" name="Oval 22"/>
              <p:cNvSpPr>
                <a:spLocks noChangeArrowheads="1"/>
              </p:cNvSpPr>
              <p:nvPr/>
            </p:nvSpPr>
            <p:spPr bwMode="auto">
              <a:xfrm>
                <a:off x="2352" y="1200"/>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grpSp>
        <p:sp>
          <p:nvSpPr>
            <p:cNvPr id="17" name="Oval 23"/>
            <p:cNvSpPr>
              <a:spLocks noChangeArrowheads="1"/>
            </p:cNvSpPr>
            <p:nvPr/>
          </p:nvSpPr>
          <p:spPr bwMode="auto">
            <a:xfrm flipV="1">
              <a:off x="2256" y="1344"/>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18" name="Oval 24"/>
            <p:cNvSpPr>
              <a:spLocks noChangeArrowheads="1"/>
            </p:cNvSpPr>
            <p:nvPr/>
          </p:nvSpPr>
          <p:spPr bwMode="auto">
            <a:xfrm flipV="1">
              <a:off x="2208" y="129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19" name="Oval 25"/>
            <p:cNvSpPr>
              <a:spLocks noChangeArrowheads="1"/>
            </p:cNvSpPr>
            <p:nvPr/>
          </p:nvSpPr>
          <p:spPr bwMode="auto">
            <a:xfrm flipV="1">
              <a:off x="2208" y="1824"/>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20" name="Oval 26"/>
            <p:cNvSpPr>
              <a:spLocks noChangeArrowheads="1"/>
            </p:cNvSpPr>
            <p:nvPr/>
          </p:nvSpPr>
          <p:spPr bwMode="auto">
            <a:xfrm flipV="1">
              <a:off x="2256" y="177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21" name="Oval 27"/>
            <p:cNvSpPr>
              <a:spLocks noChangeArrowheads="1"/>
            </p:cNvSpPr>
            <p:nvPr/>
          </p:nvSpPr>
          <p:spPr bwMode="auto">
            <a:xfrm flipV="1">
              <a:off x="2208" y="1728"/>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22" name="Oval 28"/>
            <p:cNvSpPr>
              <a:spLocks noChangeArrowheads="1"/>
            </p:cNvSpPr>
            <p:nvPr/>
          </p:nvSpPr>
          <p:spPr bwMode="auto">
            <a:xfrm flipV="1">
              <a:off x="2256" y="1632"/>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grpSp>
      <p:grpSp>
        <p:nvGrpSpPr>
          <p:cNvPr id="29" name="Group 29"/>
          <p:cNvGrpSpPr>
            <a:grpSpLocks/>
          </p:cNvGrpSpPr>
          <p:nvPr/>
        </p:nvGrpSpPr>
        <p:grpSpPr bwMode="auto">
          <a:xfrm>
            <a:off x="9551777" y="1625377"/>
            <a:ext cx="228600" cy="1447800"/>
            <a:chOff x="2208" y="1008"/>
            <a:chExt cx="144" cy="912"/>
          </a:xfrm>
        </p:grpSpPr>
        <p:grpSp>
          <p:nvGrpSpPr>
            <p:cNvPr id="30" name="Group 30"/>
            <p:cNvGrpSpPr>
              <a:grpSpLocks/>
            </p:cNvGrpSpPr>
            <p:nvPr/>
          </p:nvGrpSpPr>
          <p:grpSpPr bwMode="auto">
            <a:xfrm>
              <a:off x="2208" y="1008"/>
              <a:ext cx="144" cy="624"/>
              <a:chOff x="2304" y="1008"/>
              <a:chExt cx="144" cy="624"/>
            </a:xfrm>
          </p:grpSpPr>
          <p:sp>
            <p:nvSpPr>
              <p:cNvPr id="37" name="Oval 31"/>
              <p:cNvSpPr>
                <a:spLocks noChangeArrowheads="1"/>
              </p:cNvSpPr>
              <p:nvPr/>
            </p:nvSpPr>
            <p:spPr bwMode="auto">
              <a:xfrm>
                <a:off x="2352" y="1488"/>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38" name="Oval 32"/>
              <p:cNvSpPr>
                <a:spLocks noChangeArrowheads="1"/>
              </p:cNvSpPr>
              <p:nvPr/>
            </p:nvSpPr>
            <p:spPr bwMode="auto">
              <a:xfrm>
                <a:off x="2304" y="153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39" name="Oval 33"/>
              <p:cNvSpPr>
                <a:spLocks noChangeArrowheads="1"/>
              </p:cNvSpPr>
              <p:nvPr/>
            </p:nvSpPr>
            <p:spPr bwMode="auto">
              <a:xfrm>
                <a:off x="2304" y="1008"/>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40" name="Oval 34"/>
              <p:cNvSpPr>
                <a:spLocks noChangeArrowheads="1"/>
              </p:cNvSpPr>
              <p:nvPr/>
            </p:nvSpPr>
            <p:spPr bwMode="auto">
              <a:xfrm>
                <a:off x="2352" y="105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41" name="Oval 35"/>
              <p:cNvSpPr>
                <a:spLocks noChangeArrowheads="1"/>
              </p:cNvSpPr>
              <p:nvPr/>
            </p:nvSpPr>
            <p:spPr bwMode="auto">
              <a:xfrm>
                <a:off x="2304" y="1104"/>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42" name="Oval 36"/>
              <p:cNvSpPr>
                <a:spLocks noChangeArrowheads="1"/>
              </p:cNvSpPr>
              <p:nvPr/>
            </p:nvSpPr>
            <p:spPr bwMode="auto">
              <a:xfrm>
                <a:off x="2352" y="1200"/>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grpSp>
        <p:sp>
          <p:nvSpPr>
            <p:cNvPr id="31" name="Oval 37"/>
            <p:cNvSpPr>
              <a:spLocks noChangeArrowheads="1"/>
            </p:cNvSpPr>
            <p:nvPr/>
          </p:nvSpPr>
          <p:spPr bwMode="auto">
            <a:xfrm flipV="1">
              <a:off x="2256" y="1344"/>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32" name="Oval 38"/>
            <p:cNvSpPr>
              <a:spLocks noChangeArrowheads="1"/>
            </p:cNvSpPr>
            <p:nvPr/>
          </p:nvSpPr>
          <p:spPr bwMode="auto">
            <a:xfrm flipV="1">
              <a:off x="2208" y="129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33" name="Oval 39"/>
            <p:cNvSpPr>
              <a:spLocks noChangeArrowheads="1"/>
            </p:cNvSpPr>
            <p:nvPr/>
          </p:nvSpPr>
          <p:spPr bwMode="auto">
            <a:xfrm flipV="1">
              <a:off x="2208" y="1824"/>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34" name="Oval 40"/>
            <p:cNvSpPr>
              <a:spLocks noChangeArrowheads="1"/>
            </p:cNvSpPr>
            <p:nvPr/>
          </p:nvSpPr>
          <p:spPr bwMode="auto">
            <a:xfrm flipV="1">
              <a:off x="2256" y="177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35" name="Oval 41"/>
            <p:cNvSpPr>
              <a:spLocks noChangeArrowheads="1"/>
            </p:cNvSpPr>
            <p:nvPr/>
          </p:nvSpPr>
          <p:spPr bwMode="auto">
            <a:xfrm flipV="1">
              <a:off x="2208" y="1728"/>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36" name="Oval 42"/>
            <p:cNvSpPr>
              <a:spLocks noChangeArrowheads="1"/>
            </p:cNvSpPr>
            <p:nvPr/>
          </p:nvSpPr>
          <p:spPr bwMode="auto">
            <a:xfrm flipV="1">
              <a:off x="2256" y="1632"/>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grpSp>
      <p:sp>
        <p:nvSpPr>
          <p:cNvPr id="43" name="Oval 43"/>
          <p:cNvSpPr>
            <a:spLocks noChangeArrowheads="1"/>
          </p:cNvSpPr>
          <p:nvPr/>
        </p:nvSpPr>
        <p:spPr bwMode="auto">
          <a:xfrm>
            <a:off x="2743200" y="2181002"/>
            <a:ext cx="228600" cy="2286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4" name="Oval 44"/>
          <p:cNvSpPr>
            <a:spLocks noChangeArrowheads="1"/>
          </p:cNvSpPr>
          <p:nvPr/>
        </p:nvSpPr>
        <p:spPr bwMode="auto">
          <a:xfrm>
            <a:off x="3200400" y="2181002"/>
            <a:ext cx="228600" cy="2286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45" name="Line 45"/>
          <p:cNvSpPr>
            <a:spLocks noChangeShapeType="1"/>
          </p:cNvSpPr>
          <p:nvPr/>
        </p:nvSpPr>
        <p:spPr bwMode="auto">
          <a:xfrm>
            <a:off x="2135188" y="2303239"/>
            <a:ext cx="533400" cy="0"/>
          </a:xfrm>
          <a:prstGeom prst="line">
            <a:avLst/>
          </a:prstGeom>
          <a:noFill/>
          <a:ln w="57150">
            <a:solidFill>
              <a:srgbClr val="FF0000"/>
            </a:solidFill>
            <a:round/>
            <a:headEnd/>
            <a:tailEnd type="triangle" w="med" len="med"/>
          </a:ln>
          <a:effectLst/>
        </p:spPr>
        <p:txBody>
          <a:bodyPr wrap="none" anchor="ctr"/>
          <a:lstStyle/>
          <a:p>
            <a:endParaRPr lang="en-US"/>
          </a:p>
        </p:txBody>
      </p:sp>
      <p:sp>
        <p:nvSpPr>
          <p:cNvPr id="46" name="Line 46"/>
          <p:cNvSpPr>
            <a:spLocks noChangeShapeType="1"/>
          </p:cNvSpPr>
          <p:nvPr/>
        </p:nvSpPr>
        <p:spPr bwMode="auto">
          <a:xfrm flipH="1">
            <a:off x="3503613" y="2303239"/>
            <a:ext cx="533400" cy="0"/>
          </a:xfrm>
          <a:prstGeom prst="line">
            <a:avLst/>
          </a:prstGeom>
          <a:noFill/>
          <a:ln w="57150">
            <a:solidFill>
              <a:srgbClr val="FF0000"/>
            </a:solidFill>
            <a:round/>
            <a:headEnd/>
            <a:tailEnd type="triangle" w="med" len="med"/>
          </a:ln>
          <a:effectLst/>
        </p:spPr>
        <p:txBody>
          <a:bodyPr wrap="none" anchor="ctr"/>
          <a:lstStyle/>
          <a:p>
            <a:endParaRPr lang="en-US"/>
          </a:p>
        </p:txBody>
      </p:sp>
      <p:sp>
        <p:nvSpPr>
          <p:cNvPr id="47" name="Text Box 47"/>
          <p:cNvSpPr txBox="1">
            <a:spLocks noChangeArrowheads="1"/>
          </p:cNvSpPr>
          <p:nvPr/>
        </p:nvSpPr>
        <p:spPr bwMode="auto">
          <a:xfrm>
            <a:off x="3863975" y="1869852"/>
            <a:ext cx="4510088" cy="946150"/>
          </a:xfrm>
          <a:prstGeom prst="rect">
            <a:avLst/>
          </a:prstGeom>
          <a:noFill/>
          <a:ln w="9525" algn="ctr">
            <a:noFill/>
            <a:miter lim="800000"/>
            <a:headEnd/>
            <a:tailEnd/>
          </a:ln>
          <a:effectLst/>
        </p:spPr>
        <p:txBody>
          <a:bodyPr>
            <a:spAutoFit/>
          </a:bodyPr>
          <a:lstStyle/>
          <a:p>
            <a:pPr algn="ctr" eaLnBrk="0" hangingPunct="0"/>
            <a:r>
              <a:rPr lang="en-US" sz="2800"/>
              <a:t>Simply just more?</a:t>
            </a:r>
          </a:p>
          <a:p>
            <a:pPr algn="ctr" eaLnBrk="0" hangingPunct="0"/>
            <a:r>
              <a:rPr lang="en-US" sz="2800"/>
              <a:t>A+A = many p+p?</a:t>
            </a:r>
          </a:p>
        </p:txBody>
      </p:sp>
      <p:sp>
        <p:nvSpPr>
          <p:cNvPr id="48" name="Line 59"/>
          <p:cNvSpPr>
            <a:spLocks noChangeShapeType="1"/>
          </p:cNvSpPr>
          <p:nvPr/>
        </p:nvSpPr>
        <p:spPr bwMode="auto">
          <a:xfrm>
            <a:off x="8164513" y="2303239"/>
            <a:ext cx="533400" cy="0"/>
          </a:xfrm>
          <a:prstGeom prst="line">
            <a:avLst/>
          </a:prstGeom>
          <a:noFill/>
          <a:ln w="57150">
            <a:solidFill>
              <a:srgbClr val="FF0000"/>
            </a:solidFill>
            <a:round/>
            <a:headEnd/>
            <a:tailEnd type="triangle" w="med" len="med"/>
          </a:ln>
          <a:effectLst/>
        </p:spPr>
        <p:txBody>
          <a:bodyPr wrap="none" anchor="ctr"/>
          <a:lstStyle/>
          <a:p>
            <a:endParaRPr lang="en-US"/>
          </a:p>
        </p:txBody>
      </p:sp>
      <p:sp>
        <p:nvSpPr>
          <p:cNvPr id="49" name="Line 60"/>
          <p:cNvSpPr>
            <a:spLocks noChangeShapeType="1"/>
          </p:cNvSpPr>
          <p:nvPr/>
        </p:nvSpPr>
        <p:spPr bwMode="auto">
          <a:xfrm flipH="1">
            <a:off x="9840913" y="2303239"/>
            <a:ext cx="533400" cy="0"/>
          </a:xfrm>
          <a:prstGeom prst="line">
            <a:avLst/>
          </a:prstGeom>
          <a:noFill/>
          <a:ln w="57150">
            <a:solidFill>
              <a:srgbClr val="FF0000"/>
            </a:solidFill>
            <a:round/>
            <a:headEnd/>
            <a:tailEnd type="triangle" w="med" len="med"/>
          </a:ln>
          <a:effectLst/>
        </p:spPr>
        <p:txBody>
          <a:bodyPr wrap="none" anchor="ctr"/>
          <a:lstStyle/>
          <a:p>
            <a:endParaRPr lang="en-US"/>
          </a:p>
        </p:txBody>
      </p:sp>
      <p:grpSp>
        <p:nvGrpSpPr>
          <p:cNvPr id="50" name="Group 66"/>
          <p:cNvGrpSpPr>
            <a:grpSpLocks/>
          </p:cNvGrpSpPr>
          <p:nvPr/>
        </p:nvGrpSpPr>
        <p:grpSpPr bwMode="auto">
          <a:xfrm>
            <a:off x="1632966" y="3542803"/>
            <a:ext cx="8999538" cy="1481137"/>
            <a:chOff x="-133" y="2387"/>
            <a:chExt cx="5669" cy="933"/>
          </a:xfrm>
        </p:grpSpPr>
        <p:sp>
          <p:nvSpPr>
            <p:cNvPr id="51" name="AutoShape 49"/>
            <p:cNvSpPr>
              <a:spLocks noChangeArrowheads="1"/>
            </p:cNvSpPr>
            <p:nvPr/>
          </p:nvSpPr>
          <p:spPr bwMode="auto">
            <a:xfrm flipH="1" flipV="1">
              <a:off x="2018" y="2387"/>
              <a:ext cx="2112" cy="368"/>
            </a:xfrm>
            <a:prstGeom prst="wedgeRoundRectCallout">
              <a:avLst>
                <a:gd name="adj1" fmla="val -52118"/>
                <a:gd name="adj2" fmla="val 193463"/>
                <a:gd name="adj3" fmla="val 16667"/>
              </a:avLst>
            </a:prstGeom>
            <a:solidFill>
              <a:schemeClr val="tx2"/>
            </a:solidFill>
            <a:ln w="57150" algn="ctr">
              <a:solidFill>
                <a:srgbClr val="FFCC00"/>
              </a:solidFill>
              <a:miter lim="800000"/>
              <a:headEnd/>
              <a:tailEnd/>
            </a:ln>
            <a:effectLst/>
          </p:spPr>
          <p:txBody>
            <a:bodyPr rot="10800000" anchor="ctr"/>
            <a:lstStyle/>
            <a:p>
              <a:pPr algn="ctr" eaLnBrk="0" hangingPunct="0"/>
              <a:endParaRPr lang="en-US" sz="2000" i="1">
                <a:solidFill>
                  <a:srgbClr val="F63B00"/>
                </a:solidFill>
              </a:endParaRPr>
            </a:p>
          </p:txBody>
        </p:sp>
        <p:sp>
          <p:nvSpPr>
            <p:cNvPr id="52" name="Rectangle 50"/>
            <p:cNvSpPr>
              <a:spLocks noChangeArrowheads="1"/>
            </p:cNvSpPr>
            <p:nvPr/>
          </p:nvSpPr>
          <p:spPr bwMode="auto">
            <a:xfrm>
              <a:off x="2074" y="2449"/>
              <a:ext cx="2021" cy="252"/>
            </a:xfrm>
            <a:prstGeom prst="rect">
              <a:avLst/>
            </a:prstGeom>
            <a:noFill/>
            <a:ln w="9525" algn="ctr">
              <a:noFill/>
              <a:miter lim="800000"/>
              <a:headEnd/>
              <a:tailEnd/>
            </a:ln>
            <a:effectLst/>
          </p:spPr>
          <p:txBody>
            <a:bodyPr wrap="none">
              <a:spAutoFit/>
            </a:bodyPr>
            <a:lstStyle/>
            <a:p>
              <a:pPr algn="ctr" eaLnBrk="0" hangingPunct="0"/>
              <a:r>
                <a:rPr lang="en-US" sz="2000">
                  <a:solidFill>
                    <a:srgbClr val="F63B00"/>
                  </a:solidFill>
                </a:rPr>
                <a:t>High p</a:t>
              </a:r>
              <a:r>
                <a:rPr lang="en-US" sz="2000" baseline="-25000">
                  <a:solidFill>
                    <a:srgbClr val="F63B00"/>
                  </a:solidFill>
                </a:rPr>
                <a:t>T</a:t>
              </a:r>
              <a:r>
                <a:rPr lang="en-US" sz="2000">
                  <a:solidFill>
                    <a:srgbClr val="F63B00"/>
                  </a:solidFill>
                </a:rPr>
                <a:t> particle yield in A+A</a:t>
              </a:r>
            </a:p>
          </p:txBody>
        </p:sp>
        <p:sp>
          <p:nvSpPr>
            <p:cNvPr id="53" name="Line 51"/>
            <p:cNvSpPr>
              <a:spLocks noChangeShapeType="1"/>
            </p:cNvSpPr>
            <p:nvPr/>
          </p:nvSpPr>
          <p:spPr bwMode="auto">
            <a:xfrm>
              <a:off x="975" y="2841"/>
              <a:ext cx="4536" cy="0"/>
            </a:xfrm>
            <a:prstGeom prst="line">
              <a:avLst/>
            </a:prstGeom>
            <a:noFill/>
            <a:ln w="76200">
              <a:solidFill>
                <a:schemeClr val="tx1"/>
              </a:solidFill>
              <a:round/>
              <a:headEnd/>
              <a:tailEnd/>
            </a:ln>
            <a:effectLst/>
          </p:spPr>
          <p:txBody>
            <a:bodyPr wrap="none" anchor="ctr"/>
            <a:lstStyle/>
            <a:p>
              <a:endParaRPr lang="en-US"/>
            </a:p>
          </p:txBody>
        </p:sp>
        <p:sp>
          <p:nvSpPr>
            <p:cNvPr id="54" name="AutoShape 52"/>
            <p:cNvSpPr>
              <a:spLocks noChangeArrowheads="1"/>
            </p:cNvSpPr>
            <p:nvPr/>
          </p:nvSpPr>
          <p:spPr bwMode="auto">
            <a:xfrm flipV="1">
              <a:off x="1008" y="2947"/>
              <a:ext cx="2112" cy="348"/>
            </a:xfrm>
            <a:prstGeom prst="wedgeRoundRectCallout">
              <a:avLst>
                <a:gd name="adj1" fmla="val -54621"/>
                <a:gd name="adj2" fmla="val 366403"/>
                <a:gd name="adj3" fmla="val 16667"/>
              </a:avLst>
            </a:prstGeom>
            <a:solidFill>
              <a:schemeClr val="tx2"/>
            </a:solidFill>
            <a:ln w="57150" algn="ctr">
              <a:solidFill>
                <a:srgbClr val="FFCC00"/>
              </a:solidFill>
              <a:miter lim="800000"/>
              <a:headEnd/>
              <a:tailEnd/>
            </a:ln>
            <a:effectLst/>
          </p:spPr>
          <p:txBody>
            <a:bodyPr rot="10800000" anchor="ctr"/>
            <a:lstStyle/>
            <a:p>
              <a:pPr algn="ctr" eaLnBrk="0" hangingPunct="0"/>
              <a:endParaRPr lang="en-US" sz="2000" i="1">
                <a:solidFill>
                  <a:srgbClr val="F63B00"/>
                </a:solidFill>
              </a:endParaRPr>
            </a:p>
          </p:txBody>
        </p:sp>
        <p:sp>
          <p:nvSpPr>
            <p:cNvPr id="55" name="Rectangle 53"/>
            <p:cNvSpPr>
              <a:spLocks noChangeArrowheads="1"/>
            </p:cNvSpPr>
            <p:nvPr/>
          </p:nvSpPr>
          <p:spPr bwMode="auto">
            <a:xfrm>
              <a:off x="1034" y="2993"/>
              <a:ext cx="1949" cy="252"/>
            </a:xfrm>
            <a:prstGeom prst="rect">
              <a:avLst/>
            </a:prstGeom>
            <a:noFill/>
            <a:ln w="9525" algn="ctr">
              <a:noFill/>
              <a:miter lim="800000"/>
              <a:headEnd/>
              <a:tailEnd/>
            </a:ln>
            <a:effectLst/>
          </p:spPr>
          <p:txBody>
            <a:bodyPr wrap="none">
              <a:spAutoFit/>
            </a:bodyPr>
            <a:lstStyle/>
            <a:p>
              <a:pPr algn="ctr" eaLnBrk="0" hangingPunct="0"/>
              <a:r>
                <a:rPr lang="en-US" sz="2000">
                  <a:solidFill>
                    <a:srgbClr val="F63B00"/>
                  </a:solidFill>
                </a:rPr>
                <a:t>High p</a:t>
              </a:r>
              <a:r>
                <a:rPr lang="en-US" sz="2000" baseline="-25000">
                  <a:solidFill>
                    <a:srgbClr val="F63B00"/>
                  </a:solidFill>
                </a:rPr>
                <a:t>T</a:t>
              </a:r>
              <a:r>
                <a:rPr lang="en-US" sz="2000">
                  <a:solidFill>
                    <a:srgbClr val="F63B00"/>
                  </a:solidFill>
                </a:rPr>
                <a:t> particle yield in p+p</a:t>
              </a:r>
            </a:p>
          </p:txBody>
        </p:sp>
        <p:sp>
          <p:nvSpPr>
            <p:cNvPr id="56" name="Text Box 54"/>
            <p:cNvSpPr txBox="1">
              <a:spLocks noChangeArrowheads="1"/>
            </p:cNvSpPr>
            <p:nvPr/>
          </p:nvSpPr>
          <p:spPr bwMode="auto">
            <a:xfrm>
              <a:off x="3134" y="2952"/>
              <a:ext cx="268" cy="368"/>
            </a:xfrm>
            <a:prstGeom prst="rect">
              <a:avLst/>
            </a:prstGeom>
            <a:noFill/>
            <a:ln w="9525" algn="ctr">
              <a:noFill/>
              <a:miter lim="800000"/>
              <a:headEnd/>
              <a:tailEnd/>
            </a:ln>
            <a:effectLst/>
          </p:spPr>
          <p:txBody>
            <a:bodyPr wrap="none">
              <a:spAutoFit/>
            </a:bodyPr>
            <a:lstStyle/>
            <a:p>
              <a:pPr algn="ctr" eaLnBrk="0" hangingPunct="0"/>
              <a:r>
                <a:rPr lang="en-US" sz="3200" i="1">
                  <a:solidFill>
                    <a:srgbClr val="F63B00"/>
                  </a:solidFill>
                  <a:cs typeface="Arial" pitchFamily="34" charset="0"/>
                </a:rPr>
                <a:t>×</a:t>
              </a:r>
            </a:p>
          </p:txBody>
        </p:sp>
        <p:sp>
          <p:nvSpPr>
            <p:cNvPr id="57" name="Text Box 58"/>
            <p:cNvSpPr txBox="1">
              <a:spLocks noChangeArrowheads="1"/>
            </p:cNvSpPr>
            <p:nvPr/>
          </p:nvSpPr>
          <p:spPr bwMode="auto">
            <a:xfrm>
              <a:off x="-133" y="2550"/>
              <a:ext cx="1022" cy="582"/>
            </a:xfrm>
            <a:prstGeom prst="rect">
              <a:avLst/>
            </a:prstGeom>
            <a:noFill/>
            <a:ln w="9525" algn="ctr">
              <a:noFill/>
              <a:miter lim="800000"/>
              <a:headEnd/>
              <a:tailEnd/>
            </a:ln>
            <a:effectLst/>
          </p:spPr>
          <p:txBody>
            <a:bodyPr wrap="none">
              <a:spAutoFit/>
            </a:bodyPr>
            <a:lstStyle/>
            <a:p>
              <a:pPr algn="ctr" eaLnBrk="0" hangingPunct="0"/>
              <a:r>
                <a:rPr lang="en-US" sz="5400"/>
                <a:t>R</a:t>
              </a:r>
              <a:r>
                <a:rPr lang="en-US" sz="5400" baseline="-25000"/>
                <a:t>AA</a:t>
              </a:r>
              <a:r>
                <a:rPr lang="en-US" sz="5400" i="1"/>
                <a:t>=</a:t>
              </a:r>
            </a:p>
          </p:txBody>
        </p:sp>
        <p:sp>
          <p:nvSpPr>
            <p:cNvPr id="58" name="AutoShape 61"/>
            <p:cNvSpPr>
              <a:spLocks noChangeArrowheads="1"/>
            </p:cNvSpPr>
            <p:nvPr/>
          </p:nvSpPr>
          <p:spPr bwMode="auto">
            <a:xfrm flipH="1" flipV="1">
              <a:off x="3424" y="2932"/>
              <a:ext cx="2112" cy="368"/>
            </a:xfrm>
            <a:prstGeom prst="wedgeRoundRectCallout">
              <a:avLst>
                <a:gd name="adj1" fmla="val -11767"/>
                <a:gd name="adj2" fmla="val 228886"/>
                <a:gd name="adj3" fmla="val 16667"/>
              </a:avLst>
            </a:prstGeom>
            <a:solidFill>
              <a:schemeClr val="tx2"/>
            </a:solidFill>
            <a:ln w="57150" algn="ctr">
              <a:solidFill>
                <a:srgbClr val="FFCC00"/>
              </a:solidFill>
              <a:miter lim="800000"/>
              <a:headEnd/>
              <a:tailEnd/>
            </a:ln>
            <a:effectLst/>
          </p:spPr>
          <p:txBody>
            <a:bodyPr rot="10800000" anchor="ctr"/>
            <a:lstStyle/>
            <a:p>
              <a:pPr algn="ctr" eaLnBrk="0" hangingPunct="0"/>
              <a:endParaRPr lang="en-US" sz="2000" i="1">
                <a:solidFill>
                  <a:srgbClr val="F63B00"/>
                </a:solidFill>
              </a:endParaRPr>
            </a:p>
          </p:txBody>
        </p:sp>
        <p:sp>
          <p:nvSpPr>
            <p:cNvPr id="59" name="Rectangle 62"/>
            <p:cNvSpPr>
              <a:spLocks noChangeArrowheads="1"/>
            </p:cNvSpPr>
            <p:nvPr/>
          </p:nvSpPr>
          <p:spPr bwMode="auto">
            <a:xfrm>
              <a:off x="3515" y="2977"/>
              <a:ext cx="1996" cy="252"/>
            </a:xfrm>
            <a:prstGeom prst="rect">
              <a:avLst/>
            </a:prstGeom>
            <a:noFill/>
            <a:ln w="9525" algn="ctr">
              <a:noFill/>
              <a:miter lim="800000"/>
              <a:headEnd/>
              <a:tailEnd/>
            </a:ln>
            <a:effectLst/>
          </p:spPr>
          <p:txBody>
            <a:bodyPr>
              <a:spAutoFit/>
            </a:bodyPr>
            <a:lstStyle/>
            <a:p>
              <a:pPr algn="ctr" eaLnBrk="0" hangingPunct="0"/>
              <a:r>
                <a:rPr lang="en-US" sz="2000">
                  <a:solidFill>
                    <a:srgbClr val="F63B00"/>
                  </a:solidFill>
                </a:rPr>
                <a:t>Number of p+p collisions</a:t>
              </a:r>
            </a:p>
          </p:txBody>
        </p:sp>
      </p:grpSp>
      <p:sp>
        <p:nvSpPr>
          <p:cNvPr id="61" name="Text Box 47">
            <a:extLst>
              <a:ext uri="{FF2B5EF4-FFF2-40B4-BE49-F238E27FC236}">
                <a16:creationId xmlns:a16="http://schemas.microsoft.com/office/drawing/2014/main" id="{FA7AAF80-1878-495B-B5AD-82AB7259D73F}"/>
              </a:ext>
            </a:extLst>
          </p:cNvPr>
          <p:cNvSpPr txBox="1">
            <a:spLocks noChangeArrowheads="1"/>
          </p:cNvSpPr>
          <p:nvPr/>
        </p:nvSpPr>
        <p:spPr bwMode="auto">
          <a:xfrm>
            <a:off x="1524000" y="5391782"/>
            <a:ext cx="9144000" cy="523220"/>
          </a:xfrm>
          <a:prstGeom prst="rect">
            <a:avLst/>
          </a:prstGeom>
          <a:noFill/>
          <a:ln w="9525" algn="ctr">
            <a:noFill/>
            <a:miter lim="800000"/>
            <a:headEnd/>
            <a:tailEnd/>
          </a:ln>
          <a:effectLst/>
        </p:spPr>
        <p:txBody>
          <a:bodyPr wrap="square">
            <a:spAutoFit/>
          </a:bodyPr>
          <a:lstStyle/>
          <a:p>
            <a:pPr algn="ctr" eaLnBrk="0" hangingPunct="0"/>
            <a:r>
              <a:rPr lang="en-US" sz="2800"/>
              <a:t>If R</a:t>
            </a:r>
            <a:r>
              <a:rPr lang="en-US" sz="2800" baseline="-25000"/>
              <a:t>AA</a:t>
            </a:r>
            <a:r>
              <a:rPr lang="en-US" sz="2800"/>
              <a:t>≠1: sign of nuclear modification</a:t>
            </a:r>
          </a:p>
        </p:txBody>
      </p:sp>
      <p:sp>
        <p:nvSpPr>
          <p:cNvPr id="60" name="Téglalap 59">
            <a:extLst>
              <a:ext uri="{FF2B5EF4-FFF2-40B4-BE49-F238E27FC236}">
                <a16:creationId xmlns:a16="http://schemas.microsoft.com/office/drawing/2014/main" id="{A2645CF0-721C-4AC0-BE2B-00A122DE7379}"/>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a:t>
            </a:r>
            <a:r>
              <a:rPr lang="en-US" sz="1600" b="1">
                <a:solidFill>
                  <a:schemeClr val="bg2"/>
                </a:solidFill>
                <a:effectLst>
                  <a:outerShdw blurRad="38100" dist="38100" dir="2700000" algn="tl">
                    <a:srgbClr val="000000">
                      <a:alpha val="43137"/>
                    </a:srgbClr>
                  </a:outerShdw>
                </a:effectLst>
              </a:rPr>
              <a:t>OBSERVATIONS</a:t>
            </a:r>
            <a:r>
              <a:rPr lang="en-US" sz="1600" b="1">
                <a:solidFill>
                  <a:schemeClr val="bg1">
                    <a:lumMod val="65000"/>
                  </a:schemeClr>
                </a:solidFill>
                <a:effectLst>
                  <a:outerShdw blurRad="38100" dist="38100" dir="2700000" algn="tl">
                    <a:srgbClr val="000000">
                      <a:alpha val="43137"/>
                    </a:srgbClr>
                  </a:outerShdw>
                </a:effectLst>
              </a:rPr>
              <a:t> </a:t>
            </a:r>
          </a:p>
        </p:txBody>
      </p:sp>
      <p:sp>
        <p:nvSpPr>
          <p:cNvPr id="5" name="Dátum helye 4"/>
          <p:cNvSpPr>
            <a:spLocks noGrp="1"/>
          </p:cNvSpPr>
          <p:nvPr>
            <p:ph type="dt" sz="half" idx="10"/>
          </p:nvPr>
        </p:nvSpPr>
        <p:spPr/>
        <p:txBody>
          <a:bodyPr/>
          <a:lstStyle/>
          <a:p>
            <a:pPr algn="r"/>
            <a:r>
              <a:rPr lang="hu-HU"/>
              <a:t>October 11, 2023</a:t>
            </a:r>
            <a:endParaRPr lang="en-US" dirty="0"/>
          </a:p>
        </p:txBody>
      </p:sp>
      <p:sp>
        <p:nvSpPr>
          <p:cNvPr id="6" name="Élőláb helye 5"/>
          <p:cNvSpPr>
            <a:spLocks noGrp="1"/>
          </p:cNvSpPr>
          <p:nvPr>
            <p:ph type="ftr" sz="quarter" idx="11"/>
          </p:nvPr>
        </p:nvSpPr>
        <p:spPr/>
        <p:txBody>
          <a:bodyPr/>
          <a:lstStyle/>
          <a:p>
            <a:r>
              <a:rPr lang="en-US"/>
              <a:t>M. Csanád (Eötvös U) @ </a:t>
            </a:r>
            <a:r>
              <a:rPr lang="hu-HU"/>
              <a:t>AE Building Bridges 2023</a:t>
            </a:r>
            <a:endParaRPr lang="en-US" dirty="0"/>
          </a:p>
        </p:txBody>
      </p:sp>
      <p:sp>
        <p:nvSpPr>
          <p:cNvPr id="3" name="Dia számának helye 2">
            <a:extLst>
              <a:ext uri="{FF2B5EF4-FFF2-40B4-BE49-F238E27FC236}">
                <a16:creationId xmlns:a16="http://schemas.microsoft.com/office/drawing/2014/main" id="{681A0169-0789-11D6-3829-095DF919A061}"/>
              </a:ext>
            </a:extLst>
          </p:cNvPr>
          <p:cNvSpPr>
            <a:spLocks noGrp="1"/>
          </p:cNvSpPr>
          <p:nvPr>
            <p:ph type="sldNum" sz="quarter" idx="12"/>
          </p:nvPr>
        </p:nvSpPr>
        <p:spPr/>
        <p:txBody>
          <a:bodyPr/>
          <a:lstStyle/>
          <a:p>
            <a:fld id="{8EBAB383-6C5D-40A2-91D4-B65D4716B15C}" type="slidenum">
              <a:rPr lang="en-US" smtClean="0"/>
              <a:pPr/>
              <a:t>60</a:t>
            </a:fld>
            <a:r>
              <a:rPr lang="en-US" sz="1100"/>
              <a:t>/</a:t>
            </a:r>
            <a:r>
              <a:rPr lang="hu-HU" sz="1100"/>
              <a:t>30</a:t>
            </a:r>
            <a:endParaRPr lang="en-US" sz="2800" dirty="0"/>
          </a:p>
        </p:txBody>
      </p:sp>
    </p:spTree>
    <p:extLst>
      <p:ext uri="{BB962C8B-B14F-4D97-AF65-F5344CB8AC3E}">
        <p14:creationId xmlns:p14="http://schemas.microsoft.com/office/powerpoint/2010/main" val="297501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a:t>Suppression as a function of centrality</a:t>
            </a:r>
            <a:endParaRPr lang="en-US" dirty="0"/>
          </a:p>
        </p:txBody>
      </p:sp>
      <p:sp>
        <p:nvSpPr>
          <p:cNvPr id="3" name="Tartalom helye 2"/>
          <p:cNvSpPr>
            <a:spLocks noGrp="1"/>
          </p:cNvSpPr>
          <p:nvPr>
            <p:ph idx="1"/>
          </p:nvPr>
        </p:nvSpPr>
        <p:spPr/>
        <p:txBody>
          <a:bodyPr/>
          <a:lstStyle/>
          <a:p>
            <a:r>
              <a:rPr lang="en-US"/>
              <a:t>No suppression in d+Au or peripheral Au+Au; strong suppression in central!</a:t>
            </a:r>
            <a:endParaRPr lang="en-US" dirty="0"/>
          </a:p>
        </p:txBody>
      </p:sp>
      <p:pic>
        <p:nvPicPr>
          <p:cNvPr id="39" name="Picture 4"/>
          <p:cNvPicPr>
            <a:picLocks noChangeArrowheads="1"/>
          </p:cNvPicPr>
          <p:nvPr/>
        </p:nvPicPr>
        <p:blipFill>
          <a:blip r:embed="rId2" cstate="print"/>
          <a:srcRect t="6108" r="8168"/>
          <a:stretch>
            <a:fillRect/>
          </a:stretch>
        </p:blipFill>
        <p:spPr bwMode="auto">
          <a:xfrm>
            <a:off x="2128838" y="1827213"/>
            <a:ext cx="6985000" cy="3960812"/>
          </a:xfrm>
          <a:prstGeom prst="rect">
            <a:avLst/>
          </a:prstGeom>
          <a:blipFill dpi="0" rotWithShape="0">
            <a:blip cstate="print"/>
            <a:srcRect t="6108" r="8168"/>
            <a:stretch>
              <a:fillRect/>
            </a:stretch>
          </a:blipFill>
          <a:ln w="9525">
            <a:noFill/>
            <a:miter lim="800000"/>
            <a:headEnd/>
            <a:tailEnd/>
          </a:ln>
        </p:spPr>
      </p:pic>
      <p:pic>
        <p:nvPicPr>
          <p:cNvPr id="40" name="Picture 5"/>
          <p:cNvPicPr>
            <a:picLocks noChangeArrowheads="1"/>
          </p:cNvPicPr>
          <p:nvPr/>
        </p:nvPicPr>
        <p:blipFill>
          <a:blip r:embed="rId3" cstate="print"/>
          <a:srcRect t="5666" r="8168"/>
          <a:stretch>
            <a:fillRect/>
          </a:stretch>
        </p:blipFill>
        <p:spPr bwMode="auto">
          <a:xfrm>
            <a:off x="2128838" y="1827213"/>
            <a:ext cx="6985000" cy="3960812"/>
          </a:xfrm>
          <a:prstGeom prst="rect">
            <a:avLst/>
          </a:prstGeom>
          <a:blipFill dpi="0" rotWithShape="0">
            <a:blip cstate="print"/>
            <a:srcRect t="5666" r="8168"/>
            <a:stretch>
              <a:fillRect/>
            </a:stretch>
          </a:blipFill>
          <a:ln w="9525">
            <a:noFill/>
            <a:miter lim="800000"/>
            <a:headEnd/>
            <a:tailEnd/>
          </a:ln>
        </p:spPr>
      </p:pic>
      <p:pic>
        <p:nvPicPr>
          <p:cNvPr id="41" name="Picture 6"/>
          <p:cNvPicPr>
            <a:picLocks noChangeArrowheads="1"/>
          </p:cNvPicPr>
          <p:nvPr/>
        </p:nvPicPr>
        <p:blipFill>
          <a:blip r:embed="rId4" cstate="print"/>
          <a:srcRect t="6108" r="8168"/>
          <a:stretch>
            <a:fillRect/>
          </a:stretch>
        </p:blipFill>
        <p:spPr bwMode="auto">
          <a:xfrm>
            <a:off x="2128838" y="1827213"/>
            <a:ext cx="6985000" cy="3960812"/>
          </a:xfrm>
          <a:prstGeom prst="rect">
            <a:avLst/>
          </a:prstGeom>
          <a:blipFill dpi="0" rotWithShape="0">
            <a:blip cstate="print"/>
            <a:srcRect t="6108" r="8168"/>
            <a:stretch>
              <a:fillRect/>
            </a:stretch>
          </a:blipFill>
          <a:ln w="9525">
            <a:noFill/>
            <a:miter lim="800000"/>
            <a:headEnd/>
            <a:tailEnd/>
          </a:ln>
        </p:spPr>
      </p:pic>
      <p:pic>
        <p:nvPicPr>
          <p:cNvPr id="42" name="Picture 7"/>
          <p:cNvPicPr>
            <a:picLocks noChangeArrowheads="1"/>
          </p:cNvPicPr>
          <p:nvPr/>
        </p:nvPicPr>
        <p:blipFill>
          <a:blip r:embed="rId5" cstate="print"/>
          <a:srcRect t="6108" r="8168"/>
          <a:stretch>
            <a:fillRect/>
          </a:stretch>
        </p:blipFill>
        <p:spPr bwMode="auto">
          <a:xfrm>
            <a:off x="2128838" y="1827213"/>
            <a:ext cx="6985000" cy="3960812"/>
          </a:xfrm>
          <a:prstGeom prst="rect">
            <a:avLst/>
          </a:prstGeom>
          <a:blipFill dpi="0" rotWithShape="0">
            <a:blip cstate="print"/>
            <a:srcRect t="6108" r="8168"/>
            <a:stretch>
              <a:fillRect/>
            </a:stretch>
          </a:blipFill>
          <a:ln w="9525">
            <a:noFill/>
            <a:miter lim="800000"/>
            <a:headEnd/>
            <a:tailEnd/>
          </a:ln>
        </p:spPr>
      </p:pic>
      <p:pic>
        <p:nvPicPr>
          <p:cNvPr id="43" name="Picture 8"/>
          <p:cNvPicPr>
            <a:picLocks noChangeArrowheads="1"/>
          </p:cNvPicPr>
          <p:nvPr/>
        </p:nvPicPr>
        <p:blipFill>
          <a:blip r:embed="rId6" cstate="print"/>
          <a:srcRect t="6108" r="8168"/>
          <a:stretch>
            <a:fillRect/>
          </a:stretch>
        </p:blipFill>
        <p:spPr bwMode="auto">
          <a:xfrm>
            <a:off x="2128838" y="1827213"/>
            <a:ext cx="6985000" cy="3960812"/>
          </a:xfrm>
          <a:prstGeom prst="rect">
            <a:avLst/>
          </a:prstGeom>
          <a:blipFill dpi="0" rotWithShape="0">
            <a:blip cstate="print"/>
            <a:srcRect t="6108" r="8168"/>
            <a:stretch>
              <a:fillRect/>
            </a:stretch>
          </a:blipFill>
          <a:ln w="9525">
            <a:noFill/>
            <a:miter lim="800000"/>
            <a:headEnd/>
            <a:tailEnd/>
          </a:ln>
        </p:spPr>
      </p:pic>
      <p:pic>
        <p:nvPicPr>
          <p:cNvPr id="44" name="Picture 9"/>
          <p:cNvPicPr>
            <a:picLocks noChangeArrowheads="1"/>
          </p:cNvPicPr>
          <p:nvPr/>
        </p:nvPicPr>
        <p:blipFill>
          <a:blip r:embed="rId7" cstate="print"/>
          <a:srcRect t="6108" r="8168"/>
          <a:stretch>
            <a:fillRect/>
          </a:stretch>
        </p:blipFill>
        <p:spPr bwMode="auto">
          <a:xfrm>
            <a:off x="2128838" y="1827213"/>
            <a:ext cx="6985000" cy="3960812"/>
          </a:xfrm>
          <a:prstGeom prst="rect">
            <a:avLst/>
          </a:prstGeom>
          <a:blipFill dpi="0" rotWithShape="0">
            <a:blip cstate="print"/>
            <a:srcRect t="6108" r="8168"/>
            <a:stretch>
              <a:fillRect/>
            </a:stretch>
          </a:blipFill>
          <a:ln w="9525">
            <a:noFill/>
            <a:miter lim="800000"/>
            <a:headEnd/>
            <a:tailEnd/>
          </a:ln>
        </p:spPr>
      </p:pic>
      <p:pic>
        <p:nvPicPr>
          <p:cNvPr id="45" name="Picture 10"/>
          <p:cNvPicPr>
            <a:picLocks noChangeArrowheads="1"/>
          </p:cNvPicPr>
          <p:nvPr/>
        </p:nvPicPr>
        <p:blipFill>
          <a:blip r:embed="rId8" cstate="print"/>
          <a:srcRect t="6108" r="8168"/>
          <a:stretch>
            <a:fillRect/>
          </a:stretch>
        </p:blipFill>
        <p:spPr bwMode="auto">
          <a:xfrm>
            <a:off x="2128838" y="1827213"/>
            <a:ext cx="6985000" cy="3960812"/>
          </a:xfrm>
          <a:prstGeom prst="rect">
            <a:avLst/>
          </a:prstGeom>
          <a:blipFill dpi="0" rotWithShape="0">
            <a:blip cstate="print"/>
            <a:srcRect t="6108" r="8168"/>
            <a:stretch>
              <a:fillRect/>
            </a:stretch>
          </a:blipFill>
          <a:ln w="9525">
            <a:noFill/>
            <a:miter lim="800000"/>
            <a:headEnd/>
            <a:tailEnd/>
          </a:ln>
        </p:spPr>
      </p:pic>
      <p:pic>
        <p:nvPicPr>
          <p:cNvPr id="46" name="Picture 11"/>
          <p:cNvPicPr>
            <a:picLocks noChangeArrowheads="1"/>
          </p:cNvPicPr>
          <p:nvPr/>
        </p:nvPicPr>
        <p:blipFill>
          <a:blip r:embed="rId9" cstate="print"/>
          <a:srcRect t="6108" r="8168"/>
          <a:stretch>
            <a:fillRect/>
          </a:stretch>
        </p:blipFill>
        <p:spPr bwMode="auto">
          <a:xfrm>
            <a:off x="2128838" y="1827213"/>
            <a:ext cx="6985000" cy="3960812"/>
          </a:xfrm>
          <a:prstGeom prst="rect">
            <a:avLst/>
          </a:prstGeom>
          <a:blipFill dpi="0" rotWithShape="0">
            <a:blip cstate="print"/>
            <a:srcRect t="6108" r="8168"/>
            <a:stretch>
              <a:fillRect/>
            </a:stretch>
          </a:blipFill>
          <a:ln w="9525">
            <a:noFill/>
            <a:miter lim="800000"/>
            <a:headEnd/>
            <a:tailEnd/>
          </a:ln>
        </p:spPr>
      </p:pic>
      <p:pic>
        <p:nvPicPr>
          <p:cNvPr id="47" name="Picture 12"/>
          <p:cNvPicPr>
            <a:picLocks noChangeArrowheads="1"/>
          </p:cNvPicPr>
          <p:nvPr/>
        </p:nvPicPr>
        <p:blipFill>
          <a:blip r:embed="rId10" cstate="print"/>
          <a:srcRect t="6108" r="7285"/>
          <a:stretch>
            <a:fillRect/>
          </a:stretch>
        </p:blipFill>
        <p:spPr bwMode="auto">
          <a:xfrm>
            <a:off x="2128838" y="1827213"/>
            <a:ext cx="6985000" cy="3960812"/>
          </a:xfrm>
          <a:prstGeom prst="rect">
            <a:avLst/>
          </a:prstGeom>
          <a:blipFill dpi="0" rotWithShape="0">
            <a:blip cstate="print"/>
            <a:srcRect t="6108" r="7285"/>
            <a:stretch>
              <a:fillRect/>
            </a:stretch>
          </a:blipFill>
          <a:ln w="9525">
            <a:noFill/>
            <a:miter lim="800000"/>
            <a:headEnd/>
            <a:tailEnd/>
          </a:ln>
        </p:spPr>
      </p:pic>
      <p:pic>
        <p:nvPicPr>
          <p:cNvPr id="48" name="Picture 13"/>
          <p:cNvPicPr>
            <a:picLocks noChangeArrowheads="1"/>
          </p:cNvPicPr>
          <p:nvPr/>
        </p:nvPicPr>
        <p:blipFill>
          <a:blip r:embed="rId11" cstate="print"/>
          <a:srcRect t="6108" r="7285"/>
          <a:stretch>
            <a:fillRect/>
          </a:stretch>
        </p:blipFill>
        <p:spPr bwMode="auto">
          <a:xfrm>
            <a:off x="2128838" y="1827213"/>
            <a:ext cx="7004050" cy="3960812"/>
          </a:xfrm>
          <a:prstGeom prst="rect">
            <a:avLst/>
          </a:prstGeom>
          <a:blipFill dpi="0" rotWithShape="0">
            <a:blip cstate="print"/>
            <a:srcRect t="6108" r="7285"/>
            <a:stretch>
              <a:fillRect/>
            </a:stretch>
          </a:blipFill>
          <a:ln w="9525">
            <a:noFill/>
            <a:miter lim="800000"/>
            <a:headEnd/>
            <a:tailEnd/>
          </a:ln>
        </p:spPr>
      </p:pic>
      <p:sp>
        <p:nvSpPr>
          <p:cNvPr id="49" name="Freeform 14"/>
          <p:cNvSpPr>
            <a:spLocks noChangeArrowheads="1"/>
          </p:cNvSpPr>
          <p:nvPr/>
        </p:nvSpPr>
        <p:spPr bwMode="auto">
          <a:xfrm>
            <a:off x="9132888" y="3346451"/>
            <a:ext cx="779462" cy="1865313"/>
          </a:xfrm>
          <a:custGeom>
            <a:avLst/>
            <a:gdLst>
              <a:gd name="T0" fmla="*/ 198924829 w 2290"/>
              <a:gd name="T1" fmla="*/ 0 h 6179"/>
              <a:gd name="T2" fmla="*/ 198924829 w 2290"/>
              <a:gd name="T3" fmla="*/ 422119836 h 6179"/>
              <a:gd name="T4" fmla="*/ 265194728 w 2290"/>
              <a:gd name="T5" fmla="*/ 422119836 h 6179"/>
              <a:gd name="T6" fmla="*/ 132655228 w 2290"/>
              <a:gd name="T7" fmla="*/ 563008431 h 6179"/>
              <a:gd name="T8" fmla="*/ 0 w 2290"/>
              <a:gd name="T9" fmla="*/ 422119836 h 6179"/>
              <a:gd name="T10" fmla="*/ 66269580 w 2290"/>
              <a:gd name="T11" fmla="*/ 422119836 h 6179"/>
              <a:gd name="T12" fmla="*/ 66269580 w 2290"/>
              <a:gd name="T13" fmla="*/ 0 h 6179"/>
              <a:gd name="T14" fmla="*/ 198924829 w 2290"/>
              <a:gd name="T15" fmla="*/ 0 h 6179"/>
              <a:gd name="T16" fmla="*/ 0 60000 65536"/>
              <a:gd name="T17" fmla="*/ 0 60000 65536"/>
              <a:gd name="T18" fmla="*/ 0 60000 65536"/>
              <a:gd name="T19" fmla="*/ 0 60000 65536"/>
              <a:gd name="T20" fmla="*/ 0 60000 65536"/>
              <a:gd name="T21" fmla="*/ 0 60000 65536"/>
              <a:gd name="T22" fmla="*/ 0 60000 65536"/>
              <a:gd name="T23" fmla="*/ 0 60000 65536"/>
              <a:gd name="T24" fmla="*/ 0 w 2290"/>
              <a:gd name="T25" fmla="*/ 0 h 6179"/>
              <a:gd name="T26" fmla="*/ 2290 w 2290"/>
              <a:gd name="T27" fmla="*/ 6179 h 6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90" h="6179">
                <a:moveTo>
                  <a:pt x="1717" y="0"/>
                </a:moveTo>
                <a:lnTo>
                  <a:pt x="1717" y="4632"/>
                </a:lnTo>
                <a:lnTo>
                  <a:pt x="2289" y="4632"/>
                </a:lnTo>
                <a:lnTo>
                  <a:pt x="1145" y="6178"/>
                </a:lnTo>
                <a:lnTo>
                  <a:pt x="0" y="4632"/>
                </a:lnTo>
                <a:lnTo>
                  <a:pt x="572" y="4632"/>
                </a:lnTo>
                <a:lnTo>
                  <a:pt x="572" y="0"/>
                </a:lnTo>
                <a:lnTo>
                  <a:pt x="1717" y="0"/>
                </a:lnTo>
              </a:path>
            </a:pathLst>
          </a:custGeom>
          <a:solidFill>
            <a:schemeClr val="tx1">
              <a:alpha val="30196"/>
            </a:schemeClr>
          </a:solidFill>
          <a:ln w="9398">
            <a:solidFill>
              <a:srgbClr val="000000"/>
            </a:solidFill>
            <a:round/>
            <a:headEnd/>
            <a:tailEnd/>
          </a:ln>
        </p:spPr>
        <p:txBody>
          <a:bodyPr wrap="none" anchor="ctr"/>
          <a:lstStyle/>
          <a:p>
            <a:endParaRPr lang="en-US" dirty="0"/>
          </a:p>
        </p:txBody>
      </p:sp>
      <p:sp>
        <p:nvSpPr>
          <p:cNvPr id="50" name="Freeform 15"/>
          <p:cNvSpPr>
            <a:spLocks noChangeArrowheads="1"/>
          </p:cNvSpPr>
          <p:nvPr/>
        </p:nvSpPr>
        <p:spPr bwMode="auto">
          <a:xfrm>
            <a:off x="9132888" y="1827214"/>
            <a:ext cx="792162" cy="1374775"/>
          </a:xfrm>
          <a:custGeom>
            <a:avLst/>
            <a:gdLst>
              <a:gd name="T0" fmla="*/ 68506231 w 2285"/>
              <a:gd name="T1" fmla="*/ 360619483 h 5240"/>
              <a:gd name="T2" fmla="*/ 68506231 w 2285"/>
              <a:gd name="T3" fmla="*/ 90103120 h 5240"/>
              <a:gd name="T4" fmla="*/ 0 w 2285"/>
              <a:gd name="T5" fmla="*/ 90103120 h 5240"/>
              <a:gd name="T6" fmla="*/ 137253058 w 2285"/>
              <a:gd name="T7" fmla="*/ 0 h 5240"/>
              <a:gd name="T8" fmla="*/ 274505770 w 2285"/>
              <a:gd name="T9" fmla="*/ 90103120 h 5240"/>
              <a:gd name="T10" fmla="*/ 205759311 w 2285"/>
              <a:gd name="T11" fmla="*/ 90103120 h 5240"/>
              <a:gd name="T12" fmla="*/ 205759311 w 2285"/>
              <a:gd name="T13" fmla="*/ 360619483 h 5240"/>
              <a:gd name="T14" fmla="*/ 68506231 w 2285"/>
              <a:gd name="T15" fmla="*/ 360619483 h 5240"/>
              <a:gd name="T16" fmla="*/ 0 60000 65536"/>
              <a:gd name="T17" fmla="*/ 0 60000 65536"/>
              <a:gd name="T18" fmla="*/ 0 60000 65536"/>
              <a:gd name="T19" fmla="*/ 0 60000 65536"/>
              <a:gd name="T20" fmla="*/ 0 60000 65536"/>
              <a:gd name="T21" fmla="*/ 0 60000 65536"/>
              <a:gd name="T22" fmla="*/ 0 60000 65536"/>
              <a:gd name="T23" fmla="*/ 0 60000 65536"/>
              <a:gd name="T24" fmla="*/ 0 w 2285"/>
              <a:gd name="T25" fmla="*/ 0 h 5240"/>
              <a:gd name="T26" fmla="*/ 2285 w 2285"/>
              <a:gd name="T27" fmla="*/ 5240 h 5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85" h="5240">
                <a:moveTo>
                  <a:pt x="570" y="5239"/>
                </a:moveTo>
                <a:lnTo>
                  <a:pt x="570" y="1309"/>
                </a:lnTo>
                <a:lnTo>
                  <a:pt x="0" y="1309"/>
                </a:lnTo>
                <a:lnTo>
                  <a:pt x="1142" y="0"/>
                </a:lnTo>
                <a:lnTo>
                  <a:pt x="2284" y="1309"/>
                </a:lnTo>
                <a:lnTo>
                  <a:pt x="1712" y="1309"/>
                </a:lnTo>
                <a:lnTo>
                  <a:pt x="1712" y="5239"/>
                </a:lnTo>
                <a:lnTo>
                  <a:pt x="570" y="5239"/>
                </a:lnTo>
              </a:path>
            </a:pathLst>
          </a:custGeom>
          <a:solidFill>
            <a:schemeClr val="tx1">
              <a:alpha val="30196"/>
            </a:schemeClr>
          </a:solidFill>
          <a:ln w="9398">
            <a:solidFill>
              <a:srgbClr val="000000"/>
            </a:solidFill>
            <a:round/>
            <a:headEnd/>
            <a:tailEnd/>
          </a:ln>
        </p:spPr>
        <p:txBody>
          <a:bodyPr wrap="none" anchor="ctr"/>
          <a:lstStyle/>
          <a:p>
            <a:endParaRPr lang="en-US" dirty="0"/>
          </a:p>
        </p:txBody>
      </p:sp>
      <p:grpSp>
        <p:nvGrpSpPr>
          <p:cNvPr id="51" name="Group 16"/>
          <p:cNvGrpSpPr>
            <a:grpSpLocks/>
          </p:cNvGrpSpPr>
          <p:nvPr/>
        </p:nvGrpSpPr>
        <p:grpSpPr bwMode="auto">
          <a:xfrm>
            <a:off x="9345614" y="2976563"/>
            <a:ext cx="409575" cy="2235200"/>
            <a:chOff x="5360" y="1872"/>
            <a:chExt cx="258" cy="1218"/>
          </a:xfrm>
        </p:grpSpPr>
        <p:sp>
          <p:nvSpPr>
            <p:cNvPr id="52" name="AutoShape 17"/>
            <p:cNvSpPr>
              <a:spLocks noChangeArrowheads="1"/>
            </p:cNvSpPr>
            <p:nvPr/>
          </p:nvSpPr>
          <p:spPr bwMode="auto">
            <a:xfrm rot="5400000">
              <a:off x="4885" y="2356"/>
              <a:ext cx="1218" cy="249"/>
            </a:xfrm>
            <a:prstGeom prst="roundRect">
              <a:avLst>
                <a:gd name="adj" fmla="val 403"/>
              </a:avLst>
            </a:prstGeom>
            <a:noFill/>
            <a:ln w="9525">
              <a:noFill/>
              <a:round/>
              <a:headEnd/>
              <a:tailEnd/>
            </a:ln>
          </p:spPr>
          <p:txBody>
            <a:bodyPr wrap="none" anchor="ctr"/>
            <a:lstStyle/>
            <a:p>
              <a:endParaRPr lang="en-US" dirty="0"/>
            </a:p>
          </p:txBody>
        </p:sp>
        <p:grpSp>
          <p:nvGrpSpPr>
            <p:cNvPr id="53" name="Group 18"/>
            <p:cNvGrpSpPr>
              <a:grpSpLocks/>
            </p:cNvGrpSpPr>
            <p:nvPr/>
          </p:nvGrpSpPr>
          <p:grpSpPr bwMode="auto">
            <a:xfrm>
              <a:off x="5360" y="1872"/>
              <a:ext cx="253" cy="1215"/>
              <a:chOff x="5360" y="1872"/>
              <a:chExt cx="253" cy="1215"/>
            </a:xfrm>
          </p:grpSpPr>
          <p:sp>
            <p:nvSpPr>
              <p:cNvPr id="54" name="AutoShape 19"/>
              <p:cNvSpPr>
                <a:spLocks noChangeArrowheads="1"/>
              </p:cNvSpPr>
              <p:nvPr/>
            </p:nvSpPr>
            <p:spPr bwMode="auto">
              <a:xfrm rot="5400000">
                <a:off x="4883" y="2358"/>
                <a:ext cx="1215" cy="244"/>
              </a:xfrm>
              <a:prstGeom prst="roundRect">
                <a:avLst>
                  <a:gd name="adj" fmla="val 407"/>
                </a:avLst>
              </a:prstGeom>
              <a:noFill/>
              <a:ln w="9525">
                <a:noFill/>
                <a:round/>
                <a:headEnd/>
                <a:tailEnd/>
              </a:ln>
            </p:spPr>
            <p:txBody>
              <a:bodyPr wrap="none" anchor="ctr"/>
              <a:lstStyle/>
              <a:p>
                <a:endParaRPr lang="en-US" dirty="0"/>
              </a:p>
            </p:txBody>
          </p:sp>
          <p:grpSp>
            <p:nvGrpSpPr>
              <p:cNvPr id="55" name="Group 20"/>
              <p:cNvGrpSpPr>
                <a:grpSpLocks/>
              </p:cNvGrpSpPr>
              <p:nvPr/>
            </p:nvGrpSpPr>
            <p:grpSpPr bwMode="auto">
              <a:xfrm>
                <a:off x="5360" y="1872"/>
                <a:ext cx="253" cy="1213"/>
                <a:chOff x="5360" y="1872"/>
                <a:chExt cx="253" cy="1213"/>
              </a:xfrm>
            </p:grpSpPr>
            <p:sp>
              <p:nvSpPr>
                <p:cNvPr id="56" name="AutoShape 21"/>
                <p:cNvSpPr>
                  <a:spLocks noChangeArrowheads="1"/>
                </p:cNvSpPr>
                <p:nvPr/>
              </p:nvSpPr>
              <p:spPr bwMode="auto">
                <a:xfrm rot="5400000">
                  <a:off x="4884" y="2360"/>
                  <a:ext cx="1213" cy="238"/>
                </a:xfrm>
                <a:prstGeom prst="roundRect">
                  <a:avLst>
                    <a:gd name="adj" fmla="val 417"/>
                  </a:avLst>
                </a:prstGeom>
                <a:noFill/>
                <a:ln w="9525">
                  <a:noFill/>
                  <a:round/>
                  <a:headEnd/>
                  <a:tailEnd/>
                </a:ln>
              </p:spPr>
              <p:txBody>
                <a:bodyPr wrap="none" anchor="ctr"/>
                <a:lstStyle/>
                <a:p>
                  <a:endParaRPr lang="en-US" dirty="0"/>
                </a:p>
              </p:txBody>
            </p:sp>
            <p:grpSp>
              <p:nvGrpSpPr>
                <p:cNvPr id="57" name="Group 22"/>
                <p:cNvGrpSpPr>
                  <a:grpSpLocks/>
                </p:cNvGrpSpPr>
                <p:nvPr/>
              </p:nvGrpSpPr>
              <p:grpSpPr bwMode="auto">
                <a:xfrm>
                  <a:off x="5360" y="1872"/>
                  <a:ext cx="253" cy="1211"/>
                  <a:chOff x="5360" y="1872"/>
                  <a:chExt cx="253" cy="1211"/>
                </a:xfrm>
              </p:grpSpPr>
              <p:sp>
                <p:nvSpPr>
                  <p:cNvPr id="58" name="AutoShape 23"/>
                  <p:cNvSpPr>
                    <a:spLocks noChangeArrowheads="1"/>
                  </p:cNvSpPr>
                  <p:nvPr/>
                </p:nvSpPr>
                <p:spPr bwMode="auto">
                  <a:xfrm rot="5400000">
                    <a:off x="4883" y="2359"/>
                    <a:ext cx="1211" cy="237"/>
                  </a:xfrm>
                  <a:prstGeom prst="roundRect">
                    <a:avLst>
                      <a:gd name="adj" fmla="val 421"/>
                    </a:avLst>
                  </a:prstGeom>
                  <a:noFill/>
                  <a:ln w="9525">
                    <a:noFill/>
                    <a:round/>
                    <a:headEnd/>
                    <a:tailEnd/>
                  </a:ln>
                </p:spPr>
                <p:txBody>
                  <a:bodyPr wrap="none" anchor="ctr"/>
                  <a:lstStyle/>
                  <a:p>
                    <a:endParaRPr lang="en-US" dirty="0"/>
                  </a:p>
                </p:txBody>
              </p:sp>
              <p:grpSp>
                <p:nvGrpSpPr>
                  <p:cNvPr id="59" name="Group 24"/>
                  <p:cNvGrpSpPr>
                    <a:grpSpLocks/>
                  </p:cNvGrpSpPr>
                  <p:nvPr/>
                </p:nvGrpSpPr>
                <p:grpSpPr bwMode="auto">
                  <a:xfrm>
                    <a:off x="5360" y="1872"/>
                    <a:ext cx="253" cy="1211"/>
                    <a:chOff x="5360" y="1872"/>
                    <a:chExt cx="253" cy="1211"/>
                  </a:xfrm>
                </p:grpSpPr>
                <p:sp>
                  <p:nvSpPr>
                    <p:cNvPr id="60" name="AutoShape 25"/>
                    <p:cNvSpPr>
                      <a:spLocks noChangeArrowheads="1"/>
                    </p:cNvSpPr>
                    <p:nvPr/>
                  </p:nvSpPr>
                  <p:spPr bwMode="auto">
                    <a:xfrm rot="5400000">
                      <a:off x="4882" y="2359"/>
                      <a:ext cx="1211" cy="237"/>
                    </a:xfrm>
                    <a:prstGeom prst="roundRect">
                      <a:avLst>
                        <a:gd name="adj" fmla="val 421"/>
                      </a:avLst>
                    </a:prstGeom>
                    <a:noFill/>
                    <a:ln w="9525">
                      <a:noFill/>
                      <a:round/>
                      <a:headEnd/>
                      <a:tailEnd/>
                    </a:ln>
                  </p:spPr>
                  <p:txBody>
                    <a:bodyPr wrap="none" anchor="ctr"/>
                    <a:lstStyle/>
                    <a:p>
                      <a:endParaRPr lang="en-US" dirty="0"/>
                    </a:p>
                  </p:txBody>
                </p:sp>
                <p:sp>
                  <p:nvSpPr>
                    <p:cNvPr id="61" name="AutoShape 26"/>
                    <p:cNvSpPr>
                      <a:spLocks noChangeArrowheads="1"/>
                    </p:cNvSpPr>
                    <p:nvPr/>
                  </p:nvSpPr>
                  <p:spPr bwMode="auto">
                    <a:xfrm rot="5400000">
                      <a:off x="5117" y="2352"/>
                      <a:ext cx="739" cy="253"/>
                    </a:xfrm>
                    <a:prstGeom prst="roundRect">
                      <a:avLst>
                        <a:gd name="adj" fmla="val 421"/>
                      </a:avLst>
                    </a:prstGeom>
                    <a:noFill/>
                    <a:ln w="9525">
                      <a:noFill/>
                      <a:round/>
                      <a:headEnd/>
                      <a:tailEnd/>
                    </a:ln>
                  </p:spPr>
                  <p:txBody>
                    <a:bodyPr wrap="none" lIns="90000" tIns="46800" rIns="90000" bIns="46800" anchor="ctr">
                      <a:spAutoFit/>
                    </a:bodyPr>
                    <a:lstStyle/>
                    <a:p>
                      <a:pPr marL="331788" indent="-331788" algn="ctr">
                        <a:spcBef>
                          <a:spcPts val="600"/>
                        </a:spcBef>
                        <a:buClr>
                          <a:srgbClr val="0000FF"/>
                        </a:buClr>
                        <a:buSzPct val="6200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US" sz="2000"/>
                        <a:t>Suppressed</a:t>
                      </a:r>
                      <a:endParaRPr lang="en-US" sz="2000" dirty="0"/>
                    </a:p>
                  </p:txBody>
                </p:sp>
              </p:grpSp>
            </p:grpSp>
          </p:grpSp>
        </p:grpSp>
      </p:grpSp>
      <p:grpSp>
        <p:nvGrpSpPr>
          <p:cNvPr id="62" name="Group 27"/>
          <p:cNvGrpSpPr>
            <a:grpSpLocks/>
          </p:cNvGrpSpPr>
          <p:nvPr/>
        </p:nvGrpSpPr>
        <p:grpSpPr bwMode="auto">
          <a:xfrm rot="10800000">
            <a:off x="9344014" y="1606551"/>
            <a:ext cx="401638" cy="1878013"/>
            <a:chOff x="5373" y="728"/>
            <a:chExt cx="253" cy="1024"/>
          </a:xfrm>
        </p:grpSpPr>
        <p:sp>
          <p:nvSpPr>
            <p:cNvPr id="63" name="AutoShape 28"/>
            <p:cNvSpPr>
              <a:spLocks noChangeArrowheads="1"/>
            </p:cNvSpPr>
            <p:nvPr/>
          </p:nvSpPr>
          <p:spPr bwMode="auto">
            <a:xfrm rot="-5400000">
              <a:off x="4984" y="1119"/>
              <a:ext cx="1024" cy="242"/>
            </a:xfrm>
            <a:prstGeom prst="roundRect">
              <a:avLst>
                <a:gd name="adj" fmla="val 412"/>
              </a:avLst>
            </a:prstGeom>
            <a:noFill/>
            <a:ln w="9525">
              <a:noFill/>
              <a:round/>
              <a:headEnd/>
              <a:tailEnd/>
            </a:ln>
          </p:spPr>
          <p:txBody>
            <a:bodyPr wrap="none" anchor="ctr"/>
            <a:lstStyle/>
            <a:p>
              <a:endParaRPr lang="en-US" dirty="0"/>
            </a:p>
          </p:txBody>
        </p:sp>
        <p:sp>
          <p:nvSpPr>
            <p:cNvPr id="64" name="AutoShape 29"/>
            <p:cNvSpPr>
              <a:spLocks noChangeArrowheads="1"/>
            </p:cNvSpPr>
            <p:nvPr/>
          </p:nvSpPr>
          <p:spPr bwMode="auto">
            <a:xfrm rot="16200000">
              <a:off x="5181" y="1112"/>
              <a:ext cx="638" cy="253"/>
            </a:xfrm>
            <a:prstGeom prst="roundRect">
              <a:avLst>
                <a:gd name="adj" fmla="val 417"/>
              </a:avLst>
            </a:prstGeom>
            <a:noFill/>
            <a:ln w="9525">
              <a:noFill/>
              <a:round/>
              <a:headEnd/>
              <a:tailEnd/>
            </a:ln>
          </p:spPr>
          <p:txBody>
            <a:bodyPr wrap="none" lIns="90000" tIns="46800" rIns="90000" bIns="46800" anchor="ctr">
              <a:spAutoFit/>
            </a:bodyPr>
            <a:lstStyle/>
            <a:p>
              <a:pPr marL="331788" indent="-331788" algn="ctr">
                <a:spcBef>
                  <a:spcPts val="600"/>
                </a:spcBef>
                <a:buClr>
                  <a:srgbClr val="0000FF"/>
                </a:buClr>
                <a:buSzPct val="62000"/>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US" sz="2000"/>
                <a:t>Enhanced</a:t>
              </a:r>
              <a:endParaRPr lang="en-US" sz="2000" dirty="0"/>
            </a:p>
          </p:txBody>
        </p:sp>
      </p:grpSp>
      <p:sp>
        <p:nvSpPr>
          <p:cNvPr id="65" name="Rectangle 30"/>
          <p:cNvSpPr>
            <a:spLocks noChangeArrowheads="1"/>
          </p:cNvSpPr>
          <p:nvPr/>
        </p:nvSpPr>
        <p:spPr bwMode="auto">
          <a:xfrm>
            <a:off x="6373814" y="2043698"/>
            <a:ext cx="2462341" cy="338554"/>
          </a:xfrm>
          <a:prstGeom prst="rect">
            <a:avLst/>
          </a:prstGeom>
          <a:noFill/>
          <a:ln w="9525">
            <a:noFill/>
            <a:miter lim="800000"/>
            <a:headEnd/>
            <a:tailEnd/>
          </a:ln>
        </p:spPr>
        <p:txBody>
          <a:bodyPr wrap="none" anchor="ctr">
            <a:spAutoFit/>
          </a:bodyPr>
          <a:lstStyle/>
          <a:p>
            <a:r>
              <a:rPr lang="en-US" sz="1600" noProof="1"/>
              <a:t>Phys.Rev.C76:034904,2007 </a:t>
            </a:r>
          </a:p>
        </p:txBody>
      </p:sp>
      <p:sp>
        <p:nvSpPr>
          <p:cNvPr id="66" name="AutoShape 32"/>
          <p:cNvSpPr>
            <a:spLocks noChangeArrowheads="1"/>
          </p:cNvSpPr>
          <p:nvPr/>
        </p:nvSpPr>
        <p:spPr bwMode="auto">
          <a:xfrm>
            <a:off x="4197990" y="2328863"/>
            <a:ext cx="1630362" cy="449262"/>
          </a:xfrm>
          <a:prstGeom prst="roundRect">
            <a:avLst>
              <a:gd name="adj" fmla="val 296"/>
            </a:avLst>
          </a:prstGeom>
          <a:solidFill>
            <a:schemeClr val="bg1"/>
          </a:solidFill>
          <a:ln w="9525">
            <a:noFill/>
            <a:round/>
            <a:headEnd/>
            <a:tailEnd/>
          </a:ln>
        </p:spPr>
        <p:txBody>
          <a:bodyPr wrap="none" anchor="ctr"/>
          <a:lstStyle/>
          <a:p>
            <a:endParaRPr lang="en-US" dirty="0"/>
          </a:p>
        </p:txBody>
      </p:sp>
      <p:sp>
        <p:nvSpPr>
          <p:cNvPr id="68" name="Oval 34"/>
          <p:cNvSpPr>
            <a:spLocks noChangeArrowheads="1"/>
          </p:cNvSpPr>
          <p:nvPr/>
        </p:nvSpPr>
        <p:spPr bwMode="auto">
          <a:xfrm>
            <a:off x="2927351" y="2133601"/>
            <a:ext cx="180975" cy="195263"/>
          </a:xfrm>
          <a:prstGeom prst="ellipse">
            <a:avLst/>
          </a:prstGeom>
          <a:solidFill>
            <a:srgbClr val="FF0000"/>
          </a:solidFill>
          <a:ln w="9525">
            <a:noFill/>
            <a:round/>
            <a:headEnd/>
            <a:tailEnd/>
          </a:ln>
        </p:spPr>
        <p:txBody>
          <a:bodyPr wrap="none" anchor="ctr"/>
          <a:lstStyle/>
          <a:p>
            <a:endParaRPr lang="en-US" dirty="0"/>
          </a:p>
        </p:txBody>
      </p:sp>
      <p:sp>
        <p:nvSpPr>
          <p:cNvPr id="38" name="AutoShape 32"/>
          <p:cNvSpPr>
            <a:spLocks noChangeArrowheads="1"/>
          </p:cNvSpPr>
          <p:nvPr/>
        </p:nvSpPr>
        <p:spPr bwMode="auto">
          <a:xfrm>
            <a:off x="4491332" y="2095650"/>
            <a:ext cx="1630362" cy="449262"/>
          </a:xfrm>
          <a:prstGeom prst="roundRect">
            <a:avLst>
              <a:gd name="adj" fmla="val 296"/>
            </a:avLst>
          </a:prstGeom>
          <a:solidFill>
            <a:schemeClr val="bg1"/>
          </a:solidFill>
          <a:ln w="9525">
            <a:noFill/>
            <a:round/>
            <a:headEnd/>
            <a:tailEnd/>
          </a:ln>
        </p:spPr>
        <p:txBody>
          <a:bodyPr wrap="none" anchor="ctr"/>
          <a:lstStyle/>
          <a:p>
            <a:endParaRPr lang="en-US" dirty="0"/>
          </a:p>
        </p:txBody>
      </p:sp>
      <p:pic>
        <p:nvPicPr>
          <p:cNvPr id="67" name="Picture 33"/>
          <p:cNvPicPr>
            <a:picLocks noChangeAspect="1" noChangeArrowheads="1"/>
          </p:cNvPicPr>
          <p:nvPr/>
        </p:nvPicPr>
        <p:blipFill>
          <a:blip r:embed="rId12" cstate="print"/>
          <a:srcRect/>
          <a:stretch>
            <a:fillRect/>
          </a:stretch>
        </p:blipFill>
        <p:spPr bwMode="auto">
          <a:xfrm>
            <a:off x="2879725" y="2003426"/>
            <a:ext cx="4465638" cy="3363913"/>
          </a:xfrm>
          <a:prstGeom prst="rect">
            <a:avLst/>
          </a:prstGeom>
          <a:noFill/>
          <a:ln w="9525">
            <a:noFill/>
            <a:miter lim="800000"/>
            <a:headEnd/>
            <a:tailEnd/>
          </a:ln>
        </p:spPr>
      </p:pic>
      <p:sp>
        <p:nvSpPr>
          <p:cNvPr id="70" name="Téglalap 69">
            <a:extLst>
              <a:ext uri="{FF2B5EF4-FFF2-40B4-BE49-F238E27FC236}">
                <a16:creationId xmlns:a16="http://schemas.microsoft.com/office/drawing/2014/main" id="{4036C388-6614-42AF-9033-31A31EB634C8}"/>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EXPERIMENTS          </a:t>
            </a:r>
            <a:r>
              <a:rPr lang="en-US" sz="1600" b="1" dirty="0">
                <a:solidFill>
                  <a:schemeClr val="bg2"/>
                </a:solidFill>
                <a:effectLst>
                  <a:outerShdw blurRad="38100" dist="38100" dir="2700000" algn="tl">
                    <a:srgbClr val="000000">
                      <a:alpha val="43137"/>
                    </a:srgbClr>
                  </a:outerShdw>
                </a:effectLst>
              </a:rPr>
              <a:t>OBSERVATIONS</a:t>
            </a:r>
            <a:r>
              <a:rPr lang="en-US" sz="1600" b="1" dirty="0">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7" name="Élőláb helye 6"/>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6A812FFE-B483-C6B6-13F1-99039041B1B6}"/>
              </a:ext>
            </a:extLst>
          </p:cNvPr>
          <p:cNvSpPr>
            <a:spLocks noGrp="1"/>
          </p:cNvSpPr>
          <p:nvPr>
            <p:ph type="sldNum" sz="quarter" idx="12"/>
          </p:nvPr>
        </p:nvSpPr>
        <p:spPr/>
        <p:txBody>
          <a:bodyPr/>
          <a:lstStyle/>
          <a:p>
            <a:fld id="{8EBAB383-6C5D-40A2-91D4-B65D4716B15C}" type="slidenum">
              <a:rPr lang="en-US" smtClean="0"/>
              <a:pPr/>
              <a:t>61</a:t>
            </a:fld>
            <a:r>
              <a:rPr lang="en-US" sz="1100"/>
              <a:t>/</a:t>
            </a:r>
            <a:r>
              <a:rPr lang="hu-HU" sz="1100"/>
              <a:t>30</a:t>
            </a:r>
            <a:endParaRPr lang="en-US" sz="2800" dirty="0"/>
          </a:p>
        </p:txBody>
      </p:sp>
    </p:spTree>
    <p:extLst>
      <p:ext uri="{BB962C8B-B14F-4D97-AF65-F5344CB8AC3E}">
        <p14:creationId xmlns:p14="http://schemas.microsoft.com/office/powerpoint/2010/main" val="383248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a:t>Control experiment: d+Au collisions</a:t>
            </a:r>
          </a:p>
        </p:txBody>
      </p:sp>
      <p:sp>
        <p:nvSpPr>
          <p:cNvPr id="3" name="Tartalom helye 2"/>
          <p:cNvSpPr>
            <a:spLocks noGrp="1"/>
          </p:cNvSpPr>
          <p:nvPr>
            <p:ph idx="1"/>
          </p:nvPr>
        </p:nvSpPr>
        <p:spPr/>
        <p:txBody>
          <a:bodyPr/>
          <a:lstStyle/>
          <a:p>
            <a:r>
              <a:rPr lang="en-US"/>
              <a:t>Suppression in Au+Au collisions: 1</a:t>
            </a:r>
            <a:r>
              <a:rPr lang="en-US" baseline="30000"/>
              <a:t>st</a:t>
            </a:r>
            <a:r>
              <a:rPr lang="en-US"/>
              <a:t> milestone</a:t>
            </a:r>
          </a:p>
          <a:p>
            <a:r>
              <a:rPr lang="en-US"/>
              <a:t>Lack of suppression in d+Au: 2</a:t>
            </a:r>
            <a:r>
              <a:rPr lang="en-US" baseline="30000"/>
              <a:t>nd</a:t>
            </a:r>
            <a:r>
              <a:rPr lang="en-US"/>
              <a:t> milestone</a:t>
            </a:r>
          </a:p>
          <a:p>
            <a:r>
              <a:rPr lang="en-US"/>
              <a:t>Two PRL covers</a:t>
            </a:r>
          </a:p>
        </p:txBody>
      </p:sp>
      <p:graphicFrame>
        <p:nvGraphicFramePr>
          <p:cNvPr id="7" name="Object 4"/>
          <p:cNvGraphicFramePr>
            <a:graphicFrameLocks noChangeAspect="1"/>
          </p:cNvGraphicFramePr>
          <p:nvPr/>
        </p:nvGraphicFramePr>
        <p:xfrm>
          <a:off x="6959358" y="2318138"/>
          <a:ext cx="3600450" cy="3371850"/>
        </p:xfrm>
        <a:graphic>
          <a:graphicData uri="http://schemas.openxmlformats.org/presentationml/2006/ole">
            <mc:AlternateContent xmlns:mc="http://schemas.openxmlformats.org/markup-compatibility/2006">
              <mc:Choice xmlns:v="urn:schemas-microsoft-com:vml" Requires="v">
                <p:oleObj name="Bitkép" r:id="rId2" imgW="3000000" imgH="2809524" progId="PBrush">
                  <p:embed/>
                </p:oleObj>
              </mc:Choice>
              <mc:Fallback>
                <p:oleObj name="Bitkép" r:id="rId2" imgW="3000000" imgH="2809524" progId="PBrush">
                  <p:embed/>
                  <p:pic>
                    <p:nvPicPr>
                      <p:cNvPr id="7"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358" y="2318138"/>
                        <a:ext cx="360045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32"/>
          <p:cNvSpPr txBox="1">
            <a:spLocks noChangeArrowheads="1"/>
          </p:cNvSpPr>
          <p:nvPr/>
        </p:nvSpPr>
        <p:spPr bwMode="auto">
          <a:xfrm>
            <a:off x="6976608" y="5714911"/>
            <a:ext cx="3583201" cy="366713"/>
          </a:xfrm>
          <a:prstGeom prst="rect">
            <a:avLst/>
          </a:prstGeom>
          <a:noFill/>
          <a:ln w="9525">
            <a:noFill/>
            <a:miter lim="800000"/>
            <a:headEnd/>
            <a:tailEnd/>
          </a:ln>
        </p:spPr>
        <p:txBody>
          <a:bodyPr wrap="square" lIns="0" rIns="0">
            <a:spAutoFit/>
          </a:bodyPr>
          <a:lstStyle/>
          <a:p>
            <a:pPr algn="ctr">
              <a:spcBef>
                <a:spcPct val="50000"/>
              </a:spcBef>
            </a:pPr>
            <a:r>
              <a:rPr lang="en-US"/>
              <a:t>Zajc, Riordan, Scientific American</a:t>
            </a:r>
          </a:p>
        </p:txBody>
      </p:sp>
      <p:sp>
        <p:nvSpPr>
          <p:cNvPr id="34" name="Text Box 5"/>
          <p:cNvSpPr txBox="1">
            <a:spLocks noChangeArrowheads="1"/>
          </p:cNvSpPr>
          <p:nvPr/>
        </p:nvSpPr>
        <p:spPr bwMode="auto">
          <a:xfrm>
            <a:off x="1649083" y="2729804"/>
            <a:ext cx="4032250" cy="369332"/>
          </a:xfrm>
          <a:prstGeom prst="rect">
            <a:avLst/>
          </a:prstGeom>
          <a:noFill/>
          <a:ln w="15875">
            <a:noFill/>
            <a:miter lim="800000"/>
            <a:headEnd/>
            <a:tailEnd/>
          </a:ln>
          <a:effectLst/>
        </p:spPr>
        <p:txBody>
          <a:bodyPr>
            <a:spAutoFit/>
          </a:bodyPr>
          <a:lstStyle/>
          <a:p>
            <a:pPr algn="ctr">
              <a:defRPr/>
            </a:pPr>
            <a:r>
              <a:rPr lang="en-US"/>
              <a:t>Au+Au</a:t>
            </a:r>
          </a:p>
        </p:txBody>
      </p:sp>
      <p:sp>
        <p:nvSpPr>
          <p:cNvPr id="58" name="Text Box 30"/>
          <p:cNvSpPr txBox="1">
            <a:spLocks noChangeArrowheads="1"/>
          </p:cNvSpPr>
          <p:nvPr/>
        </p:nvSpPr>
        <p:spPr bwMode="auto">
          <a:xfrm>
            <a:off x="1672895" y="4635081"/>
            <a:ext cx="4032250" cy="369332"/>
          </a:xfrm>
          <a:prstGeom prst="rect">
            <a:avLst/>
          </a:prstGeom>
          <a:noFill/>
          <a:ln w="15875">
            <a:noFill/>
            <a:miter lim="800000"/>
            <a:headEnd/>
            <a:tailEnd/>
          </a:ln>
          <a:effectLst/>
        </p:spPr>
        <p:txBody>
          <a:bodyPr>
            <a:spAutoFit/>
          </a:bodyPr>
          <a:lstStyle/>
          <a:p>
            <a:pPr algn="ctr">
              <a:defRPr/>
            </a:pPr>
            <a:r>
              <a:rPr lang="en-US"/>
              <a:t>d+Au</a:t>
            </a:r>
          </a:p>
        </p:txBody>
      </p:sp>
      <p:pic>
        <p:nvPicPr>
          <p:cNvPr id="12" name="Kép 11"/>
          <p:cNvPicPr>
            <a:picLocks noChangeAspect="1"/>
          </p:cNvPicPr>
          <p:nvPr/>
        </p:nvPicPr>
        <p:blipFill>
          <a:blip r:embed="rId4">
            <a:clrChange>
              <a:clrFrom>
                <a:srgbClr val="FFFFFF"/>
              </a:clrFrom>
              <a:clrTo>
                <a:srgbClr val="FFFFFF">
                  <a:alpha val="0"/>
                </a:srgbClr>
              </a:clrTo>
            </a:clrChange>
          </a:blip>
          <a:stretch>
            <a:fillRect/>
          </a:stretch>
        </p:blipFill>
        <p:spPr>
          <a:xfrm>
            <a:off x="1971318" y="2892772"/>
            <a:ext cx="4263541" cy="3159724"/>
          </a:xfrm>
          <a:prstGeom prst="rect">
            <a:avLst/>
          </a:prstGeom>
        </p:spPr>
      </p:pic>
      <p:sp>
        <p:nvSpPr>
          <p:cNvPr id="13" name="Téglalap 12">
            <a:extLst>
              <a:ext uri="{FF2B5EF4-FFF2-40B4-BE49-F238E27FC236}">
                <a16:creationId xmlns:a16="http://schemas.microsoft.com/office/drawing/2014/main" id="{248FD137-E69B-49D8-BDAF-D47BA92D2FDA}"/>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a:t>
            </a:r>
            <a:r>
              <a:rPr lang="en-US" sz="1600" b="1">
                <a:solidFill>
                  <a:schemeClr val="bg2"/>
                </a:solidFill>
                <a:effectLst>
                  <a:outerShdw blurRad="38100" dist="38100" dir="2700000" algn="tl">
                    <a:srgbClr val="000000">
                      <a:alpha val="43137"/>
                    </a:srgbClr>
                  </a:outerShdw>
                </a:effectLst>
              </a:rPr>
              <a:t>OBSERVATIONS</a:t>
            </a:r>
            <a:r>
              <a:rPr lang="en-US" sz="1600" b="1">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9" name="Élőláb helye 8"/>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8395578C-647C-747F-8F78-91E9FC7E83F7}"/>
              </a:ext>
            </a:extLst>
          </p:cNvPr>
          <p:cNvSpPr>
            <a:spLocks noGrp="1"/>
          </p:cNvSpPr>
          <p:nvPr>
            <p:ph type="sldNum" sz="quarter" idx="12"/>
          </p:nvPr>
        </p:nvSpPr>
        <p:spPr/>
        <p:txBody>
          <a:bodyPr/>
          <a:lstStyle/>
          <a:p>
            <a:fld id="{8EBAB383-6C5D-40A2-91D4-B65D4716B15C}" type="slidenum">
              <a:rPr lang="en-US" smtClean="0"/>
              <a:pPr/>
              <a:t>62</a:t>
            </a:fld>
            <a:r>
              <a:rPr lang="en-US" sz="1100"/>
              <a:t>/</a:t>
            </a:r>
            <a:r>
              <a:rPr lang="hu-HU" sz="1100"/>
              <a:t>30</a:t>
            </a:r>
            <a:endParaRPr lang="en-US" sz="2800" dirty="0"/>
          </a:p>
        </p:txBody>
      </p:sp>
    </p:spTree>
    <p:extLst>
      <p:ext uri="{BB962C8B-B14F-4D97-AF65-F5344CB8AC3E}">
        <p14:creationId xmlns:p14="http://schemas.microsoft.com/office/powerpoint/2010/main" val="4224481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Suppression of the away side jet</a:t>
            </a:r>
          </a:p>
        </p:txBody>
      </p:sp>
      <p:sp>
        <p:nvSpPr>
          <p:cNvPr id="3" name="Tartalom helye 2"/>
          <p:cNvSpPr>
            <a:spLocks noGrp="1"/>
          </p:cNvSpPr>
          <p:nvPr>
            <p:ph idx="1"/>
          </p:nvPr>
        </p:nvSpPr>
        <p:spPr>
          <a:xfrm>
            <a:off x="2257247" y="1247352"/>
            <a:ext cx="8350369" cy="1482717"/>
          </a:xfrm>
        </p:spPr>
        <p:txBody>
          <a:bodyPr/>
          <a:lstStyle/>
          <a:p>
            <a:r>
              <a:rPr lang="en-US"/>
              <a:t>Angular correlation of high energy hadrons</a:t>
            </a:r>
          </a:p>
          <a:p>
            <a:r>
              <a:rPr lang="en-US"/>
              <a:t>Outgoing jet: similar in p+p, d+Au, Au+Au</a:t>
            </a:r>
          </a:p>
          <a:p>
            <a:r>
              <a:rPr lang="en-US"/>
              <a:t>Inward going (away side) jet: missing in central Au+Au</a:t>
            </a:r>
          </a:p>
        </p:txBody>
      </p:sp>
      <p:pic>
        <p:nvPicPr>
          <p:cNvPr id="7" name="Picture 4"/>
          <p:cNvPicPr>
            <a:picLocks noChangeAspect="1" noChangeArrowheads="1"/>
          </p:cNvPicPr>
          <p:nvPr/>
        </p:nvPicPr>
        <p:blipFill>
          <a:blip r:embed="rId2" cstate="print">
            <a:clrChange>
              <a:clrFrom>
                <a:srgbClr val="FFFFFF"/>
              </a:clrFrom>
              <a:clrTo>
                <a:srgbClr val="FFFFFF">
                  <a:alpha val="0"/>
                </a:srgbClr>
              </a:clrTo>
            </a:clrChange>
          </a:blip>
          <a:srcRect t="56250" r="10184"/>
          <a:stretch>
            <a:fillRect/>
          </a:stretch>
        </p:blipFill>
        <p:spPr bwMode="auto">
          <a:xfrm>
            <a:off x="5992484" y="2782650"/>
            <a:ext cx="4675516" cy="3190185"/>
          </a:xfrm>
          <a:prstGeom prst="rect">
            <a:avLst/>
          </a:prstGeom>
          <a:noFill/>
          <a:ln w="15875">
            <a:noFill/>
            <a:miter lim="800000"/>
            <a:headEnd/>
            <a:tailEnd/>
          </a:ln>
        </p:spPr>
      </p:pic>
      <p:sp>
        <p:nvSpPr>
          <p:cNvPr id="8" name="Text Box 5"/>
          <p:cNvSpPr txBox="1">
            <a:spLocks noChangeArrowheads="1"/>
          </p:cNvSpPr>
          <p:nvPr/>
        </p:nvSpPr>
        <p:spPr bwMode="auto">
          <a:xfrm>
            <a:off x="7001496" y="5209248"/>
            <a:ext cx="3171825" cy="307777"/>
          </a:xfrm>
          <a:prstGeom prst="rect">
            <a:avLst/>
          </a:prstGeom>
          <a:noFill/>
          <a:ln w="15875">
            <a:noFill/>
            <a:miter lim="800000"/>
            <a:headEnd/>
            <a:tailEnd/>
          </a:ln>
        </p:spPr>
        <p:txBody>
          <a:bodyPr>
            <a:spAutoFit/>
          </a:bodyPr>
          <a:lstStyle/>
          <a:p>
            <a:pPr eaLnBrk="0" hangingPunct="0"/>
            <a:r>
              <a:rPr lang="en-US" sz="1400" dirty="0">
                <a:latin typeface="Arial" charset="0"/>
              </a:rPr>
              <a:t>pedestal and flow subtracted</a:t>
            </a:r>
          </a:p>
        </p:txBody>
      </p:sp>
      <p:grpSp>
        <p:nvGrpSpPr>
          <p:cNvPr id="27" name="Csoportba foglalás 26"/>
          <p:cNvGrpSpPr/>
          <p:nvPr/>
        </p:nvGrpSpPr>
        <p:grpSpPr>
          <a:xfrm rot="5400000">
            <a:off x="2930394" y="3630283"/>
            <a:ext cx="2299313" cy="1692273"/>
            <a:chOff x="691203" y="3102636"/>
            <a:chExt cx="2299313" cy="1692273"/>
          </a:xfrm>
        </p:grpSpPr>
        <p:sp>
          <p:nvSpPr>
            <p:cNvPr id="9" name="Oval 7"/>
            <p:cNvSpPr>
              <a:spLocks noChangeArrowheads="1"/>
            </p:cNvSpPr>
            <p:nvPr/>
          </p:nvSpPr>
          <p:spPr bwMode="auto">
            <a:xfrm>
              <a:off x="1652462" y="4219324"/>
              <a:ext cx="1338054" cy="519351"/>
            </a:xfrm>
            <a:prstGeom prst="ellipse">
              <a:avLst/>
            </a:prstGeom>
            <a:solidFill>
              <a:schemeClr val="tx1">
                <a:alpha val="30196"/>
              </a:schemeClr>
            </a:solidFill>
            <a:ln w="50800">
              <a:noFill/>
              <a:round/>
              <a:headEnd/>
              <a:tailEnd type="none" w="lg" len="med"/>
            </a:ln>
          </p:spPr>
          <p:txBody>
            <a:bodyPr wrap="square" anchor="ctr">
              <a:spAutoFit/>
            </a:bodyPr>
            <a:lstStyle/>
            <a:p>
              <a:endParaRPr lang="en-US" dirty="0"/>
            </a:p>
          </p:txBody>
        </p:sp>
        <p:sp>
          <p:nvSpPr>
            <p:cNvPr id="10" name="Line 8"/>
            <p:cNvSpPr>
              <a:spLocks noChangeShapeType="1"/>
            </p:cNvSpPr>
            <p:nvPr/>
          </p:nvSpPr>
          <p:spPr bwMode="auto">
            <a:xfrm rot="608448" flipV="1">
              <a:off x="2104078" y="3755099"/>
              <a:ext cx="15875" cy="436562"/>
            </a:xfrm>
            <a:prstGeom prst="line">
              <a:avLst/>
            </a:prstGeom>
            <a:noFill/>
            <a:ln w="9525">
              <a:solidFill>
                <a:schemeClr val="tx1"/>
              </a:solidFill>
              <a:round/>
              <a:headEnd/>
              <a:tailEnd type="triangle" w="med" len="med"/>
            </a:ln>
          </p:spPr>
          <p:txBody>
            <a:bodyPr wrap="none" anchor="ctr"/>
            <a:lstStyle/>
            <a:p>
              <a:endParaRPr lang="en-US" dirty="0"/>
            </a:p>
          </p:txBody>
        </p:sp>
        <p:sp>
          <p:nvSpPr>
            <p:cNvPr id="11" name="Line 9"/>
            <p:cNvSpPr>
              <a:spLocks noChangeShapeType="1"/>
            </p:cNvSpPr>
            <p:nvPr/>
          </p:nvSpPr>
          <p:spPr bwMode="auto">
            <a:xfrm flipH="1" flipV="1">
              <a:off x="1677040" y="3515386"/>
              <a:ext cx="401638" cy="681038"/>
            </a:xfrm>
            <a:prstGeom prst="line">
              <a:avLst/>
            </a:prstGeom>
            <a:noFill/>
            <a:ln w="9525">
              <a:solidFill>
                <a:schemeClr val="tx1"/>
              </a:solidFill>
              <a:round/>
              <a:headEnd/>
              <a:tailEnd type="triangle" w="med" len="med"/>
            </a:ln>
          </p:spPr>
          <p:txBody>
            <a:bodyPr wrap="none" anchor="ctr"/>
            <a:lstStyle/>
            <a:p>
              <a:endParaRPr lang="en-US" dirty="0"/>
            </a:p>
          </p:txBody>
        </p:sp>
        <p:sp>
          <p:nvSpPr>
            <p:cNvPr id="12" name="Line 10"/>
            <p:cNvSpPr>
              <a:spLocks noChangeShapeType="1"/>
            </p:cNvSpPr>
            <p:nvPr/>
          </p:nvSpPr>
          <p:spPr bwMode="auto">
            <a:xfrm flipH="1" flipV="1">
              <a:off x="1581790" y="3986874"/>
              <a:ext cx="471488" cy="187325"/>
            </a:xfrm>
            <a:prstGeom prst="line">
              <a:avLst/>
            </a:prstGeom>
            <a:noFill/>
            <a:ln w="9525">
              <a:solidFill>
                <a:schemeClr val="tx1"/>
              </a:solidFill>
              <a:round/>
              <a:headEnd/>
              <a:tailEnd type="triangle" w="med" len="med"/>
            </a:ln>
          </p:spPr>
          <p:txBody>
            <a:bodyPr wrap="none" anchor="ctr"/>
            <a:lstStyle/>
            <a:p>
              <a:endParaRPr lang="en-US" dirty="0"/>
            </a:p>
          </p:txBody>
        </p:sp>
        <p:sp>
          <p:nvSpPr>
            <p:cNvPr id="13" name="Line 11"/>
            <p:cNvSpPr>
              <a:spLocks noChangeShapeType="1"/>
            </p:cNvSpPr>
            <p:nvPr/>
          </p:nvSpPr>
          <p:spPr bwMode="auto">
            <a:xfrm flipH="1" flipV="1">
              <a:off x="1980253" y="3705886"/>
              <a:ext cx="85725" cy="481013"/>
            </a:xfrm>
            <a:prstGeom prst="line">
              <a:avLst/>
            </a:prstGeom>
            <a:noFill/>
            <a:ln w="9525">
              <a:solidFill>
                <a:schemeClr val="tx1"/>
              </a:solidFill>
              <a:round/>
              <a:headEnd/>
              <a:tailEnd type="triangle" w="med" len="med"/>
            </a:ln>
          </p:spPr>
          <p:txBody>
            <a:bodyPr wrap="none" anchor="ctr"/>
            <a:lstStyle/>
            <a:p>
              <a:endParaRPr lang="en-US" dirty="0"/>
            </a:p>
          </p:txBody>
        </p:sp>
        <p:sp>
          <p:nvSpPr>
            <p:cNvPr id="14" name="Line 12"/>
            <p:cNvSpPr>
              <a:spLocks noChangeShapeType="1"/>
            </p:cNvSpPr>
            <p:nvPr/>
          </p:nvSpPr>
          <p:spPr bwMode="auto">
            <a:xfrm flipH="1" flipV="1">
              <a:off x="1051565" y="3299486"/>
              <a:ext cx="1006475" cy="889000"/>
            </a:xfrm>
            <a:prstGeom prst="line">
              <a:avLst/>
            </a:prstGeom>
            <a:noFill/>
            <a:ln w="25400">
              <a:solidFill>
                <a:schemeClr val="accent1"/>
              </a:solidFill>
              <a:round/>
              <a:headEnd/>
              <a:tailEnd type="triangle" w="med" len="med"/>
            </a:ln>
          </p:spPr>
          <p:txBody>
            <a:bodyPr wrap="none" anchor="ctr"/>
            <a:lstStyle/>
            <a:p>
              <a:endParaRPr lang="en-US" dirty="0"/>
            </a:p>
          </p:txBody>
        </p:sp>
        <p:sp>
          <p:nvSpPr>
            <p:cNvPr id="15" name="Line 13"/>
            <p:cNvSpPr>
              <a:spLocks noChangeShapeType="1"/>
            </p:cNvSpPr>
            <p:nvPr/>
          </p:nvSpPr>
          <p:spPr bwMode="auto">
            <a:xfrm rot="11408448" flipV="1">
              <a:off x="2088203" y="4213886"/>
              <a:ext cx="7937" cy="238125"/>
            </a:xfrm>
            <a:prstGeom prst="line">
              <a:avLst/>
            </a:prstGeom>
            <a:noFill/>
            <a:ln w="9525">
              <a:solidFill>
                <a:schemeClr val="tx1"/>
              </a:solidFill>
              <a:round/>
              <a:headEnd/>
              <a:tailEnd type="triangle" w="med" len="med"/>
            </a:ln>
          </p:spPr>
          <p:txBody>
            <a:bodyPr wrap="none" anchor="ctr"/>
            <a:lstStyle/>
            <a:p>
              <a:endParaRPr lang="en-US" dirty="0"/>
            </a:p>
          </p:txBody>
        </p:sp>
        <p:sp>
          <p:nvSpPr>
            <p:cNvPr id="16" name="Line 14"/>
            <p:cNvSpPr>
              <a:spLocks noChangeShapeType="1"/>
            </p:cNvSpPr>
            <p:nvPr/>
          </p:nvSpPr>
          <p:spPr bwMode="auto">
            <a:xfrm rot="10800000" flipH="1" flipV="1">
              <a:off x="2110428" y="4209124"/>
              <a:ext cx="203200" cy="373062"/>
            </a:xfrm>
            <a:prstGeom prst="line">
              <a:avLst/>
            </a:prstGeom>
            <a:noFill/>
            <a:ln w="9525">
              <a:solidFill>
                <a:schemeClr val="tx1"/>
              </a:solidFill>
              <a:round/>
              <a:headEnd/>
              <a:tailEnd type="triangle" w="med" len="med"/>
            </a:ln>
          </p:spPr>
          <p:txBody>
            <a:bodyPr wrap="none" anchor="ctr"/>
            <a:lstStyle/>
            <a:p>
              <a:endParaRPr lang="en-US" dirty="0"/>
            </a:p>
          </p:txBody>
        </p:sp>
        <p:sp>
          <p:nvSpPr>
            <p:cNvPr id="17" name="Line 15"/>
            <p:cNvSpPr>
              <a:spLocks noChangeShapeType="1"/>
            </p:cNvSpPr>
            <p:nvPr/>
          </p:nvSpPr>
          <p:spPr bwMode="auto">
            <a:xfrm rot="10800000" flipH="1" flipV="1">
              <a:off x="2123128" y="4223411"/>
              <a:ext cx="238125" cy="101600"/>
            </a:xfrm>
            <a:prstGeom prst="line">
              <a:avLst/>
            </a:prstGeom>
            <a:noFill/>
            <a:ln w="9525">
              <a:solidFill>
                <a:schemeClr val="tx1"/>
              </a:solidFill>
              <a:round/>
              <a:headEnd/>
              <a:tailEnd type="triangle" w="med" len="med"/>
            </a:ln>
          </p:spPr>
          <p:txBody>
            <a:bodyPr wrap="none" anchor="ctr"/>
            <a:lstStyle/>
            <a:p>
              <a:endParaRPr lang="en-US" dirty="0"/>
            </a:p>
          </p:txBody>
        </p:sp>
        <p:sp>
          <p:nvSpPr>
            <p:cNvPr id="18" name="Line 16"/>
            <p:cNvSpPr>
              <a:spLocks noChangeShapeType="1"/>
            </p:cNvSpPr>
            <p:nvPr/>
          </p:nvSpPr>
          <p:spPr bwMode="auto">
            <a:xfrm rot="10800000" flipH="1" flipV="1">
              <a:off x="2115190" y="4215474"/>
              <a:ext cx="42863" cy="263525"/>
            </a:xfrm>
            <a:prstGeom prst="line">
              <a:avLst/>
            </a:prstGeom>
            <a:noFill/>
            <a:ln w="9525">
              <a:solidFill>
                <a:schemeClr val="tx1"/>
              </a:solidFill>
              <a:round/>
              <a:headEnd/>
              <a:tailEnd type="triangle" w="med" len="med"/>
            </a:ln>
          </p:spPr>
          <p:txBody>
            <a:bodyPr wrap="none" anchor="ctr"/>
            <a:lstStyle/>
            <a:p>
              <a:endParaRPr lang="en-US" dirty="0"/>
            </a:p>
          </p:txBody>
        </p:sp>
        <p:sp>
          <p:nvSpPr>
            <p:cNvPr id="19" name="Line 17"/>
            <p:cNvSpPr>
              <a:spLocks noChangeShapeType="1"/>
            </p:cNvSpPr>
            <p:nvPr/>
          </p:nvSpPr>
          <p:spPr bwMode="auto">
            <a:xfrm rot="10800000" flipH="1" flipV="1">
              <a:off x="2121540" y="4215474"/>
              <a:ext cx="377825" cy="379412"/>
            </a:xfrm>
            <a:prstGeom prst="line">
              <a:avLst/>
            </a:prstGeom>
            <a:noFill/>
            <a:ln w="25400">
              <a:solidFill>
                <a:schemeClr val="accent1"/>
              </a:solidFill>
              <a:round/>
              <a:headEnd/>
              <a:tailEnd type="triangle" w="med" len="med"/>
            </a:ln>
          </p:spPr>
          <p:txBody>
            <a:bodyPr wrap="none" anchor="ctr"/>
            <a:lstStyle/>
            <a:p>
              <a:endParaRPr lang="en-US" dirty="0"/>
            </a:p>
          </p:txBody>
        </p:sp>
        <p:sp>
          <p:nvSpPr>
            <p:cNvPr id="20" name="Line 18"/>
            <p:cNvSpPr>
              <a:spLocks noChangeShapeType="1"/>
            </p:cNvSpPr>
            <p:nvPr/>
          </p:nvSpPr>
          <p:spPr bwMode="auto">
            <a:xfrm rot="18746323" flipV="1">
              <a:off x="890434" y="2903405"/>
              <a:ext cx="49213" cy="447675"/>
            </a:xfrm>
            <a:prstGeom prst="line">
              <a:avLst/>
            </a:prstGeom>
            <a:noFill/>
            <a:ln w="6350">
              <a:solidFill>
                <a:srgbClr val="000000"/>
              </a:solidFill>
              <a:round/>
              <a:headEnd/>
              <a:tailEnd type="triangle" w="med" len="med"/>
            </a:ln>
          </p:spPr>
          <p:txBody>
            <a:bodyPr>
              <a:spAutoFit/>
            </a:bodyPr>
            <a:lstStyle/>
            <a:p>
              <a:endParaRPr lang="en-US" dirty="0"/>
            </a:p>
          </p:txBody>
        </p:sp>
        <p:sp>
          <p:nvSpPr>
            <p:cNvPr id="21" name="Line 19"/>
            <p:cNvSpPr>
              <a:spLocks noChangeShapeType="1"/>
            </p:cNvSpPr>
            <p:nvPr/>
          </p:nvSpPr>
          <p:spPr bwMode="auto">
            <a:xfrm rot="18746323" flipV="1">
              <a:off x="1004735" y="3162166"/>
              <a:ext cx="65088" cy="136525"/>
            </a:xfrm>
            <a:prstGeom prst="line">
              <a:avLst/>
            </a:prstGeom>
            <a:noFill/>
            <a:ln w="6350">
              <a:solidFill>
                <a:srgbClr val="000000"/>
              </a:solidFill>
              <a:round/>
              <a:headEnd/>
              <a:tailEnd type="triangle" w="med" len="med"/>
            </a:ln>
          </p:spPr>
          <p:txBody>
            <a:bodyPr>
              <a:spAutoFit/>
            </a:bodyPr>
            <a:lstStyle/>
            <a:p>
              <a:endParaRPr lang="en-US" dirty="0"/>
            </a:p>
          </p:txBody>
        </p:sp>
        <p:sp>
          <p:nvSpPr>
            <p:cNvPr id="22" name="Line 20"/>
            <p:cNvSpPr>
              <a:spLocks noChangeShapeType="1"/>
            </p:cNvSpPr>
            <p:nvPr/>
          </p:nvSpPr>
          <p:spPr bwMode="auto">
            <a:xfrm rot="18746323" flipH="1" flipV="1">
              <a:off x="927742" y="3166135"/>
              <a:ext cx="74612" cy="192087"/>
            </a:xfrm>
            <a:prstGeom prst="line">
              <a:avLst/>
            </a:prstGeom>
            <a:noFill/>
            <a:ln w="6350">
              <a:solidFill>
                <a:srgbClr val="000000"/>
              </a:solidFill>
              <a:round/>
              <a:headEnd/>
              <a:tailEnd type="triangle" w="med" len="med"/>
            </a:ln>
          </p:spPr>
          <p:txBody>
            <a:bodyPr>
              <a:spAutoFit/>
            </a:bodyPr>
            <a:lstStyle/>
            <a:p>
              <a:endParaRPr lang="en-US" dirty="0"/>
            </a:p>
          </p:txBody>
        </p:sp>
        <p:sp>
          <p:nvSpPr>
            <p:cNvPr id="23" name="Line 21"/>
            <p:cNvSpPr>
              <a:spLocks noChangeShapeType="1"/>
            </p:cNvSpPr>
            <p:nvPr/>
          </p:nvSpPr>
          <p:spPr bwMode="auto">
            <a:xfrm rot="18746323" flipH="1" flipV="1">
              <a:off x="945998" y="3097080"/>
              <a:ext cx="26987" cy="250825"/>
            </a:xfrm>
            <a:prstGeom prst="line">
              <a:avLst/>
            </a:prstGeom>
            <a:noFill/>
            <a:ln w="6350">
              <a:solidFill>
                <a:srgbClr val="000000"/>
              </a:solidFill>
              <a:round/>
              <a:headEnd/>
              <a:tailEnd type="triangle" w="med" len="med"/>
            </a:ln>
          </p:spPr>
          <p:txBody>
            <a:bodyPr>
              <a:spAutoFit/>
            </a:bodyPr>
            <a:lstStyle/>
            <a:p>
              <a:endParaRPr lang="en-US" dirty="0"/>
            </a:p>
          </p:txBody>
        </p:sp>
        <p:sp>
          <p:nvSpPr>
            <p:cNvPr id="24" name="Line 22"/>
            <p:cNvSpPr>
              <a:spLocks noChangeShapeType="1"/>
            </p:cNvSpPr>
            <p:nvPr/>
          </p:nvSpPr>
          <p:spPr bwMode="auto">
            <a:xfrm rot="8173552" flipV="1">
              <a:off x="2477142" y="4588535"/>
              <a:ext cx="65088" cy="136525"/>
            </a:xfrm>
            <a:prstGeom prst="line">
              <a:avLst/>
            </a:prstGeom>
            <a:noFill/>
            <a:ln w="6350">
              <a:solidFill>
                <a:srgbClr val="000000"/>
              </a:solidFill>
              <a:round/>
              <a:headEnd/>
              <a:tailEnd type="triangle" w="med" len="med"/>
            </a:ln>
          </p:spPr>
          <p:txBody>
            <a:bodyPr>
              <a:spAutoFit/>
            </a:bodyPr>
            <a:lstStyle/>
            <a:p>
              <a:endParaRPr lang="en-US" dirty="0"/>
            </a:p>
          </p:txBody>
        </p:sp>
        <p:sp>
          <p:nvSpPr>
            <p:cNvPr id="25" name="Line 23"/>
            <p:cNvSpPr>
              <a:spLocks noChangeShapeType="1"/>
            </p:cNvSpPr>
            <p:nvPr/>
          </p:nvSpPr>
          <p:spPr bwMode="auto">
            <a:xfrm rot="8173552" flipH="1" flipV="1">
              <a:off x="2543817" y="4531384"/>
              <a:ext cx="74613" cy="192088"/>
            </a:xfrm>
            <a:prstGeom prst="line">
              <a:avLst/>
            </a:prstGeom>
            <a:noFill/>
            <a:ln w="6350">
              <a:solidFill>
                <a:srgbClr val="000000"/>
              </a:solidFill>
              <a:round/>
              <a:headEnd/>
              <a:tailEnd type="triangle" w="med" len="med"/>
            </a:ln>
          </p:spPr>
          <p:txBody>
            <a:bodyPr>
              <a:spAutoFit/>
            </a:bodyPr>
            <a:lstStyle/>
            <a:p>
              <a:endParaRPr lang="en-US" dirty="0"/>
            </a:p>
          </p:txBody>
        </p:sp>
        <p:sp>
          <p:nvSpPr>
            <p:cNvPr id="26" name="Line 24"/>
            <p:cNvSpPr>
              <a:spLocks noChangeShapeType="1"/>
            </p:cNvSpPr>
            <p:nvPr/>
          </p:nvSpPr>
          <p:spPr bwMode="auto">
            <a:xfrm rot="8173552" flipH="1" flipV="1">
              <a:off x="2572392" y="4544084"/>
              <a:ext cx="26988" cy="250825"/>
            </a:xfrm>
            <a:prstGeom prst="line">
              <a:avLst/>
            </a:prstGeom>
            <a:noFill/>
            <a:ln w="6350">
              <a:solidFill>
                <a:srgbClr val="000000"/>
              </a:solidFill>
              <a:round/>
              <a:headEnd/>
              <a:tailEnd type="triangle" w="med" len="med"/>
            </a:ln>
          </p:spPr>
          <p:txBody>
            <a:bodyPr>
              <a:spAutoFit/>
            </a:bodyPr>
            <a:lstStyle/>
            <a:p>
              <a:endParaRPr lang="en-US" dirty="0"/>
            </a:p>
          </p:txBody>
        </p:sp>
      </p:grpSp>
      <p:sp>
        <p:nvSpPr>
          <p:cNvPr id="29" name="Szövegdoboz 28"/>
          <p:cNvSpPr txBox="1"/>
          <p:nvPr/>
        </p:nvSpPr>
        <p:spPr>
          <a:xfrm flipH="1">
            <a:off x="7910233" y="4099756"/>
            <a:ext cx="1354349" cy="261610"/>
          </a:xfrm>
          <a:prstGeom prst="rect">
            <a:avLst/>
          </a:prstGeom>
          <a:noFill/>
        </p:spPr>
        <p:txBody>
          <a:bodyPr wrap="square" rtlCol="0">
            <a:spAutoFit/>
          </a:bodyPr>
          <a:lstStyle/>
          <a:p>
            <a:r>
              <a:rPr lang="hu-HU" sz="1100" dirty="0"/>
              <a:t>PRL</a:t>
            </a:r>
            <a:r>
              <a:rPr lang="en-US" sz="1100"/>
              <a:t>91(2003)072304</a:t>
            </a:r>
            <a:endParaRPr lang="en-US" sz="1100" dirty="0"/>
          </a:p>
        </p:txBody>
      </p:sp>
      <p:sp>
        <p:nvSpPr>
          <p:cNvPr id="31" name="Téglalap 30">
            <a:extLst>
              <a:ext uri="{FF2B5EF4-FFF2-40B4-BE49-F238E27FC236}">
                <a16:creationId xmlns:a16="http://schemas.microsoft.com/office/drawing/2014/main" id="{C1FFBA2C-955C-4625-B234-C9A48522990A}"/>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EXPERIMENTS          </a:t>
            </a:r>
            <a:r>
              <a:rPr lang="en-US" sz="1600" b="1" dirty="0">
                <a:solidFill>
                  <a:schemeClr val="bg2"/>
                </a:solidFill>
                <a:effectLst>
                  <a:outerShdw blurRad="38100" dist="38100" dir="2700000" algn="tl">
                    <a:srgbClr val="000000">
                      <a:alpha val="43137"/>
                    </a:srgbClr>
                  </a:outerShdw>
                </a:effectLst>
              </a:rPr>
              <a:t>OBSERVATIONS</a:t>
            </a:r>
            <a:r>
              <a:rPr lang="en-US" sz="1600" b="1" dirty="0">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30" name="Élőláb helye 29"/>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37960F01-EB35-78D6-2AFE-EFB553639A4E}"/>
              </a:ext>
            </a:extLst>
          </p:cNvPr>
          <p:cNvSpPr>
            <a:spLocks noGrp="1"/>
          </p:cNvSpPr>
          <p:nvPr>
            <p:ph type="sldNum" sz="quarter" idx="12"/>
          </p:nvPr>
        </p:nvSpPr>
        <p:spPr/>
        <p:txBody>
          <a:bodyPr/>
          <a:lstStyle/>
          <a:p>
            <a:fld id="{8EBAB383-6C5D-40A2-91D4-B65D4716B15C}" type="slidenum">
              <a:rPr lang="en-US" smtClean="0"/>
              <a:pPr/>
              <a:t>63</a:t>
            </a:fld>
            <a:r>
              <a:rPr lang="en-US" sz="1100"/>
              <a:t>/</a:t>
            </a:r>
            <a:r>
              <a:rPr lang="hu-HU" sz="1100"/>
              <a:t>30</a:t>
            </a:r>
            <a:endParaRPr lang="en-US" sz="2800" dirty="0"/>
          </a:p>
        </p:txBody>
      </p:sp>
    </p:spTree>
    <p:extLst>
      <p:ext uri="{BB962C8B-B14F-4D97-AF65-F5344CB8AC3E}">
        <p14:creationId xmlns:p14="http://schemas.microsoft.com/office/powerpoint/2010/main" val="25342274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a:t>How do other particles behave?</a:t>
            </a:r>
          </a:p>
        </p:txBody>
      </p:sp>
      <p:sp>
        <p:nvSpPr>
          <p:cNvPr id="3" name="Tartalom helye 2"/>
          <p:cNvSpPr>
            <a:spLocks noGrp="1"/>
          </p:cNvSpPr>
          <p:nvPr>
            <p:ph idx="1"/>
          </p:nvPr>
        </p:nvSpPr>
        <p:spPr>
          <a:xfrm>
            <a:off x="2257247" y="1247352"/>
            <a:ext cx="8350369" cy="4934351"/>
          </a:xfrm>
        </p:spPr>
        <p:txBody>
          <a:bodyPr>
            <a:normAutofit fontScale="92500" lnSpcReduction="10000"/>
          </a:bodyPr>
          <a:lstStyle/>
          <a:p>
            <a:r>
              <a:rPr lang="en-US"/>
              <a:t>All hadrons suppressed, after 4-6 GeV/c transverse momentum</a:t>
            </a:r>
          </a:p>
          <a:p>
            <a:r>
              <a:rPr lang="en-US"/>
              <a:t>Direct photons „shine through”</a:t>
            </a:r>
          </a:p>
          <a:p>
            <a:endParaRPr lang="en-US"/>
          </a:p>
          <a:p>
            <a:endParaRPr lang="en-US"/>
          </a:p>
          <a:p>
            <a:endParaRPr lang="en-US"/>
          </a:p>
          <a:p>
            <a:endParaRPr lang="en-US"/>
          </a:p>
          <a:p>
            <a:endParaRPr lang="en-US"/>
          </a:p>
          <a:p>
            <a:endParaRPr lang="en-US"/>
          </a:p>
          <a:p>
            <a:endParaRPr lang="en-US"/>
          </a:p>
          <a:p>
            <a:endParaRPr lang="en-US"/>
          </a:p>
          <a:p>
            <a:r>
              <a:rPr lang="en-US"/>
              <a:t>Suppression dependent of system size (controlled by centrality or N</a:t>
            </a:r>
            <a:r>
              <a:rPr lang="en-US" baseline="-25000"/>
              <a:t>part</a:t>
            </a:r>
            <a:r>
              <a:rPr lang="en-US"/>
              <a:t>)</a:t>
            </a:r>
          </a:p>
        </p:txBody>
      </p:sp>
      <p:pic>
        <p:nvPicPr>
          <p:cNvPr id="7" name="Kép 6"/>
          <p:cNvPicPr>
            <a:picLocks noChangeAspect="1"/>
          </p:cNvPicPr>
          <p:nvPr/>
        </p:nvPicPr>
        <p:blipFill>
          <a:blip r:embed="rId2"/>
          <a:stretch>
            <a:fillRect/>
          </a:stretch>
        </p:blipFill>
        <p:spPr>
          <a:xfrm>
            <a:off x="1517803" y="2239885"/>
            <a:ext cx="4667698" cy="3295650"/>
          </a:xfrm>
          <a:prstGeom prst="rect">
            <a:avLst/>
          </a:prstGeom>
        </p:spPr>
      </p:pic>
      <p:pic>
        <p:nvPicPr>
          <p:cNvPr id="8" name="Picture 4"/>
          <p:cNvPicPr>
            <a:picLocks noChangeAspect="1" noChangeArrowheads="1"/>
          </p:cNvPicPr>
          <p:nvPr/>
        </p:nvPicPr>
        <p:blipFill rotWithShape="1">
          <a:blip r:embed="rId3" cstate="print"/>
          <a:srcRect t="6679" r="7372"/>
          <a:stretch/>
        </p:blipFill>
        <p:spPr bwMode="auto">
          <a:xfrm>
            <a:off x="6158080" y="2239885"/>
            <a:ext cx="4509920" cy="3295650"/>
          </a:xfrm>
          <a:prstGeom prst="rect">
            <a:avLst/>
          </a:prstGeom>
          <a:noFill/>
          <a:ln w="9525">
            <a:noFill/>
            <a:miter lim="800000"/>
            <a:headEnd/>
            <a:tailEnd/>
          </a:ln>
        </p:spPr>
      </p:pic>
      <p:grpSp>
        <p:nvGrpSpPr>
          <p:cNvPr id="9" name="Group 5"/>
          <p:cNvGrpSpPr>
            <a:grpSpLocks/>
          </p:cNvGrpSpPr>
          <p:nvPr/>
        </p:nvGrpSpPr>
        <p:grpSpPr bwMode="auto">
          <a:xfrm>
            <a:off x="6695825" y="4718034"/>
            <a:ext cx="769937" cy="504000"/>
            <a:chOff x="1344" y="2667"/>
            <a:chExt cx="743" cy="459"/>
          </a:xfrm>
          <a:noFill/>
        </p:grpSpPr>
        <p:sp>
          <p:nvSpPr>
            <p:cNvPr id="10" name="Oval 6"/>
            <p:cNvSpPr>
              <a:spLocks noChangeArrowheads="1"/>
            </p:cNvSpPr>
            <p:nvPr/>
          </p:nvSpPr>
          <p:spPr bwMode="auto">
            <a:xfrm>
              <a:off x="1344" y="2667"/>
              <a:ext cx="465" cy="460"/>
            </a:xfrm>
            <a:prstGeom prst="ellipse">
              <a:avLst/>
            </a:prstGeom>
            <a:grpFill/>
            <a:ln w="19050">
              <a:solidFill>
                <a:schemeClr val="accent1"/>
              </a:solidFill>
              <a:round/>
              <a:headEnd/>
              <a:tailEnd/>
            </a:ln>
          </p:spPr>
          <p:txBody>
            <a:bodyPr wrap="none" anchor="ctr"/>
            <a:lstStyle/>
            <a:p>
              <a:endParaRPr lang="en-US"/>
            </a:p>
          </p:txBody>
        </p:sp>
        <p:sp>
          <p:nvSpPr>
            <p:cNvPr id="11" name="Oval 7"/>
            <p:cNvSpPr>
              <a:spLocks noChangeArrowheads="1"/>
            </p:cNvSpPr>
            <p:nvPr/>
          </p:nvSpPr>
          <p:spPr bwMode="auto">
            <a:xfrm>
              <a:off x="1639" y="2667"/>
              <a:ext cx="450" cy="460"/>
            </a:xfrm>
            <a:prstGeom prst="ellipse">
              <a:avLst/>
            </a:prstGeom>
            <a:grpFill/>
            <a:ln w="19050">
              <a:solidFill>
                <a:schemeClr val="accent1"/>
              </a:solidFill>
              <a:round/>
              <a:headEnd/>
              <a:tailEnd/>
            </a:ln>
          </p:spPr>
          <p:txBody>
            <a:bodyPr wrap="none" anchor="ctr"/>
            <a:lstStyle/>
            <a:p>
              <a:endParaRPr lang="en-US"/>
            </a:p>
          </p:txBody>
        </p:sp>
      </p:grpSp>
      <p:grpSp>
        <p:nvGrpSpPr>
          <p:cNvPr id="12" name="Group 8"/>
          <p:cNvGrpSpPr>
            <a:grpSpLocks/>
          </p:cNvGrpSpPr>
          <p:nvPr/>
        </p:nvGrpSpPr>
        <p:grpSpPr bwMode="auto">
          <a:xfrm>
            <a:off x="10080596" y="4716936"/>
            <a:ext cx="557213" cy="504000"/>
            <a:chOff x="4800" y="2688"/>
            <a:chExt cx="539" cy="459"/>
          </a:xfrm>
          <a:noFill/>
        </p:grpSpPr>
        <p:sp>
          <p:nvSpPr>
            <p:cNvPr id="13" name="Oval 9"/>
            <p:cNvSpPr>
              <a:spLocks noChangeArrowheads="1"/>
            </p:cNvSpPr>
            <p:nvPr/>
          </p:nvSpPr>
          <p:spPr bwMode="auto">
            <a:xfrm>
              <a:off x="4800" y="2688"/>
              <a:ext cx="477" cy="460"/>
            </a:xfrm>
            <a:prstGeom prst="ellipse">
              <a:avLst/>
            </a:prstGeom>
            <a:grpFill/>
            <a:ln w="15875">
              <a:solidFill>
                <a:schemeClr val="accent1"/>
              </a:solidFill>
              <a:round/>
              <a:headEnd/>
              <a:tailEnd/>
            </a:ln>
          </p:spPr>
          <p:txBody>
            <a:bodyPr wrap="none" anchor="ctr"/>
            <a:lstStyle/>
            <a:p>
              <a:endParaRPr lang="en-US"/>
            </a:p>
          </p:txBody>
        </p:sp>
        <p:sp>
          <p:nvSpPr>
            <p:cNvPr id="14" name="Oval 10"/>
            <p:cNvSpPr>
              <a:spLocks noChangeArrowheads="1"/>
            </p:cNvSpPr>
            <p:nvPr/>
          </p:nvSpPr>
          <p:spPr bwMode="auto">
            <a:xfrm>
              <a:off x="4877" y="2688"/>
              <a:ext cx="464" cy="460"/>
            </a:xfrm>
            <a:prstGeom prst="ellipse">
              <a:avLst/>
            </a:prstGeom>
            <a:grpFill/>
            <a:ln w="15875">
              <a:solidFill>
                <a:schemeClr val="accent1"/>
              </a:solidFill>
              <a:round/>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6" name="Szövegdoboz 5"/>
              <p:cNvSpPr txBox="1"/>
              <p:nvPr/>
            </p:nvSpPr>
            <p:spPr>
              <a:xfrm>
                <a:off x="8514156" y="2900958"/>
                <a:ext cx="2093458" cy="438518"/>
              </a:xfrm>
              <a:prstGeom prst="rect">
                <a:avLst/>
              </a:prstGeom>
              <a:noFill/>
            </p:spPr>
            <p:txBody>
              <a:bodyPr wrap="none" rtlCol="0">
                <a:spAutoFit/>
              </a:bodyPr>
              <a:lstStyle/>
              <a:p>
                <a:r>
                  <a:rPr lang="en-US" sz="1100"/>
                  <a:t>PHENIX Au+Au </a:t>
                </a:r>
                <a14:m>
                  <m:oMath xmlns:m="http://schemas.openxmlformats.org/officeDocument/2006/math">
                    <m:rad>
                      <m:radPr>
                        <m:degHide m:val="on"/>
                        <m:ctrlPr>
                          <a:rPr lang="en-US" sz="1100" i="1">
                            <a:latin typeface="Cambria Math" panose="02040503050406030204" pitchFamily="18" charset="0"/>
                          </a:rPr>
                        </m:ctrlPr>
                      </m:radPr>
                      <m:deg/>
                      <m:e>
                        <m:sSub>
                          <m:sSubPr>
                            <m:ctrlPr>
                              <a:rPr lang="en-US" sz="1100" i="1">
                                <a:latin typeface="Cambria Math" panose="02040503050406030204" pitchFamily="18" charset="0"/>
                              </a:rPr>
                            </m:ctrlPr>
                          </m:sSubPr>
                          <m:e>
                            <m:r>
                              <a:rPr lang="en-US" sz="1100" i="1">
                                <a:latin typeface="Cambria Math" panose="02040503050406030204" pitchFamily="18" charset="0"/>
                              </a:rPr>
                              <m:t>𝑠</m:t>
                            </m:r>
                          </m:e>
                          <m:sub>
                            <m:r>
                              <m:rPr>
                                <m:sty m:val="p"/>
                              </m:rPr>
                              <a:rPr lang="en-US" sz="1100">
                                <a:latin typeface="Cambria Math" panose="02040503050406030204" pitchFamily="18" charset="0"/>
                              </a:rPr>
                              <m:t>NN</m:t>
                            </m:r>
                          </m:sub>
                        </m:sSub>
                      </m:e>
                    </m:rad>
                  </m:oMath>
                </a14:m>
                <a:r>
                  <a:rPr lang="en-US" sz="1100"/>
                  <a:t>=200 GeV</a:t>
                </a:r>
              </a:p>
              <a:p>
                <a:r>
                  <a:rPr lang="en-US" sz="1100"/>
                  <a:t>Phys.Rev.Lett. 94 (2005) 232301</a:t>
                </a:r>
              </a:p>
            </p:txBody>
          </p:sp>
        </mc:Choice>
        <mc:Fallback xmlns="">
          <p:sp>
            <p:nvSpPr>
              <p:cNvPr id="6" name="Szövegdoboz 5"/>
              <p:cNvSpPr txBox="1">
                <a:spLocks noRot="1" noChangeAspect="1" noMove="1" noResize="1" noEditPoints="1" noAdjustHandles="1" noChangeArrowheads="1" noChangeShapeType="1" noTextEdit="1"/>
              </p:cNvSpPr>
              <p:nvPr/>
            </p:nvSpPr>
            <p:spPr>
              <a:xfrm>
                <a:off x="8514156" y="2900958"/>
                <a:ext cx="2093458" cy="438518"/>
              </a:xfrm>
              <a:prstGeom prst="rect">
                <a:avLst/>
              </a:prstGeom>
              <a:blipFill>
                <a:blip r:embed="rId4"/>
                <a:stretch>
                  <a:fillRect t="-1389" b="-6944"/>
                </a:stretch>
              </a:blipFill>
            </p:spPr>
            <p:txBody>
              <a:bodyPr/>
              <a:lstStyle/>
              <a:p>
                <a:r>
                  <a:rPr lang="en-US">
                    <a:noFill/>
                  </a:rPr>
                  <a:t> </a:t>
                </a:r>
              </a:p>
            </p:txBody>
          </p:sp>
        </mc:Fallback>
      </mc:AlternateContent>
      <p:sp>
        <p:nvSpPr>
          <p:cNvPr id="18" name="Téglalap 17">
            <a:extLst>
              <a:ext uri="{FF2B5EF4-FFF2-40B4-BE49-F238E27FC236}">
                <a16:creationId xmlns:a16="http://schemas.microsoft.com/office/drawing/2014/main" id="{86F31E87-DDFB-4CA8-A559-10AAAE6EA9C3}"/>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a:t>
            </a:r>
            <a:r>
              <a:rPr lang="en-US" sz="1600" b="1">
                <a:solidFill>
                  <a:schemeClr val="bg2"/>
                </a:solidFill>
                <a:effectLst>
                  <a:outerShdw blurRad="38100" dist="38100" dir="2700000" algn="tl">
                    <a:srgbClr val="000000">
                      <a:alpha val="43137"/>
                    </a:srgbClr>
                  </a:outerShdw>
                </a:effectLst>
              </a:rPr>
              <a:t>OBSERVATIONS</a:t>
            </a:r>
            <a:r>
              <a:rPr lang="en-US" sz="1600" b="1">
                <a:solidFill>
                  <a:schemeClr val="bg1">
                    <a:lumMod val="65000"/>
                  </a:schemeClr>
                </a:solidFill>
                <a:effectLst>
                  <a:outerShdw blurRad="38100" dist="38100" dir="2700000" algn="tl">
                    <a:srgbClr val="000000">
                      <a:alpha val="43137"/>
                    </a:srgbClr>
                  </a:outerShdw>
                </a:effectLst>
              </a:rPr>
              <a:t> </a:t>
            </a:r>
          </a:p>
        </p:txBody>
      </p:sp>
      <p:sp>
        <p:nvSpPr>
          <p:cNvPr id="15" name="Dátum helye 14"/>
          <p:cNvSpPr>
            <a:spLocks noGrp="1"/>
          </p:cNvSpPr>
          <p:nvPr>
            <p:ph type="dt" sz="half" idx="10"/>
          </p:nvPr>
        </p:nvSpPr>
        <p:spPr/>
        <p:txBody>
          <a:bodyPr/>
          <a:lstStyle/>
          <a:p>
            <a:pPr algn="r"/>
            <a:r>
              <a:rPr lang="hu-HU"/>
              <a:t>October 11, 2023</a:t>
            </a:r>
            <a:endParaRPr lang="en-US" dirty="0"/>
          </a:p>
        </p:txBody>
      </p:sp>
      <p:sp>
        <p:nvSpPr>
          <p:cNvPr id="16" name="Élőláb helye 15"/>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4C357853-6858-80C2-E9AA-C2BE0C0BA73F}"/>
              </a:ext>
            </a:extLst>
          </p:cNvPr>
          <p:cNvSpPr>
            <a:spLocks noGrp="1"/>
          </p:cNvSpPr>
          <p:nvPr>
            <p:ph type="sldNum" sz="quarter" idx="12"/>
          </p:nvPr>
        </p:nvSpPr>
        <p:spPr/>
        <p:txBody>
          <a:bodyPr/>
          <a:lstStyle/>
          <a:p>
            <a:fld id="{8EBAB383-6C5D-40A2-91D4-B65D4716B15C}" type="slidenum">
              <a:rPr lang="en-US" smtClean="0"/>
              <a:pPr/>
              <a:t>64</a:t>
            </a:fld>
            <a:r>
              <a:rPr lang="en-US" sz="1100"/>
              <a:t>/</a:t>
            </a:r>
            <a:r>
              <a:rPr lang="hu-HU" sz="1100"/>
              <a:t>30</a:t>
            </a:r>
            <a:endParaRPr lang="en-US" sz="2800" dirty="0"/>
          </a:p>
        </p:txBody>
      </p:sp>
    </p:spTree>
    <p:extLst>
      <p:ext uri="{BB962C8B-B14F-4D97-AF65-F5344CB8AC3E}">
        <p14:creationId xmlns:p14="http://schemas.microsoft.com/office/powerpoint/2010/main" val="1459019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5E816F3-ED84-4526-8F5B-92066E3F719A}"/>
              </a:ext>
            </a:extLst>
          </p:cNvPr>
          <p:cNvSpPr>
            <a:spLocks noGrp="1"/>
          </p:cNvSpPr>
          <p:nvPr>
            <p:ph type="title"/>
          </p:nvPr>
        </p:nvSpPr>
        <p:spPr/>
        <p:txBody>
          <a:bodyPr>
            <a:normAutofit/>
          </a:bodyPr>
          <a:lstStyle/>
          <a:p>
            <a:r>
              <a:rPr lang="en-US"/>
              <a:t>Strongly interacting medium</a:t>
            </a:r>
          </a:p>
        </p:txBody>
      </p:sp>
      <p:sp>
        <p:nvSpPr>
          <p:cNvPr id="3" name="Tartalom helye 2">
            <a:extLst>
              <a:ext uri="{FF2B5EF4-FFF2-40B4-BE49-F238E27FC236}">
                <a16:creationId xmlns:a16="http://schemas.microsoft.com/office/drawing/2014/main" id="{E8E4E30E-F04C-4BB1-8D46-B0FD12DD6993}"/>
              </a:ext>
            </a:extLst>
          </p:cNvPr>
          <p:cNvSpPr>
            <a:spLocks noGrp="1"/>
          </p:cNvSpPr>
          <p:nvPr>
            <p:ph idx="1"/>
          </p:nvPr>
        </p:nvSpPr>
        <p:spPr/>
        <p:txBody>
          <a:bodyPr>
            <a:normAutofit fontScale="92500" lnSpcReduction="20000"/>
          </a:bodyPr>
          <a:lstStyle/>
          <a:p>
            <a:r>
              <a:rPr lang="en-US"/>
              <a:t>Collsion </a:t>
            </a:r>
            <a:r>
              <a:rPr lang="en-US">
                <a:latin typeface="Calibri" panose="020F0502020204030204" pitchFamily="34" charset="0"/>
                <a:cs typeface="Calibri" panose="020F0502020204030204" pitchFamily="34" charset="0"/>
              </a:rPr>
              <a:t>→</a:t>
            </a:r>
            <a:r>
              <a:rPr lang="en-US"/>
              <a:t> extremely energetic colored particles, jets</a:t>
            </a:r>
          </a:p>
          <a:p>
            <a:r>
              <a:rPr lang="en-US"/>
              <a:t>Nucleus-sized medium: slows down jets</a:t>
            </a:r>
          </a:p>
          <a:p>
            <a:r>
              <a:rPr lang="en-US"/>
              <a:t>Does not affect photons: strongly interacting matter!</a:t>
            </a:r>
          </a:p>
          <a:p>
            <a:endParaRPr lang="en-US"/>
          </a:p>
          <a:p>
            <a:endParaRPr lang="en-US"/>
          </a:p>
          <a:p>
            <a:endParaRPr lang="en-US"/>
          </a:p>
          <a:p>
            <a:endParaRPr lang="en-US"/>
          </a:p>
          <a:p>
            <a:endParaRPr lang="en-US"/>
          </a:p>
          <a:p>
            <a:r>
              <a:rPr lang="en-US"/>
              <a:t>Comparision of suppression strength:</a:t>
            </a:r>
          </a:p>
          <a:p>
            <a:pPr lvl="1"/>
            <a:r>
              <a:rPr lang="en-US"/>
              <a:t>Gamma radiation in lead: few cm distance</a:t>
            </a:r>
          </a:p>
          <a:p>
            <a:pPr lvl="1"/>
            <a:r>
              <a:rPr lang="en-US"/>
              <a:t>Alpha radiation in water: 0.001 cm distance</a:t>
            </a:r>
          </a:p>
          <a:p>
            <a:pPr lvl="1"/>
            <a:r>
              <a:rPr lang="en-US"/>
              <a:t>Jets in quark matter: 0.0000000000001 cm</a:t>
            </a:r>
          </a:p>
        </p:txBody>
      </p:sp>
      <p:sp>
        <p:nvSpPr>
          <p:cNvPr id="51" name="Rectangle 19">
            <a:extLst>
              <a:ext uri="{FF2B5EF4-FFF2-40B4-BE49-F238E27FC236}">
                <a16:creationId xmlns:a16="http://schemas.microsoft.com/office/drawing/2014/main" id="{CDC9A3FC-BA00-4D42-B94E-D97576A9B12B}"/>
              </a:ext>
            </a:extLst>
          </p:cNvPr>
          <p:cNvSpPr>
            <a:spLocks noChangeArrowheads="1"/>
          </p:cNvSpPr>
          <p:nvPr/>
        </p:nvSpPr>
        <p:spPr bwMode="auto">
          <a:xfrm>
            <a:off x="1593532" y="2780928"/>
            <a:ext cx="4032250" cy="3600450"/>
          </a:xfrm>
          <a:prstGeom prst="rect">
            <a:avLst/>
          </a:prstGeom>
          <a:noFill/>
          <a:ln w="9525">
            <a:noFill/>
            <a:miter lim="800000"/>
            <a:headEnd/>
            <a:tailEnd/>
          </a:ln>
        </p:spPr>
        <p:txBody>
          <a:bodyPr wrap="none" anchor="ctr"/>
          <a:lstStyle/>
          <a:p>
            <a:pPr algn="ctr"/>
            <a:endParaRPr lang="en-US"/>
          </a:p>
        </p:txBody>
      </p:sp>
      <p:grpSp>
        <p:nvGrpSpPr>
          <p:cNvPr id="193" name="Csoportba foglalás 192">
            <a:extLst>
              <a:ext uri="{FF2B5EF4-FFF2-40B4-BE49-F238E27FC236}">
                <a16:creationId xmlns:a16="http://schemas.microsoft.com/office/drawing/2014/main" id="{C8F72803-3383-4507-A582-EDC583C2390D}"/>
              </a:ext>
            </a:extLst>
          </p:cNvPr>
          <p:cNvGrpSpPr/>
          <p:nvPr/>
        </p:nvGrpSpPr>
        <p:grpSpPr>
          <a:xfrm>
            <a:off x="5279834" y="2585156"/>
            <a:ext cx="4802135" cy="2018732"/>
            <a:chOff x="3755833" y="2636912"/>
            <a:chExt cx="4802135" cy="2018732"/>
          </a:xfrm>
        </p:grpSpPr>
        <p:sp>
          <p:nvSpPr>
            <p:cNvPr id="134" name="Téglalap 133">
              <a:extLst>
                <a:ext uri="{FF2B5EF4-FFF2-40B4-BE49-F238E27FC236}">
                  <a16:creationId xmlns:a16="http://schemas.microsoft.com/office/drawing/2014/main" id="{E5C29000-99AB-4707-AC9C-26C4987AC6CB}"/>
                </a:ext>
              </a:extLst>
            </p:cNvPr>
            <p:cNvSpPr/>
            <p:nvPr/>
          </p:nvSpPr>
          <p:spPr>
            <a:xfrm>
              <a:off x="3755833" y="2674078"/>
              <a:ext cx="4802135" cy="196569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ine 6">
              <a:extLst>
                <a:ext uri="{FF2B5EF4-FFF2-40B4-BE49-F238E27FC236}">
                  <a16:creationId xmlns:a16="http://schemas.microsoft.com/office/drawing/2014/main" id="{3CA2D763-BEAD-4970-ABF8-F03CBB48FF89}"/>
                </a:ext>
              </a:extLst>
            </p:cNvPr>
            <p:cNvSpPr>
              <a:spLocks noChangeShapeType="1"/>
            </p:cNvSpPr>
            <p:nvPr/>
          </p:nvSpPr>
          <p:spPr bwMode="auto">
            <a:xfrm flipH="1">
              <a:off x="3898928" y="3856621"/>
              <a:ext cx="376237" cy="1587"/>
            </a:xfrm>
            <a:prstGeom prst="line">
              <a:avLst/>
            </a:prstGeom>
            <a:noFill/>
            <a:ln w="63500">
              <a:solidFill>
                <a:schemeClr val="accent6">
                  <a:lumMod val="75000"/>
                </a:schemeClr>
              </a:solidFill>
              <a:round/>
              <a:headEnd/>
              <a:tailEnd type="triangle" w="med" len="med"/>
            </a:ln>
          </p:spPr>
          <p:txBody>
            <a:bodyPr>
              <a:spAutoFit/>
            </a:bodyPr>
            <a:lstStyle/>
            <a:p>
              <a:endParaRPr lang="en-US"/>
            </a:p>
          </p:txBody>
        </p:sp>
        <p:sp>
          <p:nvSpPr>
            <p:cNvPr id="39" name="Line 7">
              <a:extLst>
                <a:ext uri="{FF2B5EF4-FFF2-40B4-BE49-F238E27FC236}">
                  <a16:creationId xmlns:a16="http://schemas.microsoft.com/office/drawing/2014/main" id="{8E8446DF-F978-43ED-BFDF-543E43C43C85}"/>
                </a:ext>
              </a:extLst>
            </p:cNvPr>
            <p:cNvSpPr>
              <a:spLocks noChangeShapeType="1"/>
            </p:cNvSpPr>
            <p:nvPr/>
          </p:nvSpPr>
          <p:spPr bwMode="auto">
            <a:xfrm rot="10800965" flipH="1">
              <a:off x="5893283" y="3694932"/>
              <a:ext cx="468000" cy="0"/>
            </a:xfrm>
            <a:prstGeom prst="line">
              <a:avLst/>
            </a:prstGeom>
            <a:noFill/>
            <a:ln w="63500">
              <a:solidFill>
                <a:schemeClr val="accent6">
                  <a:lumMod val="75000"/>
                </a:schemeClr>
              </a:solidFill>
              <a:round/>
              <a:headEnd/>
              <a:tailEnd type="triangle" w="med" len="med"/>
            </a:ln>
          </p:spPr>
          <p:txBody>
            <a:bodyPr wrap="square">
              <a:spAutoFit/>
            </a:bodyPr>
            <a:lstStyle/>
            <a:p>
              <a:endParaRPr lang="en-US"/>
            </a:p>
          </p:txBody>
        </p:sp>
        <p:sp>
          <p:nvSpPr>
            <p:cNvPr id="40" name="Rectangle 8">
              <a:extLst>
                <a:ext uri="{FF2B5EF4-FFF2-40B4-BE49-F238E27FC236}">
                  <a16:creationId xmlns:a16="http://schemas.microsoft.com/office/drawing/2014/main" id="{27188DAA-EE78-458D-951E-B8B61F61BF1E}"/>
                </a:ext>
              </a:extLst>
            </p:cNvPr>
            <p:cNvSpPr>
              <a:spLocks noChangeArrowheads="1"/>
            </p:cNvSpPr>
            <p:nvPr/>
          </p:nvSpPr>
          <p:spPr bwMode="auto">
            <a:xfrm>
              <a:off x="4525795" y="3586878"/>
              <a:ext cx="1146744" cy="369332"/>
            </a:xfrm>
            <a:prstGeom prst="rect">
              <a:avLst/>
            </a:prstGeom>
            <a:solidFill>
              <a:srgbClr val="FF0000">
                <a:alpha val="30196"/>
              </a:srgbClr>
            </a:solidFill>
            <a:ln w="15875">
              <a:noFill/>
              <a:miter lim="800000"/>
              <a:headEnd/>
              <a:tailEnd/>
            </a:ln>
            <a:effectLst>
              <a:softEdge rad="31750"/>
            </a:effectLst>
          </p:spPr>
          <p:txBody>
            <a:bodyPr wrap="square" anchor="ctr">
              <a:spAutoFit/>
            </a:bodyPr>
            <a:lstStyle/>
            <a:p>
              <a:endParaRPr lang="en-US"/>
            </a:p>
          </p:txBody>
        </p:sp>
        <p:pic>
          <p:nvPicPr>
            <p:cNvPr id="65" name="Kép 64">
              <a:extLst>
                <a:ext uri="{FF2B5EF4-FFF2-40B4-BE49-F238E27FC236}">
                  <a16:creationId xmlns:a16="http://schemas.microsoft.com/office/drawing/2014/main" id="{96E85A7D-5FC4-431F-8762-2971A12E302A}"/>
                </a:ext>
              </a:extLst>
            </p:cNvPr>
            <p:cNvPicPr>
              <a:picLocks noChangeAspect="1"/>
            </p:cNvPicPr>
            <p:nvPr/>
          </p:nvPicPr>
          <p:blipFill>
            <a:blip r:embed="rId2" cstate="print">
              <a:clrChange>
                <a:clrFrom>
                  <a:srgbClr val="FEFEFE"/>
                </a:clrFrom>
                <a:clrTo>
                  <a:srgbClr val="FEFEF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331799" y="3167916"/>
              <a:ext cx="432403" cy="1365659"/>
            </a:xfrm>
            <a:prstGeom prst="rect">
              <a:avLst/>
            </a:prstGeom>
          </p:spPr>
        </p:pic>
        <p:pic>
          <p:nvPicPr>
            <p:cNvPr id="66" name="Kép 65">
              <a:extLst>
                <a:ext uri="{FF2B5EF4-FFF2-40B4-BE49-F238E27FC236}">
                  <a16:creationId xmlns:a16="http://schemas.microsoft.com/office/drawing/2014/main" id="{DFEB53CE-5D5C-4C6E-AAC4-6145A9CC929E}"/>
                </a:ext>
              </a:extLst>
            </p:cNvPr>
            <p:cNvPicPr>
              <a:picLocks noChangeAspect="1"/>
            </p:cNvPicPr>
            <p:nvPr/>
          </p:nvPicPr>
          <p:blipFill>
            <a:blip r:embed="rId2" cstate="print">
              <a:clrChange>
                <a:clrFrom>
                  <a:srgbClr val="FEFEFE"/>
                </a:clrFrom>
                <a:clrTo>
                  <a:srgbClr val="FEFEF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457402" y="3004993"/>
              <a:ext cx="432403" cy="1365659"/>
            </a:xfrm>
            <a:prstGeom prst="rect">
              <a:avLst/>
            </a:prstGeom>
          </p:spPr>
        </p:pic>
        <p:sp>
          <p:nvSpPr>
            <p:cNvPr id="67" name="Ellipszis 66">
              <a:extLst>
                <a:ext uri="{FF2B5EF4-FFF2-40B4-BE49-F238E27FC236}">
                  <a16:creationId xmlns:a16="http://schemas.microsoft.com/office/drawing/2014/main" id="{0930F55F-F21F-4DB7-8E00-2A514BEFE15C}"/>
                </a:ext>
              </a:extLst>
            </p:cNvPr>
            <p:cNvSpPr/>
            <p:nvPr/>
          </p:nvSpPr>
          <p:spPr>
            <a:xfrm>
              <a:off x="7416390" y="3482701"/>
              <a:ext cx="882367" cy="519351"/>
            </a:xfrm>
            <a:prstGeom prst="ellipse">
              <a:avLst/>
            </a:prstGeom>
            <a:solidFill>
              <a:srgbClr val="FF0000">
                <a:alpha val="30196"/>
              </a:srgbClr>
            </a:solidFill>
            <a:ln w="15875">
              <a:noFill/>
              <a:miter lim="800000"/>
              <a:headEnd/>
              <a:tailEnd/>
            </a:ln>
            <a:effectLst>
              <a:softEdge rad="31750"/>
            </a:effectLst>
          </p:spPr>
          <p:txBody>
            <a:bodyPr wrap="square" anchor="ctr">
              <a:spAutoFit/>
            </a:bodyPr>
            <a:lstStyle/>
            <a:p>
              <a:endParaRPr lang="en-US">
                <a:latin typeface="Arial" charset="0"/>
              </a:endParaRPr>
            </a:p>
          </p:txBody>
        </p:sp>
        <p:grpSp>
          <p:nvGrpSpPr>
            <p:cNvPr id="128" name="Csoportba foglalás 127">
              <a:extLst>
                <a:ext uri="{FF2B5EF4-FFF2-40B4-BE49-F238E27FC236}">
                  <a16:creationId xmlns:a16="http://schemas.microsoft.com/office/drawing/2014/main" id="{C2BE2321-7182-440D-A1EA-266F63A831A2}"/>
                </a:ext>
              </a:extLst>
            </p:cNvPr>
            <p:cNvGrpSpPr/>
            <p:nvPr/>
          </p:nvGrpSpPr>
          <p:grpSpPr>
            <a:xfrm>
              <a:off x="4920263" y="3357055"/>
              <a:ext cx="481979" cy="868727"/>
              <a:chOff x="1265513" y="5017189"/>
              <a:chExt cx="481979" cy="868727"/>
            </a:xfrm>
          </p:grpSpPr>
          <p:cxnSp>
            <p:nvCxnSpPr>
              <p:cNvPr id="69" name="Egyenes összekötő nyíllal 68">
                <a:extLst>
                  <a:ext uri="{FF2B5EF4-FFF2-40B4-BE49-F238E27FC236}">
                    <a16:creationId xmlns:a16="http://schemas.microsoft.com/office/drawing/2014/main" id="{17E0FD61-88CA-4ACE-965C-E2FF796F25CC}"/>
                  </a:ext>
                </a:extLst>
              </p:cNvPr>
              <p:cNvCxnSpPr>
                <a:cxnSpLocks/>
              </p:cNvCxnSpPr>
              <p:nvPr/>
            </p:nvCxnSpPr>
            <p:spPr>
              <a:xfrm flipV="1">
                <a:off x="1397926" y="5225364"/>
                <a:ext cx="210167" cy="436367"/>
              </a:xfrm>
              <a:prstGeom prst="straightConnector1">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Robbanás: 14 ágú 71">
                <a:extLst>
                  <a:ext uri="{FF2B5EF4-FFF2-40B4-BE49-F238E27FC236}">
                    <a16:creationId xmlns:a16="http://schemas.microsoft.com/office/drawing/2014/main" id="{E73D27F9-2954-4050-82FE-474CAF3238E8}"/>
                  </a:ext>
                </a:extLst>
              </p:cNvPr>
              <p:cNvSpPr/>
              <p:nvPr/>
            </p:nvSpPr>
            <p:spPr>
              <a:xfrm rot="1679775">
                <a:off x="1427551" y="5385099"/>
                <a:ext cx="155744" cy="144480"/>
              </a:xfrm>
              <a:prstGeom prst="irregularSeal2">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Ellipszis 74">
                <a:extLst>
                  <a:ext uri="{FF2B5EF4-FFF2-40B4-BE49-F238E27FC236}">
                    <a16:creationId xmlns:a16="http://schemas.microsoft.com/office/drawing/2014/main" id="{3C167067-23D8-4939-B87F-F554F92F4659}"/>
                  </a:ext>
                </a:extLst>
              </p:cNvPr>
              <p:cNvSpPr>
                <a:spLocks noChangeAspect="1"/>
              </p:cNvSpPr>
              <p:nvPr/>
            </p:nvSpPr>
            <p:spPr>
              <a:xfrm>
                <a:off x="1592773" y="5146473"/>
                <a:ext cx="72000" cy="72000"/>
              </a:xfrm>
              <a:prstGeom prst="ellipse">
                <a:avLst/>
              </a:prstGeom>
              <a:solidFill>
                <a:srgbClr val="FFC000"/>
              </a:solidFill>
              <a:ln>
                <a:noFill/>
              </a:ln>
              <a:scene3d>
                <a:camera prst="orthographicFront"/>
                <a:lightRig rig="threePt" dir="t"/>
              </a:scene3d>
              <a:sp3d extrusionH="38100">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sz="8800">
                  <a:solidFill>
                    <a:schemeClr val="tx1"/>
                  </a:solidFill>
                </a:endParaRPr>
              </a:p>
            </p:txBody>
          </p:sp>
          <p:sp>
            <p:nvSpPr>
              <p:cNvPr id="94" name="Ellipszis 93">
                <a:extLst>
                  <a:ext uri="{FF2B5EF4-FFF2-40B4-BE49-F238E27FC236}">
                    <a16:creationId xmlns:a16="http://schemas.microsoft.com/office/drawing/2014/main" id="{E3C65C3E-020B-4DFC-B58F-3569FB6C12BD}"/>
                  </a:ext>
                </a:extLst>
              </p:cNvPr>
              <p:cNvSpPr>
                <a:spLocks noChangeAspect="1"/>
              </p:cNvSpPr>
              <p:nvPr/>
            </p:nvSpPr>
            <p:spPr>
              <a:xfrm>
                <a:off x="1334557" y="5679532"/>
                <a:ext cx="72000" cy="72000"/>
              </a:xfrm>
              <a:prstGeom prst="ellipse">
                <a:avLst/>
              </a:prstGeom>
              <a:solidFill>
                <a:srgbClr val="FFC000"/>
              </a:solidFill>
              <a:ln>
                <a:noFill/>
              </a:ln>
              <a:scene3d>
                <a:camera prst="orthographicFront"/>
                <a:lightRig rig="threePt" dir="t"/>
              </a:scene3d>
              <a:sp3d extrusionH="38100">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sz="8800">
                  <a:solidFill>
                    <a:schemeClr val="tx1"/>
                  </a:solidFill>
                </a:endParaRPr>
              </a:p>
            </p:txBody>
          </p:sp>
          <p:cxnSp>
            <p:nvCxnSpPr>
              <p:cNvPr id="96" name="Egyenes összekötő nyíllal 95">
                <a:extLst>
                  <a:ext uri="{FF2B5EF4-FFF2-40B4-BE49-F238E27FC236}">
                    <a16:creationId xmlns:a16="http://schemas.microsoft.com/office/drawing/2014/main" id="{66021062-E716-40C7-9DDC-D836362C5297}"/>
                  </a:ext>
                </a:extLst>
              </p:cNvPr>
              <p:cNvCxnSpPr>
                <a:cxnSpLocks/>
              </p:cNvCxnSpPr>
              <p:nvPr/>
            </p:nvCxnSpPr>
            <p:spPr>
              <a:xfrm flipV="1">
                <a:off x="1635323" y="5017189"/>
                <a:ext cx="20195" cy="117960"/>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100" name="Egyenes összekötő nyíllal 99">
                <a:extLst>
                  <a:ext uri="{FF2B5EF4-FFF2-40B4-BE49-F238E27FC236}">
                    <a16:creationId xmlns:a16="http://schemas.microsoft.com/office/drawing/2014/main" id="{3BF6F40E-A724-49C7-A710-5E0981657628}"/>
                  </a:ext>
                </a:extLst>
              </p:cNvPr>
              <p:cNvCxnSpPr>
                <a:cxnSpLocks/>
              </p:cNvCxnSpPr>
              <p:nvPr/>
            </p:nvCxnSpPr>
            <p:spPr>
              <a:xfrm flipV="1">
                <a:off x="1654391" y="5017446"/>
                <a:ext cx="59138" cy="121356"/>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102" name="Egyenes összekötő nyíllal 101">
                <a:extLst>
                  <a:ext uri="{FF2B5EF4-FFF2-40B4-BE49-F238E27FC236}">
                    <a16:creationId xmlns:a16="http://schemas.microsoft.com/office/drawing/2014/main" id="{1830D5D1-DF56-4923-9CF3-4954283B6A3B}"/>
                  </a:ext>
                </a:extLst>
              </p:cNvPr>
              <p:cNvCxnSpPr>
                <a:cxnSpLocks/>
              </p:cNvCxnSpPr>
              <p:nvPr/>
            </p:nvCxnSpPr>
            <p:spPr>
              <a:xfrm flipV="1">
                <a:off x="1671122" y="5080193"/>
                <a:ext cx="76370" cy="75276"/>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grpSp>
            <p:nvGrpSpPr>
              <p:cNvPr id="108" name="Csoportba foglalás 107">
                <a:extLst>
                  <a:ext uri="{FF2B5EF4-FFF2-40B4-BE49-F238E27FC236}">
                    <a16:creationId xmlns:a16="http://schemas.microsoft.com/office/drawing/2014/main" id="{0DFAE54D-B2CE-4DC8-851F-E7BC7E13CC3E}"/>
                  </a:ext>
                </a:extLst>
              </p:cNvPr>
              <p:cNvGrpSpPr/>
              <p:nvPr/>
            </p:nvGrpSpPr>
            <p:grpSpPr>
              <a:xfrm rot="10800000">
                <a:off x="1265513" y="5747636"/>
                <a:ext cx="112169" cy="138280"/>
                <a:chOff x="1740031" y="5087268"/>
                <a:chExt cx="112169" cy="138280"/>
              </a:xfrm>
            </p:grpSpPr>
            <p:cxnSp>
              <p:nvCxnSpPr>
                <p:cNvPr id="105" name="Egyenes összekötő nyíllal 104">
                  <a:extLst>
                    <a:ext uri="{FF2B5EF4-FFF2-40B4-BE49-F238E27FC236}">
                      <a16:creationId xmlns:a16="http://schemas.microsoft.com/office/drawing/2014/main" id="{9675F9E6-8D6D-4BF7-B5CA-0797CB8195E5}"/>
                    </a:ext>
                  </a:extLst>
                </p:cNvPr>
                <p:cNvCxnSpPr>
                  <a:cxnSpLocks/>
                </p:cNvCxnSpPr>
                <p:nvPr/>
              </p:nvCxnSpPr>
              <p:spPr>
                <a:xfrm flipV="1">
                  <a:off x="1740031" y="5087268"/>
                  <a:ext cx="20195" cy="117960"/>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106" name="Egyenes összekötő nyíllal 105">
                  <a:extLst>
                    <a:ext uri="{FF2B5EF4-FFF2-40B4-BE49-F238E27FC236}">
                      <a16:creationId xmlns:a16="http://schemas.microsoft.com/office/drawing/2014/main" id="{9ABD82B4-3E11-4839-B8DA-E544FB3FCAB7}"/>
                    </a:ext>
                  </a:extLst>
                </p:cNvPr>
                <p:cNvCxnSpPr>
                  <a:cxnSpLocks/>
                </p:cNvCxnSpPr>
                <p:nvPr/>
              </p:nvCxnSpPr>
              <p:spPr>
                <a:xfrm flipV="1">
                  <a:off x="1759099" y="5087525"/>
                  <a:ext cx="59138" cy="121356"/>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107" name="Egyenes összekötő nyíllal 106">
                  <a:extLst>
                    <a:ext uri="{FF2B5EF4-FFF2-40B4-BE49-F238E27FC236}">
                      <a16:creationId xmlns:a16="http://schemas.microsoft.com/office/drawing/2014/main" id="{8AA756F7-9BA0-4EF6-A14D-7329942E93AF}"/>
                    </a:ext>
                  </a:extLst>
                </p:cNvPr>
                <p:cNvCxnSpPr>
                  <a:cxnSpLocks/>
                </p:cNvCxnSpPr>
                <p:nvPr/>
              </p:nvCxnSpPr>
              <p:spPr>
                <a:xfrm flipV="1">
                  <a:off x="1775830" y="5150272"/>
                  <a:ext cx="76370" cy="75276"/>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grpSp>
        </p:grpSp>
        <p:grpSp>
          <p:nvGrpSpPr>
            <p:cNvPr id="123" name="Csoportba foglalás 122">
              <a:extLst>
                <a:ext uri="{FF2B5EF4-FFF2-40B4-BE49-F238E27FC236}">
                  <a16:creationId xmlns:a16="http://schemas.microsoft.com/office/drawing/2014/main" id="{489CE5C1-3AB6-4299-8806-F0967A84AA11}"/>
                </a:ext>
              </a:extLst>
            </p:cNvPr>
            <p:cNvGrpSpPr/>
            <p:nvPr/>
          </p:nvGrpSpPr>
          <p:grpSpPr>
            <a:xfrm rot="20947983">
              <a:off x="7613228" y="3308013"/>
              <a:ext cx="481979" cy="868727"/>
              <a:chOff x="3958219" y="4987533"/>
              <a:chExt cx="481979" cy="868727"/>
            </a:xfrm>
          </p:grpSpPr>
          <p:cxnSp>
            <p:nvCxnSpPr>
              <p:cNvPr id="112" name="Egyenes összekötő nyíllal 111">
                <a:extLst>
                  <a:ext uri="{FF2B5EF4-FFF2-40B4-BE49-F238E27FC236}">
                    <a16:creationId xmlns:a16="http://schemas.microsoft.com/office/drawing/2014/main" id="{3E029AD4-0C39-4F85-9B30-D7EE5D80A20B}"/>
                  </a:ext>
                </a:extLst>
              </p:cNvPr>
              <p:cNvCxnSpPr>
                <a:cxnSpLocks/>
              </p:cNvCxnSpPr>
              <p:nvPr/>
            </p:nvCxnSpPr>
            <p:spPr>
              <a:xfrm flipV="1">
                <a:off x="4090632" y="5195708"/>
                <a:ext cx="210167" cy="436367"/>
              </a:xfrm>
              <a:prstGeom prst="straightConnector1">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3" name="Robbanás: 14 ágú 112">
                <a:extLst>
                  <a:ext uri="{FF2B5EF4-FFF2-40B4-BE49-F238E27FC236}">
                    <a16:creationId xmlns:a16="http://schemas.microsoft.com/office/drawing/2014/main" id="{0152F914-7B7D-40A1-914D-F400CE0B592A}"/>
                  </a:ext>
                </a:extLst>
              </p:cNvPr>
              <p:cNvSpPr/>
              <p:nvPr/>
            </p:nvSpPr>
            <p:spPr>
              <a:xfrm rot="1679775">
                <a:off x="4120257" y="5355443"/>
                <a:ext cx="155744" cy="144480"/>
              </a:xfrm>
              <a:prstGeom prst="irregularSeal2">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Ellipszis 113">
                <a:extLst>
                  <a:ext uri="{FF2B5EF4-FFF2-40B4-BE49-F238E27FC236}">
                    <a16:creationId xmlns:a16="http://schemas.microsoft.com/office/drawing/2014/main" id="{EE0CF7C1-E2F1-4BE4-A593-21CBE29F0032}"/>
                  </a:ext>
                </a:extLst>
              </p:cNvPr>
              <p:cNvSpPr>
                <a:spLocks noChangeAspect="1"/>
              </p:cNvSpPr>
              <p:nvPr/>
            </p:nvSpPr>
            <p:spPr>
              <a:xfrm>
                <a:off x="4285479" y="5116817"/>
                <a:ext cx="72000" cy="72000"/>
              </a:xfrm>
              <a:prstGeom prst="ellipse">
                <a:avLst/>
              </a:prstGeom>
              <a:solidFill>
                <a:srgbClr val="FFC000"/>
              </a:solidFill>
              <a:ln>
                <a:noFill/>
              </a:ln>
              <a:scene3d>
                <a:camera prst="orthographicFront"/>
                <a:lightRig rig="threePt" dir="t"/>
              </a:scene3d>
              <a:sp3d extrusionH="38100">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sz="8800">
                  <a:solidFill>
                    <a:schemeClr val="tx1"/>
                  </a:solidFill>
                </a:endParaRPr>
              </a:p>
            </p:txBody>
          </p:sp>
          <p:sp>
            <p:nvSpPr>
              <p:cNvPr id="115" name="Ellipszis 114">
                <a:extLst>
                  <a:ext uri="{FF2B5EF4-FFF2-40B4-BE49-F238E27FC236}">
                    <a16:creationId xmlns:a16="http://schemas.microsoft.com/office/drawing/2014/main" id="{A8D2CCB6-A24A-4EEA-AA09-3125CBF957AA}"/>
                  </a:ext>
                </a:extLst>
              </p:cNvPr>
              <p:cNvSpPr>
                <a:spLocks noChangeAspect="1"/>
              </p:cNvSpPr>
              <p:nvPr/>
            </p:nvSpPr>
            <p:spPr>
              <a:xfrm>
                <a:off x="4027263" y="5649876"/>
                <a:ext cx="72000" cy="72000"/>
              </a:xfrm>
              <a:prstGeom prst="ellipse">
                <a:avLst/>
              </a:prstGeom>
              <a:solidFill>
                <a:srgbClr val="FFC000"/>
              </a:solidFill>
              <a:ln>
                <a:noFill/>
              </a:ln>
              <a:scene3d>
                <a:camera prst="orthographicFront"/>
                <a:lightRig rig="threePt" dir="t"/>
              </a:scene3d>
              <a:sp3d extrusionH="38100">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sz="8800">
                  <a:solidFill>
                    <a:schemeClr val="tx1"/>
                  </a:solidFill>
                </a:endParaRPr>
              </a:p>
            </p:txBody>
          </p:sp>
          <p:cxnSp>
            <p:nvCxnSpPr>
              <p:cNvPr id="116" name="Egyenes összekötő nyíllal 115">
                <a:extLst>
                  <a:ext uri="{FF2B5EF4-FFF2-40B4-BE49-F238E27FC236}">
                    <a16:creationId xmlns:a16="http://schemas.microsoft.com/office/drawing/2014/main" id="{0C74783F-A48E-4300-9409-9E9500796A98}"/>
                  </a:ext>
                </a:extLst>
              </p:cNvPr>
              <p:cNvCxnSpPr>
                <a:cxnSpLocks/>
              </p:cNvCxnSpPr>
              <p:nvPr/>
            </p:nvCxnSpPr>
            <p:spPr>
              <a:xfrm flipV="1">
                <a:off x="4328029" y="4987533"/>
                <a:ext cx="20195" cy="117960"/>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117" name="Egyenes összekötő nyíllal 116">
                <a:extLst>
                  <a:ext uri="{FF2B5EF4-FFF2-40B4-BE49-F238E27FC236}">
                    <a16:creationId xmlns:a16="http://schemas.microsoft.com/office/drawing/2014/main" id="{94A4BB8F-1531-47C1-84C9-B716928802AE}"/>
                  </a:ext>
                </a:extLst>
              </p:cNvPr>
              <p:cNvCxnSpPr>
                <a:cxnSpLocks/>
              </p:cNvCxnSpPr>
              <p:nvPr/>
            </p:nvCxnSpPr>
            <p:spPr>
              <a:xfrm flipV="1">
                <a:off x="4347097" y="4987790"/>
                <a:ext cx="59138" cy="121356"/>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118" name="Egyenes összekötő nyíllal 117">
                <a:extLst>
                  <a:ext uri="{FF2B5EF4-FFF2-40B4-BE49-F238E27FC236}">
                    <a16:creationId xmlns:a16="http://schemas.microsoft.com/office/drawing/2014/main" id="{229D7A3C-A2C4-4072-806B-2FA1692EA587}"/>
                  </a:ext>
                </a:extLst>
              </p:cNvPr>
              <p:cNvCxnSpPr>
                <a:cxnSpLocks/>
              </p:cNvCxnSpPr>
              <p:nvPr/>
            </p:nvCxnSpPr>
            <p:spPr>
              <a:xfrm flipV="1">
                <a:off x="4363828" y="5050537"/>
                <a:ext cx="76370" cy="75276"/>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grpSp>
            <p:nvGrpSpPr>
              <p:cNvPr id="119" name="Csoportba foglalás 118">
                <a:extLst>
                  <a:ext uri="{FF2B5EF4-FFF2-40B4-BE49-F238E27FC236}">
                    <a16:creationId xmlns:a16="http://schemas.microsoft.com/office/drawing/2014/main" id="{F4C7652D-8CC3-4284-95DB-597C89D92B1F}"/>
                  </a:ext>
                </a:extLst>
              </p:cNvPr>
              <p:cNvGrpSpPr/>
              <p:nvPr/>
            </p:nvGrpSpPr>
            <p:grpSpPr>
              <a:xfrm rot="10800000">
                <a:off x="3958219" y="5717980"/>
                <a:ext cx="112169" cy="138280"/>
                <a:chOff x="1740031" y="5087268"/>
                <a:chExt cx="112169" cy="138280"/>
              </a:xfrm>
            </p:grpSpPr>
            <p:cxnSp>
              <p:nvCxnSpPr>
                <p:cNvPr id="120" name="Egyenes összekötő nyíllal 119">
                  <a:extLst>
                    <a:ext uri="{FF2B5EF4-FFF2-40B4-BE49-F238E27FC236}">
                      <a16:creationId xmlns:a16="http://schemas.microsoft.com/office/drawing/2014/main" id="{20887FB5-77F4-45D7-A8B8-EDAFCCFC841C}"/>
                    </a:ext>
                  </a:extLst>
                </p:cNvPr>
                <p:cNvCxnSpPr>
                  <a:cxnSpLocks/>
                </p:cNvCxnSpPr>
                <p:nvPr/>
              </p:nvCxnSpPr>
              <p:spPr>
                <a:xfrm flipV="1">
                  <a:off x="1740031" y="5087268"/>
                  <a:ext cx="20195" cy="117960"/>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121" name="Egyenes összekötő nyíllal 120">
                  <a:extLst>
                    <a:ext uri="{FF2B5EF4-FFF2-40B4-BE49-F238E27FC236}">
                      <a16:creationId xmlns:a16="http://schemas.microsoft.com/office/drawing/2014/main" id="{D6751529-37D3-4989-91FA-A8EF7CC67140}"/>
                    </a:ext>
                  </a:extLst>
                </p:cNvPr>
                <p:cNvCxnSpPr>
                  <a:cxnSpLocks/>
                </p:cNvCxnSpPr>
                <p:nvPr/>
              </p:nvCxnSpPr>
              <p:spPr>
                <a:xfrm flipV="1">
                  <a:off x="1759099" y="5087525"/>
                  <a:ext cx="59138" cy="121356"/>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122" name="Egyenes összekötő nyíllal 121">
                  <a:extLst>
                    <a:ext uri="{FF2B5EF4-FFF2-40B4-BE49-F238E27FC236}">
                      <a16:creationId xmlns:a16="http://schemas.microsoft.com/office/drawing/2014/main" id="{66545A23-41A2-4CEC-8DE1-42FF8D99ECB5}"/>
                    </a:ext>
                  </a:extLst>
                </p:cNvPr>
                <p:cNvCxnSpPr>
                  <a:cxnSpLocks/>
                </p:cNvCxnSpPr>
                <p:nvPr/>
              </p:nvCxnSpPr>
              <p:spPr>
                <a:xfrm flipV="1">
                  <a:off x="1775830" y="5150272"/>
                  <a:ext cx="76370" cy="75276"/>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grpSp>
        </p:grpSp>
        <p:sp>
          <p:nvSpPr>
            <p:cNvPr id="124" name="Szövegdoboz 123">
              <a:extLst>
                <a:ext uri="{FF2B5EF4-FFF2-40B4-BE49-F238E27FC236}">
                  <a16:creationId xmlns:a16="http://schemas.microsoft.com/office/drawing/2014/main" id="{B10FC856-35EC-4E0A-AC44-4C1265E97CBC}"/>
                </a:ext>
              </a:extLst>
            </p:cNvPr>
            <p:cNvSpPr txBox="1"/>
            <p:nvPr/>
          </p:nvSpPr>
          <p:spPr>
            <a:xfrm>
              <a:off x="3764214" y="2887597"/>
              <a:ext cx="958019" cy="400110"/>
            </a:xfrm>
            <a:prstGeom prst="rect">
              <a:avLst/>
            </a:prstGeom>
            <a:noFill/>
          </p:spPr>
          <p:txBody>
            <a:bodyPr wrap="none" rtlCol="0">
              <a:spAutoFit/>
            </a:bodyPr>
            <a:lstStyle/>
            <a:p>
              <a:r>
                <a:rPr lang="en-US" sz="2000">
                  <a:solidFill>
                    <a:schemeClr val="accent6">
                      <a:lumMod val="50000"/>
                    </a:schemeClr>
                  </a:solidFill>
                </a:rPr>
                <a:t>nucleus</a:t>
              </a:r>
            </a:p>
          </p:txBody>
        </p:sp>
        <p:sp>
          <p:nvSpPr>
            <p:cNvPr id="125" name="Szövegdoboz 124">
              <a:extLst>
                <a:ext uri="{FF2B5EF4-FFF2-40B4-BE49-F238E27FC236}">
                  <a16:creationId xmlns:a16="http://schemas.microsoft.com/office/drawing/2014/main" id="{AAD05AE6-9F4A-432C-97C8-2D51BB465605}"/>
                </a:ext>
              </a:extLst>
            </p:cNvPr>
            <p:cNvSpPr txBox="1"/>
            <p:nvPr/>
          </p:nvSpPr>
          <p:spPr>
            <a:xfrm>
              <a:off x="5781629" y="2902557"/>
              <a:ext cx="958019" cy="400110"/>
            </a:xfrm>
            <a:prstGeom prst="rect">
              <a:avLst/>
            </a:prstGeom>
            <a:noFill/>
          </p:spPr>
          <p:txBody>
            <a:bodyPr wrap="none" rtlCol="0">
              <a:spAutoFit/>
            </a:bodyPr>
            <a:lstStyle/>
            <a:p>
              <a:r>
                <a:rPr lang="en-US" sz="2000">
                  <a:solidFill>
                    <a:schemeClr val="accent6">
                      <a:lumMod val="50000"/>
                    </a:schemeClr>
                  </a:solidFill>
                </a:rPr>
                <a:t>nucleus</a:t>
              </a:r>
            </a:p>
          </p:txBody>
        </p:sp>
        <p:sp>
          <p:nvSpPr>
            <p:cNvPr id="126" name="Szövegdoboz 125">
              <a:extLst>
                <a:ext uri="{FF2B5EF4-FFF2-40B4-BE49-F238E27FC236}">
                  <a16:creationId xmlns:a16="http://schemas.microsoft.com/office/drawing/2014/main" id="{12A05D15-9AD7-4EB3-8D2C-2B628F2ABC9F}"/>
                </a:ext>
              </a:extLst>
            </p:cNvPr>
            <p:cNvSpPr txBox="1"/>
            <p:nvPr/>
          </p:nvSpPr>
          <p:spPr>
            <a:xfrm>
              <a:off x="4713680" y="4255534"/>
              <a:ext cx="3322192" cy="400110"/>
            </a:xfrm>
            <a:prstGeom prst="rect">
              <a:avLst/>
            </a:prstGeom>
            <a:noFill/>
          </p:spPr>
          <p:txBody>
            <a:bodyPr wrap="none" rtlCol="0">
              <a:spAutoFit/>
            </a:bodyPr>
            <a:lstStyle/>
            <a:p>
              <a:r>
                <a:rPr lang="en-US" sz="2000" dirty="0">
                  <a:solidFill>
                    <a:srgbClr val="FF5050"/>
                  </a:solidFill>
                </a:rPr>
                <a:t>quark matter: slows jets down</a:t>
              </a:r>
            </a:p>
          </p:txBody>
        </p:sp>
        <p:sp>
          <p:nvSpPr>
            <p:cNvPr id="129" name="Szövegdoboz 128">
              <a:extLst>
                <a:ext uri="{FF2B5EF4-FFF2-40B4-BE49-F238E27FC236}">
                  <a16:creationId xmlns:a16="http://schemas.microsoft.com/office/drawing/2014/main" id="{8447F3DD-E56A-40E1-A6EE-B39323B03991}"/>
                </a:ext>
              </a:extLst>
            </p:cNvPr>
            <p:cNvSpPr txBox="1"/>
            <p:nvPr/>
          </p:nvSpPr>
          <p:spPr>
            <a:xfrm>
              <a:off x="4185830" y="2636912"/>
              <a:ext cx="4372137" cy="400110"/>
            </a:xfrm>
            <a:prstGeom prst="rect">
              <a:avLst/>
            </a:prstGeom>
            <a:noFill/>
          </p:spPr>
          <p:txBody>
            <a:bodyPr wrap="square" rtlCol="0">
              <a:spAutoFit/>
            </a:bodyPr>
            <a:lstStyle/>
            <a:p>
              <a:r>
                <a:rPr lang="en-US" sz="2000"/>
                <a:t>collision side-view              frontal view</a:t>
              </a:r>
            </a:p>
          </p:txBody>
        </p:sp>
        <p:sp>
          <p:nvSpPr>
            <p:cNvPr id="189" name="Freeform 21">
              <a:extLst>
                <a:ext uri="{FF2B5EF4-FFF2-40B4-BE49-F238E27FC236}">
                  <a16:creationId xmlns:a16="http://schemas.microsoft.com/office/drawing/2014/main" id="{85DFD764-B8DC-4296-B9C9-833B4011C696}"/>
                </a:ext>
              </a:extLst>
            </p:cNvPr>
            <p:cNvSpPr>
              <a:spLocks noChangeAspect="1"/>
            </p:cNvSpPr>
            <p:nvPr/>
          </p:nvSpPr>
          <p:spPr bwMode="auto">
            <a:xfrm rot="14800082" flipH="1">
              <a:off x="4720918" y="3439197"/>
              <a:ext cx="543973" cy="52031"/>
            </a:xfrm>
            <a:custGeom>
              <a:avLst/>
              <a:gdLst/>
              <a:ahLst/>
              <a:cxnLst>
                <a:cxn ang="0">
                  <a:pos x="0" y="192"/>
                </a:cxn>
                <a:cxn ang="0">
                  <a:pos x="192" y="0"/>
                </a:cxn>
                <a:cxn ang="0">
                  <a:pos x="384" y="192"/>
                </a:cxn>
                <a:cxn ang="0">
                  <a:pos x="576" y="0"/>
                </a:cxn>
                <a:cxn ang="0">
                  <a:pos x="768" y="192"/>
                </a:cxn>
                <a:cxn ang="0">
                  <a:pos x="960" y="0"/>
                </a:cxn>
                <a:cxn ang="0">
                  <a:pos x="1152" y="192"/>
                </a:cxn>
                <a:cxn ang="0">
                  <a:pos x="1344" y="0"/>
                </a:cxn>
                <a:cxn ang="0">
                  <a:pos x="1536" y="192"/>
                </a:cxn>
                <a:cxn ang="0">
                  <a:pos x="1728" y="0"/>
                </a:cxn>
                <a:cxn ang="0">
                  <a:pos x="1920" y="192"/>
                </a:cxn>
                <a:cxn ang="0">
                  <a:pos x="2112" y="0"/>
                </a:cxn>
                <a:cxn ang="0">
                  <a:pos x="2304" y="192"/>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12700" cmpd="sng">
              <a:solidFill>
                <a:srgbClr val="0070C0"/>
              </a:solidFill>
              <a:round/>
              <a:headEnd type="triangle" w="med" len="med"/>
              <a:tailEnd type="none" w="med" len="med"/>
            </a:ln>
            <a:effectLst/>
          </p:spPr>
          <p:txBody>
            <a:bodyPr wrap="none" anchor="ctr"/>
            <a:lstStyle/>
            <a:p>
              <a:endParaRPr lang="en-US"/>
            </a:p>
          </p:txBody>
        </p:sp>
        <p:sp>
          <p:nvSpPr>
            <p:cNvPr id="190" name="Freeform 21">
              <a:extLst>
                <a:ext uri="{FF2B5EF4-FFF2-40B4-BE49-F238E27FC236}">
                  <a16:creationId xmlns:a16="http://schemas.microsoft.com/office/drawing/2014/main" id="{7DC1922B-1530-4AEA-B2B7-82AD66C56E27}"/>
                </a:ext>
              </a:extLst>
            </p:cNvPr>
            <p:cNvSpPr>
              <a:spLocks noChangeAspect="1"/>
            </p:cNvSpPr>
            <p:nvPr/>
          </p:nvSpPr>
          <p:spPr bwMode="auto">
            <a:xfrm rot="4000082" flipH="1">
              <a:off x="5035428" y="4094185"/>
              <a:ext cx="516219" cy="49379"/>
            </a:xfrm>
            <a:custGeom>
              <a:avLst/>
              <a:gdLst/>
              <a:ahLst/>
              <a:cxnLst>
                <a:cxn ang="0">
                  <a:pos x="0" y="192"/>
                </a:cxn>
                <a:cxn ang="0">
                  <a:pos x="192" y="0"/>
                </a:cxn>
                <a:cxn ang="0">
                  <a:pos x="384" y="192"/>
                </a:cxn>
                <a:cxn ang="0">
                  <a:pos x="576" y="0"/>
                </a:cxn>
                <a:cxn ang="0">
                  <a:pos x="768" y="192"/>
                </a:cxn>
                <a:cxn ang="0">
                  <a:pos x="960" y="0"/>
                </a:cxn>
                <a:cxn ang="0">
                  <a:pos x="1152" y="192"/>
                </a:cxn>
                <a:cxn ang="0">
                  <a:pos x="1344" y="0"/>
                </a:cxn>
                <a:cxn ang="0">
                  <a:pos x="1536" y="192"/>
                </a:cxn>
                <a:cxn ang="0">
                  <a:pos x="1728" y="0"/>
                </a:cxn>
                <a:cxn ang="0">
                  <a:pos x="1920" y="192"/>
                </a:cxn>
                <a:cxn ang="0">
                  <a:pos x="2112" y="0"/>
                </a:cxn>
                <a:cxn ang="0">
                  <a:pos x="2304" y="192"/>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12700" cmpd="sng">
              <a:solidFill>
                <a:srgbClr val="0070C0"/>
              </a:solidFill>
              <a:round/>
              <a:headEnd type="triangle" w="med" len="med"/>
              <a:tailEnd type="none" w="med" len="med"/>
            </a:ln>
            <a:effectLst/>
          </p:spPr>
          <p:txBody>
            <a:bodyPr wrap="none" anchor="ctr"/>
            <a:lstStyle/>
            <a:p>
              <a:endParaRPr lang="en-US"/>
            </a:p>
          </p:txBody>
        </p:sp>
        <p:sp>
          <p:nvSpPr>
            <p:cNvPr id="191" name="Freeform 21">
              <a:extLst>
                <a:ext uri="{FF2B5EF4-FFF2-40B4-BE49-F238E27FC236}">
                  <a16:creationId xmlns:a16="http://schemas.microsoft.com/office/drawing/2014/main" id="{F803C527-F8BF-4125-B97F-81788431467A}"/>
                </a:ext>
              </a:extLst>
            </p:cNvPr>
            <p:cNvSpPr>
              <a:spLocks noChangeAspect="1"/>
            </p:cNvSpPr>
            <p:nvPr/>
          </p:nvSpPr>
          <p:spPr bwMode="auto">
            <a:xfrm rot="14800082" flipH="1">
              <a:off x="7423931" y="3393465"/>
              <a:ext cx="543973" cy="52031"/>
            </a:xfrm>
            <a:custGeom>
              <a:avLst/>
              <a:gdLst/>
              <a:ahLst/>
              <a:cxnLst>
                <a:cxn ang="0">
                  <a:pos x="0" y="192"/>
                </a:cxn>
                <a:cxn ang="0">
                  <a:pos x="192" y="0"/>
                </a:cxn>
                <a:cxn ang="0">
                  <a:pos x="384" y="192"/>
                </a:cxn>
                <a:cxn ang="0">
                  <a:pos x="576" y="0"/>
                </a:cxn>
                <a:cxn ang="0">
                  <a:pos x="768" y="192"/>
                </a:cxn>
                <a:cxn ang="0">
                  <a:pos x="960" y="0"/>
                </a:cxn>
                <a:cxn ang="0">
                  <a:pos x="1152" y="192"/>
                </a:cxn>
                <a:cxn ang="0">
                  <a:pos x="1344" y="0"/>
                </a:cxn>
                <a:cxn ang="0">
                  <a:pos x="1536" y="192"/>
                </a:cxn>
                <a:cxn ang="0">
                  <a:pos x="1728" y="0"/>
                </a:cxn>
                <a:cxn ang="0">
                  <a:pos x="1920" y="192"/>
                </a:cxn>
                <a:cxn ang="0">
                  <a:pos x="2112" y="0"/>
                </a:cxn>
                <a:cxn ang="0">
                  <a:pos x="2304" y="192"/>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12700" cmpd="sng">
              <a:solidFill>
                <a:srgbClr val="0070C0"/>
              </a:solidFill>
              <a:round/>
              <a:headEnd type="triangle" w="med" len="med"/>
              <a:tailEnd type="none" w="med" len="med"/>
            </a:ln>
            <a:effectLst/>
          </p:spPr>
          <p:txBody>
            <a:bodyPr wrap="none" anchor="ctr"/>
            <a:lstStyle/>
            <a:p>
              <a:endParaRPr lang="en-US"/>
            </a:p>
          </p:txBody>
        </p:sp>
        <p:sp>
          <p:nvSpPr>
            <p:cNvPr id="192" name="Freeform 21">
              <a:extLst>
                <a:ext uri="{FF2B5EF4-FFF2-40B4-BE49-F238E27FC236}">
                  <a16:creationId xmlns:a16="http://schemas.microsoft.com/office/drawing/2014/main" id="{475406DC-C995-4B22-8714-C36CED582F68}"/>
                </a:ext>
              </a:extLst>
            </p:cNvPr>
            <p:cNvSpPr>
              <a:spLocks noChangeAspect="1"/>
            </p:cNvSpPr>
            <p:nvPr/>
          </p:nvSpPr>
          <p:spPr bwMode="auto">
            <a:xfrm rot="4000082" flipH="1">
              <a:off x="7738441" y="4048453"/>
              <a:ext cx="516219" cy="49379"/>
            </a:xfrm>
            <a:custGeom>
              <a:avLst/>
              <a:gdLst/>
              <a:ahLst/>
              <a:cxnLst>
                <a:cxn ang="0">
                  <a:pos x="0" y="192"/>
                </a:cxn>
                <a:cxn ang="0">
                  <a:pos x="192" y="0"/>
                </a:cxn>
                <a:cxn ang="0">
                  <a:pos x="384" y="192"/>
                </a:cxn>
                <a:cxn ang="0">
                  <a:pos x="576" y="0"/>
                </a:cxn>
                <a:cxn ang="0">
                  <a:pos x="768" y="192"/>
                </a:cxn>
                <a:cxn ang="0">
                  <a:pos x="960" y="0"/>
                </a:cxn>
                <a:cxn ang="0">
                  <a:pos x="1152" y="192"/>
                </a:cxn>
                <a:cxn ang="0">
                  <a:pos x="1344" y="0"/>
                </a:cxn>
                <a:cxn ang="0">
                  <a:pos x="1536" y="192"/>
                </a:cxn>
                <a:cxn ang="0">
                  <a:pos x="1728" y="0"/>
                </a:cxn>
                <a:cxn ang="0">
                  <a:pos x="1920" y="192"/>
                </a:cxn>
                <a:cxn ang="0">
                  <a:pos x="2112" y="0"/>
                </a:cxn>
                <a:cxn ang="0">
                  <a:pos x="2304" y="192"/>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12700" cmpd="sng">
              <a:solidFill>
                <a:srgbClr val="0070C0"/>
              </a:solidFill>
              <a:round/>
              <a:headEnd type="triangle" w="med" len="med"/>
              <a:tailEnd type="none" w="med" len="med"/>
            </a:ln>
            <a:effectLst/>
          </p:spPr>
          <p:txBody>
            <a:bodyPr wrap="none" anchor="ctr"/>
            <a:lstStyle/>
            <a:p>
              <a:endParaRPr lang="en-US"/>
            </a:p>
          </p:txBody>
        </p:sp>
      </p:grpSp>
      <p:grpSp>
        <p:nvGrpSpPr>
          <p:cNvPr id="6" name="Csoportba foglalás 5">
            <a:extLst>
              <a:ext uri="{FF2B5EF4-FFF2-40B4-BE49-F238E27FC236}">
                <a16:creationId xmlns:a16="http://schemas.microsoft.com/office/drawing/2014/main" id="{C95C692E-C56E-4F42-BAE8-2343D2BDB9D7}"/>
              </a:ext>
            </a:extLst>
          </p:cNvPr>
          <p:cNvGrpSpPr/>
          <p:nvPr/>
        </p:nvGrpSpPr>
        <p:grpSpPr>
          <a:xfrm>
            <a:off x="1890145" y="2585156"/>
            <a:ext cx="3139059" cy="2002226"/>
            <a:chOff x="366144" y="2636912"/>
            <a:chExt cx="3139059" cy="2002226"/>
          </a:xfrm>
        </p:grpSpPr>
        <p:sp>
          <p:nvSpPr>
            <p:cNvPr id="137" name="Téglalap 136">
              <a:extLst>
                <a:ext uri="{FF2B5EF4-FFF2-40B4-BE49-F238E27FC236}">
                  <a16:creationId xmlns:a16="http://schemas.microsoft.com/office/drawing/2014/main" id="{1072342D-365D-4190-B465-2A430EFA3805}"/>
                </a:ext>
              </a:extLst>
            </p:cNvPr>
            <p:cNvSpPr/>
            <p:nvPr/>
          </p:nvSpPr>
          <p:spPr>
            <a:xfrm>
              <a:off x="366144" y="2673444"/>
              <a:ext cx="3139059" cy="196569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Line 6">
              <a:extLst>
                <a:ext uri="{FF2B5EF4-FFF2-40B4-BE49-F238E27FC236}">
                  <a16:creationId xmlns:a16="http://schemas.microsoft.com/office/drawing/2014/main" id="{29709021-797B-4A88-9775-3F6F0B5B255D}"/>
                </a:ext>
              </a:extLst>
            </p:cNvPr>
            <p:cNvSpPr>
              <a:spLocks noChangeShapeType="1"/>
            </p:cNvSpPr>
            <p:nvPr/>
          </p:nvSpPr>
          <p:spPr bwMode="auto">
            <a:xfrm flipH="1">
              <a:off x="1986351" y="3722095"/>
              <a:ext cx="900000" cy="2002"/>
            </a:xfrm>
            <a:prstGeom prst="line">
              <a:avLst/>
            </a:prstGeom>
            <a:noFill/>
            <a:ln w="63500">
              <a:solidFill>
                <a:schemeClr val="accent6">
                  <a:lumMod val="75000"/>
                </a:schemeClr>
              </a:solidFill>
              <a:round/>
              <a:headEnd/>
              <a:tailEnd type="triangle" w="med" len="med"/>
            </a:ln>
          </p:spPr>
          <p:txBody>
            <a:bodyPr wrap="square">
              <a:spAutoFit/>
            </a:bodyPr>
            <a:lstStyle/>
            <a:p>
              <a:endParaRPr lang="en-US"/>
            </a:p>
          </p:txBody>
        </p:sp>
        <p:cxnSp>
          <p:nvCxnSpPr>
            <p:cNvPr id="163" name="Egyenes összekötő nyíllal 162">
              <a:extLst>
                <a:ext uri="{FF2B5EF4-FFF2-40B4-BE49-F238E27FC236}">
                  <a16:creationId xmlns:a16="http://schemas.microsoft.com/office/drawing/2014/main" id="{AF4589AC-33BF-4ECF-930B-C88225CC6894}"/>
                </a:ext>
              </a:extLst>
            </p:cNvPr>
            <p:cNvCxnSpPr>
              <a:cxnSpLocks/>
            </p:cNvCxnSpPr>
            <p:nvPr/>
          </p:nvCxnSpPr>
          <p:spPr>
            <a:xfrm flipV="1">
              <a:off x="1710955" y="3381336"/>
              <a:ext cx="309197" cy="678850"/>
            </a:xfrm>
            <a:prstGeom prst="straightConnector1">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4" name="Robbanás: 14 ágú 163">
              <a:extLst>
                <a:ext uri="{FF2B5EF4-FFF2-40B4-BE49-F238E27FC236}">
                  <a16:creationId xmlns:a16="http://schemas.microsoft.com/office/drawing/2014/main" id="{A530F3E1-CCF7-452E-B98F-5D13B11F5B7A}"/>
                </a:ext>
              </a:extLst>
            </p:cNvPr>
            <p:cNvSpPr/>
            <p:nvPr/>
          </p:nvSpPr>
          <p:spPr>
            <a:xfrm rot="1679775">
              <a:off x="1787193" y="3668304"/>
              <a:ext cx="155744" cy="144480"/>
            </a:xfrm>
            <a:prstGeom prst="irregularSeal2">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Ellipszis 164">
              <a:extLst>
                <a:ext uri="{FF2B5EF4-FFF2-40B4-BE49-F238E27FC236}">
                  <a16:creationId xmlns:a16="http://schemas.microsoft.com/office/drawing/2014/main" id="{D4198BDD-D96D-41CA-9E64-4C28C6EA80DE}"/>
                </a:ext>
              </a:extLst>
            </p:cNvPr>
            <p:cNvSpPr>
              <a:spLocks noChangeAspect="1"/>
            </p:cNvSpPr>
            <p:nvPr/>
          </p:nvSpPr>
          <p:spPr>
            <a:xfrm>
              <a:off x="2000225" y="3309336"/>
              <a:ext cx="72000" cy="72000"/>
            </a:xfrm>
            <a:prstGeom prst="ellipse">
              <a:avLst/>
            </a:prstGeom>
            <a:solidFill>
              <a:srgbClr val="FFC000"/>
            </a:solidFill>
            <a:ln>
              <a:noFill/>
            </a:ln>
            <a:scene3d>
              <a:camera prst="orthographicFront"/>
              <a:lightRig rig="threePt" dir="t"/>
            </a:scene3d>
            <a:sp3d extrusionH="38100">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sz="8800">
                <a:solidFill>
                  <a:schemeClr val="tx1"/>
                </a:solidFill>
              </a:endParaRPr>
            </a:p>
          </p:txBody>
        </p:sp>
        <p:sp>
          <p:nvSpPr>
            <p:cNvPr id="166" name="Ellipszis 165">
              <a:extLst>
                <a:ext uri="{FF2B5EF4-FFF2-40B4-BE49-F238E27FC236}">
                  <a16:creationId xmlns:a16="http://schemas.microsoft.com/office/drawing/2014/main" id="{5ECDA161-9BD2-447B-BC57-637E15A14C26}"/>
                </a:ext>
              </a:extLst>
            </p:cNvPr>
            <p:cNvSpPr>
              <a:spLocks noChangeAspect="1"/>
            </p:cNvSpPr>
            <p:nvPr/>
          </p:nvSpPr>
          <p:spPr>
            <a:xfrm>
              <a:off x="1653166" y="4066563"/>
              <a:ext cx="72000" cy="72000"/>
            </a:xfrm>
            <a:prstGeom prst="ellipse">
              <a:avLst/>
            </a:prstGeom>
            <a:solidFill>
              <a:srgbClr val="FFC000"/>
            </a:solidFill>
            <a:ln>
              <a:noFill/>
            </a:ln>
            <a:scene3d>
              <a:camera prst="orthographicFront"/>
              <a:lightRig rig="threePt" dir="t"/>
            </a:scene3d>
            <a:sp3d extrusionH="38100">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endParaRPr lang="en-US" sz="8800">
                <a:solidFill>
                  <a:schemeClr val="tx1"/>
                </a:solidFill>
              </a:endParaRPr>
            </a:p>
          </p:txBody>
        </p:sp>
        <p:sp>
          <p:nvSpPr>
            <p:cNvPr id="146" name="Szövegdoboz 145">
              <a:extLst>
                <a:ext uri="{FF2B5EF4-FFF2-40B4-BE49-F238E27FC236}">
                  <a16:creationId xmlns:a16="http://schemas.microsoft.com/office/drawing/2014/main" id="{1200847F-42B2-4BD0-B767-FD7B3250BFA6}"/>
                </a:ext>
              </a:extLst>
            </p:cNvPr>
            <p:cNvSpPr txBox="1"/>
            <p:nvPr/>
          </p:nvSpPr>
          <p:spPr>
            <a:xfrm>
              <a:off x="2489449" y="3159319"/>
              <a:ext cx="910827" cy="400110"/>
            </a:xfrm>
            <a:prstGeom prst="rect">
              <a:avLst/>
            </a:prstGeom>
            <a:noFill/>
          </p:spPr>
          <p:txBody>
            <a:bodyPr wrap="none" rtlCol="0">
              <a:spAutoFit/>
            </a:bodyPr>
            <a:lstStyle/>
            <a:p>
              <a:r>
                <a:rPr lang="en-US" sz="2000">
                  <a:solidFill>
                    <a:schemeClr val="accent6">
                      <a:lumMod val="50000"/>
                    </a:schemeClr>
                  </a:solidFill>
                </a:rPr>
                <a:t>proton</a:t>
              </a:r>
            </a:p>
          </p:txBody>
        </p:sp>
        <p:sp>
          <p:nvSpPr>
            <p:cNvPr id="149" name="Szövegdoboz 148">
              <a:extLst>
                <a:ext uri="{FF2B5EF4-FFF2-40B4-BE49-F238E27FC236}">
                  <a16:creationId xmlns:a16="http://schemas.microsoft.com/office/drawing/2014/main" id="{9A5CFC84-4F22-4A27-A968-219A439A8EAF}"/>
                </a:ext>
              </a:extLst>
            </p:cNvPr>
            <p:cNvSpPr txBox="1"/>
            <p:nvPr/>
          </p:nvSpPr>
          <p:spPr>
            <a:xfrm>
              <a:off x="505891" y="4160519"/>
              <a:ext cx="926857" cy="400110"/>
            </a:xfrm>
            <a:prstGeom prst="rect">
              <a:avLst/>
            </a:prstGeom>
            <a:noFill/>
          </p:spPr>
          <p:txBody>
            <a:bodyPr wrap="none" rtlCol="0">
              <a:spAutoFit/>
            </a:bodyPr>
            <a:lstStyle/>
            <a:p>
              <a:r>
                <a:rPr lang="en-US" sz="2000">
                  <a:solidFill>
                    <a:srgbClr val="C00000"/>
                  </a:solidFill>
                </a:rPr>
                <a:t>jet-pair</a:t>
              </a:r>
            </a:p>
          </p:txBody>
        </p:sp>
        <p:sp>
          <p:nvSpPr>
            <p:cNvPr id="150" name="Szövegdoboz 149">
              <a:extLst>
                <a:ext uri="{FF2B5EF4-FFF2-40B4-BE49-F238E27FC236}">
                  <a16:creationId xmlns:a16="http://schemas.microsoft.com/office/drawing/2014/main" id="{C5BE26DD-2D43-432B-B1E3-2F86F6BFB1F3}"/>
                </a:ext>
              </a:extLst>
            </p:cNvPr>
            <p:cNvSpPr txBox="1"/>
            <p:nvPr/>
          </p:nvSpPr>
          <p:spPr>
            <a:xfrm>
              <a:off x="855585" y="2636912"/>
              <a:ext cx="2144044" cy="400110"/>
            </a:xfrm>
            <a:prstGeom prst="rect">
              <a:avLst/>
            </a:prstGeom>
            <a:noFill/>
          </p:spPr>
          <p:txBody>
            <a:bodyPr wrap="square" rtlCol="0">
              <a:spAutoFit/>
            </a:bodyPr>
            <a:lstStyle/>
            <a:p>
              <a:r>
                <a:rPr lang="en-US" sz="2000"/>
                <a:t>collision side-view</a:t>
              </a:r>
            </a:p>
          </p:txBody>
        </p:sp>
        <p:pic>
          <p:nvPicPr>
            <p:cNvPr id="174" name="Kép 173">
              <a:extLst>
                <a:ext uri="{FF2B5EF4-FFF2-40B4-BE49-F238E27FC236}">
                  <a16:creationId xmlns:a16="http://schemas.microsoft.com/office/drawing/2014/main" id="{69ACE088-BC18-429B-8D79-BFC67405E661}"/>
                </a:ext>
              </a:extLst>
            </p:cNvPr>
            <p:cNvPicPr>
              <a:picLocks noChangeAspect="1"/>
            </p:cNvPicPr>
            <p:nvPr/>
          </p:nvPicPr>
          <p:blipFill rotWithShape="1">
            <a:blip r:embed="rId2" cstate="print">
              <a:clrChange>
                <a:clrFrom>
                  <a:srgbClr val="FEFEFE"/>
                </a:clrFrom>
                <a:clrTo>
                  <a:srgbClr val="FEFEF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34313" t="23607" r="38534" b="49111"/>
            <a:stretch/>
          </p:blipFill>
          <p:spPr>
            <a:xfrm>
              <a:off x="2943851" y="3547866"/>
              <a:ext cx="371981" cy="373737"/>
            </a:xfrm>
            <a:prstGeom prst="ellipse">
              <a:avLst/>
            </a:prstGeom>
          </p:spPr>
        </p:pic>
        <p:sp>
          <p:nvSpPr>
            <p:cNvPr id="175" name="Line 7">
              <a:extLst>
                <a:ext uri="{FF2B5EF4-FFF2-40B4-BE49-F238E27FC236}">
                  <a16:creationId xmlns:a16="http://schemas.microsoft.com/office/drawing/2014/main" id="{1EAA4618-631F-44ED-B5F6-74CA5BDCD8F6}"/>
                </a:ext>
              </a:extLst>
            </p:cNvPr>
            <p:cNvSpPr>
              <a:spLocks noChangeShapeType="1"/>
            </p:cNvSpPr>
            <p:nvPr/>
          </p:nvSpPr>
          <p:spPr bwMode="auto">
            <a:xfrm rot="10800965" flipH="1" flipV="1">
              <a:off x="855586" y="3726799"/>
              <a:ext cx="900000" cy="1794"/>
            </a:xfrm>
            <a:prstGeom prst="line">
              <a:avLst/>
            </a:prstGeom>
            <a:noFill/>
            <a:ln w="63500">
              <a:solidFill>
                <a:schemeClr val="accent6">
                  <a:lumMod val="75000"/>
                </a:schemeClr>
              </a:solidFill>
              <a:round/>
              <a:headEnd/>
              <a:tailEnd type="triangle" w="med" len="med"/>
            </a:ln>
          </p:spPr>
          <p:txBody>
            <a:bodyPr wrap="square">
              <a:spAutoFit/>
            </a:bodyPr>
            <a:lstStyle/>
            <a:p>
              <a:endParaRPr lang="en-US"/>
            </a:p>
          </p:txBody>
        </p:sp>
        <p:pic>
          <p:nvPicPr>
            <p:cNvPr id="176" name="Kép 175">
              <a:extLst>
                <a:ext uri="{FF2B5EF4-FFF2-40B4-BE49-F238E27FC236}">
                  <a16:creationId xmlns:a16="http://schemas.microsoft.com/office/drawing/2014/main" id="{782582AC-5458-4848-A7EE-3EC967837C95}"/>
                </a:ext>
              </a:extLst>
            </p:cNvPr>
            <p:cNvPicPr>
              <a:picLocks noChangeAspect="1"/>
            </p:cNvPicPr>
            <p:nvPr/>
          </p:nvPicPr>
          <p:blipFill rotWithShape="1">
            <a:blip r:embed="rId2" cstate="print">
              <a:clrChange>
                <a:clrFrom>
                  <a:srgbClr val="FEFEFE"/>
                </a:clrFrom>
                <a:clrTo>
                  <a:srgbClr val="FEFEF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34313" t="23607" r="38534" b="49111"/>
            <a:stretch/>
          </p:blipFill>
          <p:spPr>
            <a:xfrm>
              <a:off x="437426" y="3553674"/>
              <a:ext cx="371981" cy="373737"/>
            </a:xfrm>
            <a:prstGeom prst="ellipse">
              <a:avLst/>
            </a:prstGeom>
          </p:spPr>
        </p:pic>
        <p:sp>
          <p:nvSpPr>
            <p:cNvPr id="177" name="Szövegdoboz 176">
              <a:extLst>
                <a:ext uri="{FF2B5EF4-FFF2-40B4-BE49-F238E27FC236}">
                  <a16:creationId xmlns:a16="http://schemas.microsoft.com/office/drawing/2014/main" id="{7B9E8B96-CCDF-4FCA-BBCD-9CD2CF2B8A60}"/>
                </a:ext>
              </a:extLst>
            </p:cNvPr>
            <p:cNvSpPr txBox="1"/>
            <p:nvPr/>
          </p:nvSpPr>
          <p:spPr>
            <a:xfrm>
              <a:off x="386931" y="3159319"/>
              <a:ext cx="910827" cy="400110"/>
            </a:xfrm>
            <a:prstGeom prst="rect">
              <a:avLst/>
            </a:prstGeom>
            <a:noFill/>
          </p:spPr>
          <p:txBody>
            <a:bodyPr wrap="none" rtlCol="0">
              <a:spAutoFit/>
            </a:bodyPr>
            <a:lstStyle/>
            <a:p>
              <a:r>
                <a:rPr lang="en-US" sz="2000">
                  <a:solidFill>
                    <a:schemeClr val="accent6">
                      <a:lumMod val="50000"/>
                    </a:schemeClr>
                  </a:solidFill>
                </a:rPr>
                <a:t>proton</a:t>
              </a:r>
            </a:p>
          </p:txBody>
        </p:sp>
        <p:sp>
          <p:nvSpPr>
            <p:cNvPr id="184" name="Freeform 21">
              <a:extLst>
                <a:ext uri="{FF2B5EF4-FFF2-40B4-BE49-F238E27FC236}">
                  <a16:creationId xmlns:a16="http://schemas.microsoft.com/office/drawing/2014/main" id="{999FF4FD-9A2D-492D-ACD5-BC7D85E190F7}"/>
                </a:ext>
              </a:extLst>
            </p:cNvPr>
            <p:cNvSpPr>
              <a:spLocks/>
            </p:cNvSpPr>
            <p:nvPr/>
          </p:nvSpPr>
          <p:spPr bwMode="auto">
            <a:xfrm rot="14800082" flipH="1">
              <a:off x="1509541" y="3445022"/>
              <a:ext cx="477981" cy="45719"/>
            </a:xfrm>
            <a:custGeom>
              <a:avLst/>
              <a:gdLst/>
              <a:ahLst/>
              <a:cxnLst>
                <a:cxn ang="0">
                  <a:pos x="0" y="192"/>
                </a:cxn>
                <a:cxn ang="0">
                  <a:pos x="192" y="0"/>
                </a:cxn>
                <a:cxn ang="0">
                  <a:pos x="384" y="192"/>
                </a:cxn>
                <a:cxn ang="0">
                  <a:pos x="576" y="0"/>
                </a:cxn>
                <a:cxn ang="0">
                  <a:pos x="768" y="192"/>
                </a:cxn>
                <a:cxn ang="0">
                  <a:pos x="960" y="0"/>
                </a:cxn>
                <a:cxn ang="0">
                  <a:pos x="1152" y="192"/>
                </a:cxn>
                <a:cxn ang="0">
                  <a:pos x="1344" y="0"/>
                </a:cxn>
                <a:cxn ang="0">
                  <a:pos x="1536" y="192"/>
                </a:cxn>
                <a:cxn ang="0">
                  <a:pos x="1728" y="0"/>
                </a:cxn>
                <a:cxn ang="0">
                  <a:pos x="1920" y="192"/>
                </a:cxn>
                <a:cxn ang="0">
                  <a:pos x="2112" y="0"/>
                </a:cxn>
                <a:cxn ang="0">
                  <a:pos x="2304" y="192"/>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12700" cmpd="sng">
              <a:solidFill>
                <a:srgbClr val="0070C0"/>
              </a:solidFill>
              <a:round/>
              <a:headEnd type="triangle" w="med" len="med"/>
              <a:tailEnd type="none" w="med" len="med"/>
            </a:ln>
            <a:effectLst/>
          </p:spPr>
          <p:txBody>
            <a:bodyPr wrap="none" anchor="ctr"/>
            <a:lstStyle/>
            <a:p>
              <a:endParaRPr lang="en-US"/>
            </a:p>
          </p:txBody>
        </p:sp>
        <p:sp>
          <p:nvSpPr>
            <p:cNvPr id="186" name="Freeform 21">
              <a:extLst>
                <a:ext uri="{FF2B5EF4-FFF2-40B4-BE49-F238E27FC236}">
                  <a16:creationId xmlns:a16="http://schemas.microsoft.com/office/drawing/2014/main" id="{E824A0AF-ACB4-4A1B-AD7F-A63F33D793B4}"/>
                </a:ext>
              </a:extLst>
            </p:cNvPr>
            <p:cNvSpPr>
              <a:spLocks/>
            </p:cNvSpPr>
            <p:nvPr/>
          </p:nvSpPr>
          <p:spPr bwMode="auto">
            <a:xfrm rot="4000082" flipH="1">
              <a:off x="1749060" y="4004105"/>
              <a:ext cx="477981" cy="45719"/>
            </a:xfrm>
            <a:custGeom>
              <a:avLst/>
              <a:gdLst/>
              <a:ahLst/>
              <a:cxnLst>
                <a:cxn ang="0">
                  <a:pos x="0" y="192"/>
                </a:cxn>
                <a:cxn ang="0">
                  <a:pos x="192" y="0"/>
                </a:cxn>
                <a:cxn ang="0">
                  <a:pos x="384" y="192"/>
                </a:cxn>
                <a:cxn ang="0">
                  <a:pos x="576" y="0"/>
                </a:cxn>
                <a:cxn ang="0">
                  <a:pos x="768" y="192"/>
                </a:cxn>
                <a:cxn ang="0">
                  <a:pos x="960" y="0"/>
                </a:cxn>
                <a:cxn ang="0">
                  <a:pos x="1152" y="192"/>
                </a:cxn>
                <a:cxn ang="0">
                  <a:pos x="1344" y="0"/>
                </a:cxn>
                <a:cxn ang="0">
                  <a:pos x="1536" y="192"/>
                </a:cxn>
                <a:cxn ang="0">
                  <a:pos x="1728" y="0"/>
                </a:cxn>
                <a:cxn ang="0">
                  <a:pos x="1920" y="192"/>
                </a:cxn>
                <a:cxn ang="0">
                  <a:pos x="2112" y="0"/>
                </a:cxn>
                <a:cxn ang="0">
                  <a:pos x="2304" y="192"/>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12700" cmpd="sng">
              <a:solidFill>
                <a:srgbClr val="0070C0"/>
              </a:solidFill>
              <a:round/>
              <a:headEnd type="triangle" w="med" len="med"/>
              <a:tailEnd type="none" w="med" len="med"/>
            </a:ln>
            <a:effectLst/>
          </p:spPr>
          <p:txBody>
            <a:bodyPr wrap="none" anchor="ctr"/>
            <a:lstStyle/>
            <a:p>
              <a:endParaRPr lang="en-US"/>
            </a:p>
          </p:txBody>
        </p:sp>
        <p:sp>
          <p:nvSpPr>
            <p:cNvPr id="187" name="Szövegdoboz 186">
              <a:extLst>
                <a:ext uri="{FF2B5EF4-FFF2-40B4-BE49-F238E27FC236}">
                  <a16:creationId xmlns:a16="http://schemas.microsoft.com/office/drawing/2014/main" id="{777C1970-AF5D-4AA7-B485-5DF67148105F}"/>
                </a:ext>
              </a:extLst>
            </p:cNvPr>
            <p:cNvSpPr txBox="1"/>
            <p:nvPr/>
          </p:nvSpPr>
          <p:spPr>
            <a:xfrm>
              <a:off x="2051720" y="4196894"/>
              <a:ext cx="1035861" cy="400110"/>
            </a:xfrm>
            <a:prstGeom prst="rect">
              <a:avLst/>
            </a:prstGeom>
            <a:noFill/>
          </p:spPr>
          <p:txBody>
            <a:bodyPr wrap="none" rtlCol="0">
              <a:spAutoFit/>
            </a:bodyPr>
            <a:lstStyle/>
            <a:p>
              <a:r>
                <a:rPr lang="en-US" sz="2000">
                  <a:solidFill>
                    <a:srgbClr val="0070C0"/>
                  </a:solidFill>
                </a:rPr>
                <a:t>photons</a:t>
              </a:r>
            </a:p>
          </p:txBody>
        </p:sp>
        <p:cxnSp>
          <p:nvCxnSpPr>
            <p:cNvPr id="68" name="Egyenes összekötő nyíllal 67">
              <a:extLst>
                <a:ext uri="{FF2B5EF4-FFF2-40B4-BE49-F238E27FC236}">
                  <a16:creationId xmlns:a16="http://schemas.microsoft.com/office/drawing/2014/main" id="{9E7B8D81-4F89-4BB8-A500-C4558754FD5E}"/>
                </a:ext>
              </a:extLst>
            </p:cNvPr>
            <p:cNvCxnSpPr>
              <a:cxnSpLocks/>
            </p:cNvCxnSpPr>
            <p:nvPr/>
          </p:nvCxnSpPr>
          <p:spPr>
            <a:xfrm flipV="1">
              <a:off x="2023308" y="2993517"/>
              <a:ext cx="56824" cy="298069"/>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70" name="Egyenes összekötő nyíllal 69">
              <a:extLst>
                <a:ext uri="{FF2B5EF4-FFF2-40B4-BE49-F238E27FC236}">
                  <a16:creationId xmlns:a16="http://schemas.microsoft.com/office/drawing/2014/main" id="{CD4801DF-7BBF-44CC-9B11-A30070DFEDB6}"/>
                </a:ext>
              </a:extLst>
            </p:cNvPr>
            <p:cNvCxnSpPr>
              <a:cxnSpLocks/>
            </p:cNvCxnSpPr>
            <p:nvPr/>
          </p:nvCxnSpPr>
          <p:spPr>
            <a:xfrm flipV="1">
              <a:off x="2057545" y="3033909"/>
              <a:ext cx="146604" cy="268758"/>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71" name="Egyenes összekötő nyíllal 70">
              <a:extLst>
                <a:ext uri="{FF2B5EF4-FFF2-40B4-BE49-F238E27FC236}">
                  <a16:creationId xmlns:a16="http://schemas.microsoft.com/office/drawing/2014/main" id="{DAA829A8-3263-40DB-B217-8D9B943D7276}"/>
                </a:ext>
              </a:extLst>
            </p:cNvPr>
            <p:cNvCxnSpPr>
              <a:cxnSpLocks/>
            </p:cNvCxnSpPr>
            <p:nvPr/>
          </p:nvCxnSpPr>
          <p:spPr>
            <a:xfrm flipV="1">
              <a:off x="2082432" y="3076043"/>
              <a:ext cx="225618" cy="243292"/>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77" name="Egyenes összekötő nyíllal 76">
              <a:extLst>
                <a:ext uri="{FF2B5EF4-FFF2-40B4-BE49-F238E27FC236}">
                  <a16:creationId xmlns:a16="http://schemas.microsoft.com/office/drawing/2014/main" id="{93089B59-146F-40D1-ABE2-1D6E1200580F}"/>
                </a:ext>
              </a:extLst>
            </p:cNvPr>
            <p:cNvCxnSpPr>
              <a:cxnSpLocks/>
            </p:cNvCxnSpPr>
            <p:nvPr/>
          </p:nvCxnSpPr>
          <p:spPr>
            <a:xfrm flipH="1">
              <a:off x="1606741" y="4144572"/>
              <a:ext cx="88884" cy="306082"/>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78" name="Egyenes összekötő nyíllal 77">
              <a:extLst>
                <a:ext uri="{FF2B5EF4-FFF2-40B4-BE49-F238E27FC236}">
                  <a16:creationId xmlns:a16="http://schemas.microsoft.com/office/drawing/2014/main" id="{C15EDE0A-6680-44A0-98A3-6C32B0C87797}"/>
                </a:ext>
              </a:extLst>
            </p:cNvPr>
            <p:cNvCxnSpPr>
              <a:cxnSpLocks/>
            </p:cNvCxnSpPr>
            <p:nvPr/>
          </p:nvCxnSpPr>
          <p:spPr>
            <a:xfrm flipH="1">
              <a:off x="1557383" y="4143368"/>
              <a:ext cx="116646" cy="249389"/>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79" name="Egyenes összekötő nyíllal 78">
              <a:extLst>
                <a:ext uri="{FF2B5EF4-FFF2-40B4-BE49-F238E27FC236}">
                  <a16:creationId xmlns:a16="http://schemas.microsoft.com/office/drawing/2014/main" id="{EE3F6CAB-D494-431C-9111-3713C5D4D7E6}"/>
                </a:ext>
              </a:extLst>
            </p:cNvPr>
            <p:cNvCxnSpPr>
              <a:cxnSpLocks/>
            </p:cNvCxnSpPr>
            <p:nvPr/>
          </p:nvCxnSpPr>
          <p:spPr>
            <a:xfrm flipH="1">
              <a:off x="1470533" y="4118874"/>
              <a:ext cx="197029" cy="248185"/>
            </a:xfrm>
            <a:prstGeom prst="straightConnector1">
              <a:avLst/>
            </a:prstGeom>
            <a:ln w="9525">
              <a:solidFill>
                <a:srgbClr val="C00000"/>
              </a:solidFill>
              <a:tailEnd type="stealth" w="sm" len="sm"/>
            </a:ln>
          </p:spPr>
          <p:style>
            <a:lnRef idx="1">
              <a:schemeClr val="accent1"/>
            </a:lnRef>
            <a:fillRef idx="0">
              <a:schemeClr val="accent1"/>
            </a:fillRef>
            <a:effectRef idx="0">
              <a:schemeClr val="accent1"/>
            </a:effectRef>
            <a:fontRef idx="minor">
              <a:schemeClr val="tx1"/>
            </a:fontRef>
          </p:style>
        </p:cxnSp>
      </p:grpSp>
      <p:sp>
        <p:nvSpPr>
          <p:cNvPr id="73" name="Téglalap 72">
            <a:extLst>
              <a:ext uri="{FF2B5EF4-FFF2-40B4-BE49-F238E27FC236}">
                <a16:creationId xmlns:a16="http://schemas.microsoft.com/office/drawing/2014/main" id="{991F7998-AD86-4C65-89EE-6BE5D6852AE6}"/>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a:t>
            </a:r>
            <a:r>
              <a:rPr lang="en-US" sz="1600" b="1">
                <a:solidFill>
                  <a:schemeClr val="bg2"/>
                </a:solidFill>
                <a:effectLst>
                  <a:outerShdw blurRad="38100" dist="38100" dir="2700000" algn="tl">
                    <a:srgbClr val="000000">
                      <a:alpha val="43137"/>
                    </a:srgbClr>
                  </a:outerShdw>
                </a:effectLst>
              </a:rPr>
              <a:t>OBSERVATIONS</a:t>
            </a:r>
            <a:r>
              <a:rPr lang="en-US" sz="1600" b="1">
                <a:solidFill>
                  <a:schemeClr val="bg1">
                    <a:lumMod val="65000"/>
                  </a:schemeClr>
                </a:solidFill>
                <a:effectLst>
                  <a:outerShdw blurRad="38100" dist="38100" dir="2700000" algn="tl">
                    <a:srgbClr val="000000">
                      <a:alpha val="43137"/>
                    </a:srgbClr>
                  </a:outerShdw>
                </a:effectLst>
              </a:rPr>
              <a:t> </a:t>
            </a:r>
          </a:p>
        </p:txBody>
      </p:sp>
      <p:sp>
        <p:nvSpPr>
          <p:cNvPr id="7" name="Dátum helye 6"/>
          <p:cNvSpPr>
            <a:spLocks noGrp="1"/>
          </p:cNvSpPr>
          <p:nvPr>
            <p:ph type="dt" sz="half" idx="10"/>
          </p:nvPr>
        </p:nvSpPr>
        <p:spPr/>
        <p:txBody>
          <a:bodyPr/>
          <a:lstStyle/>
          <a:p>
            <a:pPr algn="r"/>
            <a:r>
              <a:rPr lang="hu-HU"/>
              <a:t>October 11, 2023</a:t>
            </a:r>
            <a:endParaRPr lang="en-US" dirty="0"/>
          </a:p>
        </p:txBody>
      </p:sp>
      <p:sp>
        <p:nvSpPr>
          <p:cNvPr id="9" name="Élőláb helye 8"/>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A9F98D18-C21A-1325-24E5-56A335446E1E}"/>
              </a:ext>
            </a:extLst>
          </p:cNvPr>
          <p:cNvSpPr>
            <a:spLocks noGrp="1"/>
          </p:cNvSpPr>
          <p:nvPr>
            <p:ph type="sldNum" sz="quarter" idx="12"/>
          </p:nvPr>
        </p:nvSpPr>
        <p:spPr/>
        <p:txBody>
          <a:bodyPr/>
          <a:lstStyle/>
          <a:p>
            <a:fld id="{8EBAB383-6C5D-40A2-91D4-B65D4716B15C}" type="slidenum">
              <a:rPr lang="en-US" smtClean="0"/>
              <a:pPr/>
              <a:t>65</a:t>
            </a:fld>
            <a:r>
              <a:rPr lang="en-US" sz="1100"/>
              <a:t>/</a:t>
            </a:r>
            <a:r>
              <a:rPr lang="hu-HU" sz="1100"/>
              <a:t>30</a:t>
            </a:r>
            <a:endParaRPr lang="en-US" sz="2800" dirty="0"/>
          </a:p>
        </p:txBody>
      </p:sp>
    </p:spTree>
    <p:extLst>
      <p:ext uri="{BB962C8B-B14F-4D97-AF65-F5344CB8AC3E}">
        <p14:creationId xmlns:p14="http://schemas.microsoft.com/office/powerpoint/2010/main" val="21943339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a:t>Hydrodynamical scaling</a:t>
            </a:r>
          </a:p>
        </p:txBody>
      </p:sp>
      <p:sp>
        <p:nvSpPr>
          <p:cNvPr id="3" name="Tartalom helye 2"/>
          <p:cNvSpPr>
            <a:spLocks noGrp="1"/>
          </p:cNvSpPr>
          <p:nvPr>
            <p:ph idx="1"/>
          </p:nvPr>
        </p:nvSpPr>
        <p:spPr/>
        <p:txBody>
          <a:bodyPr>
            <a:normAutofit fontScale="92500" lnSpcReduction="10000"/>
          </a:bodyPr>
          <a:lstStyle/>
          <a:p>
            <a:r>
              <a:rPr lang="en-US"/>
              <a:t>Large cross-sections, many collisions, early thermalization</a:t>
            </a:r>
          </a:p>
          <a:p>
            <a:r>
              <a:rPr lang="en-US"/>
              <a:t>Thermalization timescale: ~1 fm/c</a:t>
            </a:r>
          </a:p>
          <a:p>
            <a:r>
              <a:rPr lang="en-US"/>
              <a:t>Measured hadron spectra Boltzmannian: exp(-E/T</a:t>
            </a:r>
            <a:r>
              <a:rPr lang="en-US" baseline="-25000"/>
              <a:t>eff</a:t>
            </a:r>
            <a:r>
              <a:rPr lang="en-US"/>
              <a:t>)</a:t>
            </a:r>
          </a:p>
          <a:p>
            <a:r>
              <a:rPr lang="en-US"/>
              <a:t>Effective temperature:</a:t>
            </a:r>
            <a:br>
              <a:rPr lang="en-US"/>
            </a:br>
            <a:r>
              <a:rPr lang="en-US"/>
              <a:t>T</a:t>
            </a:r>
            <a:r>
              <a:rPr lang="en-US" baseline="-25000"/>
              <a:t>eff</a:t>
            </a:r>
            <a:r>
              <a:rPr lang="en-US"/>
              <a:t>: due to expansion </a:t>
            </a:r>
            <a:br>
              <a:rPr lang="en-US"/>
            </a:br>
            <a:r>
              <a:rPr lang="en-US"/>
              <a:t>≠ temperature</a:t>
            </a:r>
          </a:p>
          <a:p>
            <a:r>
              <a:rPr lang="en-US"/>
              <a:t>Simple hydro model:</a:t>
            </a:r>
            <a:br>
              <a:rPr lang="en-US"/>
            </a:br>
            <a:r>
              <a:rPr lang="en-US"/>
              <a:t>T</a:t>
            </a:r>
            <a:r>
              <a:rPr lang="en-US" baseline="-25000"/>
              <a:t>eff</a:t>
            </a:r>
            <a:r>
              <a:rPr lang="en-US"/>
              <a:t> = T + m</a:t>
            </a:r>
            <a:r>
              <a:rPr lang="en-US">
                <a:latin typeface="Calibri" panose="020F0502020204030204" pitchFamily="34" charset="0"/>
                <a:cs typeface="Calibri" panose="020F0502020204030204" pitchFamily="34" charset="0"/>
              </a:rPr>
              <a:t>∙</a:t>
            </a:r>
            <a:r>
              <a:rPr lang="en-US"/>
              <a:t>u</a:t>
            </a:r>
            <a:r>
              <a:rPr lang="en-US" baseline="30000"/>
              <a:t>2</a:t>
            </a:r>
          </a:p>
          <a:p>
            <a:r>
              <a:rPr lang="en-US"/>
              <a:t>Experimental confirmation</a:t>
            </a:r>
          </a:p>
          <a:p>
            <a:r>
              <a:rPr lang="en-US"/>
              <a:t>General observation: </a:t>
            </a:r>
            <a:br>
              <a:rPr lang="en-US"/>
            </a:br>
            <a:r>
              <a:rPr lang="en-US"/>
              <a:t>thermalization &amp; hydro </a:t>
            </a:r>
            <a:br>
              <a:rPr lang="en-US"/>
            </a:br>
            <a:r>
              <a:rPr lang="en-US"/>
              <a:t>creates scaling</a:t>
            </a:r>
          </a:p>
        </p:txBody>
      </p:sp>
      <p:pic>
        <p:nvPicPr>
          <p:cNvPr id="7" name="Kép 6">
            <a:extLst>
              <a:ext uri="{FF2B5EF4-FFF2-40B4-BE49-F238E27FC236}">
                <a16:creationId xmlns:a16="http://schemas.microsoft.com/office/drawing/2014/main" id="{BF43621B-F3CF-4041-A22B-02F3272AAF7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84824" y="2645902"/>
            <a:ext cx="5483177" cy="3466568"/>
          </a:xfrm>
          <a:prstGeom prst="rect">
            <a:avLst/>
          </a:prstGeom>
        </p:spPr>
      </p:pic>
      <p:sp>
        <p:nvSpPr>
          <p:cNvPr id="8" name="Téglalap 7">
            <a:extLst>
              <a:ext uri="{FF2B5EF4-FFF2-40B4-BE49-F238E27FC236}">
                <a16:creationId xmlns:a16="http://schemas.microsoft.com/office/drawing/2014/main" id="{0C8193B0-9443-470C-A654-623D3301EDE8}"/>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a:t>
            </a:r>
            <a:r>
              <a:rPr lang="en-US" sz="1600" b="1">
                <a:solidFill>
                  <a:schemeClr val="bg2"/>
                </a:solidFill>
                <a:effectLst>
                  <a:outerShdw blurRad="38100" dist="38100" dir="2700000" algn="tl">
                    <a:srgbClr val="000000">
                      <a:alpha val="43137"/>
                    </a:srgbClr>
                  </a:outerShdw>
                </a:effectLst>
              </a:rPr>
              <a:t>OBSERVATIONS</a:t>
            </a:r>
            <a:r>
              <a:rPr lang="en-US" sz="1600" b="1">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10" name="Élőláb helye 9"/>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477BCAD9-DEC6-D727-8D25-422C71D19CAD}"/>
              </a:ext>
            </a:extLst>
          </p:cNvPr>
          <p:cNvSpPr>
            <a:spLocks noGrp="1"/>
          </p:cNvSpPr>
          <p:nvPr>
            <p:ph type="sldNum" sz="quarter" idx="12"/>
          </p:nvPr>
        </p:nvSpPr>
        <p:spPr/>
        <p:txBody>
          <a:bodyPr/>
          <a:lstStyle/>
          <a:p>
            <a:fld id="{8EBAB383-6C5D-40A2-91D4-B65D4716B15C}" type="slidenum">
              <a:rPr lang="en-US" smtClean="0"/>
              <a:pPr/>
              <a:t>66</a:t>
            </a:fld>
            <a:r>
              <a:rPr lang="en-US" sz="1100"/>
              <a:t>/</a:t>
            </a:r>
            <a:r>
              <a:rPr lang="hu-HU" sz="1100"/>
              <a:t>30</a:t>
            </a:r>
            <a:endParaRPr lang="en-US" sz="2800" dirty="0"/>
          </a:p>
        </p:txBody>
      </p:sp>
    </p:spTree>
    <p:extLst>
      <p:ext uri="{BB962C8B-B14F-4D97-AF65-F5344CB8AC3E}">
        <p14:creationId xmlns:p14="http://schemas.microsoft.com/office/powerpoint/2010/main" val="31505299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a:t>Observation of the elliptic flow</a:t>
            </a:r>
          </a:p>
        </p:txBody>
      </p:sp>
      <p:sp>
        <p:nvSpPr>
          <p:cNvPr id="3" name="Tartalom helye 2"/>
          <p:cNvSpPr>
            <a:spLocks noGrp="1"/>
          </p:cNvSpPr>
          <p:nvPr>
            <p:ph idx="1"/>
          </p:nvPr>
        </p:nvSpPr>
        <p:spPr>
          <a:xfrm>
            <a:off x="2257247" y="1221225"/>
            <a:ext cx="8350369" cy="4773887"/>
          </a:xfrm>
        </p:spPr>
        <p:txBody>
          <a:bodyPr/>
          <a:lstStyle/>
          <a:p>
            <a:r>
              <a:rPr lang="hu-HU" dirty="0" err="1"/>
              <a:t>Initial</a:t>
            </a:r>
            <a:r>
              <a:rPr lang="hu-HU" dirty="0"/>
              <a:t> s</a:t>
            </a:r>
            <a:r>
              <a:rPr lang="en-US" dirty="0" err="1"/>
              <a:t>patial</a:t>
            </a:r>
            <a:r>
              <a:rPr lang="en-US" dirty="0"/>
              <a:t> anisotropy creates </a:t>
            </a:r>
            <a:br>
              <a:rPr lang="en-US" dirty="0"/>
            </a:br>
            <a:r>
              <a:rPr lang="en-US" dirty="0"/>
              <a:t>momentum-space anisotropy!</a:t>
            </a:r>
          </a:p>
          <a:p>
            <a:endParaRPr lang="en-US" dirty="0"/>
          </a:p>
          <a:p>
            <a:endParaRPr lang="en-US" dirty="0"/>
          </a:p>
          <a:p>
            <a:endParaRPr lang="en-US" dirty="0"/>
          </a:p>
          <a:p>
            <a:endParaRPr lang="en-US" dirty="0"/>
          </a:p>
          <a:p>
            <a:endParaRPr lang="en-US" dirty="0"/>
          </a:p>
          <a:p>
            <a:r>
              <a:rPr lang="en-US" dirty="0"/>
              <a:t>Quantified via </a:t>
            </a:r>
            <a:br>
              <a:rPr lang="en-US" dirty="0"/>
            </a:br>
            <a:r>
              <a:rPr lang="en-US" dirty="0"/>
              <a:t>anisotropy</a:t>
            </a:r>
            <a:br>
              <a:rPr lang="en-US" dirty="0"/>
            </a:br>
            <a:r>
              <a:rPr lang="en-US" dirty="0"/>
              <a:t>parameters</a:t>
            </a:r>
          </a:p>
          <a:p>
            <a:endParaRPr lang="en-US" dirty="0"/>
          </a:p>
        </p:txBody>
      </p:sp>
      <p:pic>
        <p:nvPicPr>
          <p:cNvPr id="8" name="Kép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496" y="1169343"/>
            <a:ext cx="3356877" cy="3256505"/>
          </a:xfrm>
          <a:prstGeom prst="rect">
            <a:avLst/>
          </a:prstGeom>
        </p:spPr>
      </p:pic>
      <p:sp>
        <p:nvSpPr>
          <p:cNvPr id="12" name="Text Box 32"/>
          <p:cNvSpPr txBox="1">
            <a:spLocks noChangeArrowheads="1"/>
          </p:cNvSpPr>
          <p:nvPr/>
        </p:nvSpPr>
        <p:spPr bwMode="auto">
          <a:xfrm rot="5400000">
            <a:off x="8809082" y="2498710"/>
            <a:ext cx="3356877" cy="338554"/>
          </a:xfrm>
          <a:prstGeom prst="rect">
            <a:avLst/>
          </a:prstGeom>
          <a:noFill/>
          <a:ln w="9525">
            <a:noFill/>
            <a:miter lim="800000"/>
            <a:headEnd/>
            <a:tailEnd/>
          </a:ln>
        </p:spPr>
        <p:txBody>
          <a:bodyPr wrap="square" lIns="0" rIns="0">
            <a:spAutoFit/>
          </a:bodyPr>
          <a:lstStyle/>
          <a:p>
            <a:pPr algn="ctr">
              <a:spcBef>
                <a:spcPct val="50000"/>
              </a:spcBef>
            </a:pPr>
            <a:r>
              <a:rPr lang="en-US" sz="1600"/>
              <a:t>Zajc, Riordan, Scientific American</a:t>
            </a:r>
          </a:p>
        </p:txBody>
      </p:sp>
      <p:sp>
        <p:nvSpPr>
          <p:cNvPr id="11" name="Line 2">
            <a:extLst>
              <a:ext uri="{FF2B5EF4-FFF2-40B4-BE49-F238E27FC236}">
                <a16:creationId xmlns:a16="http://schemas.microsoft.com/office/drawing/2014/main" id="{BD4BBC49-CAED-49DC-9B62-6ED77D8C7F20}"/>
              </a:ext>
            </a:extLst>
          </p:cNvPr>
          <p:cNvSpPr>
            <a:spLocks noChangeShapeType="1"/>
          </p:cNvSpPr>
          <p:nvPr/>
        </p:nvSpPr>
        <p:spPr bwMode="auto">
          <a:xfrm rot="5379774" flipH="1" flipV="1">
            <a:off x="6155173" y="4412353"/>
            <a:ext cx="185738" cy="519112"/>
          </a:xfrm>
          <a:prstGeom prst="line">
            <a:avLst/>
          </a:prstGeom>
          <a:noFill/>
          <a:ln w="28575">
            <a:solidFill>
              <a:srgbClr val="800000"/>
            </a:solidFill>
            <a:round/>
            <a:headEnd/>
            <a:tailEnd type="triangle" w="med" len="med"/>
          </a:ln>
        </p:spPr>
        <p:txBody>
          <a:bodyPr/>
          <a:lstStyle/>
          <a:p>
            <a:endParaRPr lang="en-US"/>
          </a:p>
        </p:txBody>
      </p:sp>
      <p:sp>
        <p:nvSpPr>
          <p:cNvPr id="13" name="Line 3">
            <a:extLst>
              <a:ext uri="{FF2B5EF4-FFF2-40B4-BE49-F238E27FC236}">
                <a16:creationId xmlns:a16="http://schemas.microsoft.com/office/drawing/2014/main" id="{B730DAE9-095E-4EA8-9F37-9B118C5FA3BF}"/>
              </a:ext>
            </a:extLst>
          </p:cNvPr>
          <p:cNvSpPr>
            <a:spLocks noChangeShapeType="1"/>
          </p:cNvSpPr>
          <p:nvPr/>
        </p:nvSpPr>
        <p:spPr bwMode="auto">
          <a:xfrm rot="5379774" flipH="1" flipV="1">
            <a:off x="5828149" y="4285353"/>
            <a:ext cx="277812" cy="258763"/>
          </a:xfrm>
          <a:prstGeom prst="line">
            <a:avLst/>
          </a:prstGeom>
          <a:noFill/>
          <a:ln w="28575">
            <a:solidFill>
              <a:srgbClr val="800000"/>
            </a:solidFill>
            <a:round/>
            <a:headEnd/>
            <a:tailEnd type="triangle" w="med" len="med"/>
          </a:ln>
        </p:spPr>
        <p:txBody>
          <a:bodyPr/>
          <a:lstStyle/>
          <a:p>
            <a:endParaRPr lang="en-US"/>
          </a:p>
        </p:txBody>
      </p:sp>
      <p:sp>
        <p:nvSpPr>
          <p:cNvPr id="14" name="Line 4">
            <a:extLst>
              <a:ext uri="{FF2B5EF4-FFF2-40B4-BE49-F238E27FC236}">
                <a16:creationId xmlns:a16="http://schemas.microsoft.com/office/drawing/2014/main" id="{071FF2FF-A513-4FE5-AC04-E15CF35A7359}"/>
              </a:ext>
            </a:extLst>
          </p:cNvPr>
          <p:cNvSpPr>
            <a:spLocks noChangeShapeType="1"/>
          </p:cNvSpPr>
          <p:nvPr/>
        </p:nvSpPr>
        <p:spPr bwMode="auto">
          <a:xfrm rot="5379774" flipH="1" flipV="1">
            <a:off x="5829736" y="4282178"/>
            <a:ext cx="277812" cy="258762"/>
          </a:xfrm>
          <a:prstGeom prst="line">
            <a:avLst/>
          </a:prstGeom>
          <a:noFill/>
          <a:ln w="28575">
            <a:solidFill>
              <a:srgbClr val="800000"/>
            </a:solidFill>
            <a:round/>
            <a:headEnd/>
            <a:tailEnd type="triangle" w="med" len="med"/>
          </a:ln>
        </p:spPr>
        <p:txBody>
          <a:bodyPr/>
          <a:lstStyle/>
          <a:p>
            <a:endParaRPr lang="en-US"/>
          </a:p>
        </p:txBody>
      </p:sp>
      <p:sp>
        <p:nvSpPr>
          <p:cNvPr id="16" name="Oval 11">
            <a:extLst>
              <a:ext uri="{FF2B5EF4-FFF2-40B4-BE49-F238E27FC236}">
                <a16:creationId xmlns:a16="http://schemas.microsoft.com/office/drawing/2014/main" id="{2CF84437-F238-4E32-9C01-A57681A6439B}"/>
              </a:ext>
            </a:extLst>
          </p:cNvPr>
          <p:cNvSpPr>
            <a:spLocks noChangeArrowheads="1"/>
          </p:cNvSpPr>
          <p:nvPr/>
        </p:nvSpPr>
        <p:spPr bwMode="auto">
          <a:xfrm rot="9395838">
            <a:off x="2751557" y="2612284"/>
            <a:ext cx="1558925" cy="1625600"/>
          </a:xfrm>
          <a:prstGeom prst="ellipse">
            <a:avLst/>
          </a:prstGeom>
          <a:solidFill>
            <a:schemeClr val="tx1">
              <a:alpha val="29803"/>
            </a:schemeClr>
          </a:solidFill>
          <a:ln w="9525">
            <a:noFill/>
            <a:round/>
            <a:headEnd/>
            <a:tailEnd/>
          </a:ln>
        </p:spPr>
        <p:txBody>
          <a:bodyPr wrap="none" anchor="ctr"/>
          <a:lstStyle/>
          <a:p>
            <a:endParaRPr lang="en-US"/>
          </a:p>
        </p:txBody>
      </p:sp>
      <p:sp>
        <p:nvSpPr>
          <p:cNvPr id="17" name="Oval 12">
            <a:extLst>
              <a:ext uri="{FF2B5EF4-FFF2-40B4-BE49-F238E27FC236}">
                <a16:creationId xmlns:a16="http://schemas.microsoft.com/office/drawing/2014/main" id="{CFDEC3FE-61E4-42E4-BCF6-2A1D27AFF82A}"/>
              </a:ext>
            </a:extLst>
          </p:cNvPr>
          <p:cNvSpPr>
            <a:spLocks noChangeArrowheads="1"/>
          </p:cNvSpPr>
          <p:nvPr/>
        </p:nvSpPr>
        <p:spPr bwMode="auto">
          <a:xfrm rot="9395838">
            <a:off x="3511968" y="2226521"/>
            <a:ext cx="1646238" cy="1625600"/>
          </a:xfrm>
          <a:prstGeom prst="ellipse">
            <a:avLst/>
          </a:prstGeom>
          <a:solidFill>
            <a:schemeClr val="tx1">
              <a:alpha val="29803"/>
            </a:schemeClr>
          </a:solidFill>
          <a:ln w="9525">
            <a:noFill/>
            <a:round/>
            <a:headEnd/>
            <a:tailEnd/>
          </a:ln>
        </p:spPr>
        <p:txBody>
          <a:bodyPr wrap="none" anchor="ctr"/>
          <a:lstStyle/>
          <a:p>
            <a:endParaRPr lang="en-US"/>
          </a:p>
        </p:txBody>
      </p:sp>
      <p:sp>
        <p:nvSpPr>
          <p:cNvPr id="18" name="Line 13">
            <a:extLst>
              <a:ext uri="{FF2B5EF4-FFF2-40B4-BE49-F238E27FC236}">
                <a16:creationId xmlns:a16="http://schemas.microsoft.com/office/drawing/2014/main" id="{173381A4-392C-4B19-888A-38B033FA89B1}"/>
              </a:ext>
            </a:extLst>
          </p:cNvPr>
          <p:cNvSpPr>
            <a:spLocks noChangeShapeType="1"/>
          </p:cNvSpPr>
          <p:nvPr/>
        </p:nvSpPr>
        <p:spPr bwMode="auto">
          <a:xfrm rot="3995838" flipV="1">
            <a:off x="4608137" y="2552753"/>
            <a:ext cx="0" cy="779462"/>
          </a:xfrm>
          <a:prstGeom prst="line">
            <a:avLst/>
          </a:prstGeom>
          <a:noFill/>
          <a:ln w="28575">
            <a:solidFill>
              <a:srgbClr val="800000"/>
            </a:solidFill>
            <a:round/>
            <a:headEnd/>
            <a:tailEnd type="triangle" w="med" len="med"/>
          </a:ln>
        </p:spPr>
        <p:txBody>
          <a:bodyPr/>
          <a:lstStyle/>
          <a:p>
            <a:endParaRPr lang="en-US"/>
          </a:p>
        </p:txBody>
      </p:sp>
      <p:sp>
        <p:nvSpPr>
          <p:cNvPr id="19" name="AutoShape 14">
            <a:extLst>
              <a:ext uri="{FF2B5EF4-FFF2-40B4-BE49-F238E27FC236}">
                <a16:creationId xmlns:a16="http://schemas.microsoft.com/office/drawing/2014/main" id="{CEE5F5FA-7718-4258-8FF0-75E740C3C3AB}"/>
              </a:ext>
            </a:extLst>
          </p:cNvPr>
          <p:cNvSpPr>
            <a:spLocks noChangeArrowheads="1"/>
          </p:cNvSpPr>
          <p:nvPr/>
        </p:nvSpPr>
        <p:spPr bwMode="auto">
          <a:xfrm>
            <a:off x="6891773" y="4897976"/>
            <a:ext cx="463550" cy="414338"/>
          </a:xfrm>
          <a:prstGeom prst="rightArrow">
            <a:avLst>
              <a:gd name="adj1" fmla="val 50000"/>
              <a:gd name="adj2" fmla="val 27969"/>
            </a:avLst>
          </a:prstGeom>
          <a:solidFill>
            <a:schemeClr val="tx1">
              <a:alpha val="30196"/>
            </a:schemeClr>
          </a:solidFill>
          <a:ln w="9525">
            <a:solidFill>
              <a:schemeClr val="tx1"/>
            </a:solidFill>
            <a:miter lim="800000"/>
            <a:headEnd/>
            <a:tailEnd/>
          </a:ln>
        </p:spPr>
        <p:txBody>
          <a:bodyPr wrap="none" anchor="ctr"/>
          <a:lstStyle/>
          <a:p>
            <a:endParaRPr lang="en-US"/>
          </a:p>
        </p:txBody>
      </p:sp>
      <p:grpSp>
        <p:nvGrpSpPr>
          <p:cNvPr id="21" name="Group 16">
            <a:extLst>
              <a:ext uri="{FF2B5EF4-FFF2-40B4-BE49-F238E27FC236}">
                <a16:creationId xmlns:a16="http://schemas.microsoft.com/office/drawing/2014/main" id="{549A37E7-E2FD-4121-98AA-FEFEF20CD04B}"/>
              </a:ext>
            </a:extLst>
          </p:cNvPr>
          <p:cNvGrpSpPr>
            <a:grpSpLocks/>
          </p:cNvGrpSpPr>
          <p:nvPr/>
        </p:nvGrpSpPr>
        <p:grpSpPr bwMode="auto">
          <a:xfrm>
            <a:off x="7669648" y="4500386"/>
            <a:ext cx="2946400" cy="1266825"/>
            <a:chOff x="3900" y="582"/>
            <a:chExt cx="1856" cy="798"/>
          </a:xfrm>
        </p:grpSpPr>
        <p:sp>
          <p:nvSpPr>
            <p:cNvPr id="22" name="Line 17">
              <a:extLst>
                <a:ext uri="{FF2B5EF4-FFF2-40B4-BE49-F238E27FC236}">
                  <a16:creationId xmlns:a16="http://schemas.microsoft.com/office/drawing/2014/main" id="{6A419C1F-8D10-4649-985C-B5ADDE9C4A15}"/>
                </a:ext>
              </a:extLst>
            </p:cNvPr>
            <p:cNvSpPr>
              <a:spLocks noChangeShapeType="1"/>
            </p:cNvSpPr>
            <p:nvPr/>
          </p:nvSpPr>
          <p:spPr bwMode="auto">
            <a:xfrm flipH="1" flipV="1">
              <a:off x="3989" y="887"/>
              <a:ext cx="1" cy="491"/>
            </a:xfrm>
            <a:prstGeom prst="line">
              <a:avLst/>
            </a:prstGeom>
            <a:noFill/>
            <a:ln w="28575">
              <a:solidFill>
                <a:srgbClr val="800000"/>
              </a:solidFill>
              <a:round/>
              <a:headEnd/>
              <a:tailEnd type="triangle" w="med" len="med"/>
            </a:ln>
          </p:spPr>
          <p:txBody>
            <a:bodyPr/>
            <a:lstStyle/>
            <a:p>
              <a:endParaRPr lang="en-US"/>
            </a:p>
          </p:txBody>
        </p:sp>
        <p:sp>
          <p:nvSpPr>
            <p:cNvPr id="23" name="Line 18">
              <a:extLst>
                <a:ext uri="{FF2B5EF4-FFF2-40B4-BE49-F238E27FC236}">
                  <a16:creationId xmlns:a16="http://schemas.microsoft.com/office/drawing/2014/main" id="{AEA7AD55-D87C-4C08-B1E5-E00B5B2E236D}"/>
                </a:ext>
              </a:extLst>
            </p:cNvPr>
            <p:cNvSpPr>
              <a:spLocks noChangeShapeType="1"/>
            </p:cNvSpPr>
            <p:nvPr/>
          </p:nvSpPr>
          <p:spPr bwMode="auto">
            <a:xfrm rot="1147804" flipH="1" flipV="1">
              <a:off x="4052" y="1041"/>
              <a:ext cx="117" cy="327"/>
            </a:xfrm>
            <a:prstGeom prst="line">
              <a:avLst/>
            </a:prstGeom>
            <a:noFill/>
            <a:ln w="28575">
              <a:solidFill>
                <a:srgbClr val="800000"/>
              </a:solidFill>
              <a:round/>
              <a:headEnd/>
              <a:tailEnd type="triangle" w="med" len="med"/>
            </a:ln>
          </p:spPr>
          <p:txBody>
            <a:bodyPr/>
            <a:lstStyle/>
            <a:p>
              <a:endParaRPr lang="en-US"/>
            </a:p>
          </p:txBody>
        </p:sp>
        <p:sp>
          <p:nvSpPr>
            <p:cNvPr id="24" name="Line 19">
              <a:extLst>
                <a:ext uri="{FF2B5EF4-FFF2-40B4-BE49-F238E27FC236}">
                  <a16:creationId xmlns:a16="http://schemas.microsoft.com/office/drawing/2014/main" id="{2B299673-A376-4E21-B9C7-73340BE35602}"/>
                </a:ext>
              </a:extLst>
            </p:cNvPr>
            <p:cNvSpPr>
              <a:spLocks noChangeShapeType="1"/>
            </p:cNvSpPr>
            <p:nvPr/>
          </p:nvSpPr>
          <p:spPr bwMode="auto">
            <a:xfrm rot="5400000" flipH="1" flipV="1">
              <a:off x="4244" y="1290"/>
              <a:ext cx="175" cy="0"/>
            </a:xfrm>
            <a:prstGeom prst="line">
              <a:avLst/>
            </a:prstGeom>
            <a:noFill/>
            <a:ln w="28575">
              <a:solidFill>
                <a:srgbClr val="800000"/>
              </a:solidFill>
              <a:round/>
              <a:headEnd/>
              <a:tailEnd type="triangle" w="med" len="med"/>
            </a:ln>
          </p:spPr>
          <p:txBody>
            <a:bodyPr/>
            <a:lstStyle/>
            <a:p>
              <a:endParaRPr lang="en-US"/>
            </a:p>
          </p:txBody>
        </p:sp>
        <p:sp>
          <p:nvSpPr>
            <p:cNvPr id="25" name="Line 20">
              <a:extLst>
                <a:ext uri="{FF2B5EF4-FFF2-40B4-BE49-F238E27FC236}">
                  <a16:creationId xmlns:a16="http://schemas.microsoft.com/office/drawing/2014/main" id="{D8B2AF69-EAE6-4ECB-8CCA-870CA35DDE31}"/>
                </a:ext>
              </a:extLst>
            </p:cNvPr>
            <p:cNvSpPr>
              <a:spLocks noChangeShapeType="1"/>
            </p:cNvSpPr>
            <p:nvPr/>
          </p:nvSpPr>
          <p:spPr bwMode="auto">
            <a:xfrm rot="2849048" flipH="1" flipV="1">
              <a:off x="4129" y="1179"/>
              <a:ext cx="175" cy="163"/>
            </a:xfrm>
            <a:prstGeom prst="line">
              <a:avLst/>
            </a:prstGeom>
            <a:noFill/>
            <a:ln w="28575">
              <a:solidFill>
                <a:srgbClr val="800000"/>
              </a:solidFill>
              <a:round/>
              <a:headEnd/>
              <a:tailEnd type="triangle" w="med" len="med"/>
            </a:ln>
          </p:spPr>
          <p:txBody>
            <a:bodyPr/>
            <a:lstStyle/>
            <a:p>
              <a:endParaRPr lang="en-US"/>
            </a:p>
          </p:txBody>
        </p:sp>
        <p:grpSp>
          <p:nvGrpSpPr>
            <p:cNvPr id="26" name="Group 21">
              <a:extLst>
                <a:ext uri="{FF2B5EF4-FFF2-40B4-BE49-F238E27FC236}">
                  <a16:creationId xmlns:a16="http://schemas.microsoft.com/office/drawing/2014/main" id="{0FD509FE-985F-4836-B80C-32D201D2AFC1}"/>
                </a:ext>
              </a:extLst>
            </p:cNvPr>
            <p:cNvGrpSpPr>
              <a:grpSpLocks/>
            </p:cNvGrpSpPr>
            <p:nvPr/>
          </p:nvGrpSpPr>
          <p:grpSpPr bwMode="auto">
            <a:xfrm flipH="1">
              <a:off x="4333" y="887"/>
              <a:ext cx="343" cy="491"/>
              <a:chOff x="4473" y="805"/>
              <a:chExt cx="343" cy="491"/>
            </a:xfrm>
          </p:grpSpPr>
          <p:sp>
            <p:nvSpPr>
              <p:cNvPr id="39" name="Line 22">
                <a:extLst>
                  <a:ext uri="{FF2B5EF4-FFF2-40B4-BE49-F238E27FC236}">
                    <a16:creationId xmlns:a16="http://schemas.microsoft.com/office/drawing/2014/main" id="{5D4761DD-8160-4A08-80B9-99361326F42E}"/>
                  </a:ext>
                </a:extLst>
              </p:cNvPr>
              <p:cNvSpPr>
                <a:spLocks noChangeShapeType="1"/>
              </p:cNvSpPr>
              <p:nvPr/>
            </p:nvSpPr>
            <p:spPr bwMode="auto">
              <a:xfrm flipH="1" flipV="1">
                <a:off x="4473" y="805"/>
                <a:ext cx="1" cy="491"/>
              </a:xfrm>
              <a:prstGeom prst="line">
                <a:avLst/>
              </a:prstGeom>
              <a:noFill/>
              <a:ln w="28575">
                <a:solidFill>
                  <a:srgbClr val="800000"/>
                </a:solidFill>
                <a:round/>
                <a:headEnd/>
                <a:tailEnd type="triangle" w="med" len="med"/>
              </a:ln>
            </p:spPr>
            <p:txBody>
              <a:bodyPr/>
              <a:lstStyle/>
              <a:p>
                <a:endParaRPr lang="en-US"/>
              </a:p>
            </p:txBody>
          </p:sp>
          <p:sp>
            <p:nvSpPr>
              <p:cNvPr id="40" name="Line 23">
                <a:extLst>
                  <a:ext uri="{FF2B5EF4-FFF2-40B4-BE49-F238E27FC236}">
                    <a16:creationId xmlns:a16="http://schemas.microsoft.com/office/drawing/2014/main" id="{A1280649-9911-4287-B2C4-50D13FAC728D}"/>
                  </a:ext>
                </a:extLst>
              </p:cNvPr>
              <p:cNvSpPr>
                <a:spLocks noChangeShapeType="1"/>
              </p:cNvSpPr>
              <p:nvPr/>
            </p:nvSpPr>
            <p:spPr bwMode="auto">
              <a:xfrm rot="1147804" flipH="1" flipV="1">
                <a:off x="4536" y="959"/>
                <a:ext cx="117" cy="327"/>
              </a:xfrm>
              <a:prstGeom prst="line">
                <a:avLst/>
              </a:prstGeom>
              <a:noFill/>
              <a:ln w="28575">
                <a:solidFill>
                  <a:srgbClr val="800000"/>
                </a:solidFill>
                <a:round/>
                <a:headEnd/>
                <a:tailEnd type="triangle" w="med" len="med"/>
              </a:ln>
            </p:spPr>
            <p:txBody>
              <a:bodyPr/>
              <a:lstStyle/>
              <a:p>
                <a:endParaRPr lang="en-US"/>
              </a:p>
            </p:txBody>
          </p:sp>
          <p:sp>
            <p:nvSpPr>
              <p:cNvPr id="41" name="Line 24">
                <a:extLst>
                  <a:ext uri="{FF2B5EF4-FFF2-40B4-BE49-F238E27FC236}">
                    <a16:creationId xmlns:a16="http://schemas.microsoft.com/office/drawing/2014/main" id="{2015700B-1793-47F5-B02C-09FC5C126F3F}"/>
                  </a:ext>
                </a:extLst>
              </p:cNvPr>
              <p:cNvSpPr>
                <a:spLocks noChangeShapeType="1"/>
              </p:cNvSpPr>
              <p:nvPr/>
            </p:nvSpPr>
            <p:spPr bwMode="auto">
              <a:xfrm rot="5400000" flipH="1" flipV="1">
                <a:off x="4728" y="1208"/>
                <a:ext cx="175" cy="0"/>
              </a:xfrm>
              <a:prstGeom prst="line">
                <a:avLst/>
              </a:prstGeom>
              <a:noFill/>
              <a:ln w="28575">
                <a:solidFill>
                  <a:srgbClr val="800000"/>
                </a:solidFill>
                <a:round/>
                <a:headEnd/>
                <a:tailEnd type="triangle" w="med" len="med"/>
              </a:ln>
            </p:spPr>
            <p:txBody>
              <a:bodyPr/>
              <a:lstStyle/>
              <a:p>
                <a:endParaRPr lang="en-US"/>
              </a:p>
            </p:txBody>
          </p:sp>
          <p:sp>
            <p:nvSpPr>
              <p:cNvPr id="42" name="Line 25">
                <a:extLst>
                  <a:ext uri="{FF2B5EF4-FFF2-40B4-BE49-F238E27FC236}">
                    <a16:creationId xmlns:a16="http://schemas.microsoft.com/office/drawing/2014/main" id="{6C824A71-C561-4F7B-B98E-58A8CDD17C1A}"/>
                  </a:ext>
                </a:extLst>
              </p:cNvPr>
              <p:cNvSpPr>
                <a:spLocks noChangeShapeType="1"/>
              </p:cNvSpPr>
              <p:nvPr/>
            </p:nvSpPr>
            <p:spPr bwMode="auto">
              <a:xfrm rot="2849048" flipH="1" flipV="1">
                <a:off x="4613" y="1097"/>
                <a:ext cx="175" cy="163"/>
              </a:xfrm>
              <a:prstGeom prst="line">
                <a:avLst/>
              </a:prstGeom>
              <a:noFill/>
              <a:ln w="28575">
                <a:solidFill>
                  <a:srgbClr val="800000"/>
                </a:solidFill>
                <a:round/>
                <a:headEnd/>
                <a:tailEnd type="triangle" w="med" len="med"/>
              </a:ln>
            </p:spPr>
            <p:txBody>
              <a:bodyPr/>
              <a:lstStyle/>
              <a:p>
                <a:endParaRPr lang="en-US"/>
              </a:p>
            </p:txBody>
          </p:sp>
        </p:grpSp>
        <p:grpSp>
          <p:nvGrpSpPr>
            <p:cNvPr id="27" name="Group 26">
              <a:extLst>
                <a:ext uri="{FF2B5EF4-FFF2-40B4-BE49-F238E27FC236}">
                  <a16:creationId xmlns:a16="http://schemas.microsoft.com/office/drawing/2014/main" id="{8A0C56A5-49C9-4F27-9A8C-B5C1D83027AD}"/>
                </a:ext>
              </a:extLst>
            </p:cNvPr>
            <p:cNvGrpSpPr>
              <a:grpSpLocks/>
            </p:cNvGrpSpPr>
            <p:nvPr/>
          </p:nvGrpSpPr>
          <p:grpSpPr bwMode="auto">
            <a:xfrm>
              <a:off x="4675" y="889"/>
              <a:ext cx="343" cy="491"/>
              <a:chOff x="4473" y="805"/>
              <a:chExt cx="343" cy="491"/>
            </a:xfrm>
          </p:grpSpPr>
          <p:sp>
            <p:nvSpPr>
              <p:cNvPr id="35" name="Line 27">
                <a:extLst>
                  <a:ext uri="{FF2B5EF4-FFF2-40B4-BE49-F238E27FC236}">
                    <a16:creationId xmlns:a16="http://schemas.microsoft.com/office/drawing/2014/main" id="{4FBCB94B-305D-4B45-A206-3DD25D597F51}"/>
                  </a:ext>
                </a:extLst>
              </p:cNvPr>
              <p:cNvSpPr>
                <a:spLocks noChangeShapeType="1"/>
              </p:cNvSpPr>
              <p:nvPr/>
            </p:nvSpPr>
            <p:spPr bwMode="auto">
              <a:xfrm flipH="1" flipV="1">
                <a:off x="4473" y="805"/>
                <a:ext cx="1" cy="491"/>
              </a:xfrm>
              <a:prstGeom prst="line">
                <a:avLst/>
              </a:prstGeom>
              <a:noFill/>
              <a:ln w="28575">
                <a:solidFill>
                  <a:srgbClr val="800000"/>
                </a:solidFill>
                <a:round/>
                <a:headEnd/>
                <a:tailEnd type="triangle" w="med" len="med"/>
              </a:ln>
            </p:spPr>
            <p:txBody>
              <a:bodyPr/>
              <a:lstStyle/>
              <a:p>
                <a:endParaRPr lang="en-US"/>
              </a:p>
            </p:txBody>
          </p:sp>
          <p:sp>
            <p:nvSpPr>
              <p:cNvPr id="36" name="Line 28">
                <a:extLst>
                  <a:ext uri="{FF2B5EF4-FFF2-40B4-BE49-F238E27FC236}">
                    <a16:creationId xmlns:a16="http://schemas.microsoft.com/office/drawing/2014/main" id="{34A34F6F-EDFD-4E98-935D-57ABB3F667DD}"/>
                  </a:ext>
                </a:extLst>
              </p:cNvPr>
              <p:cNvSpPr>
                <a:spLocks noChangeShapeType="1"/>
              </p:cNvSpPr>
              <p:nvPr/>
            </p:nvSpPr>
            <p:spPr bwMode="auto">
              <a:xfrm rot="1147804" flipH="1" flipV="1">
                <a:off x="4536" y="959"/>
                <a:ext cx="117" cy="327"/>
              </a:xfrm>
              <a:prstGeom prst="line">
                <a:avLst/>
              </a:prstGeom>
              <a:noFill/>
              <a:ln w="28575">
                <a:solidFill>
                  <a:srgbClr val="800000"/>
                </a:solidFill>
                <a:round/>
                <a:headEnd/>
                <a:tailEnd type="triangle" w="med" len="med"/>
              </a:ln>
            </p:spPr>
            <p:txBody>
              <a:bodyPr/>
              <a:lstStyle/>
              <a:p>
                <a:endParaRPr lang="en-US"/>
              </a:p>
            </p:txBody>
          </p:sp>
          <p:sp>
            <p:nvSpPr>
              <p:cNvPr id="37" name="Line 29">
                <a:extLst>
                  <a:ext uri="{FF2B5EF4-FFF2-40B4-BE49-F238E27FC236}">
                    <a16:creationId xmlns:a16="http://schemas.microsoft.com/office/drawing/2014/main" id="{1564A148-F2EA-47C9-AE00-431762A5D62A}"/>
                  </a:ext>
                </a:extLst>
              </p:cNvPr>
              <p:cNvSpPr>
                <a:spLocks noChangeShapeType="1"/>
              </p:cNvSpPr>
              <p:nvPr/>
            </p:nvSpPr>
            <p:spPr bwMode="auto">
              <a:xfrm rot="5400000" flipH="1" flipV="1">
                <a:off x="4728" y="1208"/>
                <a:ext cx="175" cy="0"/>
              </a:xfrm>
              <a:prstGeom prst="line">
                <a:avLst/>
              </a:prstGeom>
              <a:noFill/>
              <a:ln w="28575">
                <a:solidFill>
                  <a:srgbClr val="800000"/>
                </a:solidFill>
                <a:round/>
                <a:headEnd/>
                <a:tailEnd type="triangle" w="med" len="med"/>
              </a:ln>
            </p:spPr>
            <p:txBody>
              <a:bodyPr/>
              <a:lstStyle/>
              <a:p>
                <a:endParaRPr lang="en-US"/>
              </a:p>
            </p:txBody>
          </p:sp>
          <p:sp>
            <p:nvSpPr>
              <p:cNvPr id="38" name="Line 30">
                <a:extLst>
                  <a:ext uri="{FF2B5EF4-FFF2-40B4-BE49-F238E27FC236}">
                    <a16:creationId xmlns:a16="http://schemas.microsoft.com/office/drawing/2014/main" id="{D0764029-365B-42C7-A1CE-DD8AAC140685}"/>
                  </a:ext>
                </a:extLst>
              </p:cNvPr>
              <p:cNvSpPr>
                <a:spLocks noChangeShapeType="1"/>
              </p:cNvSpPr>
              <p:nvPr/>
            </p:nvSpPr>
            <p:spPr bwMode="auto">
              <a:xfrm rot="2849048" flipH="1" flipV="1">
                <a:off x="4613" y="1097"/>
                <a:ext cx="175" cy="163"/>
              </a:xfrm>
              <a:prstGeom prst="line">
                <a:avLst/>
              </a:prstGeom>
              <a:noFill/>
              <a:ln w="28575">
                <a:solidFill>
                  <a:srgbClr val="800000"/>
                </a:solidFill>
                <a:round/>
                <a:headEnd/>
                <a:tailEnd type="triangle" w="med" len="med"/>
              </a:ln>
            </p:spPr>
            <p:txBody>
              <a:bodyPr/>
              <a:lstStyle/>
              <a:p>
                <a:endParaRPr lang="en-US"/>
              </a:p>
            </p:txBody>
          </p:sp>
        </p:grpSp>
        <p:grpSp>
          <p:nvGrpSpPr>
            <p:cNvPr id="28" name="Group 31">
              <a:extLst>
                <a:ext uri="{FF2B5EF4-FFF2-40B4-BE49-F238E27FC236}">
                  <a16:creationId xmlns:a16="http://schemas.microsoft.com/office/drawing/2014/main" id="{A7DB84FD-B2FB-479D-971B-9AEF748BFC6B}"/>
                </a:ext>
              </a:extLst>
            </p:cNvPr>
            <p:cNvGrpSpPr>
              <a:grpSpLocks/>
            </p:cNvGrpSpPr>
            <p:nvPr/>
          </p:nvGrpSpPr>
          <p:grpSpPr bwMode="auto">
            <a:xfrm flipH="1">
              <a:off x="5017" y="889"/>
              <a:ext cx="343" cy="491"/>
              <a:chOff x="4473" y="805"/>
              <a:chExt cx="343" cy="491"/>
            </a:xfrm>
          </p:grpSpPr>
          <p:sp>
            <p:nvSpPr>
              <p:cNvPr id="31" name="Line 32">
                <a:extLst>
                  <a:ext uri="{FF2B5EF4-FFF2-40B4-BE49-F238E27FC236}">
                    <a16:creationId xmlns:a16="http://schemas.microsoft.com/office/drawing/2014/main" id="{0FF30C10-B796-4233-B23F-FAF8CC516406}"/>
                  </a:ext>
                </a:extLst>
              </p:cNvPr>
              <p:cNvSpPr>
                <a:spLocks noChangeShapeType="1"/>
              </p:cNvSpPr>
              <p:nvPr/>
            </p:nvSpPr>
            <p:spPr bwMode="auto">
              <a:xfrm flipH="1" flipV="1">
                <a:off x="4473" y="805"/>
                <a:ext cx="1" cy="491"/>
              </a:xfrm>
              <a:prstGeom prst="line">
                <a:avLst/>
              </a:prstGeom>
              <a:noFill/>
              <a:ln w="28575">
                <a:solidFill>
                  <a:srgbClr val="800000"/>
                </a:solidFill>
                <a:round/>
                <a:headEnd/>
                <a:tailEnd type="triangle" w="med" len="med"/>
              </a:ln>
            </p:spPr>
            <p:txBody>
              <a:bodyPr/>
              <a:lstStyle/>
              <a:p>
                <a:endParaRPr lang="en-US"/>
              </a:p>
            </p:txBody>
          </p:sp>
          <p:sp>
            <p:nvSpPr>
              <p:cNvPr id="32" name="Line 33">
                <a:extLst>
                  <a:ext uri="{FF2B5EF4-FFF2-40B4-BE49-F238E27FC236}">
                    <a16:creationId xmlns:a16="http://schemas.microsoft.com/office/drawing/2014/main" id="{416E2FE2-3AA4-4E93-8711-F9E1E7891C3A}"/>
                  </a:ext>
                </a:extLst>
              </p:cNvPr>
              <p:cNvSpPr>
                <a:spLocks noChangeShapeType="1"/>
              </p:cNvSpPr>
              <p:nvPr/>
            </p:nvSpPr>
            <p:spPr bwMode="auto">
              <a:xfrm rot="1147804" flipH="1" flipV="1">
                <a:off x="4536" y="959"/>
                <a:ext cx="117" cy="327"/>
              </a:xfrm>
              <a:prstGeom prst="line">
                <a:avLst/>
              </a:prstGeom>
              <a:noFill/>
              <a:ln w="28575">
                <a:solidFill>
                  <a:srgbClr val="800000"/>
                </a:solidFill>
                <a:round/>
                <a:headEnd/>
                <a:tailEnd type="triangle" w="med" len="med"/>
              </a:ln>
            </p:spPr>
            <p:txBody>
              <a:bodyPr/>
              <a:lstStyle/>
              <a:p>
                <a:endParaRPr lang="en-US"/>
              </a:p>
            </p:txBody>
          </p:sp>
          <p:sp>
            <p:nvSpPr>
              <p:cNvPr id="33" name="Line 34">
                <a:extLst>
                  <a:ext uri="{FF2B5EF4-FFF2-40B4-BE49-F238E27FC236}">
                    <a16:creationId xmlns:a16="http://schemas.microsoft.com/office/drawing/2014/main" id="{32CB5E4C-D7FF-45B6-B929-24B957CA3D07}"/>
                  </a:ext>
                </a:extLst>
              </p:cNvPr>
              <p:cNvSpPr>
                <a:spLocks noChangeShapeType="1"/>
              </p:cNvSpPr>
              <p:nvPr/>
            </p:nvSpPr>
            <p:spPr bwMode="auto">
              <a:xfrm rot="5400000" flipH="1" flipV="1">
                <a:off x="4728" y="1208"/>
                <a:ext cx="175" cy="0"/>
              </a:xfrm>
              <a:prstGeom prst="line">
                <a:avLst/>
              </a:prstGeom>
              <a:noFill/>
              <a:ln w="28575">
                <a:solidFill>
                  <a:srgbClr val="800000"/>
                </a:solidFill>
                <a:round/>
                <a:headEnd/>
                <a:tailEnd type="triangle" w="med" len="med"/>
              </a:ln>
            </p:spPr>
            <p:txBody>
              <a:bodyPr/>
              <a:lstStyle/>
              <a:p>
                <a:endParaRPr lang="en-US"/>
              </a:p>
            </p:txBody>
          </p:sp>
          <p:sp>
            <p:nvSpPr>
              <p:cNvPr id="34" name="Line 35">
                <a:extLst>
                  <a:ext uri="{FF2B5EF4-FFF2-40B4-BE49-F238E27FC236}">
                    <a16:creationId xmlns:a16="http://schemas.microsoft.com/office/drawing/2014/main" id="{9102D548-5D12-4CD1-BBB5-B5EE569CA60C}"/>
                  </a:ext>
                </a:extLst>
              </p:cNvPr>
              <p:cNvSpPr>
                <a:spLocks noChangeShapeType="1"/>
              </p:cNvSpPr>
              <p:nvPr/>
            </p:nvSpPr>
            <p:spPr bwMode="auto">
              <a:xfrm rot="2849048" flipH="1" flipV="1">
                <a:off x="4613" y="1097"/>
                <a:ext cx="175" cy="163"/>
              </a:xfrm>
              <a:prstGeom prst="line">
                <a:avLst/>
              </a:prstGeom>
              <a:noFill/>
              <a:ln w="28575">
                <a:solidFill>
                  <a:srgbClr val="800000"/>
                </a:solidFill>
                <a:round/>
                <a:headEnd/>
                <a:tailEnd type="triangle" w="med" len="med"/>
              </a:ln>
            </p:spPr>
            <p:txBody>
              <a:bodyPr/>
              <a:lstStyle/>
              <a:p>
                <a:endParaRPr lang="en-US"/>
              </a:p>
            </p:txBody>
          </p:sp>
        </p:grpSp>
        <p:sp>
          <p:nvSpPr>
            <p:cNvPr id="29" name="Freeform 36">
              <a:extLst>
                <a:ext uri="{FF2B5EF4-FFF2-40B4-BE49-F238E27FC236}">
                  <a16:creationId xmlns:a16="http://schemas.microsoft.com/office/drawing/2014/main" id="{26365837-8B76-4C03-9A3B-6B86A6F9DC2A}"/>
                </a:ext>
              </a:extLst>
            </p:cNvPr>
            <p:cNvSpPr>
              <a:spLocks/>
            </p:cNvSpPr>
            <p:nvPr/>
          </p:nvSpPr>
          <p:spPr bwMode="auto">
            <a:xfrm>
              <a:off x="3984" y="886"/>
              <a:ext cx="1538" cy="322"/>
            </a:xfrm>
            <a:custGeom>
              <a:avLst/>
              <a:gdLst>
                <a:gd name="T0" fmla="*/ 0 w 1538"/>
                <a:gd name="T1" fmla="*/ 4 h 322"/>
                <a:gd name="T2" fmla="*/ 174 w 1538"/>
                <a:gd name="T3" fmla="*/ 172 h 322"/>
                <a:gd name="T4" fmla="*/ 352 w 1538"/>
                <a:gd name="T5" fmla="*/ 320 h 322"/>
                <a:gd name="T6" fmla="*/ 540 w 1538"/>
                <a:gd name="T7" fmla="*/ 162 h 322"/>
                <a:gd name="T8" fmla="*/ 694 w 1538"/>
                <a:gd name="T9" fmla="*/ 0 h 322"/>
                <a:gd name="T10" fmla="*/ 828 w 1538"/>
                <a:gd name="T11" fmla="*/ 162 h 322"/>
                <a:gd name="T12" fmla="*/ 1032 w 1538"/>
                <a:gd name="T13" fmla="*/ 320 h 322"/>
                <a:gd name="T14" fmla="*/ 1234 w 1538"/>
                <a:gd name="T15" fmla="*/ 170 h 322"/>
                <a:gd name="T16" fmla="*/ 1378 w 1538"/>
                <a:gd name="T17" fmla="*/ 6 h 322"/>
                <a:gd name="T18" fmla="*/ 1538 w 1538"/>
                <a:gd name="T19" fmla="*/ 190 h 3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8"/>
                <a:gd name="T31" fmla="*/ 0 h 322"/>
                <a:gd name="T32" fmla="*/ 1538 w 1538"/>
                <a:gd name="T33" fmla="*/ 322 h 3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8" h="322">
                  <a:moveTo>
                    <a:pt x="0" y="4"/>
                  </a:moveTo>
                  <a:cubicBezTo>
                    <a:pt x="57" y="61"/>
                    <a:pt x="115" y="119"/>
                    <a:pt x="174" y="172"/>
                  </a:cubicBezTo>
                  <a:cubicBezTo>
                    <a:pt x="233" y="225"/>
                    <a:pt x="291" y="322"/>
                    <a:pt x="352" y="320"/>
                  </a:cubicBezTo>
                  <a:cubicBezTo>
                    <a:pt x="413" y="318"/>
                    <a:pt x="483" y="215"/>
                    <a:pt x="540" y="162"/>
                  </a:cubicBezTo>
                  <a:cubicBezTo>
                    <a:pt x="597" y="109"/>
                    <a:pt x="646" y="0"/>
                    <a:pt x="694" y="0"/>
                  </a:cubicBezTo>
                  <a:cubicBezTo>
                    <a:pt x="742" y="0"/>
                    <a:pt x="772" y="109"/>
                    <a:pt x="828" y="162"/>
                  </a:cubicBezTo>
                  <a:cubicBezTo>
                    <a:pt x="884" y="215"/>
                    <a:pt x="964" y="319"/>
                    <a:pt x="1032" y="320"/>
                  </a:cubicBezTo>
                  <a:cubicBezTo>
                    <a:pt x="1100" y="321"/>
                    <a:pt x="1176" y="222"/>
                    <a:pt x="1234" y="170"/>
                  </a:cubicBezTo>
                  <a:cubicBezTo>
                    <a:pt x="1292" y="118"/>
                    <a:pt x="1327" y="3"/>
                    <a:pt x="1378" y="6"/>
                  </a:cubicBezTo>
                  <a:cubicBezTo>
                    <a:pt x="1429" y="9"/>
                    <a:pt x="1504" y="156"/>
                    <a:pt x="1538" y="190"/>
                  </a:cubicBezTo>
                </a:path>
              </a:pathLst>
            </a:custGeom>
            <a:noFill/>
            <a:ln w="9525">
              <a:solidFill>
                <a:schemeClr val="tx1"/>
              </a:solidFill>
              <a:round/>
              <a:headEnd/>
              <a:tailEnd/>
            </a:ln>
          </p:spPr>
          <p:txBody>
            <a:bodyPr wrap="none"/>
            <a:lstStyle/>
            <a:p>
              <a:endParaRPr lang="en-US"/>
            </a:p>
          </p:txBody>
        </p:sp>
        <mc:AlternateContent xmlns:mc="http://schemas.openxmlformats.org/markup-compatibility/2006" xmlns:a14="http://schemas.microsoft.com/office/drawing/2010/main">
          <mc:Choice Requires="a14">
            <p:sp>
              <p:nvSpPr>
                <p:cNvPr id="30" name="Rectangle 37">
                  <a:extLst>
                    <a:ext uri="{FF2B5EF4-FFF2-40B4-BE49-F238E27FC236}">
                      <a16:creationId xmlns:a16="http://schemas.microsoft.com/office/drawing/2014/main" id="{611BE495-0205-4611-A0A7-10201D5B5696}"/>
                    </a:ext>
                  </a:extLst>
                </p:cNvPr>
                <p:cNvSpPr>
                  <a:spLocks noChangeArrowheads="1"/>
                </p:cNvSpPr>
                <p:nvPr/>
              </p:nvSpPr>
              <p:spPr bwMode="auto">
                <a:xfrm>
                  <a:off x="3900" y="582"/>
                  <a:ext cx="1856" cy="482"/>
                </a:xfrm>
                <a:prstGeom prst="rect">
                  <a:avLst/>
                </a:prstGeom>
                <a:noFill/>
                <a:ln w="9525">
                  <a:noFill/>
                  <a:miter lim="800000"/>
                  <a:headEnd/>
                  <a:tailEnd/>
                </a:ln>
                <a:effectLst/>
              </p:spPr>
              <p:txBody>
                <a:bodyPr wrap="square">
                  <a:spAutoFit/>
                </a:bodyPr>
                <a:lstStyle/>
                <a:p>
                  <a:pPr>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𝜑</m:t>
                            </m:r>
                          </m:e>
                        </m:d>
                        <m:r>
                          <a:rPr lang="en-US" i="1">
                            <a:latin typeface="Cambria Math" panose="02040503050406030204" pitchFamily="18" charset="0"/>
                          </a:rPr>
                          <m:t>=1+2</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𝑛</m:t>
                            </m:r>
                          </m:sub>
                          <m:sup/>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𝑛</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r>
                                  <a:rPr lang="en-US" i="1">
                                    <a:latin typeface="Cambria Math" panose="02040503050406030204" pitchFamily="18" charset="0"/>
                                  </a:rPr>
                                  <m:t>𝑛</m:t>
                                </m:r>
                                <m:r>
                                  <a:rPr lang="en-US" i="1">
                                    <a:latin typeface="Cambria Math" panose="02040503050406030204" pitchFamily="18" charset="0"/>
                                  </a:rPr>
                                  <m:t>𝜑</m:t>
                                </m:r>
                              </m:e>
                            </m:func>
                          </m:e>
                        </m:nary>
                      </m:oMath>
                    </m:oMathPara>
                  </a14:m>
                  <a:endParaRPr lang="en-US"/>
                </a:p>
              </p:txBody>
            </p:sp>
          </mc:Choice>
          <mc:Fallback xmlns="">
            <p:sp>
              <p:nvSpPr>
                <p:cNvPr id="30" name="Rectangle 37">
                  <a:extLst>
                    <a:ext uri="{FF2B5EF4-FFF2-40B4-BE49-F238E27FC236}">
                      <a16:creationId xmlns:a16="http://schemas.microsoft.com/office/drawing/2014/main" id="{611BE495-0205-4611-A0A7-10201D5B5696}"/>
                    </a:ext>
                  </a:extLst>
                </p:cNvPr>
                <p:cNvSpPr>
                  <a:spLocks noRot="1" noChangeAspect="1" noMove="1" noResize="1" noEditPoints="1" noAdjustHandles="1" noChangeArrowheads="1" noChangeShapeType="1" noTextEdit="1"/>
                </p:cNvSpPr>
                <p:nvPr/>
              </p:nvSpPr>
              <p:spPr bwMode="auto">
                <a:xfrm>
                  <a:off x="3900" y="582"/>
                  <a:ext cx="1856" cy="482"/>
                </a:xfrm>
                <a:prstGeom prst="rect">
                  <a:avLst/>
                </a:prstGeom>
                <a:blipFill>
                  <a:blip r:embed="rId3"/>
                  <a:stretch>
                    <a:fillRect/>
                  </a:stretch>
                </a:blipFill>
                <a:ln w="9525">
                  <a:noFill/>
                  <a:miter lim="800000"/>
                  <a:headEnd/>
                  <a:tailEnd/>
                </a:ln>
                <a:effectLst/>
              </p:spPr>
              <p:txBody>
                <a:bodyPr/>
                <a:lstStyle/>
                <a:p>
                  <a:r>
                    <a:rPr lang="en-US">
                      <a:noFill/>
                    </a:rPr>
                    <a:t> </a:t>
                  </a:r>
                </a:p>
              </p:txBody>
            </p:sp>
          </mc:Fallback>
        </mc:AlternateContent>
      </p:grpSp>
      <p:grpSp>
        <p:nvGrpSpPr>
          <p:cNvPr id="43" name="Group 38">
            <a:extLst>
              <a:ext uri="{FF2B5EF4-FFF2-40B4-BE49-F238E27FC236}">
                <a16:creationId xmlns:a16="http://schemas.microsoft.com/office/drawing/2014/main" id="{90126BB6-9AFC-42A0-85AB-8BA32AFED6DB}"/>
              </a:ext>
            </a:extLst>
          </p:cNvPr>
          <p:cNvGrpSpPr>
            <a:grpSpLocks/>
          </p:cNvGrpSpPr>
          <p:nvPr/>
        </p:nvGrpSpPr>
        <p:grpSpPr bwMode="auto">
          <a:xfrm>
            <a:off x="7487088" y="4478160"/>
            <a:ext cx="3032125" cy="1697038"/>
            <a:chOff x="3785" y="568"/>
            <a:chExt cx="1910" cy="1069"/>
          </a:xfrm>
        </p:grpSpPr>
        <p:sp>
          <p:nvSpPr>
            <p:cNvPr id="44" name="Line 39">
              <a:extLst>
                <a:ext uri="{FF2B5EF4-FFF2-40B4-BE49-F238E27FC236}">
                  <a16:creationId xmlns:a16="http://schemas.microsoft.com/office/drawing/2014/main" id="{A0A32560-3D0C-4E2C-9D3F-BFCEBF18FE71}"/>
                </a:ext>
              </a:extLst>
            </p:cNvPr>
            <p:cNvSpPr>
              <a:spLocks noChangeShapeType="1"/>
            </p:cNvSpPr>
            <p:nvPr/>
          </p:nvSpPr>
          <p:spPr bwMode="auto">
            <a:xfrm flipV="1">
              <a:off x="3877" y="568"/>
              <a:ext cx="0" cy="899"/>
            </a:xfrm>
            <a:prstGeom prst="line">
              <a:avLst/>
            </a:prstGeom>
            <a:noFill/>
            <a:ln w="9525">
              <a:solidFill>
                <a:schemeClr val="tx1"/>
              </a:solidFill>
              <a:round/>
              <a:headEnd/>
              <a:tailEnd type="triangle" w="med" len="med"/>
            </a:ln>
          </p:spPr>
          <p:txBody>
            <a:bodyPr wrap="none"/>
            <a:lstStyle/>
            <a:p>
              <a:endParaRPr lang="en-US"/>
            </a:p>
          </p:txBody>
        </p:sp>
        <p:sp>
          <p:nvSpPr>
            <p:cNvPr id="45" name="Line 40">
              <a:extLst>
                <a:ext uri="{FF2B5EF4-FFF2-40B4-BE49-F238E27FC236}">
                  <a16:creationId xmlns:a16="http://schemas.microsoft.com/office/drawing/2014/main" id="{3F9BBCFF-5F27-4B16-BBE8-35DB7D125453}"/>
                </a:ext>
              </a:extLst>
            </p:cNvPr>
            <p:cNvSpPr>
              <a:spLocks noChangeShapeType="1"/>
            </p:cNvSpPr>
            <p:nvPr/>
          </p:nvSpPr>
          <p:spPr bwMode="auto">
            <a:xfrm>
              <a:off x="3785" y="1382"/>
              <a:ext cx="1910" cy="2"/>
            </a:xfrm>
            <a:prstGeom prst="line">
              <a:avLst/>
            </a:prstGeom>
            <a:noFill/>
            <a:ln w="9525">
              <a:solidFill>
                <a:schemeClr val="tx1"/>
              </a:solidFill>
              <a:round/>
              <a:headEnd/>
              <a:tailEnd type="triangle" w="med" len="med"/>
            </a:ln>
          </p:spPr>
          <p:txBody>
            <a:bodyPr wrap="none"/>
            <a:lstStyle/>
            <a:p>
              <a:endParaRPr lang="en-US"/>
            </a:p>
          </p:txBody>
        </p:sp>
        <p:sp>
          <p:nvSpPr>
            <p:cNvPr id="46" name="Rectangle 41">
              <a:extLst>
                <a:ext uri="{FF2B5EF4-FFF2-40B4-BE49-F238E27FC236}">
                  <a16:creationId xmlns:a16="http://schemas.microsoft.com/office/drawing/2014/main" id="{C6D90726-F761-4BBB-98F3-21ADC9787129}"/>
                </a:ext>
              </a:extLst>
            </p:cNvPr>
            <p:cNvSpPr>
              <a:spLocks noChangeArrowheads="1"/>
            </p:cNvSpPr>
            <p:nvPr/>
          </p:nvSpPr>
          <p:spPr bwMode="auto">
            <a:xfrm>
              <a:off x="3944" y="1404"/>
              <a:ext cx="1539" cy="233"/>
            </a:xfrm>
            <a:prstGeom prst="rect">
              <a:avLst/>
            </a:prstGeom>
            <a:noFill/>
            <a:ln w="9525">
              <a:noFill/>
              <a:miter lim="800000"/>
              <a:headEnd/>
              <a:tailEnd/>
            </a:ln>
            <a:effectLst/>
          </p:spPr>
          <p:txBody>
            <a:bodyPr lIns="0" rIns="0">
              <a:spAutoFit/>
            </a:bodyPr>
            <a:lstStyle/>
            <a:p>
              <a:pPr>
                <a:defRPr/>
              </a:pPr>
              <a:r>
                <a:rPr lang="en-US">
                  <a:latin typeface="Symbol" pitchFamily="18" charset="2"/>
                </a:rPr>
                <a:t>0            p           2p</a:t>
              </a:r>
              <a:endParaRPr lang="en-US"/>
            </a:p>
          </p:txBody>
        </p:sp>
        <p:sp>
          <p:nvSpPr>
            <p:cNvPr id="47" name="Rectangle 42">
              <a:extLst>
                <a:ext uri="{FF2B5EF4-FFF2-40B4-BE49-F238E27FC236}">
                  <a16:creationId xmlns:a16="http://schemas.microsoft.com/office/drawing/2014/main" id="{61D76797-7247-42D5-8A31-AD6BB06E49B6}"/>
                </a:ext>
              </a:extLst>
            </p:cNvPr>
            <p:cNvSpPr>
              <a:spLocks noChangeArrowheads="1"/>
            </p:cNvSpPr>
            <p:nvPr/>
          </p:nvSpPr>
          <p:spPr bwMode="auto">
            <a:xfrm>
              <a:off x="5486" y="1096"/>
              <a:ext cx="204" cy="233"/>
            </a:xfrm>
            <a:prstGeom prst="rect">
              <a:avLst/>
            </a:prstGeom>
            <a:noFill/>
            <a:ln w="9525">
              <a:noFill/>
              <a:miter lim="800000"/>
              <a:headEnd/>
              <a:tailEnd/>
            </a:ln>
            <a:effectLst/>
          </p:spPr>
          <p:txBody>
            <a:bodyPr wrap="none">
              <a:spAutoFit/>
            </a:bodyPr>
            <a:lstStyle/>
            <a:p>
              <a:pPr>
                <a:defRPr/>
              </a:pPr>
              <a:r>
                <a:rPr lang="en-US">
                  <a:latin typeface="Symbol" pitchFamily="18" charset="2"/>
                </a:rPr>
                <a:t>j</a:t>
              </a:r>
            </a:p>
          </p:txBody>
        </p:sp>
        <p:sp>
          <p:nvSpPr>
            <p:cNvPr id="48" name="Line 43">
              <a:extLst>
                <a:ext uri="{FF2B5EF4-FFF2-40B4-BE49-F238E27FC236}">
                  <a16:creationId xmlns:a16="http://schemas.microsoft.com/office/drawing/2014/main" id="{FE57E16D-3F7C-4323-849B-6F9465386DD1}"/>
                </a:ext>
              </a:extLst>
            </p:cNvPr>
            <p:cNvSpPr>
              <a:spLocks noChangeShapeType="1"/>
            </p:cNvSpPr>
            <p:nvPr/>
          </p:nvSpPr>
          <p:spPr bwMode="auto">
            <a:xfrm>
              <a:off x="3990" y="1343"/>
              <a:ext cx="0" cy="70"/>
            </a:xfrm>
            <a:prstGeom prst="line">
              <a:avLst/>
            </a:prstGeom>
            <a:noFill/>
            <a:ln w="9525">
              <a:solidFill>
                <a:schemeClr val="tx1"/>
              </a:solidFill>
              <a:round/>
              <a:headEnd/>
              <a:tailEnd/>
            </a:ln>
          </p:spPr>
          <p:txBody>
            <a:bodyPr wrap="none"/>
            <a:lstStyle/>
            <a:p>
              <a:endParaRPr lang="en-US"/>
            </a:p>
          </p:txBody>
        </p:sp>
        <p:sp>
          <p:nvSpPr>
            <p:cNvPr id="49" name="Line 44">
              <a:extLst>
                <a:ext uri="{FF2B5EF4-FFF2-40B4-BE49-F238E27FC236}">
                  <a16:creationId xmlns:a16="http://schemas.microsoft.com/office/drawing/2014/main" id="{E3357A78-1A85-4286-8EB2-472B41BC3D10}"/>
                </a:ext>
              </a:extLst>
            </p:cNvPr>
            <p:cNvSpPr>
              <a:spLocks noChangeShapeType="1"/>
            </p:cNvSpPr>
            <p:nvPr/>
          </p:nvSpPr>
          <p:spPr bwMode="auto">
            <a:xfrm>
              <a:off x="4676" y="1345"/>
              <a:ext cx="0" cy="70"/>
            </a:xfrm>
            <a:prstGeom prst="line">
              <a:avLst/>
            </a:prstGeom>
            <a:noFill/>
            <a:ln w="9525">
              <a:solidFill>
                <a:schemeClr val="tx1"/>
              </a:solidFill>
              <a:round/>
              <a:headEnd/>
              <a:tailEnd/>
            </a:ln>
          </p:spPr>
          <p:txBody>
            <a:bodyPr wrap="none"/>
            <a:lstStyle/>
            <a:p>
              <a:endParaRPr lang="en-US"/>
            </a:p>
          </p:txBody>
        </p:sp>
        <p:sp>
          <p:nvSpPr>
            <p:cNvPr id="50" name="Line 45">
              <a:extLst>
                <a:ext uri="{FF2B5EF4-FFF2-40B4-BE49-F238E27FC236}">
                  <a16:creationId xmlns:a16="http://schemas.microsoft.com/office/drawing/2014/main" id="{7BAEEA22-BB30-4076-9395-9D0403200E63}"/>
                </a:ext>
              </a:extLst>
            </p:cNvPr>
            <p:cNvSpPr>
              <a:spLocks noChangeShapeType="1"/>
            </p:cNvSpPr>
            <p:nvPr/>
          </p:nvSpPr>
          <p:spPr bwMode="auto">
            <a:xfrm>
              <a:off x="5360" y="1339"/>
              <a:ext cx="0" cy="70"/>
            </a:xfrm>
            <a:prstGeom prst="line">
              <a:avLst/>
            </a:prstGeom>
            <a:noFill/>
            <a:ln w="9525">
              <a:solidFill>
                <a:schemeClr val="tx1"/>
              </a:solidFill>
              <a:round/>
              <a:headEnd/>
              <a:tailEnd/>
            </a:ln>
          </p:spPr>
          <p:txBody>
            <a:bodyPr wrap="none"/>
            <a:lstStyle/>
            <a:p>
              <a:endParaRPr lang="en-US"/>
            </a:p>
          </p:txBody>
        </p:sp>
        <p:sp>
          <p:nvSpPr>
            <p:cNvPr id="51" name="Line 46">
              <a:extLst>
                <a:ext uri="{FF2B5EF4-FFF2-40B4-BE49-F238E27FC236}">
                  <a16:creationId xmlns:a16="http://schemas.microsoft.com/office/drawing/2014/main" id="{D9929C93-BBA8-45F6-9CBC-1969A4C440A0}"/>
                </a:ext>
              </a:extLst>
            </p:cNvPr>
            <p:cNvSpPr>
              <a:spLocks noChangeShapeType="1"/>
            </p:cNvSpPr>
            <p:nvPr/>
          </p:nvSpPr>
          <p:spPr bwMode="auto">
            <a:xfrm>
              <a:off x="4332" y="1357"/>
              <a:ext cx="0" cy="46"/>
            </a:xfrm>
            <a:prstGeom prst="line">
              <a:avLst/>
            </a:prstGeom>
            <a:noFill/>
            <a:ln w="9525">
              <a:solidFill>
                <a:schemeClr val="tx1"/>
              </a:solidFill>
              <a:round/>
              <a:headEnd/>
              <a:tailEnd/>
            </a:ln>
          </p:spPr>
          <p:txBody>
            <a:bodyPr wrap="none"/>
            <a:lstStyle/>
            <a:p>
              <a:endParaRPr lang="en-US"/>
            </a:p>
          </p:txBody>
        </p:sp>
        <p:sp>
          <p:nvSpPr>
            <p:cNvPr id="52" name="Line 47">
              <a:extLst>
                <a:ext uri="{FF2B5EF4-FFF2-40B4-BE49-F238E27FC236}">
                  <a16:creationId xmlns:a16="http://schemas.microsoft.com/office/drawing/2014/main" id="{11634F9D-88EB-4682-B48F-58AEFC528E1F}"/>
                </a:ext>
              </a:extLst>
            </p:cNvPr>
            <p:cNvSpPr>
              <a:spLocks noChangeShapeType="1"/>
            </p:cNvSpPr>
            <p:nvPr/>
          </p:nvSpPr>
          <p:spPr bwMode="auto">
            <a:xfrm>
              <a:off x="5018" y="1359"/>
              <a:ext cx="0" cy="46"/>
            </a:xfrm>
            <a:prstGeom prst="line">
              <a:avLst/>
            </a:prstGeom>
            <a:noFill/>
            <a:ln w="9525">
              <a:solidFill>
                <a:schemeClr val="tx1"/>
              </a:solidFill>
              <a:round/>
              <a:headEnd/>
              <a:tailEnd/>
            </a:ln>
          </p:spPr>
          <p:txBody>
            <a:bodyPr wrap="none"/>
            <a:lstStyle/>
            <a:p>
              <a:endParaRPr lang="en-US"/>
            </a:p>
          </p:txBody>
        </p:sp>
      </p:grpSp>
      <p:grpSp>
        <p:nvGrpSpPr>
          <p:cNvPr id="53" name="Group 48">
            <a:extLst>
              <a:ext uri="{FF2B5EF4-FFF2-40B4-BE49-F238E27FC236}">
                <a16:creationId xmlns:a16="http://schemas.microsoft.com/office/drawing/2014/main" id="{D91A74EB-A4A0-4754-86EA-DF4EF8C3C415}"/>
              </a:ext>
            </a:extLst>
          </p:cNvPr>
          <p:cNvGrpSpPr>
            <a:grpSpLocks/>
          </p:cNvGrpSpPr>
          <p:nvPr/>
        </p:nvGrpSpPr>
        <p:grpSpPr bwMode="auto">
          <a:xfrm>
            <a:off x="2595982" y="2113810"/>
            <a:ext cx="2630487" cy="2255837"/>
            <a:chOff x="19" y="479"/>
            <a:chExt cx="1657" cy="1421"/>
          </a:xfrm>
        </p:grpSpPr>
        <p:sp>
          <p:nvSpPr>
            <p:cNvPr id="54" name="Oval 49">
              <a:extLst>
                <a:ext uri="{FF2B5EF4-FFF2-40B4-BE49-F238E27FC236}">
                  <a16:creationId xmlns:a16="http://schemas.microsoft.com/office/drawing/2014/main" id="{60118F5B-6A9D-4D4D-AC9E-74C6233A81D0}"/>
                </a:ext>
              </a:extLst>
            </p:cNvPr>
            <p:cNvSpPr>
              <a:spLocks noChangeArrowheads="1"/>
            </p:cNvSpPr>
            <p:nvPr/>
          </p:nvSpPr>
          <p:spPr bwMode="auto">
            <a:xfrm rot="9336061">
              <a:off x="640" y="793"/>
              <a:ext cx="417" cy="788"/>
            </a:xfrm>
            <a:prstGeom prst="ellipse">
              <a:avLst/>
            </a:prstGeom>
            <a:solidFill>
              <a:srgbClr val="FF0000">
                <a:alpha val="29803"/>
              </a:srgbClr>
            </a:solidFill>
            <a:ln w="9360">
              <a:solidFill>
                <a:srgbClr val="000000"/>
              </a:solidFill>
              <a:round/>
              <a:headEnd/>
              <a:tailEnd/>
            </a:ln>
          </p:spPr>
          <p:txBody>
            <a:bodyPr wrap="none" anchor="ctr"/>
            <a:lstStyle/>
            <a:p>
              <a:endParaRPr lang="en-US"/>
            </a:p>
          </p:txBody>
        </p:sp>
        <p:grpSp>
          <p:nvGrpSpPr>
            <p:cNvPr id="55" name="Group 50">
              <a:extLst>
                <a:ext uri="{FF2B5EF4-FFF2-40B4-BE49-F238E27FC236}">
                  <a16:creationId xmlns:a16="http://schemas.microsoft.com/office/drawing/2014/main" id="{E4CB03B2-FE6C-4960-9196-FF89BD80AFCC}"/>
                </a:ext>
              </a:extLst>
            </p:cNvPr>
            <p:cNvGrpSpPr>
              <a:grpSpLocks/>
            </p:cNvGrpSpPr>
            <p:nvPr/>
          </p:nvGrpSpPr>
          <p:grpSpPr bwMode="auto">
            <a:xfrm rot="-1445217">
              <a:off x="939" y="1014"/>
              <a:ext cx="737" cy="587"/>
              <a:chOff x="2982" y="1139"/>
              <a:chExt cx="737" cy="587"/>
            </a:xfrm>
          </p:grpSpPr>
          <p:sp>
            <p:nvSpPr>
              <p:cNvPr id="71" name="Line 51">
                <a:extLst>
                  <a:ext uri="{FF2B5EF4-FFF2-40B4-BE49-F238E27FC236}">
                    <a16:creationId xmlns:a16="http://schemas.microsoft.com/office/drawing/2014/main" id="{8DE3ED3A-C7AD-4ED2-A11D-51D9805D7381}"/>
                  </a:ext>
                </a:extLst>
              </p:cNvPr>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en-US"/>
              </a:p>
            </p:txBody>
          </p:sp>
          <p:sp>
            <p:nvSpPr>
              <p:cNvPr id="72" name="Line 52">
                <a:extLst>
                  <a:ext uri="{FF2B5EF4-FFF2-40B4-BE49-F238E27FC236}">
                    <a16:creationId xmlns:a16="http://schemas.microsoft.com/office/drawing/2014/main" id="{BC3BD73C-0FBF-4798-AD1C-76A557A6A7C1}"/>
                  </a:ext>
                </a:extLst>
              </p:cNvPr>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en-US"/>
              </a:p>
            </p:txBody>
          </p:sp>
          <p:sp>
            <p:nvSpPr>
              <p:cNvPr id="73" name="Line 53">
                <a:extLst>
                  <a:ext uri="{FF2B5EF4-FFF2-40B4-BE49-F238E27FC236}">
                    <a16:creationId xmlns:a16="http://schemas.microsoft.com/office/drawing/2014/main" id="{B147818C-A456-4176-B020-9BEA10BE578A}"/>
                  </a:ext>
                </a:extLst>
              </p:cNvPr>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en-US"/>
              </a:p>
            </p:txBody>
          </p:sp>
          <p:sp>
            <p:nvSpPr>
              <p:cNvPr id="74" name="Line 54">
                <a:extLst>
                  <a:ext uri="{FF2B5EF4-FFF2-40B4-BE49-F238E27FC236}">
                    <a16:creationId xmlns:a16="http://schemas.microsoft.com/office/drawing/2014/main" id="{24B59139-E2F0-40C3-8C9E-B97C550593AA}"/>
                  </a:ext>
                </a:extLst>
              </p:cNvPr>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en-US"/>
              </a:p>
            </p:txBody>
          </p:sp>
        </p:grpSp>
        <p:grpSp>
          <p:nvGrpSpPr>
            <p:cNvPr id="56" name="Group 55">
              <a:extLst>
                <a:ext uri="{FF2B5EF4-FFF2-40B4-BE49-F238E27FC236}">
                  <a16:creationId xmlns:a16="http://schemas.microsoft.com/office/drawing/2014/main" id="{8761D6EA-DC54-4293-9CB8-1AF4EF8D8D97}"/>
                </a:ext>
              </a:extLst>
            </p:cNvPr>
            <p:cNvGrpSpPr>
              <a:grpSpLocks/>
            </p:cNvGrpSpPr>
            <p:nvPr/>
          </p:nvGrpSpPr>
          <p:grpSpPr bwMode="auto">
            <a:xfrm rot="9354783">
              <a:off x="19" y="784"/>
              <a:ext cx="737" cy="587"/>
              <a:chOff x="2982" y="1139"/>
              <a:chExt cx="737" cy="587"/>
            </a:xfrm>
          </p:grpSpPr>
          <p:sp>
            <p:nvSpPr>
              <p:cNvPr id="67" name="Line 56">
                <a:extLst>
                  <a:ext uri="{FF2B5EF4-FFF2-40B4-BE49-F238E27FC236}">
                    <a16:creationId xmlns:a16="http://schemas.microsoft.com/office/drawing/2014/main" id="{8EECC834-C335-4BFC-820A-861B3C9FBB5F}"/>
                  </a:ext>
                </a:extLst>
              </p:cNvPr>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en-US"/>
              </a:p>
            </p:txBody>
          </p:sp>
          <p:sp>
            <p:nvSpPr>
              <p:cNvPr id="68" name="Line 57">
                <a:extLst>
                  <a:ext uri="{FF2B5EF4-FFF2-40B4-BE49-F238E27FC236}">
                    <a16:creationId xmlns:a16="http://schemas.microsoft.com/office/drawing/2014/main" id="{CF0508CE-6371-4711-B53B-BAB7A5FED95D}"/>
                  </a:ext>
                </a:extLst>
              </p:cNvPr>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en-US"/>
              </a:p>
            </p:txBody>
          </p:sp>
          <p:sp>
            <p:nvSpPr>
              <p:cNvPr id="69" name="Line 58">
                <a:extLst>
                  <a:ext uri="{FF2B5EF4-FFF2-40B4-BE49-F238E27FC236}">
                    <a16:creationId xmlns:a16="http://schemas.microsoft.com/office/drawing/2014/main" id="{96A97ED2-F7D4-48BD-B1BC-55DB280E4621}"/>
                  </a:ext>
                </a:extLst>
              </p:cNvPr>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en-US"/>
              </a:p>
            </p:txBody>
          </p:sp>
          <p:sp>
            <p:nvSpPr>
              <p:cNvPr id="70" name="Line 59">
                <a:extLst>
                  <a:ext uri="{FF2B5EF4-FFF2-40B4-BE49-F238E27FC236}">
                    <a16:creationId xmlns:a16="http://schemas.microsoft.com/office/drawing/2014/main" id="{2B49C0BA-A3A1-4974-8512-422BCDB6A8B7}"/>
                  </a:ext>
                </a:extLst>
              </p:cNvPr>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en-US"/>
              </a:p>
            </p:txBody>
          </p:sp>
        </p:grpSp>
        <p:grpSp>
          <p:nvGrpSpPr>
            <p:cNvPr id="57" name="Group 60">
              <a:extLst>
                <a:ext uri="{FF2B5EF4-FFF2-40B4-BE49-F238E27FC236}">
                  <a16:creationId xmlns:a16="http://schemas.microsoft.com/office/drawing/2014/main" id="{A737B44B-DE13-468B-93C4-F65C167D3F41}"/>
                </a:ext>
              </a:extLst>
            </p:cNvPr>
            <p:cNvGrpSpPr>
              <a:grpSpLocks/>
            </p:cNvGrpSpPr>
            <p:nvPr/>
          </p:nvGrpSpPr>
          <p:grpSpPr bwMode="auto">
            <a:xfrm rot="20154783" flipH="1">
              <a:off x="263" y="1313"/>
              <a:ext cx="737" cy="587"/>
              <a:chOff x="2982" y="1139"/>
              <a:chExt cx="737" cy="587"/>
            </a:xfrm>
          </p:grpSpPr>
          <p:sp>
            <p:nvSpPr>
              <p:cNvPr id="63" name="Line 61">
                <a:extLst>
                  <a:ext uri="{FF2B5EF4-FFF2-40B4-BE49-F238E27FC236}">
                    <a16:creationId xmlns:a16="http://schemas.microsoft.com/office/drawing/2014/main" id="{03025800-DC38-4C5F-BC6A-71944FD9A4EF}"/>
                  </a:ext>
                </a:extLst>
              </p:cNvPr>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en-US"/>
              </a:p>
            </p:txBody>
          </p:sp>
          <p:sp>
            <p:nvSpPr>
              <p:cNvPr id="64" name="Line 62">
                <a:extLst>
                  <a:ext uri="{FF2B5EF4-FFF2-40B4-BE49-F238E27FC236}">
                    <a16:creationId xmlns:a16="http://schemas.microsoft.com/office/drawing/2014/main" id="{2DD09206-C71C-4C56-8BA3-6357AB48D084}"/>
                  </a:ext>
                </a:extLst>
              </p:cNvPr>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en-US"/>
              </a:p>
            </p:txBody>
          </p:sp>
          <p:sp>
            <p:nvSpPr>
              <p:cNvPr id="65" name="Line 63">
                <a:extLst>
                  <a:ext uri="{FF2B5EF4-FFF2-40B4-BE49-F238E27FC236}">
                    <a16:creationId xmlns:a16="http://schemas.microsoft.com/office/drawing/2014/main" id="{79D5EA88-1E57-40DB-9293-A541D03664FD}"/>
                  </a:ext>
                </a:extLst>
              </p:cNvPr>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en-US"/>
              </a:p>
            </p:txBody>
          </p:sp>
          <p:sp>
            <p:nvSpPr>
              <p:cNvPr id="66" name="Line 64">
                <a:extLst>
                  <a:ext uri="{FF2B5EF4-FFF2-40B4-BE49-F238E27FC236}">
                    <a16:creationId xmlns:a16="http://schemas.microsoft.com/office/drawing/2014/main" id="{C827B203-6861-4A07-8008-1D975FD1E230}"/>
                  </a:ext>
                </a:extLst>
              </p:cNvPr>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en-US"/>
              </a:p>
            </p:txBody>
          </p:sp>
        </p:grpSp>
        <p:grpSp>
          <p:nvGrpSpPr>
            <p:cNvPr id="58" name="Group 65">
              <a:extLst>
                <a:ext uri="{FF2B5EF4-FFF2-40B4-BE49-F238E27FC236}">
                  <a16:creationId xmlns:a16="http://schemas.microsoft.com/office/drawing/2014/main" id="{88AFF892-A2C6-419F-A2A1-AEA9A4450D13}"/>
                </a:ext>
              </a:extLst>
            </p:cNvPr>
            <p:cNvGrpSpPr>
              <a:grpSpLocks/>
            </p:cNvGrpSpPr>
            <p:nvPr/>
          </p:nvGrpSpPr>
          <p:grpSpPr bwMode="auto">
            <a:xfrm rot="9354783" flipH="1">
              <a:off x="697" y="479"/>
              <a:ext cx="737" cy="587"/>
              <a:chOff x="2982" y="1139"/>
              <a:chExt cx="737" cy="587"/>
            </a:xfrm>
          </p:grpSpPr>
          <p:sp>
            <p:nvSpPr>
              <p:cNvPr id="59" name="Line 66">
                <a:extLst>
                  <a:ext uri="{FF2B5EF4-FFF2-40B4-BE49-F238E27FC236}">
                    <a16:creationId xmlns:a16="http://schemas.microsoft.com/office/drawing/2014/main" id="{27527D1D-741D-44A9-9E12-A7DD23A45121}"/>
                  </a:ext>
                </a:extLst>
              </p:cNvPr>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en-US"/>
              </a:p>
            </p:txBody>
          </p:sp>
          <p:sp>
            <p:nvSpPr>
              <p:cNvPr id="60" name="Line 67">
                <a:extLst>
                  <a:ext uri="{FF2B5EF4-FFF2-40B4-BE49-F238E27FC236}">
                    <a16:creationId xmlns:a16="http://schemas.microsoft.com/office/drawing/2014/main" id="{EBCAB211-A027-4F72-8AC8-522975639B5F}"/>
                  </a:ext>
                </a:extLst>
              </p:cNvPr>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en-US"/>
              </a:p>
            </p:txBody>
          </p:sp>
          <p:sp>
            <p:nvSpPr>
              <p:cNvPr id="61" name="Line 68">
                <a:extLst>
                  <a:ext uri="{FF2B5EF4-FFF2-40B4-BE49-F238E27FC236}">
                    <a16:creationId xmlns:a16="http://schemas.microsoft.com/office/drawing/2014/main" id="{030CE98F-EDEA-4D5F-9885-991879BE3AEC}"/>
                  </a:ext>
                </a:extLst>
              </p:cNvPr>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en-US"/>
              </a:p>
            </p:txBody>
          </p:sp>
          <p:sp>
            <p:nvSpPr>
              <p:cNvPr id="62" name="Line 69">
                <a:extLst>
                  <a:ext uri="{FF2B5EF4-FFF2-40B4-BE49-F238E27FC236}">
                    <a16:creationId xmlns:a16="http://schemas.microsoft.com/office/drawing/2014/main" id="{9F5140F0-2FF4-4C2A-981B-64BAAAF57B3E}"/>
                  </a:ext>
                </a:extLst>
              </p:cNvPr>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en-US"/>
              </a:p>
            </p:txBody>
          </p:sp>
        </p:grpSp>
      </p:grpSp>
      <p:sp>
        <p:nvSpPr>
          <p:cNvPr id="75" name="Line 70">
            <a:extLst>
              <a:ext uri="{FF2B5EF4-FFF2-40B4-BE49-F238E27FC236}">
                <a16:creationId xmlns:a16="http://schemas.microsoft.com/office/drawing/2014/main" id="{68051115-5EEA-4C96-8DCC-3685E2E0AC3B}"/>
              </a:ext>
            </a:extLst>
          </p:cNvPr>
          <p:cNvSpPr>
            <a:spLocks noChangeAspect="1" noChangeShapeType="1"/>
          </p:cNvSpPr>
          <p:nvPr/>
        </p:nvSpPr>
        <p:spPr bwMode="auto">
          <a:xfrm rot="20195838" flipV="1">
            <a:off x="2489618" y="3218709"/>
            <a:ext cx="2927350" cy="31750"/>
          </a:xfrm>
          <a:prstGeom prst="line">
            <a:avLst/>
          </a:prstGeom>
          <a:noFill/>
          <a:ln w="28575">
            <a:solidFill>
              <a:schemeClr val="tx1"/>
            </a:solidFill>
            <a:prstDash val="sysDot"/>
            <a:round/>
            <a:headEnd/>
            <a:tailEnd/>
          </a:ln>
        </p:spPr>
        <p:txBody>
          <a:bodyPr/>
          <a:lstStyle/>
          <a:p>
            <a:endParaRPr lang="en-US"/>
          </a:p>
        </p:txBody>
      </p:sp>
      <p:grpSp>
        <p:nvGrpSpPr>
          <p:cNvPr id="76" name="Group 71">
            <a:extLst>
              <a:ext uri="{FF2B5EF4-FFF2-40B4-BE49-F238E27FC236}">
                <a16:creationId xmlns:a16="http://schemas.microsoft.com/office/drawing/2014/main" id="{BB40E91E-69CC-4D30-84C0-54CD0D3B1F1D}"/>
              </a:ext>
            </a:extLst>
          </p:cNvPr>
          <p:cNvGrpSpPr>
            <a:grpSpLocks/>
          </p:cNvGrpSpPr>
          <p:nvPr/>
        </p:nvGrpSpPr>
        <p:grpSpPr bwMode="auto">
          <a:xfrm>
            <a:off x="2775368" y="2691659"/>
            <a:ext cx="1125538" cy="804862"/>
            <a:chOff x="132" y="843"/>
            <a:chExt cx="709" cy="507"/>
          </a:xfrm>
        </p:grpSpPr>
        <p:sp>
          <p:nvSpPr>
            <p:cNvPr id="77" name="Arc 72">
              <a:extLst>
                <a:ext uri="{FF2B5EF4-FFF2-40B4-BE49-F238E27FC236}">
                  <a16:creationId xmlns:a16="http://schemas.microsoft.com/office/drawing/2014/main" id="{F2DCB6B6-589C-4EBC-97B1-732B6DB972FD}"/>
                </a:ext>
              </a:extLst>
            </p:cNvPr>
            <p:cNvSpPr>
              <a:spLocks/>
            </p:cNvSpPr>
            <p:nvPr/>
          </p:nvSpPr>
          <p:spPr bwMode="auto">
            <a:xfrm rot="20195838" flipH="1">
              <a:off x="190" y="879"/>
              <a:ext cx="555" cy="461"/>
            </a:xfrm>
            <a:custGeom>
              <a:avLst/>
              <a:gdLst>
                <a:gd name="T0" fmla="*/ 0 w 21600"/>
                <a:gd name="T1" fmla="*/ 0 h 16676"/>
                <a:gd name="T2" fmla="*/ 0 w 21600"/>
                <a:gd name="T3" fmla="*/ 0 h 16676"/>
                <a:gd name="T4" fmla="*/ 0 w 21600"/>
                <a:gd name="T5" fmla="*/ 0 h 16676"/>
                <a:gd name="T6" fmla="*/ 0 60000 65536"/>
                <a:gd name="T7" fmla="*/ 0 60000 65536"/>
                <a:gd name="T8" fmla="*/ 0 60000 65536"/>
                <a:gd name="T9" fmla="*/ 0 w 21600"/>
                <a:gd name="T10" fmla="*/ 0 h 16676"/>
                <a:gd name="T11" fmla="*/ 21600 w 21600"/>
                <a:gd name="T12" fmla="*/ 16676 h 16676"/>
              </a:gdLst>
              <a:ahLst/>
              <a:cxnLst>
                <a:cxn ang="T6">
                  <a:pos x="T0" y="T1"/>
                </a:cxn>
                <a:cxn ang="T7">
                  <a:pos x="T2" y="T3"/>
                </a:cxn>
                <a:cxn ang="T8">
                  <a:pos x="T4" y="T5"/>
                </a:cxn>
              </a:cxnLst>
              <a:rect l="T9" t="T10" r="T11" b="T12"/>
              <a:pathLst>
                <a:path w="21600" h="16676" fill="none" extrusionOk="0">
                  <a:moveTo>
                    <a:pt x="13728" y="-1"/>
                  </a:moveTo>
                  <a:cubicBezTo>
                    <a:pt x="18712" y="4102"/>
                    <a:pt x="21600" y="10220"/>
                    <a:pt x="21600" y="16676"/>
                  </a:cubicBezTo>
                </a:path>
                <a:path w="21600" h="16676" stroke="0" extrusionOk="0">
                  <a:moveTo>
                    <a:pt x="13728" y="-1"/>
                  </a:moveTo>
                  <a:cubicBezTo>
                    <a:pt x="18712" y="4102"/>
                    <a:pt x="21600" y="10220"/>
                    <a:pt x="21600" y="16676"/>
                  </a:cubicBezTo>
                  <a:lnTo>
                    <a:pt x="0" y="16676"/>
                  </a:lnTo>
                  <a:close/>
                </a:path>
              </a:pathLst>
            </a:custGeom>
            <a:solidFill>
              <a:schemeClr val="tx1">
                <a:alpha val="30196"/>
              </a:schemeClr>
            </a:solidFill>
            <a:ln w="28575">
              <a:solidFill>
                <a:schemeClr val="bg2"/>
              </a:solidFill>
              <a:round/>
              <a:headEnd/>
              <a:tailEnd/>
            </a:ln>
          </p:spPr>
          <p:txBody>
            <a:bodyPr wrap="none" anchor="ctr"/>
            <a:lstStyle/>
            <a:p>
              <a:endParaRPr lang="en-US"/>
            </a:p>
          </p:txBody>
        </p:sp>
        <p:sp>
          <p:nvSpPr>
            <p:cNvPr id="78" name="Line 73">
              <a:extLst>
                <a:ext uri="{FF2B5EF4-FFF2-40B4-BE49-F238E27FC236}">
                  <a16:creationId xmlns:a16="http://schemas.microsoft.com/office/drawing/2014/main" id="{ADA7F4FA-0266-403F-9893-DD1F3F6A10E9}"/>
                </a:ext>
              </a:extLst>
            </p:cNvPr>
            <p:cNvSpPr>
              <a:spLocks noChangeShapeType="1"/>
            </p:cNvSpPr>
            <p:nvPr/>
          </p:nvSpPr>
          <p:spPr bwMode="auto">
            <a:xfrm rot="-1404162">
              <a:off x="394" y="843"/>
              <a:ext cx="344" cy="452"/>
            </a:xfrm>
            <a:prstGeom prst="line">
              <a:avLst/>
            </a:prstGeom>
            <a:noFill/>
            <a:ln w="28575">
              <a:solidFill>
                <a:schemeClr val="bg2"/>
              </a:solidFill>
              <a:round/>
              <a:headEnd/>
              <a:tailEnd/>
            </a:ln>
          </p:spPr>
          <p:txBody>
            <a:bodyPr/>
            <a:lstStyle/>
            <a:p>
              <a:endParaRPr lang="en-US"/>
            </a:p>
          </p:txBody>
        </p:sp>
        <p:sp>
          <p:nvSpPr>
            <p:cNvPr id="79" name="Line 74">
              <a:extLst>
                <a:ext uri="{FF2B5EF4-FFF2-40B4-BE49-F238E27FC236}">
                  <a16:creationId xmlns:a16="http://schemas.microsoft.com/office/drawing/2014/main" id="{001C814F-DE3A-4F14-9C10-9600FED6FF79}"/>
                </a:ext>
              </a:extLst>
            </p:cNvPr>
            <p:cNvSpPr>
              <a:spLocks noChangeShapeType="1"/>
            </p:cNvSpPr>
            <p:nvPr/>
          </p:nvSpPr>
          <p:spPr bwMode="auto">
            <a:xfrm rot="-1404162">
              <a:off x="132" y="1350"/>
              <a:ext cx="709" cy="0"/>
            </a:xfrm>
            <a:prstGeom prst="line">
              <a:avLst/>
            </a:prstGeom>
            <a:noFill/>
            <a:ln w="28575">
              <a:solidFill>
                <a:schemeClr val="bg2"/>
              </a:solidFill>
              <a:round/>
              <a:headEnd/>
              <a:tailEnd/>
            </a:ln>
          </p:spPr>
          <p:txBody>
            <a:bodyPr/>
            <a:lstStyle/>
            <a:p>
              <a:endParaRPr lang="en-US"/>
            </a:p>
          </p:txBody>
        </p:sp>
        <p:sp>
          <p:nvSpPr>
            <p:cNvPr id="80" name="Rectangle 75">
              <a:extLst>
                <a:ext uri="{FF2B5EF4-FFF2-40B4-BE49-F238E27FC236}">
                  <a16:creationId xmlns:a16="http://schemas.microsoft.com/office/drawing/2014/main" id="{A6672AA3-495C-466D-96AF-84DA419E60C9}"/>
                </a:ext>
              </a:extLst>
            </p:cNvPr>
            <p:cNvSpPr>
              <a:spLocks noChangeArrowheads="1"/>
            </p:cNvSpPr>
            <p:nvPr/>
          </p:nvSpPr>
          <p:spPr bwMode="auto">
            <a:xfrm rot="20195838">
              <a:off x="404" y="1098"/>
              <a:ext cx="328" cy="157"/>
            </a:xfrm>
            <a:prstGeom prst="rect">
              <a:avLst/>
            </a:prstGeom>
            <a:noFill/>
            <a:ln w="9525">
              <a:noFill/>
              <a:miter lim="800000"/>
              <a:headEnd/>
              <a:tailEnd/>
            </a:ln>
          </p:spPr>
          <p:txBody>
            <a:bodyPr lIns="0" tIns="0" rIns="0" bIns="0">
              <a:spAutoFit/>
            </a:bodyPr>
            <a:lstStyle/>
            <a:p>
              <a:pPr>
                <a:lnSpc>
                  <a:spcPct val="90000"/>
                </a:lnSpc>
              </a:pPr>
              <a:r>
                <a:rPr lang="en-US">
                  <a:solidFill>
                    <a:schemeClr val="bg2"/>
                  </a:solidFill>
                  <a:latin typeface="Book Antiqua" pitchFamily="18" charset="0"/>
                </a:rPr>
                <a:t>φ</a:t>
              </a:r>
            </a:p>
          </p:txBody>
        </p:sp>
      </p:grpSp>
      <p:sp>
        <p:nvSpPr>
          <p:cNvPr id="81" name="Oval 76">
            <a:extLst>
              <a:ext uri="{FF2B5EF4-FFF2-40B4-BE49-F238E27FC236}">
                <a16:creationId xmlns:a16="http://schemas.microsoft.com/office/drawing/2014/main" id="{F26C098E-7288-42CD-86B8-6214047AC4DC}"/>
              </a:ext>
            </a:extLst>
          </p:cNvPr>
          <p:cNvSpPr>
            <a:spLocks noChangeArrowheads="1"/>
          </p:cNvSpPr>
          <p:nvPr/>
        </p:nvSpPr>
        <p:spPr bwMode="auto">
          <a:xfrm rot="10742330">
            <a:off x="5272523" y="4418703"/>
            <a:ext cx="661988" cy="1250950"/>
          </a:xfrm>
          <a:prstGeom prst="ellipse">
            <a:avLst/>
          </a:prstGeom>
          <a:solidFill>
            <a:srgbClr val="FF0000">
              <a:alpha val="29803"/>
            </a:srgbClr>
          </a:solidFill>
          <a:ln w="9360">
            <a:solidFill>
              <a:srgbClr val="000000"/>
            </a:solidFill>
            <a:round/>
            <a:headEnd/>
            <a:tailEnd/>
          </a:ln>
        </p:spPr>
        <p:txBody>
          <a:bodyPr wrap="none" anchor="ctr"/>
          <a:lstStyle/>
          <a:p>
            <a:endParaRPr lang="en-US"/>
          </a:p>
        </p:txBody>
      </p:sp>
      <p:sp>
        <p:nvSpPr>
          <p:cNvPr id="82" name="Line 77">
            <a:extLst>
              <a:ext uri="{FF2B5EF4-FFF2-40B4-BE49-F238E27FC236}">
                <a16:creationId xmlns:a16="http://schemas.microsoft.com/office/drawing/2014/main" id="{06E76E6C-12FB-47C0-BF9B-71CD42BA2BFD}"/>
              </a:ext>
            </a:extLst>
          </p:cNvPr>
          <p:cNvSpPr>
            <a:spLocks noChangeShapeType="1"/>
          </p:cNvSpPr>
          <p:nvPr/>
        </p:nvSpPr>
        <p:spPr bwMode="auto">
          <a:xfrm rot="5342330" flipV="1">
            <a:off x="6384567" y="4651272"/>
            <a:ext cx="0" cy="779462"/>
          </a:xfrm>
          <a:prstGeom prst="line">
            <a:avLst/>
          </a:prstGeom>
          <a:noFill/>
          <a:ln w="28575">
            <a:solidFill>
              <a:srgbClr val="800000"/>
            </a:solidFill>
            <a:round/>
            <a:headEnd/>
            <a:tailEnd type="triangle" w="med" len="med"/>
          </a:ln>
        </p:spPr>
        <p:txBody>
          <a:bodyPr/>
          <a:lstStyle/>
          <a:p>
            <a:endParaRPr lang="en-US"/>
          </a:p>
        </p:txBody>
      </p:sp>
      <p:sp>
        <p:nvSpPr>
          <p:cNvPr id="83" name="Line 78">
            <a:extLst>
              <a:ext uri="{FF2B5EF4-FFF2-40B4-BE49-F238E27FC236}">
                <a16:creationId xmlns:a16="http://schemas.microsoft.com/office/drawing/2014/main" id="{39237F70-FBD0-4D95-A8B6-263A9CC1B0FA}"/>
              </a:ext>
            </a:extLst>
          </p:cNvPr>
          <p:cNvSpPr>
            <a:spLocks noChangeShapeType="1"/>
          </p:cNvSpPr>
          <p:nvPr/>
        </p:nvSpPr>
        <p:spPr bwMode="auto">
          <a:xfrm rot="5342330" flipV="1">
            <a:off x="6169462" y="5153716"/>
            <a:ext cx="185737" cy="519113"/>
          </a:xfrm>
          <a:prstGeom prst="line">
            <a:avLst/>
          </a:prstGeom>
          <a:noFill/>
          <a:ln w="28575">
            <a:solidFill>
              <a:srgbClr val="800000"/>
            </a:solidFill>
            <a:round/>
            <a:headEnd/>
            <a:tailEnd type="triangle" w="med" len="med"/>
          </a:ln>
        </p:spPr>
        <p:txBody>
          <a:bodyPr/>
          <a:lstStyle/>
          <a:p>
            <a:endParaRPr lang="en-US"/>
          </a:p>
        </p:txBody>
      </p:sp>
      <p:sp>
        <p:nvSpPr>
          <p:cNvPr id="84" name="Line 79">
            <a:extLst>
              <a:ext uri="{FF2B5EF4-FFF2-40B4-BE49-F238E27FC236}">
                <a16:creationId xmlns:a16="http://schemas.microsoft.com/office/drawing/2014/main" id="{C37FCA37-913C-4327-A7DA-B955426BF15E}"/>
              </a:ext>
            </a:extLst>
          </p:cNvPr>
          <p:cNvSpPr>
            <a:spLocks noChangeShapeType="1"/>
          </p:cNvSpPr>
          <p:nvPr/>
        </p:nvSpPr>
        <p:spPr bwMode="auto">
          <a:xfrm rot="5342330" flipV="1">
            <a:off x="5474930" y="5843484"/>
            <a:ext cx="277812" cy="0"/>
          </a:xfrm>
          <a:prstGeom prst="line">
            <a:avLst/>
          </a:prstGeom>
          <a:noFill/>
          <a:ln w="28575">
            <a:solidFill>
              <a:srgbClr val="800000"/>
            </a:solidFill>
            <a:round/>
            <a:headEnd/>
            <a:tailEnd type="triangle" w="med" len="med"/>
          </a:ln>
        </p:spPr>
        <p:txBody>
          <a:bodyPr/>
          <a:lstStyle/>
          <a:p>
            <a:endParaRPr lang="en-US"/>
          </a:p>
        </p:txBody>
      </p:sp>
      <p:sp>
        <p:nvSpPr>
          <p:cNvPr id="85" name="Line 80">
            <a:extLst>
              <a:ext uri="{FF2B5EF4-FFF2-40B4-BE49-F238E27FC236}">
                <a16:creationId xmlns:a16="http://schemas.microsoft.com/office/drawing/2014/main" id="{A6431FC4-DDCC-4459-9737-72BDFB1D3414}"/>
              </a:ext>
            </a:extLst>
          </p:cNvPr>
          <p:cNvSpPr>
            <a:spLocks noChangeShapeType="1"/>
          </p:cNvSpPr>
          <p:nvPr/>
        </p:nvSpPr>
        <p:spPr bwMode="auto">
          <a:xfrm rot="5342330" flipV="1">
            <a:off x="5848786" y="5547416"/>
            <a:ext cx="277813" cy="258762"/>
          </a:xfrm>
          <a:prstGeom prst="line">
            <a:avLst/>
          </a:prstGeom>
          <a:noFill/>
          <a:ln w="28575">
            <a:solidFill>
              <a:srgbClr val="800000"/>
            </a:solidFill>
            <a:round/>
            <a:headEnd/>
            <a:tailEnd type="triangle" w="med" len="med"/>
          </a:ln>
        </p:spPr>
        <p:txBody>
          <a:bodyPr/>
          <a:lstStyle/>
          <a:p>
            <a:endParaRPr lang="en-US"/>
          </a:p>
        </p:txBody>
      </p:sp>
      <p:sp>
        <p:nvSpPr>
          <p:cNvPr id="86" name="Line 81">
            <a:extLst>
              <a:ext uri="{FF2B5EF4-FFF2-40B4-BE49-F238E27FC236}">
                <a16:creationId xmlns:a16="http://schemas.microsoft.com/office/drawing/2014/main" id="{6FA61AA5-DDD2-4DF7-980A-A702DE68B969}"/>
              </a:ext>
            </a:extLst>
          </p:cNvPr>
          <p:cNvSpPr>
            <a:spLocks noChangeShapeType="1"/>
          </p:cNvSpPr>
          <p:nvPr/>
        </p:nvSpPr>
        <p:spPr bwMode="auto">
          <a:xfrm rot="16142329" flipV="1">
            <a:off x="4809767" y="4673497"/>
            <a:ext cx="0" cy="779462"/>
          </a:xfrm>
          <a:prstGeom prst="line">
            <a:avLst/>
          </a:prstGeom>
          <a:noFill/>
          <a:ln w="28575">
            <a:solidFill>
              <a:srgbClr val="800000"/>
            </a:solidFill>
            <a:round/>
            <a:headEnd/>
            <a:tailEnd type="triangle" w="med" len="med"/>
          </a:ln>
        </p:spPr>
        <p:txBody>
          <a:bodyPr/>
          <a:lstStyle/>
          <a:p>
            <a:endParaRPr lang="en-US"/>
          </a:p>
        </p:txBody>
      </p:sp>
      <p:sp>
        <p:nvSpPr>
          <p:cNvPr id="87" name="Line 82">
            <a:extLst>
              <a:ext uri="{FF2B5EF4-FFF2-40B4-BE49-F238E27FC236}">
                <a16:creationId xmlns:a16="http://schemas.microsoft.com/office/drawing/2014/main" id="{E5376F5F-922A-451C-937F-158B789AD17E}"/>
              </a:ext>
            </a:extLst>
          </p:cNvPr>
          <p:cNvSpPr>
            <a:spLocks noChangeShapeType="1"/>
          </p:cNvSpPr>
          <p:nvPr/>
        </p:nvSpPr>
        <p:spPr bwMode="auto">
          <a:xfrm rot="16142329" flipV="1">
            <a:off x="4839137" y="4429816"/>
            <a:ext cx="185737" cy="519113"/>
          </a:xfrm>
          <a:prstGeom prst="line">
            <a:avLst/>
          </a:prstGeom>
          <a:noFill/>
          <a:ln w="28575">
            <a:solidFill>
              <a:srgbClr val="800000"/>
            </a:solidFill>
            <a:round/>
            <a:headEnd/>
            <a:tailEnd type="triangle" w="med" len="med"/>
          </a:ln>
        </p:spPr>
        <p:txBody>
          <a:bodyPr/>
          <a:lstStyle/>
          <a:p>
            <a:endParaRPr lang="en-US"/>
          </a:p>
        </p:txBody>
      </p:sp>
      <p:sp>
        <p:nvSpPr>
          <p:cNvPr id="88" name="Line 83">
            <a:extLst>
              <a:ext uri="{FF2B5EF4-FFF2-40B4-BE49-F238E27FC236}">
                <a16:creationId xmlns:a16="http://schemas.microsoft.com/office/drawing/2014/main" id="{00D80DF8-DDE6-4A24-8370-55A310D6D1E7}"/>
              </a:ext>
            </a:extLst>
          </p:cNvPr>
          <p:cNvSpPr>
            <a:spLocks noChangeShapeType="1"/>
          </p:cNvSpPr>
          <p:nvPr/>
        </p:nvSpPr>
        <p:spPr bwMode="auto">
          <a:xfrm rot="16142329" flipV="1">
            <a:off x="5443180" y="4259159"/>
            <a:ext cx="277812" cy="0"/>
          </a:xfrm>
          <a:prstGeom prst="line">
            <a:avLst/>
          </a:prstGeom>
          <a:noFill/>
          <a:ln w="28575">
            <a:solidFill>
              <a:srgbClr val="800000"/>
            </a:solidFill>
            <a:round/>
            <a:headEnd/>
            <a:tailEnd type="triangle" w="med" len="med"/>
          </a:ln>
        </p:spPr>
        <p:txBody>
          <a:bodyPr/>
          <a:lstStyle/>
          <a:p>
            <a:endParaRPr lang="en-US"/>
          </a:p>
        </p:txBody>
      </p:sp>
      <p:sp>
        <p:nvSpPr>
          <p:cNvPr id="89" name="Line 84">
            <a:extLst>
              <a:ext uri="{FF2B5EF4-FFF2-40B4-BE49-F238E27FC236}">
                <a16:creationId xmlns:a16="http://schemas.microsoft.com/office/drawing/2014/main" id="{7CCAAFE0-3061-4D8F-B69A-2FA11B88A78B}"/>
              </a:ext>
            </a:extLst>
          </p:cNvPr>
          <p:cNvSpPr>
            <a:spLocks noChangeShapeType="1"/>
          </p:cNvSpPr>
          <p:nvPr/>
        </p:nvSpPr>
        <p:spPr bwMode="auto">
          <a:xfrm rot="16142329" flipV="1">
            <a:off x="5052386" y="4272817"/>
            <a:ext cx="308510" cy="306060"/>
          </a:xfrm>
          <a:prstGeom prst="line">
            <a:avLst/>
          </a:prstGeom>
          <a:noFill/>
          <a:ln w="28575">
            <a:solidFill>
              <a:srgbClr val="800000"/>
            </a:solidFill>
            <a:round/>
            <a:headEnd/>
            <a:tailEnd type="triangle" w="med" len="med"/>
          </a:ln>
        </p:spPr>
        <p:txBody>
          <a:bodyPr/>
          <a:lstStyle/>
          <a:p>
            <a:endParaRPr lang="en-US"/>
          </a:p>
        </p:txBody>
      </p:sp>
      <p:sp>
        <p:nvSpPr>
          <p:cNvPr id="90" name="Line 85">
            <a:extLst>
              <a:ext uri="{FF2B5EF4-FFF2-40B4-BE49-F238E27FC236}">
                <a16:creationId xmlns:a16="http://schemas.microsoft.com/office/drawing/2014/main" id="{CF8A8D92-64A4-4FE8-B0B8-FCFD7649894F}"/>
              </a:ext>
            </a:extLst>
          </p:cNvPr>
          <p:cNvSpPr>
            <a:spLocks noChangeShapeType="1"/>
          </p:cNvSpPr>
          <p:nvPr/>
        </p:nvSpPr>
        <p:spPr bwMode="auto">
          <a:xfrm rot="16179775" flipH="1" flipV="1">
            <a:off x="4819292" y="4663972"/>
            <a:ext cx="0" cy="779462"/>
          </a:xfrm>
          <a:prstGeom prst="line">
            <a:avLst/>
          </a:prstGeom>
          <a:noFill/>
          <a:ln w="28575">
            <a:solidFill>
              <a:srgbClr val="800000"/>
            </a:solidFill>
            <a:round/>
            <a:headEnd/>
            <a:tailEnd type="triangle" w="med" len="med"/>
          </a:ln>
        </p:spPr>
        <p:txBody>
          <a:bodyPr/>
          <a:lstStyle/>
          <a:p>
            <a:endParaRPr lang="en-US"/>
          </a:p>
        </p:txBody>
      </p:sp>
      <p:sp>
        <p:nvSpPr>
          <p:cNvPr id="91" name="Line 86">
            <a:extLst>
              <a:ext uri="{FF2B5EF4-FFF2-40B4-BE49-F238E27FC236}">
                <a16:creationId xmlns:a16="http://schemas.microsoft.com/office/drawing/2014/main" id="{25BB2E82-DEE8-4472-BDD0-E879441C41C5}"/>
              </a:ext>
            </a:extLst>
          </p:cNvPr>
          <p:cNvSpPr>
            <a:spLocks noChangeShapeType="1"/>
          </p:cNvSpPr>
          <p:nvPr/>
        </p:nvSpPr>
        <p:spPr bwMode="auto">
          <a:xfrm rot="16179775" flipH="1" flipV="1">
            <a:off x="4858187" y="5163241"/>
            <a:ext cx="185737" cy="519113"/>
          </a:xfrm>
          <a:prstGeom prst="line">
            <a:avLst/>
          </a:prstGeom>
          <a:noFill/>
          <a:ln w="28575">
            <a:solidFill>
              <a:srgbClr val="800000"/>
            </a:solidFill>
            <a:round/>
            <a:headEnd/>
            <a:tailEnd type="triangle" w="med" len="med"/>
          </a:ln>
        </p:spPr>
        <p:txBody>
          <a:bodyPr/>
          <a:lstStyle/>
          <a:p>
            <a:endParaRPr lang="en-US"/>
          </a:p>
        </p:txBody>
      </p:sp>
      <p:sp>
        <p:nvSpPr>
          <p:cNvPr id="92" name="Line 87">
            <a:extLst>
              <a:ext uri="{FF2B5EF4-FFF2-40B4-BE49-F238E27FC236}">
                <a16:creationId xmlns:a16="http://schemas.microsoft.com/office/drawing/2014/main" id="{459AF18B-A32B-4AA0-84EA-D5721691699F}"/>
              </a:ext>
            </a:extLst>
          </p:cNvPr>
          <p:cNvSpPr>
            <a:spLocks noChangeShapeType="1"/>
          </p:cNvSpPr>
          <p:nvPr/>
        </p:nvSpPr>
        <p:spPr bwMode="auto">
          <a:xfrm rot="16179775" flipH="1" flipV="1">
            <a:off x="5470167" y="5837134"/>
            <a:ext cx="277812" cy="0"/>
          </a:xfrm>
          <a:prstGeom prst="line">
            <a:avLst/>
          </a:prstGeom>
          <a:noFill/>
          <a:ln w="28575">
            <a:solidFill>
              <a:srgbClr val="800000"/>
            </a:solidFill>
            <a:round/>
            <a:headEnd/>
            <a:tailEnd type="triangle" w="med" len="med"/>
          </a:ln>
        </p:spPr>
        <p:txBody>
          <a:bodyPr/>
          <a:lstStyle/>
          <a:p>
            <a:endParaRPr lang="en-US"/>
          </a:p>
        </p:txBody>
      </p:sp>
      <p:sp>
        <p:nvSpPr>
          <p:cNvPr id="93" name="Line 88">
            <a:extLst>
              <a:ext uri="{FF2B5EF4-FFF2-40B4-BE49-F238E27FC236}">
                <a16:creationId xmlns:a16="http://schemas.microsoft.com/office/drawing/2014/main" id="{401D6714-6A24-4A3C-AC44-BFE7A4CF9776}"/>
              </a:ext>
            </a:extLst>
          </p:cNvPr>
          <p:cNvSpPr>
            <a:spLocks noChangeShapeType="1"/>
          </p:cNvSpPr>
          <p:nvPr/>
        </p:nvSpPr>
        <p:spPr bwMode="auto">
          <a:xfrm rot="16179775" flipH="1" flipV="1">
            <a:off x="5093136" y="5550591"/>
            <a:ext cx="277813" cy="258762"/>
          </a:xfrm>
          <a:prstGeom prst="line">
            <a:avLst/>
          </a:prstGeom>
          <a:noFill/>
          <a:ln w="28575">
            <a:solidFill>
              <a:srgbClr val="800000"/>
            </a:solidFill>
            <a:round/>
            <a:headEnd/>
            <a:tailEnd type="triangle" w="med" len="med"/>
          </a:ln>
        </p:spPr>
        <p:txBody>
          <a:bodyPr/>
          <a:lstStyle/>
          <a:p>
            <a:endParaRPr lang="en-US"/>
          </a:p>
        </p:txBody>
      </p:sp>
      <p:sp>
        <p:nvSpPr>
          <p:cNvPr id="94" name="Line 89">
            <a:extLst>
              <a:ext uri="{FF2B5EF4-FFF2-40B4-BE49-F238E27FC236}">
                <a16:creationId xmlns:a16="http://schemas.microsoft.com/office/drawing/2014/main" id="{F3FCECDB-0B6C-4163-8F3B-7DEB9AE8371A}"/>
              </a:ext>
            </a:extLst>
          </p:cNvPr>
          <p:cNvSpPr>
            <a:spLocks noChangeShapeType="1"/>
          </p:cNvSpPr>
          <p:nvPr/>
        </p:nvSpPr>
        <p:spPr bwMode="auto">
          <a:xfrm rot="5379774" flipH="1" flipV="1">
            <a:off x="6379805" y="4652859"/>
            <a:ext cx="0" cy="779463"/>
          </a:xfrm>
          <a:prstGeom prst="line">
            <a:avLst/>
          </a:prstGeom>
          <a:noFill/>
          <a:ln w="28575">
            <a:solidFill>
              <a:srgbClr val="800000"/>
            </a:solidFill>
            <a:round/>
            <a:headEnd/>
            <a:tailEnd type="triangle" w="med" len="med"/>
          </a:ln>
        </p:spPr>
        <p:txBody>
          <a:bodyPr/>
          <a:lstStyle/>
          <a:p>
            <a:endParaRPr lang="en-US"/>
          </a:p>
        </p:txBody>
      </p:sp>
      <p:sp>
        <p:nvSpPr>
          <p:cNvPr id="95" name="Line 90">
            <a:extLst>
              <a:ext uri="{FF2B5EF4-FFF2-40B4-BE49-F238E27FC236}">
                <a16:creationId xmlns:a16="http://schemas.microsoft.com/office/drawing/2014/main" id="{CD9740F5-0E42-48DA-8A22-8B71F5ED4D6D}"/>
              </a:ext>
            </a:extLst>
          </p:cNvPr>
          <p:cNvSpPr>
            <a:spLocks noChangeShapeType="1"/>
          </p:cNvSpPr>
          <p:nvPr/>
        </p:nvSpPr>
        <p:spPr bwMode="auto">
          <a:xfrm rot="5379774" flipH="1">
            <a:off x="5434057" y="4252913"/>
            <a:ext cx="296056" cy="9318"/>
          </a:xfrm>
          <a:prstGeom prst="line">
            <a:avLst/>
          </a:prstGeom>
          <a:noFill/>
          <a:ln w="28575">
            <a:solidFill>
              <a:srgbClr val="800000"/>
            </a:solidFill>
            <a:round/>
            <a:headEnd/>
            <a:tailEnd type="triangle" w="med" len="med"/>
          </a:ln>
        </p:spPr>
        <p:txBody>
          <a:bodyPr/>
          <a:lstStyle/>
          <a:p>
            <a:endParaRPr lang="en-US"/>
          </a:p>
        </p:txBody>
      </p:sp>
      <p:sp>
        <p:nvSpPr>
          <p:cNvPr id="96" name="Line 91">
            <a:extLst>
              <a:ext uri="{FF2B5EF4-FFF2-40B4-BE49-F238E27FC236}">
                <a16:creationId xmlns:a16="http://schemas.microsoft.com/office/drawing/2014/main" id="{596680D5-FC73-47EF-927C-F641ABB59890}"/>
              </a:ext>
            </a:extLst>
          </p:cNvPr>
          <p:cNvSpPr>
            <a:spLocks noChangeShapeType="1"/>
          </p:cNvSpPr>
          <p:nvPr/>
        </p:nvSpPr>
        <p:spPr bwMode="auto">
          <a:xfrm rot="5379774" flipH="1" flipV="1">
            <a:off x="6156761" y="4412353"/>
            <a:ext cx="185738" cy="519113"/>
          </a:xfrm>
          <a:prstGeom prst="line">
            <a:avLst/>
          </a:prstGeom>
          <a:noFill/>
          <a:ln w="28575">
            <a:solidFill>
              <a:srgbClr val="800000"/>
            </a:solidFill>
            <a:round/>
            <a:headEnd/>
            <a:tailEnd type="triangle" w="med" len="med"/>
          </a:ln>
        </p:spPr>
        <p:txBody>
          <a:bodyPr/>
          <a:lstStyle/>
          <a:p>
            <a:endParaRPr lang="en-US"/>
          </a:p>
        </p:txBody>
      </p:sp>
      <p:sp>
        <p:nvSpPr>
          <p:cNvPr id="98" name="Téglalap 97">
            <a:extLst>
              <a:ext uri="{FF2B5EF4-FFF2-40B4-BE49-F238E27FC236}">
                <a16:creationId xmlns:a16="http://schemas.microsoft.com/office/drawing/2014/main" id="{BCC1C472-6584-4F28-9574-50D7A7E85308}"/>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EXPERIMENTS          </a:t>
            </a:r>
            <a:r>
              <a:rPr lang="en-US" sz="1600" b="1" dirty="0">
                <a:solidFill>
                  <a:schemeClr val="bg2"/>
                </a:solidFill>
                <a:effectLst>
                  <a:outerShdw blurRad="38100" dist="38100" dir="2700000" algn="tl">
                    <a:srgbClr val="000000">
                      <a:alpha val="43137"/>
                    </a:srgbClr>
                  </a:outerShdw>
                </a:effectLst>
              </a:rPr>
              <a:t>OBSERVATIONS</a:t>
            </a:r>
            <a:r>
              <a:rPr lang="en-US" sz="1600" b="1" dirty="0">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7" name="Élőláb helye 6"/>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48F0A106-DABB-B347-2D4B-EECD45953865}"/>
              </a:ext>
            </a:extLst>
          </p:cNvPr>
          <p:cNvSpPr>
            <a:spLocks noGrp="1"/>
          </p:cNvSpPr>
          <p:nvPr>
            <p:ph type="sldNum" sz="quarter" idx="12"/>
          </p:nvPr>
        </p:nvSpPr>
        <p:spPr/>
        <p:txBody>
          <a:bodyPr/>
          <a:lstStyle/>
          <a:p>
            <a:fld id="{8EBAB383-6C5D-40A2-91D4-B65D4716B15C}" type="slidenum">
              <a:rPr lang="en-US" smtClean="0"/>
              <a:pPr/>
              <a:t>67</a:t>
            </a:fld>
            <a:r>
              <a:rPr lang="en-US" sz="1100"/>
              <a:t>/</a:t>
            </a:r>
            <a:r>
              <a:rPr lang="hu-HU" sz="1100"/>
              <a:t>30</a:t>
            </a:r>
            <a:endParaRPr lang="en-US" sz="2800" dirty="0"/>
          </a:p>
        </p:txBody>
      </p:sp>
    </p:spTree>
    <p:extLst>
      <p:ext uri="{BB962C8B-B14F-4D97-AF65-F5344CB8AC3E}">
        <p14:creationId xmlns:p14="http://schemas.microsoft.com/office/powerpoint/2010/main" val="405133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4254 -0.00024 L 0.15625 0.01226 " pathEditMode="relative" rAng="0" ptsTypes="AA">
                                      <p:cBhvr>
                                        <p:cTn id="10" dur="500" fill="hold"/>
                                        <p:tgtEl>
                                          <p:spTgt spid="94"/>
                                        </p:tgtEl>
                                        <p:attrNameLst>
                                          <p:attrName>ppt_x</p:attrName>
                                          <p:attrName>ppt_y</p:attrName>
                                        </p:attrNameLst>
                                      </p:cBhvr>
                                      <p:rCtr x="9931" y="625"/>
                                    </p:animMotion>
                                  </p:childTnLst>
                                </p:cTn>
                              </p:par>
                            </p:childTnLst>
                          </p:cTn>
                        </p:par>
                        <p:par>
                          <p:cTn id="11" fill="hold">
                            <p:stCondLst>
                              <p:cond delay="500"/>
                            </p:stCondLst>
                            <p:childTnLst>
                              <p:par>
                                <p:cTn id="12" presetID="8" presetClass="emph" presetSubtype="0" fill="hold" grpId="1" nodeType="afterEffect">
                                  <p:stCondLst>
                                    <p:cond delay="0"/>
                                  </p:stCondLst>
                                  <p:childTnLst>
                                    <p:animRot by="-5400000">
                                      <p:cBhvr>
                                        <p:cTn id="13" dur="500" fill="hold"/>
                                        <p:tgtEl>
                                          <p:spTgt spid="94"/>
                                        </p:tgtEl>
                                        <p:attrNameLst>
                                          <p:attrName>r</p:attrName>
                                        </p:attrNameLst>
                                      </p:cBhvr>
                                    </p:animRot>
                                  </p:childTnLst>
                                </p:cTn>
                              </p:par>
                            </p:childTnLst>
                          </p:cTn>
                        </p:par>
                        <p:par>
                          <p:cTn id="14" fill="hold">
                            <p:stCondLst>
                              <p:cond delay="1000"/>
                            </p:stCondLst>
                            <p:childTnLst>
                              <p:par>
                                <p:cTn id="15" presetID="0" presetClass="path" presetSubtype="0" accel="50000" decel="50000" fill="hold" grpId="0" nodeType="afterEffect">
                                  <p:stCondLst>
                                    <p:cond delay="0"/>
                                  </p:stCondLst>
                                  <p:childTnLst>
                                    <p:animMotion origin="layout" path="M -0.0276 0.01389 L 0.18976 0.08426 " pathEditMode="relative" rAng="0" ptsTypes="AA">
                                      <p:cBhvr>
                                        <p:cTn id="16" dur="500" fill="hold"/>
                                        <p:tgtEl>
                                          <p:spTgt spid="11"/>
                                        </p:tgtEl>
                                        <p:attrNameLst>
                                          <p:attrName>ppt_x</p:attrName>
                                          <p:attrName>ppt_y</p:attrName>
                                        </p:attrNameLst>
                                      </p:cBhvr>
                                      <p:rCtr x="10868" y="3519"/>
                                    </p:animMotion>
                                  </p:childTnLst>
                                </p:cTn>
                              </p:par>
                            </p:childTnLst>
                          </p:cTn>
                        </p:par>
                        <p:par>
                          <p:cTn id="17" fill="hold">
                            <p:stCondLst>
                              <p:cond delay="1500"/>
                            </p:stCondLst>
                            <p:childTnLst>
                              <p:par>
                                <p:cTn id="18" presetID="8" presetClass="emph" presetSubtype="0" fill="hold" grpId="1" nodeType="afterEffect">
                                  <p:stCondLst>
                                    <p:cond delay="0"/>
                                  </p:stCondLst>
                                  <p:childTnLst>
                                    <p:animRot by="-4200000">
                                      <p:cBhvr>
                                        <p:cTn id="19" dur="500" fill="hold"/>
                                        <p:tgtEl>
                                          <p:spTgt spid="11"/>
                                        </p:tgtEl>
                                        <p:attrNameLst>
                                          <p:attrName>r</p:attrName>
                                        </p:attrNameLst>
                                      </p:cBhvr>
                                    </p:animRot>
                                  </p:childTnLst>
                                </p:cTn>
                              </p:par>
                            </p:childTnLst>
                          </p:cTn>
                        </p:par>
                        <p:par>
                          <p:cTn id="20" fill="hold">
                            <p:stCondLst>
                              <p:cond delay="2000"/>
                            </p:stCondLst>
                            <p:childTnLst>
                              <p:par>
                                <p:cTn id="21" presetID="0" presetClass="path" presetSubtype="0" accel="50000" decel="50000" fill="hold" grpId="0" nodeType="afterEffect">
                                  <p:stCondLst>
                                    <p:cond delay="0"/>
                                  </p:stCondLst>
                                  <p:childTnLst>
                                    <p:animMotion origin="layout" path="M -0.01406 0.02013 L 0.23802 0.13333 " pathEditMode="relative" rAng="0" ptsTypes="AA">
                                      <p:cBhvr>
                                        <p:cTn id="22" dur="500" fill="hold"/>
                                        <p:tgtEl>
                                          <p:spTgt spid="14"/>
                                        </p:tgtEl>
                                        <p:attrNameLst>
                                          <p:attrName>ppt_x</p:attrName>
                                          <p:attrName>ppt_y</p:attrName>
                                        </p:attrNameLst>
                                      </p:cBhvr>
                                      <p:rCtr x="12604" y="5648"/>
                                    </p:animMotion>
                                  </p:childTnLst>
                                </p:cTn>
                              </p:par>
                            </p:childTnLst>
                          </p:cTn>
                        </p:par>
                        <p:par>
                          <p:cTn id="23" fill="hold">
                            <p:stCondLst>
                              <p:cond delay="2500"/>
                            </p:stCondLst>
                            <p:childTnLst>
                              <p:par>
                                <p:cTn id="24" presetID="8" presetClass="emph" presetSubtype="0" fill="hold" grpId="1" nodeType="afterEffect">
                                  <p:stCondLst>
                                    <p:cond delay="0"/>
                                  </p:stCondLst>
                                  <p:childTnLst>
                                    <p:animRot by="-2700000">
                                      <p:cBhvr>
                                        <p:cTn id="25" dur="500" fill="hold"/>
                                        <p:tgtEl>
                                          <p:spTgt spid="14"/>
                                        </p:tgtEl>
                                        <p:attrNameLst>
                                          <p:attrName>r</p:attrName>
                                        </p:attrNameLst>
                                      </p:cBhvr>
                                    </p:animRot>
                                  </p:childTnLst>
                                </p:cTn>
                              </p:par>
                            </p:childTnLst>
                          </p:cTn>
                        </p:par>
                        <p:par>
                          <p:cTn id="26" fill="hold">
                            <p:stCondLst>
                              <p:cond delay="3000"/>
                            </p:stCondLst>
                            <p:childTnLst>
                              <p:par>
                                <p:cTn id="27" presetID="0" presetClass="path" presetSubtype="0" accel="50000" decel="50000" fill="hold" grpId="0" nodeType="afterEffect">
                                  <p:stCondLst>
                                    <p:cond delay="0"/>
                                  </p:stCondLst>
                                  <p:childTnLst>
                                    <p:animMotion origin="layout" path="M -0.00052 0.02014 L 0.30365 0.16389 " pathEditMode="relative" rAng="0" ptsTypes="AA">
                                      <p:cBhvr>
                                        <p:cTn id="28" dur="500" fill="hold"/>
                                        <p:tgtEl>
                                          <p:spTgt spid="95"/>
                                        </p:tgtEl>
                                        <p:attrNameLst>
                                          <p:attrName>ppt_x</p:attrName>
                                          <p:attrName>ppt_y</p:attrName>
                                        </p:attrNameLst>
                                      </p:cBhvr>
                                      <p:rCtr x="15208" y="7176"/>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xit" presetSubtype="0" fill="hold" grpId="2" nodeType="withEffect">
                                  <p:stCondLst>
                                    <p:cond delay="0"/>
                                  </p:stCondLst>
                                  <p:childTnLst>
                                    <p:set>
                                      <p:cBhvr>
                                        <p:cTn id="34" dur="1" fill="hold">
                                          <p:stCondLst>
                                            <p:cond delay="0"/>
                                          </p:stCondLst>
                                        </p:cTn>
                                        <p:tgtEl>
                                          <p:spTgt spid="94"/>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4" grpId="0" animBg="1"/>
      <p:bldP spid="14" grpId="1" animBg="1"/>
      <p:bldP spid="14" grpId="2" animBg="1"/>
      <p:bldP spid="94" grpId="0" animBg="1"/>
      <p:bldP spid="94" grpId="1" animBg="1"/>
      <p:bldP spid="94" grpId="2" animBg="1"/>
      <p:bldP spid="95" grpId="0" animBg="1"/>
      <p:bldP spid="95"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B4EE472-67C8-6AF9-B9BB-0B149820CE93}"/>
              </a:ext>
            </a:extLst>
          </p:cNvPr>
          <p:cNvSpPr>
            <a:spLocks noGrp="1"/>
          </p:cNvSpPr>
          <p:nvPr>
            <p:ph type="title"/>
          </p:nvPr>
        </p:nvSpPr>
        <p:spPr/>
        <p:txBody>
          <a:bodyPr>
            <a:normAutofit/>
          </a:bodyPr>
          <a:lstStyle/>
          <a:p>
            <a:r>
              <a:rPr lang="en-US"/>
              <a:t>Elliptic flow measurements vs theory</a:t>
            </a:r>
          </a:p>
        </p:txBody>
      </p:sp>
      <mc:AlternateContent xmlns:mc="http://schemas.openxmlformats.org/markup-compatibility/2006" xmlns:a14="http://schemas.microsoft.com/office/drawing/2010/main">
        <mc:Choice Requires="a14">
          <p:sp>
            <p:nvSpPr>
              <p:cNvPr id="3" name="Tartalom helye 2">
                <a:extLst>
                  <a:ext uri="{FF2B5EF4-FFF2-40B4-BE49-F238E27FC236}">
                    <a16:creationId xmlns:a16="http://schemas.microsoft.com/office/drawing/2014/main" id="{336ECDE9-5934-06C3-804B-8FF1FF99D960}"/>
                  </a:ext>
                </a:extLst>
              </p:cNvPr>
              <p:cNvSpPr>
                <a:spLocks noGrp="1"/>
              </p:cNvSpPr>
              <p:nvPr>
                <p:ph idx="1"/>
              </p:nvPr>
            </p:nvSpPr>
            <p:spPr>
              <a:xfrm>
                <a:off x="2257247" y="1247352"/>
                <a:ext cx="4288663" cy="4773887"/>
              </a:xfrm>
            </p:spPr>
            <p:txBody>
              <a:bodyPr>
                <a:normAutofit lnSpcReduction="10000"/>
              </a:bodyPr>
              <a:lstStyle/>
              <a:p>
                <a:r>
                  <a:rPr lang="en-US"/>
                  <a:t>Elliptic flow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oMath>
                </a14:m>
                <a:r>
                  <a:rPr lang="en-US"/>
                  <a:t>) nonzero </a:t>
                </a:r>
                <a14:m>
                  <m:oMath xmlns:m="http://schemas.openxmlformats.org/officeDocument/2006/math">
                    <m:r>
                      <a:rPr lang="en-US" b="0" i="1" smtClean="0">
                        <a:latin typeface="Cambria Math" panose="02040503050406030204" pitchFamily="18" charset="0"/>
                      </a:rPr>
                      <m:t>⇒</m:t>
                    </m:r>
                  </m:oMath>
                </a14:m>
                <a:r>
                  <a:rPr lang="en-US"/>
                  <a:t> collective effect</a:t>
                </a:r>
              </a:p>
              <a:p>
                <a:pPr lvl="1"/>
                <a:r>
                  <a:rPr lang="en-US"/>
                  <a:t>Initial spatial anisotropy turning into </a:t>
                </a:r>
                <a:br>
                  <a:rPr lang="en-US"/>
                </a:br>
                <a:r>
                  <a:rPr lang="en-US"/>
                  <a:t>final state momentum anisotropy</a:t>
                </a:r>
              </a:p>
              <a:p>
                <a:r>
                  <a:rPr lang="en-US"/>
                  <a:t>Concrete measured values: </a:t>
                </a:r>
                <a:br>
                  <a:rPr lang="en-US"/>
                </a:br>
                <a:r>
                  <a:rPr lang="en-US"/>
                  <a:t>can be described by hydro models</a:t>
                </a:r>
              </a:p>
              <a:p>
                <a:pPr lvl="1"/>
                <a:r>
                  <a:rPr lang="en-US"/>
                  <a:t>In this case, the Buda-Lund model</a:t>
                </a:r>
                <a:br>
                  <a:rPr lang="en-US"/>
                </a:br>
                <a:r>
                  <a:rPr lang="en-US" sz="1200"/>
                  <a:t>Csanád, Csörgő, Lörstad, Nucl.Phys.A 742 (2004) 80</a:t>
                </a:r>
                <a:endParaRPr lang="en-US"/>
              </a:p>
              <a:p>
                <a:r>
                  <a:rPr lang="en-US"/>
                  <a:t>Data and hydro match up to ~2 GeV</a:t>
                </a:r>
              </a:p>
              <a:p>
                <a:r>
                  <a:rPr lang="en-US"/>
                  <a:t>Above that, hard processes, jets</a:t>
                </a:r>
                <a:br>
                  <a:rPr lang="en-US"/>
                </a:br>
                <a:r>
                  <a:rPr lang="en-US"/>
                  <a:t>dominate results</a:t>
                </a:r>
              </a:p>
              <a:p>
                <a:pPr lvl="1"/>
                <a:r>
                  <a:rPr lang="en-US"/>
                  <a:t>To be described by perturbative QCD</a:t>
                </a:r>
              </a:p>
            </p:txBody>
          </p:sp>
        </mc:Choice>
        <mc:Fallback xmlns="">
          <p:sp>
            <p:nvSpPr>
              <p:cNvPr id="3" name="Tartalom helye 2">
                <a:extLst>
                  <a:ext uri="{FF2B5EF4-FFF2-40B4-BE49-F238E27FC236}">
                    <a16:creationId xmlns:a16="http://schemas.microsoft.com/office/drawing/2014/main" id="{336ECDE9-5934-06C3-804B-8FF1FF99D960}"/>
                  </a:ext>
                </a:extLst>
              </p:cNvPr>
              <p:cNvSpPr>
                <a:spLocks noGrp="1" noRot="1" noChangeAspect="1" noMove="1" noResize="1" noEditPoints="1" noAdjustHandles="1" noChangeArrowheads="1" noChangeShapeType="1" noTextEdit="1"/>
              </p:cNvSpPr>
              <p:nvPr>
                <p:ph idx="1"/>
              </p:nvPr>
            </p:nvSpPr>
            <p:spPr>
              <a:xfrm>
                <a:off x="2257247" y="1247352"/>
                <a:ext cx="4288663" cy="4773887"/>
              </a:xfrm>
              <a:blipFill>
                <a:blip r:embed="rId2"/>
                <a:stretch>
                  <a:fillRect l="-1278" t="-639" r="-284" b="-511"/>
                </a:stretch>
              </a:blipFill>
            </p:spPr>
            <p:txBody>
              <a:bodyPr/>
              <a:lstStyle/>
              <a:p>
                <a:r>
                  <a:rPr lang="en-US">
                    <a:noFill/>
                  </a:rPr>
                  <a:t> </a:t>
                </a:r>
              </a:p>
            </p:txBody>
          </p:sp>
        </mc:Fallback>
      </mc:AlternateContent>
      <p:pic>
        <p:nvPicPr>
          <p:cNvPr id="8" name="Kép 7">
            <a:extLst>
              <a:ext uri="{FF2B5EF4-FFF2-40B4-BE49-F238E27FC236}">
                <a16:creationId xmlns:a16="http://schemas.microsoft.com/office/drawing/2014/main" id="{B45DD0E2-C4CE-90B4-C004-CA0D715D661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45910" y="1095516"/>
            <a:ext cx="4122089" cy="4925723"/>
          </a:xfrm>
          <a:prstGeom prst="rect">
            <a:avLst/>
          </a:prstGeom>
        </p:spPr>
      </p:pic>
      <p:sp>
        <p:nvSpPr>
          <p:cNvPr id="7" name="Dátum helye 6"/>
          <p:cNvSpPr>
            <a:spLocks noGrp="1"/>
          </p:cNvSpPr>
          <p:nvPr>
            <p:ph type="dt" sz="half" idx="10"/>
          </p:nvPr>
        </p:nvSpPr>
        <p:spPr/>
        <p:txBody>
          <a:bodyPr/>
          <a:lstStyle/>
          <a:p>
            <a:pPr algn="r"/>
            <a:r>
              <a:rPr lang="hu-HU"/>
              <a:t>October 11, 2023</a:t>
            </a:r>
            <a:endParaRPr lang="en-US" dirty="0"/>
          </a:p>
        </p:txBody>
      </p:sp>
      <p:sp>
        <p:nvSpPr>
          <p:cNvPr id="9" name="Élőláb helye 8"/>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861F92F3-CB28-C912-E771-6C248D44966A}"/>
              </a:ext>
            </a:extLst>
          </p:cNvPr>
          <p:cNvSpPr>
            <a:spLocks noGrp="1"/>
          </p:cNvSpPr>
          <p:nvPr>
            <p:ph type="sldNum" sz="quarter" idx="12"/>
          </p:nvPr>
        </p:nvSpPr>
        <p:spPr/>
        <p:txBody>
          <a:bodyPr/>
          <a:lstStyle/>
          <a:p>
            <a:fld id="{8EBAB383-6C5D-40A2-91D4-B65D4716B15C}" type="slidenum">
              <a:rPr lang="en-US" smtClean="0"/>
              <a:pPr/>
              <a:t>68</a:t>
            </a:fld>
            <a:r>
              <a:rPr lang="en-US" sz="1100"/>
              <a:t>/</a:t>
            </a:r>
            <a:r>
              <a:rPr lang="hu-HU" sz="1100"/>
              <a:t>30</a:t>
            </a:r>
            <a:endParaRPr lang="en-US" sz="2800" dirty="0"/>
          </a:p>
        </p:txBody>
      </p:sp>
    </p:spTree>
    <p:extLst>
      <p:ext uri="{BB962C8B-B14F-4D97-AF65-F5344CB8AC3E}">
        <p14:creationId xmlns:p14="http://schemas.microsoft.com/office/powerpoint/2010/main" val="1870241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a:t>The most vortical fluid</a:t>
            </a:r>
          </a:p>
        </p:txBody>
      </p:sp>
      <p:sp>
        <p:nvSpPr>
          <p:cNvPr id="3" name="Tartalom helye 2"/>
          <p:cNvSpPr>
            <a:spLocks noGrp="1"/>
          </p:cNvSpPr>
          <p:nvPr>
            <p:ph idx="1"/>
          </p:nvPr>
        </p:nvSpPr>
        <p:spPr/>
        <p:txBody>
          <a:bodyPr/>
          <a:lstStyle/>
          <a:p>
            <a:r>
              <a:rPr lang="en-US"/>
              <a:t>Measurement: polarization of </a:t>
            </a:r>
            <a:br>
              <a:rPr lang="en-US"/>
            </a:br>
            <a:r>
              <a:rPr lang="en-US"/>
              <a:t>baryons observable</a:t>
            </a:r>
          </a:p>
          <a:p>
            <a:r>
              <a:rPr lang="en-US"/>
              <a:t>Reason: vorticity</a:t>
            </a:r>
          </a:p>
          <a:p>
            <a:r>
              <a:rPr lang="en-US"/>
              <a:t>Most vortical fluid ever seen</a:t>
            </a:r>
          </a:p>
          <a:p>
            <a:pPr marL="0" indent="0">
              <a:buNone/>
            </a:pPr>
            <a:endParaRPr lang="en-US"/>
          </a:p>
        </p:txBody>
      </p:sp>
      <p:pic>
        <p:nvPicPr>
          <p:cNvPr id="7" name="Kép 6">
            <a:extLst>
              <a:ext uri="{FF2B5EF4-FFF2-40B4-BE49-F238E27FC236}">
                <a16:creationId xmlns:a16="http://schemas.microsoft.com/office/drawing/2014/main" id="{4A1DA31C-AFA6-4318-9114-B6BFA63D7C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250" b="2751"/>
          <a:stretch/>
        </p:blipFill>
        <p:spPr>
          <a:xfrm>
            <a:off x="2682385" y="3049230"/>
            <a:ext cx="2688997" cy="2972009"/>
          </a:xfrm>
          <a:prstGeom prst="rect">
            <a:avLst/>
          </a:prstGeom>
        </p:spPr>
      </p:pic>
      <p:pic>
        <p:nvPicPr>
          <p:cNvPr id="8" name="Kép 7" descr="A képen szöveg látható&#10;&#10;Automatikusan generált leírás">
            <a:extLst>
              <a:ext uri="{FF2B5EF4-FFF2-40B4-BE49-F238E27FC236}">
                <a16:creationId xmlns:a16="http://schemas.microsoft.com/office/drawing/2014/main" id="{58CF68EB-9F46-4919-AAA8-25746A13D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065"/>
          <a:stretch/>
        </p:blipFill>
        <p:spPr>
          <a:xfrm>
            <a:off x="6253870" y="1219046"/>
            <a:ext cx="4353744" cy="4802193"/>
          </a:xfrm>
          <a:prstGeom prst="rect">
            <a:avLst/>
          </a:prstGeom>
        </p:spPr>
      </p:pic>
      <p:sp>
        <p:nvSpPr>
          <p:cNvPr id="9" name="Téglalap 8">
            <a:extLst>
              <a:ext uri="{FF2B5EF4-FFF2-40B4-BE49-F238E27FC236}">
                <a16:creationId xmlns:a16="http://schemas.microsoft.com/office/drawing/2014/main" id="{D6132790-A7DC-4DFA-AE12-4BC97B7C82B6}"/>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a:t>
            </a:r>
            <a:r>
              <a:rPr lang="en-US" sz="1600" b="1">
                <a:solidFill>
                  <a:schemeClr val="bg2"/>
                </a:solidFill>
                <a:effectLst>
                  <a:outerShdw blurRad="38100" dist="38100" dir="2700000" algn="tl">
                    <a:srgbClr val="000000">
                      <a:alpha val="43137"/>
                    </a:srgbClr>
                  </a:outerShdw>
                </a:effectLst>
              </a:rPr>
              <a:t>OBSERVATIONS</a:t>
            </a:r>
            <a:r>
              <a:rPr lang="en-US" sz="1600" b="1">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11" name="Élőláb helye 10"/>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09984066-E521-A751-9D3A-FA77BF67136C}"/>
              </a:ext>
            </a:extLst>
          </p:cNvPr>
          <p:cNvSpPr>
            <a:spLocks noGrp="1"/>
          </p:cNvSpPr>
          <p:nvPr>
            <p:ph type="sldNum" sz="quarter" idx="12"/>
          </p:nvPr>
        </p:nvSpPr>
        <p:spPr/>
        <p:txBody>
          <a:bodyPr/>
          <a:lstStyle/>
          <a:p>
            <a:fld id="{8EBAB383-6C5D-40A2-91D4-B65D4716B15C}" type="slidenum">
              <a:rPr lang="en-US" smtClean="0"/>
              <a:pPr/>
              <a:t>69</a:t>
            </a:fld>
            <a:r>
              <a:rPr lang="en-US" sz="1100"/>
              <a:t>/</a:t>
            </a:r>
            <a:r>
              <a:rPr lang="hu-HU" sz="1100"/>
              <a:t>30</a:t>
            </a:r>
            <a:endParaRPr lang="en-US" sz="2800" dirty="0"/>
          </a:p>
        </p:txBody>
      </p:sp>
    </p:spTree>
    <p:extLst>
      <p:ext uri="{BB962C8B-B14F-4D97-AF65-F5344CB8AC3E}">
        <p14:creationId xmlns:p14="http://schemas.microsoft.com/office/powerpoint/2010/main" val="4175480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fontScale="90000"/>
          </a:bodyPr>
          <a:lstStyle/>
          <a:p>
            <a:r>
              <a:rPr lang="en-US" sz="3600" dirty="0"/>
              <a:t>Why Study the strong interaction?</a:t>
            </a:r>
          </a:p>
        </p:txBody>
      </p:sp>
      <p:sp>
        <p:nvSpPr>
          <p:cNvPr id="104451" name="Rectangle 3"/>
          <p:cNvSpPr>
            <a:spLocks noGrp="1" noChangeArrowheads="1"/>
          </p:cNvSpPr>
          <p:nvPr>
            <p:ph idx="1"/>
          </p:nvPr>
        </p:nvSpPr>
        <p:spPr>
          <a:xfrm>
            <a:off x="785006" y="1128018"/>
            <a:ext cx="11353632" cy="4990928"/>
          </a:xfrm>
        </p:spPr>
        <p:txBody>
          <a:bodyPr>
            <a:normAutofit/>
          </a:bodyPr>
          <a:lstStyle/>
          <a:p>
            <a:pPr>
              <a:spcBef>
                <a:spcPts val="600"/>
              </a:spcBef>
            </a:pPr>
            <a:r>
              <a:rPr lang="en-US" dirty="0"/>
              <a:t>Electromagnetism: discovery to applications</a:t>
            </a:r>
          </a:p>
          <a:p>
            <a:pPr lvl="1">
              <a:spcBef>
                <a:spcPts val="600"/>
              </a:spcBef>
            </a:pPr>
            <a:r>
              <a:rPr lang="en-US" sz="1800" dirty="0"/>
              <a:t>1750-90: discovery</a:t>
            </a:r>
          </a:p>
          <a:p>
            <a:pPr lvl="1">
              <a:spcBef>
                <a:spcPts val="600"/>
              </a:spcBef>
            </a:pPr>
            <a:r>
              <a:rPr lang="en-US" sz="1800" dirty="0"/>
              <a:t>1830-70: explanation</a:t>
            </a:r>
          </a:p>
          <a:p>
            <a:pPr lvl="1">
              <a:spcBef>
                <a:spcPts val="600"/>
              </a:spcBef>
            </a:pPr>
            <a:r>
              <a:rPr lang="en-US" sz="1800" dirty="0"/>
              <a:t>1876: telephone</a:t>
            </a:r>
          </a:p>
          <a:p>
            <a:pPr lvl="1">
              <a:spcBef>
                <a:spcPts val="600"/>
              </a:spcBef>
            </a:pPr>
            <a:r>
              <a:rPr lang="en-US" sz="1800" dirty="0"/>
              <a:t>Early 20th century: TV, computers</a:t>
            </a:r>
          </a:p>
          <a:p>
            <a:pPr lvl="1">
              <a:spcBef>
                <a:spcPts val="600"/>
              </a:spcBef>
            </a:pPr>
            <a:r>
              <a:rPr lang="en-US" sz="1800" dirty="0"/>
              <a:t>Late 20th century: Internet, touchscreen</a:t>
            </a:r>
          </a:p>
          <a:p>
            <a:pPr>
              <a:spcBef>
                <a:spcPts val="600"/>
              </a:spcBef>
            </a:pPr>
            <a:r>
              <a:rPr lang="en-US" dirty="0"/>
              <a:t>Understanding the strong interaction</a:t>
            </a:r>
          </a:p>
          <a:p>
            <a:pPr lvl="1">
              <a:spcBef>
                <a:spcPts val="600"/>
              </a:spcBef>
            </a:pPr>
            <a:r>
              <a:rPr lang="en-US" sz="1800" dirty="0"/>
              <a:t>~1930: discovery</a:t>
            </a:r>
          </a:p>
          <a:p>
            <a:pPr lvl="1">
              <a:spcBef>
                <a:spcPts val="600"/>
              </a:spcBef>
            </a:pPr>
            <a:r>
              <a:rPr lang="en-US" sz="1800" dirty="0"/>
              <a:t>~1970: explanation</a:t>
            </a:r>
          </a:p>
          <a:p>
            <a:pPr lvl="1">
              <a:spcBef>
                <a:spcPts val="600"/>
              </a:spcBef>
            </a:pPr>
            <a:r>
              <a:rPr lang="en-US" sz="1800" dirty="0"/>
              <a:t>~2000: huge particle accelerators</a:t>
            </a:r>
          </a:p>
          <a:p>
            <a:pPr lvl="1">
              <a:spcBef>
                <a:spcPts val="600"/>
              </a:spcBef>
            </a:pPr>
            <a:r>
              <a:rPr lang="en-US" sz="1800" dirty="0"/>
              <a:t>~</a:t>
            </a:r>
            <a:r>
              <a:rPr lang="en-US" dirty="0"/>
              <a:t>21</a:t>
            </a:r>
            <a:r>
              <a:rPr lang="en-US" baseline="30000" dirty="0"/>
              <a:t>st</a:t>
            </a:r>
            <a:r>
              <a:rPr lang="en-US" dirty="0"/>
              <a:t> century</a:t>
            </a:r>
            <a:r>
              <a:rPr lang="en-US" sz="1800" dirty="0"/>
              <a:t>: first applications</a:t>
            </a:r>
            <a:endParaRPr lang="en-US" dirty="0"/>
          </a:p>
          <a:p>
            <a:pPr>
              <a:spcBef>
                <a:spcPts val="600"/>
              </a:spcBef>
            </a:pPr>
            <a:r>
              <a:rPr lang="en-US" dirty="0"/>
              <a:t>Strong interaction technology? Proton and ion therapy!</a:t>
            </a:r>
          </a:p>
        </p:txBody>
      </p:sp>
      <p:sp>
        <p:nvSpPr>
          <p:cNvPr id="4" name="Dátum helye 3"/>
          <p:cNvSpPr>
            <a:spLocks noGrp="1"/>
          </p:cNvSpPr>
          <p:nvPr>
            <p:ph type="dt" sz="half" idx="10"/>
          </p:nvPr>
        </p:nvSpPr>
        <p:spPr/>
        <p:txBody>
          <a:bodyPr/>
          <a:lstStyle/>
          <a:p>
            <a:pPr algn="r"/>
            <a:r>
              <a:rPr lang="en-US" dirty="0"/>
              <a:t>October 11, 2023</a:t>
            </a:r>
          </a:p>
        </p:txBody>
      </p:sp>
      <p:sp>
        <p:nvSpPr>
          <p:cNvPr id="6" name="Élőláb helye 5"/>
          <p:cNvSpPr>
            <a:spLocks noGrp="1"/>
          </p:cNvSpPr>
          <p:nvPr>
            <p:ph type="ftr" sz="quarter" idx="11"/>
          </p:nvPr>
        </p:nvSpPr>
        <p:spPr/>
        <p:txBody>
          <a:bodyPr/>
          <a:lstStyle/>
          <a:p>
            <a:r>
              <a:rPr lang="en-US" dirty="0"/>
              <a:t>M. Csanád (Eötvös U) @ AE Building Bridges 2023</a:t>
            </a:r>
          </a:p>
        </p:txBody>
      </p:sp>
      <p:sp>
        <p:nvSpPr>
          <p:cNvPr id="3" name="Dia számának helye 2">
            <a:extLst>
              <a:ext uri="{FF2B5EF4-FFF2-40B4-BE49-F238E27FC236}">
                <a16:creationId xmlns:a16="http://schemas.microsoft.com/office/drawing/2014/main" id="{32D6AC30-91FE-DF42-0006-227BCD85DAB4}"/>
              </a:ext>
            </a:extLst>
          </p:cNvPr>
          <p:cNvSpPr>
            <a:spLocks noGrp="1"/>
          </p:cNvSpPr>
          <p:nvPr>
            <p:ph type="sldNum" sz="quarter" idx="12"/>
          </p:nvPr>
        </p:nvSpPr>
        <p:spPr/>
        <p:txBody>
          <a:bodyPr/>
          <a:lstStyle/>
          <a:p>
            <a:fld id="{8EBAB383-6C5D-40A2-91D4-B65D4716B15C}" type="slidenum">
              <a:rPr lang="en-US" smtClean="0"/>
              <a:pPr/>
              <a:t>7</a:t>
            </a:fld>
            <a:r>
              <a:rPr lang="en-US" sz="1100" dirty="0"/>
              <a:t>/30</a:t>
            </a:r>
            <a:endParaRPr lang="en-US" sz="2800" dirty="0"/>
          </a:p>
        </p:txBody>
      </p:sp>
      <p:sp>
        <p:nvSpPr>
          <p:cNvPr id="5" name="Téglalap 4">
            <a:extLst>
              <a:ext uri="{FF2B5EF4-FFF2-40B4-BE49-F238E27FC236}">
                <a16:creationId xmlns:a16="http://schemas.microsoft.com/office/drawing/2014/main" id="{EBB2D351-3152-B6FC-C1F6-34D0C4DD2A06}"/>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2"/>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HIGH-ENERGY PHYSICS       QUANTUM STATISTICS       FEMTOSCOPY </a:t>
            </a:r>
          </a:p>
        </p:txBody>
      </p:sp>
      <p:pic>
        <p:nvPicPr>
          <p:cNvPr id="20" name="Kép 19" descr="A képen acél, Metróállomás, vonat, Közlekedési csomópont látható&#10;&#10;Automatikusan generált leírás">
            <a:extLst>
              <a:ext uri="{FF2B5EF4-FFF2-40B4-BE49-F238E27FC236}">
                <a16:creationId xmlns:a16="http://schemas.microsoft.com/office/drawing/2014/main" id="{367D2191-1245-C56B-FDB7-9ABB5E9AF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1032" y="3766435"/>
            <a:ext cx="3550719" cy="2007721"/>
          </a:xfrm>
          <a:prstGeom prst="rect">
            <a:avLst/>
          </a:prstGeom>
        </p:spPr>
      </p:pic>
      <p:pic>
        <p:nvPicPr>
          <p:cNvPr id="22" name="Kép 21" descr="A képen vázlat, rajz, ruházat, Emberi arc látható&#10;&#10;Automatikusan generált leírás">
            <a:extLst>
              <a:ext uri="{FF2B5EF4-FFF2-40B4-BE49-F238E27FC236}">
                <a16:creationId xmlns:a16="http://schemas.microsoft.com/office/drawing/2014/main" id="{EFB6129C-2488-0D2F-48F6-0D450EBFB523}"/>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131032" y="1312899"/>
            <a:ext cx="3589813" cy="1944481"/>
          </a:xfrm>
          <a:prstGeom prst="rect">
            <a:avLst/>
          </a:prstGeom>
        </p:spPr>
      </p:pic>
      <p:pic>
        <p:nvPicPr>
          <p:cNvPr id="33" name="Kép 32" descr="A képen ruházat, fal, fedett pályás, személy látható&#10;&#10;Automatikusan generált leírás">
            <a:extLst>
              <a:ext uri="{FF2B5EF4-FFF2-40B4-BE49-F238E27FC236}">
                <a16:creationId xmlns:a16="http://schemas.microsoft.com/office/drawing/2014/main" id="{6F828F6E-0657-CADD-4AA7-0A786AFC5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997" y="3766435"/>
            <a:ext cx="3011581" cy="2004852"/>
          </a:xfrm>
          <a:prstGeom prst="rect">
            <a:avLst/>
          </a:prstGeom>
        </p:spPr>
      </p:pic>
      <p:pic>
        <p:nvPicPr>
          <p:cNvPr id="37" name="Kép 36" descr="A képen szöveg, számítógép látható&#10;&#10;Automatikusan generált leírás">
            <a:extLst>
              <a:ext uri="{FF2B5EF4-FFF2-40B4-BE49-F238E27FC236}">
                <a16:creationId xmlns:a16="http://schemas.microsoft.com/office/drawing/2014/main" id="{E6C4754B-A72D-3BCE-F5E2-0B9E76D5CE11}"/>
              </a:ext>
            </a:extLst>
          </p:cNvPr>
          <p:cNvPicPr>
            <a:picLocks noChangeAspect="1"/>
          </p:cNvPicPr>
          <p:nvPr/>
        </p:nvPicPr>
        <p:blipFill>
          <a:blip r:embed="rId5">
            <a:clrChange>
              <a:clrFrom>
                <a:srgbClr val="F2F2E8"/>
              </a:clrFrom>
              <a:clrTo>
                <a:srgbClr val="F2F2E8">
                  <a:alpha val="0"/>
                </a:srgbClr>
              </a:clrTo>
            </a:clrChange>
            <a:extLst>
              <a:ext uri="{28A0092B-C50C-407E-A947-70E740481C1C}">
                <a14:useLocalDpi xmlns:a14="http://schemas.microsoft.com/office/drawing/2010/main" val="0"/>
              </a:ext>
            </a:extLst>
          </a:blip>
          <a:stretch>
            <a:fillRect/>
          </a:stretch>
        </p:blipFill>
        <p:spPr>
          <a:xfrm>
            <a:off x="9035997" y="1252529"/>
            <a:ext cx="3004930" cy="2004852"/>
          </a:xfrm>
          <a:prstGeom prst="rect">
            <a:avLst/>
          </a:prstGeom>
        </p:spPr>
      </p:pic>
      <p:sp>
        <p:nvSpPr>
          <p:cNvPr id="2" name="Nyíl: jobbra mutató 1">
            <a:extLst>
              <a:ext uri="{FF2B5EF4-FFF2-40B4-BE49-F238E27FC236}">
                <a16:creationId xmlns:a16="http://schemas.microsoft.com/office/drawing/2014/main" id="{A342D62A-FFED-42FD-2551-2AE5D2890D76}"/>
              </a:ext>
            </a:extLst>
          </p:cNvPr>
          <p:cNvSpPr/>
          <p:nvPr/>
        </p:nvSpPr>
        <p:spPr>
          <a:xfrm>
            <a:off x="8650937" y="1990165"/>
            <a:ext cx="466165" cy="48409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Nyíl: jobbra mutató 6">
            <a:extLst>
              <a:ext uri="{FF2B5EF4-FFF2-40B4-BE49-F238E27FC236}">
                <a16:creationId xmlns:a16="http://schemas.microsoft.com/office/drawing/2014/main" id="{6863E811-64C0-6F0A-DD0A-F8D9A89AE9F3}"/>
              </a:ext>
            </a:extLst>
          </p:cNvPr>
          <p:cNvSpPr/>
          <p:nvPr/>
        </p:nvSpPr>
        <p:spPr>
          <a:xfrm>
            <a:off x="8650937" y="4609713"/>
            <a:ext cx="466165" cy="48409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00941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a:t>Quark degrees of freedom</a:t>
            </a:r>
          </a:p>
        </p:txBody>
      </p:sp>
      <p:sp>
        <p:nvSpPr>
          <p:cNvPr id="3" name="Tartalom helye 2"/>
          <p:cNvSpPr>
            <a:spLocks noGrp="1"/>
          </p:cNvSpPr>
          <p:nvPr>
            <p:ph idx="1"/>
          </p:nvPr>
        </p:nvSpPr>
        <p:spPr>
          <a:xfrm>
            <a:off x="2257247" y="1247352"/>
            <a:ext cx="8350369" cy="1634439"/>
          </a:xfrm>
        </p:spPr>
        <p:txBody>
          <a:bodyPr>
            <a:normAutofit fontScale="92500" lnSpcReduction="20000"/>
          </a:bodyPr>
          <a:lstStyle/>
          <a:p>
            <a:r>
              <a:rPr lang="en-US"/>
              <a:t>Scaling of elliptic flow, when measured versus transverse kinetic energy (KE</a:t>
            </a:r>
            <a:r>
              <a:rPr lang="en-US" baseline="-25000"/>
              <a:t>T</a:t>
            </a:r>
            <a:r>
              <a:rPr lang="en-US"/>
              <a:t>) </a:t>
            </a:r>
          </a:p>
          <a:p>
            <a:r>
              <a:rPr lang="en-US"/>
              <a:t>Different particle types: scaling curve depends on valence quark content (n</a:t>
            </a:r>
            <a:r>
              <a:rPr lang="en-US" baseline="-25000"/>
              <a:t>q</a:t>
            </a:r>
            <a:r>
              <a:rPr lang="en-US"/>
              <a:t>)</a:t>
            </a:r>
          </a:p>
          <a:p>
            <a:r>
              <a:rPr lang="en-US"/>
              <a:t>Reason: coalescence</a:t>
            </a:r>
          </a:p>
          <a:p>
            <a:r>
              <a:rPr lang="en-US"/>
              <a:t>Scaling: v</a:t>
            </a:r>
            <a:r>
              <a:rPr lang="en-US" baseline="-25000"/>
              <a:t>2</a:t>
            </a:r>
            <a:r>
              <a:rPr lang="en-US"/>
              <a:t>/n</a:t>
            </a:r>
            <a:r>
              <a:rPr lang="en-US" baseline="-25000"/>
              <a:t>q</a:t>
            </a:r>
            <a:r>
              <a:rPr lang="en-US"/>
              <a:t> versus KE</a:t>
            </a:r>
            <a:r>
              <a:rPr lang="en-US" baseline="-25000"/>
              <a:t>T</a:t>
            </a:r>
            <a:r>
              <a:rPr lang="en-US"/>
              <a:t>/n</a:t>
            </a:r>
            <a:r>
              <a:rPr lang="en-US" baseline="-25000"/>
              <a:t>q</a:t>
            </a:r>
            <a:r>
              <a:rPr lang="en-US"/>
              <a:t>, baryons = mesons</a:t>
            </a:r>
            <a:endParaRPr lang="en-US" baseline="-25000"/>
          </a:p>
          <a:p>
            <a:endParaRPr lang="en-US"/>
          </a:p>
        </p:txBody>
      </p:sp>
      <p:pic>
        <p:nvPicPr>
          <p:cNvPr id="7" name="Kép 6">
            <a:extLst>
              <a:ext uri="{FF2B5EF4-FFF2-40B4-BE49-F238E27FC236}">
                <a16:creationId xmlns:a16="http://schemas.microsoft.com/office/drawing/2014/main" id="{B6169622-03A7-44CC-A93A-2ABBCD91ACAF}"/>
              </a:ext>
            </a:extLst>
          </p:cNvPr>
          <p:cNvPicPr>
            <a:picLocks noChangeAspect="1"/>
          </p:cNvPicPr>
          <p:nvPr/>
        </p:nvPicPr>
        <p:blipFill>
          <a:blip r:embed="rId2">
            <a:clrChange>
              <a:clrFrom>
                <a:srgbClr val="FF01FF"/>
              </a:clrFrom>
              <a:clrTo>
                <a:srgbClr val="FF01FF">
                  <a:alpha val="0"/>
                </a:srgbClr>
              </a:clrTo>
            </a:clrChange>
          </a:blip>
          <a:stretch>
            <a:fillRect/>
          </a:stretch>
        </p:blipFill>
        <p:spPr>
          <a:xfrm>
            <a:off x="2571428" y="2880756"/>
            <a:ext cx="7277062" cy="3146295"/>
          </a:xfrm>
          <a:prstGeom prst="rect">
            <a:avLst/>
          </a:prstGeom>
        </p:spPr>
      </p:pic>
      <p:sp>
        <p:nvSpPr>
          <p:cNvPr id="8" name="Rectangle 7"/>
          <p:cNvSpPr>
            <a:spLocks noChangeArrowheads="1"/>
          </p:cNvSpPr>
          <p:nvPr/>
        </p:nvSpPr>
        <p:spPr bwMode="auto">
          <a:xfrm>
            <a:off x="4800600" y="3573464"/>
            <a:ext cx="2654300" cy="244475"/>
          </a:xfrm>
          <a:prstGeom prst="rect">
            <a:avLst/>
          </a:prstGeom>
          <a:noFill/>
          <a:ln w="9525">
            <a:noFill/>
            <a:miter lim="800000"/>
            <a:headEnd/>
            <a:tailEnd/>
          </a:ln>
          <a:effectLst/>
        </p:spPr>
        <p:txBody>
          <a:bodyPr wrap="none">
            <a:spAutoFit/>
          </a:bodyPr>
          <a:lstStyle/>
          <a:p>
            <a:r>
              <a:rPr lang="en-US" sz="1000" b="1">
                <a:latin typeface="Verdana" pitchFamily="34" charset="0"/>
              </a:rPr>
              <a:t>Phys.Rev.Letters 98:162301, 2007</a:t>
            </a:r>
          </a:p>
        </p:txBody>
      </p:sp>
      <p:sp>
        <p:nvSpPr>
          <p:cNvPr id="9" name="Szövegdoboz 8">
            <a:extLst>
              <a:ext uri="{FF2B5EF4-FFF2-40B4-BE49-F238E27FC236}">
                <a16:creationId xmlns:a16="http://schemas.microsoft.com/office/drawing/2014/main" id="{D6064210-1F44-479B-B41D-78FDE0E46C79}"/>
              </a:ext>
            </a:extLst>
          </p:cNvPr>
          <p:cNvSpPr txBox="1"/>
          <p:nvPr/>
        </p:nvSpPr>
        <p:spPr>
          <a:xfrm rot="18694960">
            <a:off x="3118424" y="3787745"/>
            <a:ext cx="1006301" cy="400110"/>
          </a:xfrm>
          <a:prstGeom prst="rect">
            <a:avLst/>
          </a:prstGeom>
          <a:noFill/>
        </p:spPr>
        <p:txBody>
          <a:bodyPr wrap="none" rtlCol="0">
            <a:spAutoFit/>
          </a:bodyPr>
          <a:lstStyle/>
          <a:p>
            <a:r>
              <a:rPr lang="en-US" sz="2000"/>
              <a:t>baryons</a:t>
            </a:r>
          </a:p>
        </p:txBody>
      </p:sp>
      <p:sp>
        <p:nvSpPr>
          <p:cNvPr id="10" name="Szövegdoboz 9">
            <a:extLst>
              <a:ext uri="{FF2B5EF4-FFF2-40B4-BE49-F238E27FC236}">
                <a16:creationId xmlns:a16="http://schemas.microsoft.com/office/drawing/2014/main" id="{7FAFF499-986A-4CD9-A2DA-6F46749B811E}"/>
              </a:ext>
            </a:extLst>
          </p:cNvPr>
          <p:cNvSpPr txBox="1"/>
          <p:nvPr/>
        </p:nvSpPr>
        <p:spPr>
          <a:xfrm rot="21066184">
            <a:off x="3672447" y="4606705"/>
            <a:ext cx="973343" cy="400110"/>
          </a:xfrm>
          <a:prstGeom prst="rect">
            <a:avLst/>
          </a:prstGeom>
          <a:noFill/>
        </p:spPr>
        <p:txBody>
          <a:bodyPr wrap="none" rtlCol="0">
            <a:spAutoFit/>
          </a:bodyPr>
          <a:lstStyle/>
          <a:p>
            <a:r>
              <a:rPr lang="en-US" sz="2000"/>
              <a:t>mesons</a:t>
            </a:r>
          </a:p>
        </p:txBody>
      </p:sp>
      <p:sp>
        <p:nvSpPr>
          <p:cNvPr id="11" name="Téglalap 10">
            <a:extLst>
              <a:ext uri="{FF2B5EF4-FFF2-40B4-BE49-F238E27FC236}">
                <a16:creationId xmlns:a16="http://schemas.microsoft.com/office/drawing/2014/main" id="{0AAA9854-C25C-418D-BF84-E63030DE1774}"/>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a:t>
            </a:r>
            <a:r>
              <a:rPr lang="en-US" sz="1600" b="1">
                <a:solidFill>
                  <a:schemeClr val="bg2"/>
                </a:solidFill>
                <a:effectLst>
                  <a:outerShdw blurRad="38100" dist="38100" dir="2700000" algn="tl">
                    <a:srgbClr val="000000">
                      <a:alpha val="43137"/>
                    </a:srgbClr>
                  </a:outerShdw>
                </a:effectLst>
              </a:rPr>
              <a:t>OBSERVATIONS</a:t>
            </a:r>
            <a:r>
              <a:rPr lang="en-US" sz="1600" b="1">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13" name="Élőláb helye 12"/>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04906747-3742-788E-B7F0-7CA4D4F32BCA}"/>
              </a:ext>
            </a:extLst>
          </p:cNvPr>
          <p:cNvSpPr>
            <a:spLocks noGrp="1"/>
          </p:cNvSpPr>
          <p:nvPr>
            <p:ph type="sldNum" sz="quarter" idx="12"/>
          </p:nvPr>
        </p:nvSpPr>
        <p:spPr/>
        <p:txBody>
          <a:bodyPr/>
          <a:lstStyle/>
          <a:p>
            <a:fld id="{8EBAB383-6C5D-40A2-91D4-B65D4716B15C}" type="slidenum">
              <a:rPr lang="en-US" smtClean="0"/>
              <a:pPr/>
              <a:t>70</a:t>
            </a:fld>
            <a:r>
              <a:rPr lang="en-US" sz="1100"/>
              <a:t>/</a:t>
            </a:r>
            <a:r>
              <a:rPr lang="hu-HU" sz="1100"/>
              <a:t>30</a:t>
            </a:r>
            <a:endParaRPr lang="en-US" sz="2800" dirty="0"/>
          </a:p>
        </p:txBody>
      </p:sp>
    </p:spTree>
    <p:extLst>
      <p:ext uri="{BB962C8B-B14F-4D97-AF65-F5344CB8AC3E}">
        <p14:creationId xmlns:p14="http://schemas.microsoft.com/office/powerpoint/2010/main" val="31047706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ép 14">
            <a:extLst>
              <a:ext uri="{FF2B5EF4-FFF2-40B4-BE49-F238E27FC236}">
                <a16:creationId xmlns:a16="http://schemas.microsoft.com/office/drawing/2014/main" id="{50E8DC90-30E0-4385-AAD2-4C289F9307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31262" y="1100194"/>
            <a:ext cx="3589346" cy="4684489"/>
          </a:xfrm>
          <a:prstGeom prst="rect">
            <a:avLst/>
          </a:prstGeom>
        </p:spPr>
      </p:pic>
      <p:sp>
        <p:nvSpPr>
          <p:cNvPr id="2" name="Cím 1"/>
          <p:cNvSpPr>
            <a:spLocks noGrp="1"/>
          </p:cNvSpPr>
          <p:nvPr>
            <p:ph type="title"/>
          </p:nvPr>
        </p:nvSpPr>
        <p:spPr/>
        <p:txBody>
          <a:bodyPr>
            <a:normAutofit/>
          </a:bodyPr>
          <a:lstStyle/>
          <a:p>
            <a:r>
              <a:rPr lang="en-US" dirty="0"/>
              <a:t>Thermal photons</a:t>
            </a:r>
          </a:p>
        </p:txBody>
      </p:sp>
      <p:sp>
        <p:nvSpPr>
          <p:cNvPr id="3" name="Tartalom helye 2"/>
          <p:cNvSpPr>
            <a:spLocks noGrp="1"/>
          </p:cNvSpPr>
          <p:nvPr>
            <p:ph idx="1"/>
          </p:nvPr>
        </p:nvSpPr>
        <p:spPr>
          <a:xfrm>
            <a:off x="2188235" y="1247352"/>
            <a:ext cx="8419381" cy="4773887"/>
          </a:xfrm>
        </p:spPr>
        <p:txBody>
          <a:bodyPr>
            <a:normAutofit/>
          </a:bodyPr>
          <a:lstStyle/>
          <a:p>
            <a:r>
              <a:rPr lang="en-US" dirty="0"/>
              <a:t>Hadron creation: after freeze-out</a:t>
            </a:r>
          </a:p>
          <a:p>
            <a:r>
              <a:rPr lang="en-US" dirty="0"/>
              <a:t>Direct vs decay photons measured</a:t>
            </a:r>
          </a:p>
          <a:p>
            <a:r>
              <a:rPr lang="en-US" dirty="0"/>
              <a:t>Soft component in direct photon spec</a:t>
            </a:r>
            <a:r>
              <a:rPr lang="hu-HU" dirty="0"/>
              <a:t>t</a:t>
            </a:r>
            <a:r>
              <a:rPr lang="en-US" dirty="0"/>
              <a:t>ra:</a:t>
            </a:r>
            <a:br>
              <a:rPr lang="en-US" dirty="0"/>
            </a:br>
            <a:r>
              <a:rPr lang="en-US" dirty="0"/>
              <a:t>compared to </a:t>
            </a:r>
            <a:r>
              <a:rPr lang="en-US" dirty="0" err="1"/>
              <a:t>p+p</a:t>
            </a:r>
            <a:r>
              <a:rPr lang="en-US" dirty="0"/>
              <a:t> extrapolation</a:t>
            </a:r>
          </a:p>
          <a:p>
            <a:r>
              <a:rPr lang="en-US" dirty="0"/>
              <a:t>These are thermal photons!</a:t>
            </a:r>
          </a:p>
          <a:p>
            <a:r>
              <a:rPr lang="en-US" dirty="0"/>
              <a:t>Large initial temperature, 3-600 MeV!</a:t>
            </a:r>
          </a:p>
        </p:txBody>
      </p:sp>
      <p:sp>
        <p:nvSpPr>
          <p:cNvPr id="10" name="Szövegdoboz 9"/>
          <p:cNvSpPr txBox="1"/>
          <p:nvPr/>
        </p:nvSpPr>
        <p:spPr>
          <a:xfrm>
            <a:off x="7461320" y="5201111"/>
            <a:ext cx="1414733" cy="523220"/>
          </a:xfrm>
          <a:prstGeom prst="rect">
            <a:avLst/>
          </a:prstGeom>
          <a:noFill/>
        </p:spPr>
        <p:txBody>
          <a:bodyPr wrap="square" rtlCol="0">
            <a:spAutoFit/>
          </a:bodyPr>
          <a:lstStyle/>
          <a:p>
            <a:r>
              <a:rPr lang="en-US" sz="1400" dirty="0"/>
              <a:t>PRC 91,064904</a:t>
            </a:r>
          </a:p>
          <a:p>
            <a:endParaRPr lang="en-US" sz="1400" dirty="0"/>
          </a:p>
        </p:txBody>
      </p:sp>
      <p:sp>
        <p:nvSpPr>
          <p:cNvPr id="14" name="Szabadkézi sokszög: alakzat 10">
            <a:extLst>
              <a:ext uri="{FF2B5EF4-FFF2-40B4-BE49-F238E27FC236}">
                <a16:creationId xmlns:a16="http://schemas.microsoft.com/office/drawing/2014/main" id="{61E429DA-05B0-4141-AA86-31F28102A846}"/>
              </a:ext>
            </a:extLst>
          </p:cNvPr>
          <p:cNvSpPr/>
          <p:nvPr/>
        </p:nvSpPr>
        <p:spPr>
          <a:xfrm>
            <a:off x="7480710" y="1148057"/>
            <a:ext cx="687977" cy="2229394"/>
          </a:xfrm>
          <a:custGeom>
            <a:avLst/>
            <a:gdLst>
              <a:gd name="connsiteX0" fmla="*/ 8709 w 687977"/>
              <a:gd name="connsiteY0" fmla="*/ 1036320 h 2229394"/>
              <a:gd name="connsiteX1" fmla="*/ 87086 w 687977"/>
              <a:gd name="connsiteY1" fmla="*/ 1079863 h 2229394"/>
              <a:gd name="connsiteX2" fmla="*/ 148046 w 687977"/>
              <a:gd name="connsiteY2" fmla="*/ 1219200 h 2229394"/>
              <a:gd name="connsiteX3" fmla="*/ 313509 w 687977"/>
              <a:gd name="connsiteY3" fmla="*/ 1497874 h 2229394"/>
              <a:gd name="connsiteX4" fmla="*/ 470263 w 687977"/>
              <a:gd name="connsiteY4" fmla="*/ 1898468 h 2229394"/>
              <a:gd name="connsiteX5" fmla="*/ 627017 w 687977"/>
              <a:gd name="connsiteY5" fmla="*/ 2159726 h 2229394"/>
              <a:gd name="connsiteX6" fmla="*/ 687977 w 687977"/>
              <a:gd name="connsiteY6" fmla="*/ 2229394 h 2229394"/>
              <a:gd name="connsiteX7" fmla="*/ 496389 w 687977"/>
              <a:gd name="connsiteY7" fmla="*/ 1820091 h 2229394"/>
              <a:gd name="connsiteX8" fmla="*/ 313509 w 687977"/>
              <a:gd name="connsiteY8" fmla="*/ 1219200 h 2229394"/>
              <a:gd name="connsiteX9" fmla="*/ 148046 w 687977"/>
              <a:gd name="connsiteY9" fmla="*/ 557348 h 2229394"/>
              <a:gd name="connsiteX10" fmla="*/ 60960 w 687977"/>
              <a:gd name="connsiteY10" fmla="*/ 0 h 2229394"/>
              <a:gd name="connsiteX11" fmla="*/ 0 w 687977"/>
              <a:gd name="connsiteY11" fmla="*/ 0 h 2229394"/>
              <a:gd name="connsiteX12" fmla="*/ 8709 w 687977"/>
              <a:gd name="connsiteY12" fmla="*/ 1036320 h 222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7977" h="2229394">
                <a:moveTo>
                  <a:pt x="8709" y="1036320"/>
                </a:moveTo>
                <a:lnTo>
                  <a:pt x="87086" y="1079863"/>
                </a:lnTo>
                <a:lnTo>
                  <a:pt x="148046" y="1219200"/>
                </a:lnTo>
                <a:lnTo>
                  <a:pt x="313509" y="1497874"/>
                </a:lnTo>
                <a:lnTo>
                  <a:pt x="470263" y="1898468"/>
                </a:lnTo>
                <a:lnTo>
                  <a:pt x="627017" y="2159726"/>
                </a:lnTo>
                <a:lnTo>
                  <a:pt x="687977" y="2229394"/>
                </a:lnTo>
                <a:lnTo>
                  <a:pt x="496389" y="1820091"/>
                </a:lnTo>
                <a:lnTo>
                  <a:pt x="313509" y="1219200"/>
                </a:lnTo>
                <a:lnTo>
                  <a:pt x="148046" y="557348"/>
                </a:lnTo>
                <a:lnTo>
                  <a:pt x="60960" y="0"/>
                </a:lnTo>
                <a:lnTo>
                  <a:pt x="0" y="0"/>
                </a:lnTo>
                <a:lnTo>
                  <a:pt x="8709" y="103632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zövegdoboz 15">
            <a:extLst>
              <a:ext uri="{FF2B5EF4-FFF2-40B4-BE49-F238E27FC236}">
                <a16:creationId xmlns:a16="http://schemas.microsoft.com/office/drawing/2014/main" id="{00D1E3B5-CFC9-41E5-AE0A-165A4F37737C}"/>
              </a:ext>
            </a:extLst>
          </p:cNvPr>
          <p:cNvSpPr txBox="1"/>
          <p:nvPr/>
        </p:nvSpPr>
        <p:spPr>
          <a:xfrm>
            <a:off x="7676593" y="5706427"/>
            <a:ext cx="2967672" cy="369332"/>
          </a:xfrm>
          <a:prstGeom prst="rect">
            <a:avLst/>
          </a:prstGeom>
          <a:noFill/>
        </p:spPr>
        <p:txBody>
          <a:bodyPr wrap="none" rtlCol="0">
            <a:spAutoFit/>
          </a:bodyPr>
          <a:lstStyle/>
          <a:p>
            <a:r>
              <a:rPr lang="en-US" dirty="0"/>
              <a:t>Transverse momentum [GeV]</a:t>
            </a:r>
          </a:p>
        </p:txBody>
      </p:sp>
      <p:sp>
        <p:nvSpPr>
          <p:cNvPr id="17" name="Szövegdoboz 16">
            <a:extLst>
              <a:ext uri="{FF2B5EF4-FFF2-40B4-BE49-F238E27FC236}">
                <a16:creationId xmlns:a16="http://schemas.microsoft.com/office/drawing/2014/main" id="{2F2449AC-8A78-4575-A870-0B130BDB3DBE}"/>
              </a:ext>
            </a:extLst>
          </p:cNvPr>
          <p:cNvSpPr txBox="1"/>
          <p:nvPr/>
        </p:nvSpPr>
        <p:spPr>
          <a:xfrm rot="16200000">
            <a:off x="5711094" y="2143814"/>
            <a:ext cx="2465931" cy="369332"/>
          </a:xfrm>
          <a:prstGeom prst="rect">
            <a:avLst/>
          </a:prstGeom>
          <a:noFill/>
        </p:spPr>
        <p:txBody>
          <a:bodyPr wrap="none" rtlCol="0">
            <a:spAutoFit/>
          </a:bodyPr>
          <a:lstStyle/>
          <a:p>
            <a:r>
              <a:rPr lang="en-US" dirty="0"/>
              <a:t>Direct photon spectrum</a:t>
            </a:r>
          </a:p>
        </p:txBody>
      </p:sp>
      <p:sp>
        <p:nvSpPr>
          <p:cNvPr id="18" name="Szövegdoboz 17">
            <a:extLst>
              <a:ext uri="{FF2B5EF4-FFF2-40B4-BE49-F238E27FC236}">
                <a16:creationId xmlns:a16="http://schemas.microsoft.com/office/drawing/2014/main" id="{CF332D8F-73B1-48A7-A1FD-DDA54A83D3CA}"/>
              </a:ext>
            </a:extLst>
          </p:cNvPr>
          <p:cNvSpPr txBox="1"/>
          <p:nvPr/>
        </p:nvSpPr>
        <p:spPr>
          <a:xfrm rot="2261738">
            <a:off x="7853939" y="4619239"/>
            <a:ext cx="1721946" cy="400110"/>
          </a:xfrm>
          <a:prstGeom prst="rect">
            <a:avLst/>
          </a:prstGeom>
          <a:noFill/>
        </p:spPr>
        <p:txBody>
          <a:bodyPr wrap="none" rtlCol="0">
            <a:spAutoFit/>
          </a:bodyPr>
          <a:lstStyle/>
          <a:p>
            <a:r>
              <a:rPr lang="en-US" sz="2000" dirty="0">
                <a:solidFill>
                  <a:srgbClr val="FF0506"/>
                </a:solidFill>
              </a:rPr>
              <a:t>proton-proton</a:t>
            </a:r>
          </a:p>
        </p:txBody>
      </p:sp>
      <p:sp>
        <p:nvSpPr>
          <p:cNvPr id="19" name="Szövegdoboz 18">
            <a:extLst>
              <a:ext uri="{FF2B5EF4-FFF2-40B4-BE49-F238E27FC236}">
                <a16:creationId xmlns:a16="http://schemas.microsoft.com/office/drawing/2014/main" id="{BAC85455-05C9-4EBD-8920-3F38EAF97135}"/>
              </a:ext>
            </a:extLst>
          </p:cNvPr>
          <p:cNvSpPr txBox="1"/>
          <p:nvPr/>
        </p:nvSpPr>
        <p:spPr>
          <a:xfrm rot="1934799">
            <a:off x="8532144" y="4113647"/>
            <a:ext cx="1972720" cy="400110"/>
          </a:xfrm>
          <a:prstGeom prst="rect">
            <a:avLst/>
          </a:prstGeom>
          <a:noFill/>
        </p:spPr>
        <p:txBody>
          <a:bodyPr wrap="none" rtlCol="0">
            <a:spAutoFit/>
          </a:bodyPr>
          <a:lstStyle/>
          <a:p>
            <a:r>
              <a:rPr lang="en-US" sz="2000" dirty="0">
                <a:solidFill>
                  <a:srgbClr val="013EEB"/>
                </a:solidFill>
              </a:rPr>
              <a:t>nucleon-nucleon</a:t>
            </a:r>
          </a:p>
        </p:txBody>
      </p:sp>
      <p:sp>
        <p:nvSpPr>
          <p:cNvPr id="20" name="Szövegdoboz 19">
            <a:extLst>
              <a:ext uri="{FF2B5EF4-FFF2-40B4-BE49-F238E27FC236}">
                <a16:creationId xmlns:a16="http://schemas.microsoft.com/office/drawing/2014/main" id="{9657DDDD-58D8-4851-AA47-16CFA5965144}"/>
              </a:ext>
            </a:extLst>
          </p:cNvPr>
          <p:cNvSpPr txBox="1"/>
          <p:nvPr/>
        </p:nvSpPr>
        <p:spPr>
          <a:xfrm>
            <a:off x="8876102" y="3134872"/>
            <a:ext cx="1621085" cy="276999"/>
          </a:xfrm>
          <a:prstGeom prst="rect">
            <a:avLst/>
          </a:prstGeom>
          <a:noFill/>
        </p:spPr>
        <p:txBody>
          <a:bodyPr wrap="none" rtlCol="0">
            <a:spAutoFit/>
          </a:bodyPr>
          <a:lstStyle/>
          <a:p>
            <a:r>
              <a:rPr lang="en-US" sz="1200" dirty="0">
                <a:solidFill>
                  <a:srgbClr val="007600"/>
                </a:solidFill>
              </a:rPr>
              <a:t>Prediction based on pp</a:t>
            </a:r>
          </a:p>
        </p:txBody>
      </p:sp>
      <p:cxnSp>
        <p:nvCxnSpPr>
          <p:cNvPr id="21" name="Egyenes összekötő nyíllal 20">
            <a:extLst>
              <a:ext uri="{FF2B5EF4-FFF2-40B4-BE49-F238E27FC236}">
                <a16:creationId xmlns:a16="http://schemas.microsoft.com/office/drawing/2014/main" id="{1677B932-D45C-45FE-AC67-57047D48648F}"/>
              </a:ext>
            </a:extLst>
          </p:cNvPr>
          <p:cNvCxnSpPr>
            <a:cxnSpLocks/>
            <a:stCxn id="20" idx="1"/>
          </p:cNvCxnSpPr>
          <p:nvPr/>
        </p:nvCxnSpPr>
        <p:spPr>
          <a:xfrm flipH="1">
            <a:off x="8199357" y="3273372"/>
            <a:ext cx="676744" cy="130583"/>
          </a:xfrm>
          <a:prstGeom prst="straightConnector1">
            <a:avLst/>
          </a:prstGeom>
          <a:ln w="19050">
            <a:solidFill>
              <a:srgbClr val="007600"/>
            </a:solidFill>
            <a:tailEnd type="triangle"/>
          </a:ln>
        </p:spPr>
        <p:style>
          <a:lnRef idx="1">
            <a:schemeClr val="accent1"/>
          </a:lnRef>
          <a:fillRef idx="0">
            <a:schemeClr val="accent1"/>
          </a:fillRef>
          <a:effectRef idx="0">
            <a:schemeClr val="accent1"/>
          </a:effectRef>
          <a:fontRef idx="minor">
            <a:schemeClr val="tx1"/>
          </a:fontRef>
        </p:style>
      </p:cxnSp>
      <p:sp>
        <p:nvSpPr>
          <p:cNvPr id="22" name="Szövegdoboz 21">
            <a:extLst>
              <a:ext uri="{FF2B5EF4-FFF2-40B4-BE49-F238E27FC236}">
                <a16:creationId xmlns:a16="http://schemas.microsoft.com/office/drawing/2014/main" id="{F9B272EE-FFCA-422B-962B-DB3858B8E815}"/>
              </a:ext>
            </a:extLst>
          </p:cNvPr>
          <p:cNvSpPr txBox="1"/>
          <p:nvPr/>
        </p:nvSpPr>
        <p:spPr>
          <a:xfrm>
            <a:off x="7953868" y="1168873"/>
            <a:ext cx="922184" cy="584775"/>
          </a:xfrm>
          <a:prstGeom prst="rect">
            <a:avLst/>
          </a:prstGeom>
          <a:noFill/>
        </p:spPr>
        <p:txBody>
          <a:bodyPr wrap="square" rtlCol="0">
            <a:spAutoFit/>
          </a:bodyPr>
          <a:lstStyle/>
          <a:p>
            <a:r>
              <a:rPr lang="en-US" sz="1600" dirty="0">
                <a:solidFill>
                  <a:srgbClr val="FFC000"/>
                </a:solidFill>
              </a:rPr>
              <a:t>Thermal photons</a:t>
            </a:r>
          </a:p>
        </p:txBody>
      </p:sp>
      <p:cxnSp>
        <p:nvCxnSpPr>
          <p:cNvPr id="23" name="Egyenes összekötő nyíllal 22">
            <a:extLst>
              <a:ext uri="{FF2B5EF4-FFF2-40B4-BE49-F238E27FC236}">
                <a16:creationId xmlns:a16="http://schemas.microsoft.com/office/drawing/2014/main" id="{DDD1C95B-3BFB-4294-9D43-7CC1C2FB107C}"/>
              </a:ext>
            </a:extLst>
          </p:cNvPr>
          <p:cNvCxnSpPr>
            <a:cxnSpLocks/>
            <a:stCxn id="22" idx="1"/>
          </p:cNvCxnSpPr>
          <p:nvPr/>
        </p:nvCxnSpPr>
        <p:spPr>
          <a:xfrm flipH="1">
            <a:off x="7629264" y="1461260"/>
            <a:ext cx="324604" cy="3071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4"/>
          <p:cNvPicPr>
            <a:picLocks noChangeAspect="1" noChangeArrowheads="1"/>
          </p:cNvPicPr>
          <p:nvPr/>
        </p:nvPicPr>
        <p:blipFill>
          <a:blip r:embed="rId3" cstate="print"/>
          <a:srcRect/>
          <a:stretch>
            <a:fillRect/>
          </a:stretch>
        </p:blipFill>
        <p:spPr bwMode="auto">
          <a:xfrm>
            <a:off x="1978647" y="4073320"/>
            <a:ext cx="4824139" cy="1871827"/>
          </a:xfrm>
          <a:prstGeom prst="rect">
            <a:avLst/>
          </a:prstGeom>
          <a:noFill/>
        </p:spPr>
      </p:pic>
      <p:sp>
        <p:nvSpPr>
          <p:cNvPr id="25" name="Rectangle 7"/>
          <p:cNvSpPr>
            <a:spLocks noChangeArrowheads="1"/>
          </p:cNvSpPr>
          <p:nvPr/>
        </p:nvSpPr>
        <p:spPr bwMode="auto">
          <a:xfrm>
            <a:off x="3170876" y="4046338"/>
            <a:ext cx="1035861" cy="400110"/>
          </a:xfrm>
          <a:prstGeom prst="rect">
            <a:avLst/>
          </a:prstGeom>
          <a:noFill/>
          <a:ln w="9525">
            <a:noFill/>
            <a:miter lim="800000"/>
            <a:headEnd/>
            <a:tailEnd/>
          </a:ln>
          <a:effectLst/>
        </p:spPr>
        <p:txBody>
          <a:bodyPr wrap="none">
            <a:spAutoFit/>
          </a:bodyPr>
          <a:lstStyle/>
          <a:p>
            <a:r>
              <a:rPr lang="en-US" sz="2000" dirty="0">
                <a:solidFill>
                  <a:srgbClr val="546366"/>
                </a:solidFill>
              </a:rPr>
              <a:t>photons</a:t>
            </a:r>
          </a:p>
        </p:txBody>
      </p:sp>
      <p:sp>
        <p:nvSpPr>
          <p:cNvPr id="26" name="Rectangle 8"/>
          <p:cNvSpPr>
            <a:spLocks noChangeArrowheads="1"/>
          </p:cNvSpPr>
          <p:nvPr/>
        </p:nvSpPr>
        <p:spPr bwMode="auto">
          <a:xfrm>
            <a:off x="5399939" y="4010555"/>
            <a:ext cx="1728787" cy="400110"/>
          </a:xfrm>
          <a:prstGeom prst="rect">
            <a:avLst/>
          </a:prstGeom>
          <a:noFill/>
          <a:ln w="9525">
            <a:noFill/>
            <a:miter lim="800000"/>
            <a:headEnd/>
            <a:tailEnd/>
          </a:ln>
          <a:effectLst/>
        </p:spPr>
        <p:txBody>
          <a:bodyPr>
            <a:spAutoFit/>
          </a:bodyPr>
          <a:lstStyle/>
          <a:p>
            <a:pPr algn="ctr"/>
            <a:r>
              <a:rPr lang="en-US" sz="2000" dirty="0">
                <a:solidFill>
                  <a:srgbClr val="546366"/>
                </a:solidFill>
              </a:rPr>
              <a:t>hadrons</a:t>
            </a:r>
          </a:p>
        </p:txBody>
      </p:sp>
      <p:sp>
        <p:nvSpPr>
          <p:cNvPr id="27" name="Téglalap 26">
            <a:extLst>
              <a:ext uri="{FF2B5EF4-FFF2-40B4-BE49-F238E27FC236}">
                <a16:creationId xmlns:a16="http://schemas.microsoft.com/office/drawing/2014/main" id="{5E006C43-E4D2-428A-B60F-BAF1F0621379}"/>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EXPERIMENTS          </a:t>
            </a:r>
            <a:r>
              <a:rPr lang="en-US" sz="1600" b="1" dirty="0">
                <a:solidFill>
                  <a:schemeClr val="bg2"/>
                </a:solidFill>
                <a:effectLst>
                  <a:outerShdw blurRad="38100" dist="38100" dir="2700000" algn="tl">
                    <a:srgbClr val="000000">
                      <a:alpha val="43137"/>
                    </a:srgbClr>
                  </a:outerShdw>
                </a:effectLst>
              </a:rPr>
              <a:t>OBSERVATIONS</a:t>
            </a:r>
            <a:r>
              <a:rPr lang="en-US" sz="1600" b="1" dirty="0">
                <a:solidFill>
                  <a:schemeClr val="bg1">
                    <a:lumMod val="65000"/>
                  </a:schemeClr>
                </a:solidFill>
                <a:effectLst>
                  <a:outerShdw blurRad="38100" dist="38100" dir="2700000" algn="tl">
                    <a:srgbClr val="000000">
                      <a:alpha val="43137"/>
                    </a:srgbClr>
                  </a:outerShdw>
                </a:effectLst>
              </a:rPr>
              <a:t> </a:t>
            </a:r>
          </a:p>
        </p:txBody>
      </p:sp>
      <p:sp>
        <p:nvSpPr>
          <p:cNvPr id="6" name="Dátum helye 5"/>
          <p:cNvSpPr>
            <a:spLocks noGrp="1"/>
          </p:cNvSpPr>
          <p:nvPr>
            <p:ph type="dt" sz="half" idx="10"/>
          </p:nvPr>
        </p:nvSpPr>
        <p:spPr/>
        <p:txBody>
          <a:bodyPr/>
          <a:lstStyle/>
          <a:p>
            <a:pPr algn="r"/>
            <a:r>
              <a:rPr lang="hu-HU"/>
              <a:t>October 11, 2023</a:t>
            </a:r>
            <a:endParaRPr lang="en-US" dirty="0"/>
          </a:p>
        </p:txBody>
      </p:sp>
      <p:sp>
        <p:nvSpPr>
          <p:cNvPr id="7" name="Élőláb helye 6"/>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EB9276E3-8CBC-C312-6574-0E67C844A53E}"/>
              </a:ext>
            </a:extLst>
          </p:cNvPr>
          <p:cNvSpPr>
            <a:spLocks noGrp="1"/>
          </p:cNvSpPr>
          <p:nvPr>
            <p:ph type="sldNum" sz="quarter" idx="12"/>
          </p:nvPr>
        </p:nvSpPr>
        <p:spPr/>
        <p:txBody>
          <a:bodyPr/>
          <a:lstStyle/>
          <a:p>
            <a:fld id="{8EBAB383-6C5D-40A2-91D4-B65D4716B15C}" type="slidenum">
              <a:rPr lang="en-US" smtClean="0"/>
              <a:pPr/>
              <a:t>71</a:t>
            </a:fld>
            <a:r>
              <a:rPr lang="en-US" sz="1100"/>
              <a:t>/</a:t>
            </a:r>
            <a:r>
              <a:rPr lang="hu-HU" sz="1100"/>
              <a:t>30</a:t>
            </a:r>
            <a:endParaRPr lang="en-US" sz="2800" dirty="0"/>
          </a:p>
        </p:txBody>
      </p:sp>
    </p:spTree>
    <p:extLst>
      <p:ext uri="{BB962C8B-B14F-4D97-AF65-F5344CB8AC3E}">
        <p14:creationId xmlns:p14="http://schemas.microsoft.com/office/powerpoint/2010/main" val="4877982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618E79A-5AA2-4983-88BB-BBF2A05ADB20}"/>
              </a:ext>
            </a:extLst>
          </p:cNvPr>
          <p:cNvSpPr>
            <a:spLocks noGrp="1"/>
          </p:cNvSpPr>
          <p:nvPr>
            <p:ph type="title"/>
          </p:nvPr>
        </p:nvSpPr>
        <p:spPr/>
        <p:txBody>
          <a:bodyPr>
            <a:normAutofit/>
          </a:bodyPr>
          <a:lstStyle/>
          <a:p>
            <a:r>
              <a:rPr lang="en-US"/>
              <a:t>Freeze-out curve from particle yields</a:t>
            </a:r>
          </a:p>
        </p:txBody>
      </p:sp>
      <mc:AlternateContent xmlns:mc="http://schemas.openxmlformats.org/markup-compatibility/2006" xmlns:a14="http://schemas.microsoft.com/office/drawing/2010/main">
        <mc:Choice Requires="a14">
          <p:sp>
            <p:nvSpPr>
              <p:cNvPr id="3" name="Tartalom helye 2">
                <a:extLst>
                  <a:ext uri="{FF2B5EF4-FFF2-40B4-BE49-F238E27FC236}">
                    <a16:creationId xmlns:a16="http://schemas.microsoft.com/office/drawing/2014/main" id="{0E0121A8-CD01-4EBC-BC63-F802F43D8991}"/>
                  </a:ext>
                </a:extLst>
              </p:cNvPr>
              <p:cNvSpPr>
                <a:spLocks noGrp="1"/>
              </p:cNvSpPr>
              <p:nvPr>
                <p:ph idx="1"/>
              </p:nvPr>
            </p:nvSpPr>
            <p:spPr>
              <a:xfrm>
                <a:off x="2257247" y="1052429"/>
                <a:ext cx="8350369" cy="1561380"/>
              </a:xfrm>
            </p:spPr>
            <p:txBody>
              <a:bodyPr>
                <a:normAutofit fontScale="92500" lnSpcReduction="10000"/>
              </a:bodyPr>
              <a:lstStyle/>
              <a:p>
                <a:pPr>
                  <a:spcBef>
                    <a:spcPts val="400"/>
                  </a:spcBef>
                </a:pPr>
                <a:r>
                  <a:rPr lang="en-US" dirty="0"/>
                  <a:t>Chemical and kinetic freeze-out parameters via THERMUS and </a:t>
                </a:r>
                <a:r>
                  <a:rPr lang="en-US" dirty="0" err="1"/>
                  <a:t>BlastWave</a:t>
                </a:r>
                <a:endParaRPr lang="en-US" dirty="0"/>
              </a:p>
              <a:p>
                <a:pPr>
                  <a:spcBef>
                    <a:spcPts val="400"/>
                  </a:spcBef>
                </a:pPr>
                <a:r>
                  <a:rPr lang="en-US" dirty="0"/>
                  <a:t>Thermal multiplicity assumption valid</a:t>
                </a:r>
              </a:p>
              <a:p>
                <a:pPr>
                  <a:spcBef>
                    <a:spcPts val="400"/>
                  </a:spcBef>
                </a:pPr>
                <a:r>
                  <a:rPr lang="en-US" dirty="0"/>
                  <a:t>Systematics investigated (parameter constraints, included species)</a:t>
                </a:r>
              </a:p>
              <a:p>
                <a:pPr>
                  <a:spcBef>
                    <a:spcPts val="400"/>
                  </a:spcBef>
                </a:pPr>
                <a:r>
                  <a:rPr lang="en-US" dirty="0"/>
                  <a:t>Separation of T</a:t>
                </a:r>
                <a:r>
                  <a:rPr lang="en-US" baseline="-25000" dirty="0"/>
                  <a:t>ch</a:t>
                </a:r>
                <a:r>
                  <a:rPr lang="en-US" dirty="0"/>
                  <a:t> and </a:t>
                </a:r>
                <a:r>
                  <a:rPr lang="en-US" dirty="0" err="1"/>
                  <a:t>T</a:t>
                </a:r>
                <a:r>
                  <a:rPr lang="en-US" baseline="-25000" dirty="0" err="1"/>
                  <a:t>kin</a:t>
                </a:r>
                <a:r>
                  <a:rPr lang="en-US" dirty="0"/>
                  <a:t> around </a:t>
                </a:r>
                <a14:m>
                  <m:oMath xmlns:m="http://schemas.openxmlformats.org/officeDocument/2006/math">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𝑁𝑁</m:t>
                            </m:r>
                          </m:sub>
                        </m:sSub>
                      </m:e>
                    </m:rad>
                    <m:r>
                      <a:rPr lang="en-US" b="0" i="1" smtClean="0">
                        <a:latin typeface="Cambria Math" panose="02040503050406030204" pitchFamily="18" charset="0"/>
                      </a:rPr>
                      <m:t>= </m:t>
                    </m:r>
                  </m:oMath>
                </a14:m>
                <a:r>
                  <a:rPr lang="en-US" dirty="0"/>
                  <a:t>4-5 GeV, </a:t>
                </a:r>
                <a:r>
                  <a:rPr lang="hu-HU" dirty="0"/>
                  <a:t>  </a:t>
                </a:r>
                <a:r>
                  <a:rPr lang="en-US" dirty="0"/>
                  <a:t>T</a:t>
                </a:r>
                <a:r>
                  <a:rPr lang="en-US" baseline="-25000" dirty="0"/>
                  <a:t>ch</a:t>
                </a:r>
                <a:r>
                  <a:rPr lang="en-US" dirty="0"/>
                  <a:t> flattens at ~10 GeV</a:t>
                </a:r>
              </a:p>
            </p:txBody>
          </p:sp>
        </mc:Choice>
        <mc:Fallback xmlns="">
          <p:sp>
            <p:nvSpPr>
              <p:cNvPr id="3" name="Tartalom helye 2">
                <a:extLst>
                  <a:ext uri="{FF2B5EF4-FFF2-40B4-BE49-F238E27FC236}">
                    <a16:creationId xmlns:a16="http://schemas.microsoft.com/office/drawing/2014/main" id="{0E0121A8-CD01-4EBC-BC63-F802F43D8991}"/>
                  </a:ext>
                </a:extLst>
              </p:cNvPr>
              <p:cNvSpPr>
                <a:spLocks noGrp="1" noRot="1" noChangeAspect="1" noMove="1" noResize="1" noEditPoints="1" noAdjustHandles="1" noChangeArrowheads="1" noChangeShapeType="1" noTextEdit="1"/>
              </p:cNvSpPr>
              <p:nvPr>
                <p:ph idx="1"/>
              </p:nvPr>
            </p:nvSpPr>
            <p:spPr>
              <a:xfrm>
                <a:off x="2257247" y="1052429"/>
                <a:ext cx="8350369" cy="1561380"/>
              </a:xfrm>
              <a:blipFill>
                <a:blip r:embed="rId2"/>
                <a:stretch>
                  <a:fillRect l="-511" t="-1953" b="-2734"/>
                </a:stretch>
              </a:blipFill>
            </p:spPr>
            <p:txBody>
              <a:bodyPr/>
              <a:lstStyle/>
              <a:p>
                <a:r>
                  <a:rPr lang="en-US">
                    <a:noFill/>
                  </a:rPr>
                  <a:t> </a:t>
                </a:r>
              </a:p>
            </p:txBody>
          </p:sp>
        </mc:Fallback>
      </mc:AlternateContent>
      <p:pic>
        <p:nvPicPr>
          <p:cNvPr id="8" name="Kép 7">
            <a:extLst>
              <a:ext uri="{FF2B5EF4-FFF2-40B4-BE49-F238E27FC236}">
                <a16:creationId xmlns:a16="http://schemas.microsoft.com/office/drawing/2014/main" id="{03306760-32F1-4E49-AB8C-650820F3F51D}"/>
              </a:ext>
            </a:extLst>
          </p:cNvPr>
          <p:cNvPicPr>
            <a:picLocks noChangeAspect="1"/>
          </p:cNvPicPr>
          <p:nvPr/>
        </p:nvPicPr>
        <p:blipFill>
          <a:blip r:embed="rId3"/>
          <a:stretch>
            <a:fillRect/>
          </a:stretch>
        </p:blipFill>
        <p:spPr>
          <a:xfrm>
            <a:off x="2257247" y="2545294"/>
            <a:ext cx="3508841" cy="3303778"/>
          </a:xfrm>
          <a:prstGeom prst="rect">
            <a:avLst/>
          </a:prstGeom>
        </p:spPr>
      </p:pic>
      <p:pic>
        <p:nvPicPr>
          <p:cNvPr id="9" name="Kép 8">
            <a:extLst>
              <a:ext uri="{FF2B5EF4-FFF2-40B4-BE49-F238E27FC236}">
                <a16:creationId xmlns:a16="http://schemas.microsoft.com/office/drawing/2014/main" id="{69CD270B-BD21-4E8A-98A2-26F3B1DB7F45}"/>
              </a:ext>
            </a:extLst>
          </p:cNvPr>
          <p:cNvPicPr>
            <a:picLocks noChangeAspect="1"/>
          </p:cNvPicPr>
          <p:nvPr/>
        </p:nvPicPr>
        <p:blipFill>
          <a:blip r:embed="rId4"/>
          <a:stretch>
            <a:fillRect/>
          </a:stretch>
        </p:blipFill>
        <p:spPr>
          <a:xfrm>
            <a:off x="6004229" y="2545294"/>
            <a:ext cx="3606120" cy="3303778"/>
          </a:xfrm>
          <a:prstGeom prst="rect">
            <a:avLst/>
          </a:prstGeom>
        </p:spPr>
      </p:pic>
      <p:sp>
        <p:nvSpPr>
          <p:cNvPr id="10" name="Szövegdoboz 9">
            <a:extLst>
              <a:ext uri="{FF2B5EF4-FFF2-40B4-BE49-F238E27FC236}">
                <a16:creationId xmlns:a16="http://schemas.microsoft.com/office/drawing/2014/main" id="{E088274B-AC4C-4B36-B26F-D018BDE24224}"/>
              </a:ext>
            </a:extLst>
          </p:cNvPr>
          <p:cNvSpPr txBox="1"/>
          <p:nvPr/>
        </p:nvSpPr>
        <p:spPr>
          <a:xfrm>
            <a:off x="2257247" y="5805942"/>
            <a:ext cx="7353103" cy="338554"/>
          </a:xfrm>
          <a:prstGeom prst="rect">
            <a:avLst/>
          </a:prstGeom>
          <a:noFill/>
        </p:spPr>
        <p:txBody>
          <a:bodyPr wrap="square" rtlCol="0">
            <a:spAutoFit/>
          </a:bodyPr>
          <a:lstStyle/>
          <a:p>
            <a:pPr algn="ctr"/>
            <a:r>
              <a:rPr lang="en-US" sz="1600"/>
              <a:t>STAR Collaboration, Phys. Rev. C 96, 044904 (2017) [arXiv:1701.07065]</a:t>
            </a:r>
          </a:p>
        </p:txBody>
      </p:sp>
      <p:sp>
        <p:nvSpPr>
          <p:cNvPr id="12" name="Téglalap 11">
            <a:extLst>
              <a:ext uri="{FF2B5EF4-FFF2-40B4-BE49-F238E27FC236}">
                <a16:creationId xmlns:a16="http://schemas.microsoft.com/office/drawing/2014/main" id="{EA02D9DF-FF41-483C-B3A7-97EC09699E0E}"/>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a:t>
            </a:r>
            <a:r>
              <a:rPr lang="en-US" sz="1600" b="1">
                <a:solidFill>
                  <a:schemeClr val="bg2"/>
                </a:solidFill>
                <a:effectLst>
                  <a:outerShdw blurRad="38100" dist="38100" dir="2700000" algn="tl">
                    <a:srgbClr val="000000">
                      <a:alpha val="43137"/>
                    </a:srgbClr>
                  </a:outerShdw>
                </a:effectLst>
              </a:rPr>
              <a:t>OBSERVATIONS</a:t>
            </a:r>
            <a:r>
              <a:rPr lang="en-US" sz="1600" b="1">
                <a:solidFill>
                  <a:schemeClr val="bg1">
                    <a:lumMod val="65000"/>
                  </a:schemeClr>
                </a:solidFill>
                <a:effectLst>
                  <a:outerShdw blurRad="38100" dist="38100" dir="2700000" algn="tl">
                    <a:srgbClr val="000000">
                      <a:alpha val="43137"/>
                    </a:srgbClr>
                  </a:outerShdw>
                </a:effectLst>
              </a:rPr>
              <a:t> </a:t>
            </a:r>
          </a:p>
        </p:txBody>
      </p:sp>
      <p:sp>
        <p:nvSpPr>
          <p:cNvPr id="7" name="Dátum helye 6"/>
          <p:cNvSpPr>
            <a:spLocks noGrp="1"/>
          </p:cNvSpPr>
          <p:nvPr>
            <p:ph type="dt" sz="half" idx="10"/>
          </p:nvPr>
        </p:nvSpPr>
        <p:spPr/>
        <p:txBody>
          <a:bodyPr/>
          <a:lstStyle/>
          <a:p>
            <a:pPr algn="r"/>
            <a:r>
              <a:rPr lang="hu-HU"/>
              <a:t>October 11, 2023</a:t>
            </a:r>
            <a:endParaRPr lang="en-US" dirty="0"/>
          </a:p>
        </p:txBody>
      </p:sp>
      <p:sp>
        <p:nvSpPr>
          <p:cNvPr id="11" name="Élőláb helye 10"/>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CEC386FA-3063-5718-201E-B81861625863}"/>
              </a:ext>
            </a:extLst>
          </p:cNvPr>
          <p:cNvSpPr>
            <a:spLocks noGrp="1"/>
          </p:cNvSpPr>
          <p:nvPr>
            <p:ph type="sldNum" sz="quarter" idx="12"/>
          </p:nvPr>
        </p:nvSpPr>
        <p:spPr/>
        <p:txBody>
          <a:bodyPr/>
          <a:lstStyle/>
          <a:p>
            <a:fld id="{8EBAB383-6C5D-40A2-91D4-B65D4716B15C}" type="slidenum">
              <a:rPr lang="en-US" smtClean="0"/>
              <a:pPr/>
              <a:t>72</a:t>
            </a:fld>
            <a:r>
              <a:rPr lang="en-US" sz="1100"/>
              <a:t>/</a:t>
            </a:r>
            <a:r>
              <a:rPr lang="hu-HU" sz="1100"/>
              <a:t>30</a:t>
            </a:r>
            <a:endParaRPr lang="en-US" sz="2800" dirty="0"/>
          </a:p>
        </p:txBody>
      </p:sp>
    </p:spTree>
    <p:extLst>
      <p:ext uri="{BB962C8B-B14F-4D97-AF65-F5344CB8AC3E}">
        <p14:creationId xmlns:p14="http://schemas.microsoft.com/office/powerpoint/2010/main" val="42763909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FFA2EA-16E2-4872-B9E4-DC7C4CD7B15B}"/>
              </a:ext>
            </a:extLst>
          </p:cNvPr>
          <p:cNvSpPr>
            <a:spLocks noGrp="1"/>
          </p:cNvSpPr>
          <p:nvPr>
            <p:ph type="title"/>
          </p:nvPr>
        </p:nvSpPr>
        <p:spPr/>
        <p:txBody>
          <a:bodyPr>
            <a:normAutofit/>
          </a:bodyPr>
          <a:lstStyle/>
          <a:p>
            <a:r>
              <a:rPr lang="en-US"/>
              <a:t>Search for the Critical Point possible?</a:t>
            </a:r>
          </a:p>
        </p:txBody>
      </p:sp>
      <p:sp>
        <p:nvSpPr>
          <p:cNvPr id="3" name="Tartalom helye 2">
            <a:extLst>
              <a:ext uri="{FF2B5EF4-FFF2-40B4-BE49-F238E27FC236}">
                <a16:creationId xmlns:a16="http://schemas.microsoft.com/office/drawing/2014/main" id="{2DECAC38-B423-4453-B3D0-B6DC1806FCFB}"/>
              </a:ext>
            </a:extLst>
          </p:cNvPr>
          <p:cNvSpPr>
            <a:spLocks noGrp="1"/>
          </p:cNvSpPr>
          <p:nvPr>
            <p:ph idx="1"/>
          </p:nvPr>
        </p:nvSpPr>
        <p:spPr>
          <a:xfrm>
            <a:off x="2257247" y="1181820"/>
            <a:ext cx="8350369" cy="1854679"/>
          </a:xfrm>
        </p:spPr>
        <p:txBody>
          <a:bodyPr>
            <a:normAutofit/>
          </a:bodyPr>
          <a:lstStyle/>
          <a:p>
            <a:r>
              <a:rPr lang="en-US"/>
              <a:t>Effects of the CEP in a broad region (via an effective potential ~ N</a:t>
            </a:r>
            <a:r>
              <a:rPr lang="en-US" baseline="-25000"/>
              <a:t>f</a:t>
            </a:r>
            <a:r>
              <a:rPr lang="en-US"/>
              <a:t>=2 QCD)</a:t>
            </a:r>
          </a:p>
          <a:p>
            <a:pPr lvl="1"/>
            <a:r>
              <a:rPr lang="en-US"/>
              <a:t>Y. Hatta and T. Ikeda, PRD67,014028(2003) [hep-ph/0210284]</a:t>
            </a:r>
          </a:p>
          <a:p>
            <a:r>
              <a:rPr lang="en-US"/>
              <a:t>Hydro evolution attracted to the critical point</a:t>
            </a:r>
          </a:p>
          <a:p>
            <a:pPr lvl="1"/>
            <a:r>
              <a:rPr lang="en-US"/>
              <a:t>M. Asakawa et al., PRL101,122302(2008) [arXiv:0803.2449]</a:t>
            </a:r>
          </a:p>
        </p:txBody>
      </p:sp>
      <p:pic>
        <p:nvPicPr>
          <p:cNvPr id="11" name="Kép 10">
            <a:extLst>
              <a:ext uri="{FF2B5EF4-FFF2-40B4-BE49-F238E27FC236}">
                <a16:creationId xmlns:a16="http://schemas.microsoft.com/office/drawing/2014/main" id="{31CC4300-610B-4553-8BA0-B5B6D8E2D89B}"/>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99251" y="2893906"/>
            <a:ext cx="4291640" cy="3214912"/>
          </a:xfrm>
          <a:prstGeom prst="rect">
            <a:avLst/>
          </a:prstGeom>
        </p:spPr>
      </p:pic>
      <p:grpSp>
        <p:nvGrpSpPr>
          <p:cNvPr id="6" name="Csoportba foglalás 5">
            <a:extLst>
              <a:ext uri="{FF2B5EF4-FFF2-40B4-BE49-F238E27FC236}">
                <a16:creationId xmlns:a16="http://schemas.microsoft.com/office/drawing/2014/main" id="{9378F023-51DD-4160-937A-B1D9ED3896C0}"/>
              </a:ext>
            </a:extLst>
          </p:cNvPr>
          <p:cNvGrpSpPr/>
          <p:nvPr/>
        </p:nvGrpSpPr>
        <p:grpSpPr>
          <a:xfrm>
            <a:off x="6336738" y="2837236"/>
            <a:ext cx="3986206" cy="3219328"/>
            <a:chOff x="4812738" y="2889490"/>
            <a:chExt cx="3986206" cy="3219328"/>
          </a:xfrm>
        </p:grpSpPr>
        <p:pic>
          <p:nvPicPr>
            <p:cNvPr id="9" name="Kép 8">
              <a:extLst>
                <a:ext uri="{FF2B5EF4-FFF2-40B4-BE49-F238E27FC236}">
                  <a16:creationId xmlns:a16="http://schemas.microsoft.com/office/drawing/2014/main" id="{F67472D5-4165-4ED6-B33B-A438604F2C4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12738" y="2889490"/>
              <a:ext cx="3986206" cy="3219328"/>
            </a:xfrm>
            <a:prstGeom prst="rect">
              <a:avLst/>
            </a:prstGeom>
          </p:spPr>
        </p:pic>
        <mc:AlternateContent xmlns:mc="http://schemas.openxmlformats.org/markup-compatibility/2006" xmlns:a14="http://schemas.microsoft.com/office/drawing/2010/main">
          <mc:Choice Requires="a14">
            <p:sp>
              <p:nvSpPr>
                <p:cNvPr id="4" name="Szövegdoboz 3">
                  <a:extLst>
                    <a:ext uri="{FF2B5EF4-FFF2-40B4-BE49-F238E27FC236}">
                      <a16:creationId xmlns:a16="http://schemas.microsoft.com/office/drawing/2014/main" id="{04ADBC2D-03F2-42E2-8058-683431EC801D}"/>
                    </a:ext>
                  </a:extLst>
                </p:cNvPr>
                <p:cNvSpPr txBox="1"/>
                <p:nvPr/>
              </p:nvSpPr>
              <p:spPr>
                <a:xfrm>
                  <a:off x="7124799" y="4917055"/>
                  <a:ext cx="1176284" cy="646331"/>
                </a:xfrm>
                <a:prstGeom prst="rect">
                  <a:avLst/>
                </a:prstGeom>
                <a:noFill/>
              </p:spPr>
              <p:txBody>
                <a:bodyPr wrap="none" rtlCol="0">
                  <a:spAutoFit/>
                </a:bodyPr>
                <a:lstStyle/>
                <a:p>
                  <a14:m>
                    <m:oMath xmlns:m="http://schemas.openxmlformats.org/officeDocument/2006/math">
                      <m:r>
                        <a:rPr lang="en-US" sz="1200" i="1">
                          <a:latin typeface="Cambria Math" panose="02040503050406030204" pitchFamily="18" charset="0"/>
                        </a:rPr>
                        <m:t>→</m:t>
                      </m:r>
                    </m:oMath>
                  </a14:m>
                  <a:r>
                    <a:rPr lang="en-US" sz="1200"/>
                    <a:t> Critical Point</a:t>
                  </a:r>
                </a:p>
                <a:p>
                  <a14:m>
                    <m:oMath xmlns:m="http://schemas.openxmlformats.org/officeDocument/2006/math">
                      <m:r>
                        <a:rPr lang="en-US" sz="1200" i="1">
                          <a:latin typeface="Cambria Math" panose="02040503050406030204" pitchFamily="18" charset="0"/>
                        </a:rPr>
                        <m:t>→</m:t>
                      </m:r>
                    </m:oMath>
                  </a14:m>
                  <a:r>
                    <a:rPr lang="en-US" sz="1200"/>
                    <a:t> Cross-Over</a:t>
                  </a:r>
                </a:p>
                <a:p>
                  <a14:m>
                    <m:oMath xmlns:m="http://schemas.openxmlformats.org/officeDocument/2006/math">
                      <m:r>
                        <a:rPr lang="en-US" sz="1200" i="1">
                          <a:latin typeface="Cambria Math" panose="02040503050406030204" pitchFamily="18" charset="0"/>
                        </a:rPr>
                        <m:t>→</m:t>
                      </m:r>
                    </m:oMath>
                  </a14:m>
                  <a:r>
                    <a:rPr lang="en-US" sz="1200"/>
                    <a:t> First Order</a:t>
                  </a:r>
                </a:p>
              </p:txBody>
            </p:sp>
          </mc:Choice>
          <mc:Fallback xmlns="">
            <p:sp>
              <p:nvSpPr>
                <p:cNvPr id="4" name="Szövegdoboz 3">
                  <a:extLst>
                    <a:ext uri="{FF2B5EF4-FFF2-40B4-BE49-F238E27FC236}">
                      <a16:creationId xmlns:a16="http://schemas.microsoft.com/office/drawing/2014/main" id="{04ADBC2D-03F2-42E2-8058-683431EC801D}"/>
                    </a:ext>
                  </a:extLst>
                </p:cNvPr>
                <p:cNvSpPr txBox="1">
                  <a:spLocks noRot="1" noChangeAspect="1" noMove="1" noResize="1" noEditPoints="1" noAdjustHandles="1" noChangeArrowheads="1" noChangeShapeType="1" noTextEdit="1"/>
                </p:cNvSpPr>
                <p:nvPr/>
              </p:nvSpPr>
              <p:spPr>
                <a:xfrm>
                  <a:off x="7124799" y="4917055"/>
                  <a:ext cx="1176284" cy="646331"/>
                </a:xfrm>
                <a:prstGeom prst="rect">
                  <a:avLst/>
                </a:prstGeom>
                <a:blipFill>
                  <a:blip r:embed="rId4"/>
                  <a:stretch>
                    <a:fillRect b="-6604"/>
                  </a:stretch>
                </a:blipFill>
              </p:spPr>
              <p:txBody>
                <a:bodyPr/>
                <a:lstStyle/>
                <a:p>
                  <a:r>
                    <a:rPr lang="en-US">
                      <a:noFill/>
                    </a:rPr>
                    <a:t> </a:t>
                  </a:r>
                </a:p>
              </p:txBody>
            </p:sp>
          </mc:Fallback>
        </mc:AlternateContent>
      </p:grpSp>
      <p:sp>
        <p:nvSpPr>
          <p:cNvPr id="5" name="Szövegdoboz 4"/>
          <p:cNvSpPr txBox="1"/>
          <p:nvPr/>
        </p:nvSpPr>
        <p:spPr>
          <a:xfrm>
            <a:off x="2404217" y="2946764"/>
            <a:ext cx="3136306" cy="369332"/>
          </a:xfrm>
          <a:prstGeom prst="rect">
            <a:avLst/>
          </a:prstGeom>
          <a:noFill/>
        </p:spPr>
        <p:txBody>
          <a:bodyPr wrap="square" rtlCol="0">
            <a:spAutoFit/>
          </a:bodyPr>
          <a:lstStyle/>
          <a:p>
            <a:pPr algn="ctr"/>
            <a:r>
              <a:rPr lang="en-US"/>
              <a:t>quark number susceptibility</a:t>
            </a:r>
          </a:p>
        </p:txBody>
      </p:sp>
      <p:sp>
        <p:nvSpPr>
          <p:cNvPr id="12" name="Szövegdoboz 11"/>
          <p:cNvSpPr txBox="1"/>
          <p:nvPr/>
        </p:nvSpPr>
        <p:spPr>
          <a:xfrm>
            <a:off x="4139014" y="5064100"/>
            <a:ext cx="580608" cy="369332"/>
          </a:xfrm>
          <a:prstGeom prst="rect">
            <a:avLst/>
          </a:prstGeom>
          <a:noFill/>
        </p:spPr>
        <p:txBody>
          <a:bodyPr wrap="none" rtlCol="0">
            <a:spAutoFit/>
          </a:bodyPr>
          <a:lstStyle/>
          <a:p>
            <a:r>
              <a:rPr lang="en-US"/>
              <a:t>CEP</a:t>
            </a:r>
          </a:p>
        </p:txBody>
      </p:sp>
      <p:cxnSp>
        <p:nvCxnSpPr>
          <p:cNvPr id="15" name="Egyenes összekötő nyíllal 14"/>
          <p:cNvCxnSpPr>
            <a:stCxn id="12" idx="3"/>
          </p:cNvCxnSpPr>
          <p:nvPr/>
        </p:nvCxnSpPr>
        <p:spPr>
          <a:xfrm>
            <a:off x="4719622" y="5248766"/>
            <a:ext cx="2825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Szövegdoboz 15"/>
          <p:cNvSpPr txBox="1"/>
          <p:nvPr/>
        </p:nvSpPr>
        <p:spPr>
          <a:xfrm>
            <a:off x="2539258" y="3298431"/>
            <a:ext cx="890455" cy="523220"/>
          </a:xfrm>
          <a:prstGeom prst="rect">
            <a:avLst/>
          </a:prstGeom>
          <a:noFill/>
        </p:spPr>
        <p:txBody>
          <a:bodyPr wrap="square" lIns="0" rIns="0" rtlCol="0">
            <a:spAutoFit/>
          </a:bodyPr>
          <a:lstStyle/>
          <a:p>
            <a:pPr algn="ctr"/>
            <a:r>
              <a:rPr lang="en-US" sz="1400"/>
              <a:t>Tricrit.Point (chiral limit)</a:t>
            </a:r>
          </a:p>
        </p:txBody>
      </p:sp>
      <p:cxnSp>
        <p:nvCxnSpPr>
          <p:cNvPr id="24" name="Egyenes összekötő nyíllal 23"/>
          <p:cNvCxnSpPr>
            <a:stCxn id="16" idx="2"/>
          </p:cNvCxnSpPr>
          <p:nvPr/>
        </p:nvCxnSpPr>
        <p:spPr>
          <a:xfrm>
            <a:off x="2984485" y="3821652"/>
            <a:ext cx="505048" cy="3056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églalap 17">
            <a:extLst>
              <a:ext uri="{FF2B5EF4-FFF2-40B4-BE49-F238E27FC236}">
                <a16:creationId xmlns:a16="http://schemas.microsoft.com/office/drawing/2014/main" id="{E4B18793-0C32-419E-B562-16AF38B3A3A3}"/>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a:solidFill>
                  <a:schemeClr val="bg1">
                    <a:lumMod val="65000"/>
                  </a:schemeClr>
                </a:solidFill>
                <a:effectLst>
                  <a:outerShdw blurRad="38100" dist="38100" dir="2700000" algn="tl">
                    <a:srgbClr val="000000">
                      <a:alpha val="43137"/>
                    </a:srgbClr>
                  </a:outerShdw>
                </a:effectLst>
              </a:rPr>
              <a:t>INTRODUCTION</a:t>
            </a:r>
            <a:r>
              <a:rPr lang="en-US" sz="1600" b="1">
                <a:solidFill>
                  <a:schemeClr val="accent1"/>
                </a:solidFill>
                <a:effectLst>
                  <a:outerShdw blurRad="38100" dist="38100" dir="2700000" algn="tl">
                    <a:srgbClr val="000000">
                      <a:alpha val="43137"/>
                    </a:srgbClr>
                  </a:outerShdw>
                </a:effectLst>
              </a:rPr>
              <a:t> </a:t>
            </a:r>
            <a:r>
              <a:rPr lang="en-US" sz="1600" b="1">
                <a:solidFill>
                  <a:schemeClr val="bg1">
                    <a:lumMod val="65000"/>
                  </a:schemeClr>
                </a:solidFill>
                <a:effectLst>
                  <a:outerShdw blurRad="38100" dist="38100" dir="2700000" algn="tl">
                    <a:srgbClr val="000000">
                      <a:alpha val="43137"/>
                    </a:srgbClr>
                  </a:outerShdw>
                </a:effectLst>
              </a:rPr>
              <a:t>         EXPERIMENTS          </a:t>
            </a:r>
            <a:r>
              <a:rPr lang="en-US" sz="1600" b="1">
                <a:solidFill>
                  <a:schemeClr val="bg2"/>
                </a:solidFill>
                <a:effectLst>
                  <a:outerShdw blurRad="38100" dist="38100" dir="2700000" algn="tl">
                    <a:srgbClr val="000000">
                      <a:alpha val="43137"/>
                    </a:srgbClr>
                  </a:outerShdw>
                </a:effectLst>
              </a:rPr>
              <a:t>OBSERVATIONS</a:t>
            </a:r>
            <a:r>
              <a:rPr lang="en-US" sz="1600" b="1">
                <a:solidFill>
                  <a:schemeClr val="bg1">
                    <a:lumMod val="65000"/>
                  </a:schemeClr>
                </a:solidFill>
                <a:effectLst>
                  <a:outerShdw blurRad="38100" dist="38100" dir="2700000" algn="tl">
                    <a:srgbClr val="000000">
                      <a:alpha val="43137"/>
                    </a:srgbClr>
                  </a:outerShdw>
                </a:effectLst>
              </a:rPr>
              <a:t> </a:t>
            </a:r>
          </a:p>
        </p:txBody>
      </p:sp>
      <p:sp>
        <p:nvSpPr>
          <p:cNvPr id="13" name="Dátum helye 12"/>
          <p:cNvSpPr>
            <a:spLocks noGrp="1"/>
          </p:cNvSpPr>
          <p:nvPr>
            <p:ph type="dt" sz="half" idx="10"/>
          </p:nvPr>
        </p:nvSpPr>
        <p:spPr/>
        <p:txBody>
          <a:bodyPr/>
          <a:lstStyle/>
          <a:p>
            <a:pPr algn="r"/>
            <a:r>
              <a:rPr lang="hu-HU"/>
              <a:t>October 11, 2023</a:t>
            </a:r>
            <a:endParaRPr lang="en-US" dirty="0"/>
          </a:p>
        </p:txBody>
      </p:sp>
      <p:sp>
        <p:nvSpPr>
          <p:cNvPr id="14" name="Élőláb helye 13"/>
          <p:cNvSpPr>
            <a:spLocks noGrp="1"/>
          </p:cNvSpPr>
          <p:nvPr>
            <p:ph type="ftr" sz="quarter" idx="11"/>
          </p:nvPr>
        </p:nvSpPr>
        <p:spPr/>
        <p:txBody>
          <a:bodyPr/>
          <a:lstStyle/>
          <a:p>
            <a:r>
              <a:rPr lang="en-US"/>
              <a:t>M. Csanád (Eötvös U) @ </a:t>
            </a:r>
            <a:r>
              <a:rPr lang="hu-HU"/>
              <a:t>AE Building Bridges 2023</a:t>
            </a:r>
            <a:endParaRPr lang="en-US" dirty="0"/>
          </a:p>
        </p:txBody>
      </p:sp>
      <p:sp>
        <p:nvSpPr>
          <p:cNvPr id="7" name="Dia számának helye 6">
            <a:extLst>
              <a:ext uri="{FF2B5EF4-FFF2-40B4-BE49-F238E27FC236}">
                <a16:creationId xmlns:a16="http://schemas.microsoft.com/office/drawing/2014/main" id="{1A3B9FBA-61EE-2BE5-E08C-BE844D56C45B}"/>
              </a:ext>
            </a:extLst>
          </p:cNvPr>
          <p:cNvSpPr>
            <a:spLocks noGrp="1"/>
          </p:cNvSpPr>
          <p:nvPr>
            <p:ph type="sldNum" sz="quarter" idx="12"/>
          </p:nvPr>
        </p:nvSpPr>
        <p:spPr/>
        <p:txBody>
          <a:bodyPr/>
          <a:lstStyle/>
          <a:p>
            <a:fld id="{8EBAB383-6C5D-40A2-91D4-B65D4716B15C}" type="slidenum">
              <a:rPr lang="en-US" smtClean="0"/>
              <a:pPr/>
              <a:t>73</a:t>
            </a:fld>
            <a:r>
              <a:rPr lang="en-US" sz="1100"/>
              <a:t>/</a:t>
            </a:r>
            <a:r>
              <a:rPr lang="hu-HU" sz="1100"/>
              <a:t>30</a:t>
            </a:r>
            <a:endParaRPr lang="en-US" sz="2800" dirty="0"/>
          </a:p>
        </p:txBody>
      </p:sp>
    </p:spTree>
    <p:extLst>
      <p:ext uri="{BB962C8B-B14F-4D97-AF65-F5344CB8AC3E}">
        <p14:creationId xmlns:p14="http://schemas.microsoft.com/office/powerpoint/2010/main" val="6239015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10B1726-A3DF-4BC3-A6AA-E2E8E68281E5}"/>
              </a:ext>
            </a:extLst>
          </p:cNvPr>
          <p:cNvSpPr>
            <a:spLocks noGrp="1"/>
          </p:cNvSpPr>
          <p:nvPr>
            <p:ph type="title"/>
          </p:nvPr>
        </p:nvSpPr>
        <p:spPr/>
        <p:txBody>
          <a:bodyPr>
            <a:normAutofit/>
          </a:bodyPr>
          <a:lstStyle/>
          <a:p>
            <a:r>
              <a:rPr lang="en-US"/>
              <a:t>Search for the CEp: Fluctuations</a:t>
            </a:r>
          </a:p>
        </p:txBody>
      </p:sp>
      <mc:AlternateContent xmlns:mc="http://schemas.openxmlformats.org/markup-compatibility/2006" xmlns:a14="http://schemas.microsoft.com/office/drawing/2010/main">
        <mc:Choice Requires="a14">
          <p:sp>
            <p:nvSpPr>
              <p:cNvPr id="3" name="Tartalom helye 2">
                <a:extLst>
                  <a:ext uri="{FF2B5EF4-FFF2-40B4-BE49-F238E27FC236}">
                    <a16:creationId xmlns:a16="http://schemas.microsoft.com/office/drawing/2014/main" id="{28C270B7-5CBB-4CC2-9B93-58562610A78C}"/>
                  </a:ext>
                </a:extLst>
              </p:cNvPr>
              <p:cNvSpPr>
                <a:spLocks noGrp="1"/>
              </p:cNvSpPr>
              <p:nvPr>
                <p:ph idx="1"/>
              </p:nvPr>
            </p:nvSpPr>
            <p:spPr>
              <a:xfrm>
                <a:off x="2257247" y="1095516"/>
                <a:ext cx="8350369" cy="5089624"/>
              </a:xfrm>
            </p:spPr>
            <p:txBody>
              <a:bodyPr>
                <a:normAutofit lnSpcReduction="10000"/>
              </a:bodyPr>
              <a:lstStyle/>
              <a:p>
                <a:pPr>
                  <a:spcBef>
                    <a:spcPts val="600"/>
                  </a:spcBef>
                </a:pPr>
                <a:r>
                  <a:rPr lang="en-US"/>
                  <a:t>Static universality class: 3D Ising (or random field 3D Ising?)</a:t>
                </a:r>
              </a:p>
              <a:p>
                <a:pPr>
                  <a:spcBef>
                    <a:spcPts val="600"/>
                  </a:spcBef>
                </a:pPr>
                <a:r>
                  <a:rPr lang="en-US"/>
                  <a:t>Dynamic universality class? 1 or 3 slow modes? Finite size/time effects?</a:t>
                </a:r>
              </a:p>
              <a:p>
                <a:pPr>
                  <a:spcBef>
                    <a:spcPts val="600"/>
                  </a:spcBef>
                </a:pPr>
                <a:r>
                  <a:rPr lang="en-US"/>
                  <a:t>Look at cumulants: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𝑛</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e>
                            </m:d>
                          </m:e>
                          <m:sup>
                            <m:r>
                              <a:rPr lang="en-US" b="0" i="1" smtClean="0">
                                <a:latin typeface="Cambria Math" panose="02040503050406030204" pitchFamily="18" charset="0"/>
                              </a:rPr>
                              <m:t>𝑛</m:t>
                            </m:r>
                          </m:sup>
                        </m:sSup>
                      </m:e>
                    </m:d>
                  </m:oMath>
                </a14:m>
                <a:r>
                  <a:rPr lang="en-US"/>
                  <a:t>, function of corr. length </a:t>
                </a:r>
                <a14:m>
                  <m:oMath xmlns:m="http://schemas.openxmlformats.org/officeDocument/2006/math">
                    <m:r>
                      <a:rPr lang="en-US" b="0" i="1" smtClean="0">
                        <a:latin typeface="Cambria Math" panose="02040503050406030204" pitchFamily="18" charset="0"/>
                      </a:rPr>
                      <m:t>𝜉</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𝑇</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𝑐</m:t>
                                </m:r>
                              </m:sub>
                            </m:sSub>
                          </m:e>
                        </m:d>
                      </m:e>
                      <m:sup>
                        <m:r>
                          <a:rPr lang="en-US" b="0" i="1" smtClean="0">
                            <a:latin typeface="Cambria Math" panose="02040503050406030204" pitchFamily="18" charset="0"/>
                          </a:rPr>
                          <m:t>−</m:t>
                        </m:r>
                        <m:r>
                          <a:rPr lang="en-US" b="0" i="1" smtClean="0">
                            <a:latin typeface="Cambria Math" panose="02040503050406030204" pitchFamily="18" charset="0"/>
                          </a:rPr>
                          <m:t>𝜈</m:t>
                        </m:r>
                      </m:sup>
                    </m:sSup>
                  </m:oMath>
                </a14:m>
                <a:endParaRPr lang="en-US"/>
              </a:p>
              <a:p>
                <a:pPr marL="0" indent="0">
                  <a:spcBef>
                    <a:spcPts val="0"/>
                  </a:spcBef>
                  <a:buNone/>
                </a:pP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𝐶</m:t>
                        </m:r>
                      </m:e>
                      <m:sub>
                        <m:r>
                          <a:rPr lang="en-US" i="1" smtClean="0">
                            <a:latin typeface="Cambria Math" panose="02040503050406030204" pitchFamily="18" charset="0"/>
                          </a:rPr>
                          <m:t>𝑛</m:t>
                        </m:r>
                      </m:sub>
                    </m:sSub>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rPr>
                          <m:t>𝜉</m:t>
                        </m:r>
                      </m:e>
                      <m:sup>
                        <m:r>
                          <a:rPr lang="en-US" i="1" smtClean="0">
                            <a:latin typeface="Cambria Math" panose="02040503050406030204" pitchFamily="18" charset="0"/>
                          </a:rPr>
                          <m:t>2.5</m:t>
                        </m:r>
                        <m:r>
                          <a:rPr lang="en-US" i="1" smtClean="0">
                            <a:latin typeface="Cambria Math" panose="02040503050406030204" pitchFamily="18" charset="0"/>
                          </a:rPr>
                          <m:t>𝑛</m:t>
                        </m:r>
                        <m:r>
                          <a:rPr lang="en-US" i="1" smtClean="0">
                            <a:latin typeface="Cambria Math" panose="02040503050406030204" pitchFamily="18" charset="0"/>
                          </a:rPr>
                          <m:t>−3</m:t>
                        </m:r>
                      </m:sup>
                    </m:sSup>
                  </m:oMath>
                </a14:m>
                <a:r>
                  <a:rPr lang="en-US"/>
                  <a:t> </a:t>
                </a:r>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𝜉</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3</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𝜉</m:t>
                            </m:r>
                          </m:e>
                          <m:sup>
                            <m:r>
                              <a:rPr lang="en-US" b="0" i="1" smtClean="0">
                                <a:latin typeface="Cambria Math" panose="02040503050406030204" pitchFamily="18" charset="0"/>
                              </a:rPr>
                              <m:t>4.5</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4</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𝜉</m:t>
                            </m:r>
                          </m:e>
                          <m:sup>
                            <m:r>
                              <a:rPr lang="en-US" b="0" i="1" smtClean="0">
                                <a:latin typeface="Cambria Math" panose="02040503050406030204" pitchFamily="18" charset="0"/>
                              </a:rPr>
                              <m:t>7</m:t>
                            </m:r>
                          </m:sup>
                        </m:sSup>
                      </m:e>
                    </m:d>
                  </m:oMath>
                </a14:m>
                <a:endParaRPr lang="en-US"/>
              </a:p>
              <a:p>
                <a:r>
                  <a:rPr lang="en-US"/>
                  <a:t>Non-monotonicity at CEP:</a:t>
                </a:r>
              </a:p>
              <a:p>
                <a:r>
                  <a:rPr lang="en-US"/>
                  <a:t>Usual observables:</a:t>
                </a:r>
              </a:p>
              <a:p>
                <a:pPr marL="0" indent="0">
                  <a:buNone/>
                </a:pPr>
                <a14:m>
                  <m:oMathPara xmlns:m="http://schemas.openxmlformats.org/officeDocument/2006/math">
                    <m:oMathParaPr>
                      <m:jc m:val="left"/>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𝑀</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den>
                      </m:f>
                      <m:r>
                        <a:rPr lang="en-US" b="0" i="1" smtClean="0">
                          <a:latin typeface="Cambria Math" panose="02040503050406030204" pitchFamily="18" charset="0"/>
                        </a:rPr>
                        <m:t>, </m:t>
                      </m:r>
                      <m:r>
                        <a:rPr lang="en-US" b="0" i="1" smtClean="0">
                          <a:latin typeface="Cambria Math" panose="02040503050406030204" pitchFamily="18" charset="0"/>
                        </a:rPr>
                        <m:t>𝑆</m:t>
                      </m:r>
                      <m:r>
                        <a:rPr lang="en-US" b="0" i="1" smtClean="0">
                          <a:latin typeface="Cambria Math" panose="02040503050406030204" pitchFamily="18" charset="0"/>
                        </a:rPr>
                        <m:t>𝜎</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3</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den>
                      </m:f>
                      <m:r>
                        <a:rPr lang="en-US" b="0" i="1" smtClean="0">
                          <a:latin typeface="Cambria Math" panose="02040503050406030204" pitchFamily="18" charset="0"/>
                        </a:rPr>
                        <m:t>, </m:t>
                      </m:r>
                      <m:r>
                        <a:rPr lang="en-US" b="0" i="1" smtClean="0">
                          <a:latin typeface="Cambria Math" panose="02040503050406030204" pitchFamily="18" charset="0"/>
                        </a:rPr>
                        <m:t>𝜅</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4</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den>
                      </m:f>
                    </m:oMath>
                  </m:oMathPara>
                </a14:m>
                <a:endParaRPr lang="en-US" sz="1600"/>
              </a:p>
              <a:p>
                <a:r>
                  <a:rPr lang="en-US"/>
                  <a:t>Finite size effects dampen</a:t>
                </a:r>
                <a:br>
                  <a:rPr lang="en-US"/>
                </a:br>
                <a:r>
                  <a:rPr lang="en-US"/>
                  <a:t>divergencies in </a:t>
                </a:r>
                <a14:m>
                  <m:oMath xmlns:m="http://schemas.openxmlformats.org/officeDocument/2006/math">
                    <m:r>
                      <a:rPr lang="en-US" b="0" i="1" smtClean="0">
                        <a:latin typeface="Cambria Math" panose="02040503050406030204" pitchFamily="18" charset="0"/>
                      </a:rPr>
                      <m:t>𝜉</m:t>
                    </m:r>
                  </m:oMath>
                </a14:m>
                <a:r>
                  <a:rPr lang="en-US"/>
                  <a:t>!</a:t>
                </a:r>
              </a:p>
              <a:p>
                <a:pPr marL="0" indent="0">
                  <a:spcBef>
                    <a:spcPts val="0"/>
                  </a:spcBef>
                  <a:buNone/>
                </a:pPr>
                <a:r>
                  <a:rPr lang="en-US" sz="1200"/>
                  <a:t>Stephanov, IJMPA20,4387(2005)</a:t>
                </a:r>
              </a:p>
              <a:p>
                <a:pPr marL="0" indent="0">
                  <a:spcBef>
                    <a:spcPts val="0"/>
                  </a:spcBef>
                  <a:buNone/>
                </a:pPr>
                <a:r>
                  <a:rPr lang="en-US" sz="1200"/>
                  <a:t>Stephanov, PRL102, 032301(2009)</a:t>
                </a:r>
              </a:p>
              <a:p>
                <a:pPr marL="0" indent="0">
                  <a:spcBef>
                    <a:spcPts val="0"/>
                  </a:spcBef>
                  <a:buNone/>
                </a:pPr>
                <a:r>
                  <a:rPr lang="en-US" sz="1200"/>
                  <a:t>Stephanov, PRL107, 052301(2011)</a:t>
                </a:r>
              </a:p>
              <a:p>
                <a:pPr marL="0" indent="0">
                  <a:spcBef>
                    <a:spcPts val="0"/>
                  </a:spcBef>
                  <a:buNone/>
                </a:pPr>
                <a:r>
                  <a:rPr lang="en-US" sz="1200"/>
                  <a:t>Asakawa et al., PRL103, 262301(2009)</a:t>
                </a:r>
              </a:p>
              <a:p>
                <a:pPr marL="0" indent="0">
                  <a:spcBef>
                    <a:spcPts val="0"/>
                  </a:spcBef>
                  <a:buNone/>
                </a:pPr>
                <a:r>
                  <a:rPr lang="en-US" sz="1200"/>
                  <a:t>Hatta et al., PRL91,102003(2003)</a:t>
                </a:r>
              </a:p>
            </p:txBody>
          </p:sp>
        </mc:Choice>
        <mc:Fallback xmlns="">
          <p:sp>
            <p:nvSpPr>
              <p:cNvPr id="3" name="Tartalom helye 2">
                <a:extLst>
                  <a:ext uri="{FF2B5EF4-FFF2-40B4-BE49-F238E27FC236}">
                    <a16:creationId xmlns:a16="http://schemas.microsoft.com/office/drawing/2014/main" id="{28C270B7-5CBB-4CC2-9B93-58562610A78C}"/>
                  </a:ext>
                </a:extLst>
              </p:cNvPr>
              <p:cNvSpPr>
                <a:spLocks noGrp="1" noRot="1" noChangeAspect="1" noMove="1" noResize="1" noEditPoints="1" noAdjustHandles="1" noChangeArrowheads="1" noChangeShapeType="1" noTextEdit="1"/>
              </p:cNvSpPr>
              <p:nvPr>
                <p:ph idx="1"/>
              </p:nvPr>
            </p:nvSpPr>
            <p:spPr>
              <a:xfrm>
                <a:off x="2257247" y="1095516"/>
                <a:ext cx="8350369" cy="5089624"/>
              </a:xfrm>
              <a:blipFill>
                <a:blip r:embed="rId2"/>
                <a:stretch>
                  <a:fillRect l="-657" t="-599" b="-120"/>
                </a:stretch>
              </a:blipFill>
            </p:spPr>
            <p:txBody>
              <a:bodyPr/>
              <a:lstStyle/>
              <a:p>
                <a:r>
                  <a:rPr lang="en-US">
                    <a:noFill/>
                  </a:rPr>
                  <a:t> </a:t>
                </a:r>
              </a:p>
            </p:txBody>
          </p:sp>
        </mc:Fallback>
      </mc:AlternateContent>
      <p:pic>
        <p:nvPicPr>
          <p:cNvPr id="7" name="Kép 6">
            <a:extLst>
              <a:ext uri="{FF2B5EF4-FFF2-40B4-BE49-F238E27FC236}">
                <a16:creationId xmlns:a16="http://schemas.microsoft.com/office/drawing/2014/main" id="{63EAE5C7-CEA1-4547-B4D1-1C2CFAF97B25}"/>
              </a:ext>
            </a:extLst>
          </p:cNvPr>
          <p:cNvPicPr>
            <a:picLocks noChangeAspect="1"/>
          </p:cNvPicPr>
          <p:nvPr/>
        </p:nvPicPr>
        <p:blipFill>
          <a:blip r:embed="rId3"/>
          <a:stretch>
            <a:fillRect/>
          </a:stretch>
        </p:blipFill>
        <p:spPr>
          <a:xfrm>
            <a:off x="5486656" y="3648974"/>
            <a:ext cx="2568415" cy="2163396"/>
          </a:xfrm>
          <a:prstGeom prst="rect">
            <a:avLst/>
          </a:prstGeom>
        </p:spPr>
      </p:pic>
      <p:sp>
        <p:nvSpPr>
          <p:cNvPr id="12" name="Szövegdoboz 11">
            <a:extLst>
              <a:ext uri="{FF2B5EF4-FFF2-40B4-BE49-F238E27FC236}">
                <a16:creationId xmlns:a16="http://schemas.microsoft.com/office/drawing/2014/main" id="{27B7EA20-EB34-4519-B365-951607C1855C}"/>
              </a:ext>
            </a:extLst>
          </p:cNvPr>
          <p:cNvSpPr txBox="1"/>
          <p:nvPr/>
        </p:nvSpPr>
        <p:spPr>
          <a:xfrm>
            <a:off x="8064571" y="5796509"/>
            <a:ext cx="2603429" cy="307777"/>
          </a:xfrm>
          <a:prstGeom prst="rect">
            <a:avLst/>
          </a:prstGeom>
          <a:noFill/>
        </p:spPr>
        <p:txBody>
          <a:bodyPr wrap="square" rtlCol="0">
            <a:spAutoFit/>
          </a:bodyPr>
          <a:lstStyle/>
          <a:p>
            <a:pPr algn="ctr"/>
            <a:r>
              <a:rPr lang="en-US" sz="1400"/>
              <a:t>STAR, PRL112(2014)032302</a:t>
            </a:r>
          </a:p>
        </p:txBody>
      </p:sp>
      <p:grpSp>
        <p:nvGrpSpPr>
          <p:cNvPr id="25" name="Csoportba foglalás 24">
            <a:extLst>
              <a:ext uri="{FF2B5EF4-FFF2-40B4-BE49-F238E27FC236}">
                <a16:creationId xmlns:a16="http://schemas.microsoft.com/office/drawing/2014/main" id="{86843CC9-AB35-450C-9C58-8897568FB54A}"/>
              </a:ext>
            </a:extLst>
          </p:cNvPr>
          <p:cNvGrpSpPr/>
          <p:nvPr/>
        </p:nvGrpSpPr>
        <p:grpSpPr>
          <a:xfrm>
            <a:off x="5486654" y="2688930"/>
            <a:ext cx="2081782" cy="855293"/>
            <a:chOff x="6960343" y="1252113"/>
            <a:chExt cx="2081782" cy="855293"/>
          </a:xfrm>
        </p:grpSpPr>
        <p:sp>
          <p:nvSpPr>
            <p:cNvPr id="15" name="Szabadkézi sokszög: alakzat 14">
              <a:extLst>
                <a:ext uri="{FF2B5EF4-FFF2-40B4-BE49-F238E27FC236}">
                  <a16:creationId xmlns:a16="http://schemas.microsoft.com/office/drawing/2014/main" id="{EF24957D-9FB8-4247-8B4D-911748D48485}"/>
                </a:ext>
              </a:extLst>
            </p:cNvPr>
            <p:cNvSpPr/>
            <p:nvPr/>
          </p:nvSpPr>
          <p:spPr>
            <a:xfrm>
              <a:off x="7310438" y="1384852"/>
              <a:ext cx="1624203" cy="613017"/>
            </a:xfrm>
            <a:custGeom>
              <a:avLst/>
              <a:gdLst>
                <a:gd name="connsiteX0" fmla="*/ 0 w 1785668"/>
                <a:gd name="connsiteY0" fmla="*/ 393361 h 646454"/>
                <a:gd name="connsiteX1" fmla="*/ 577969 w 1785668"/>
                <a:gd name="connsiteY1" fmla="*/ 332977 h 646454"/>
                <a:gd name="connsiteX2" fmla="*/ 802256 w 1785668"/>
                <a:gd name="connsiteY2" fmla="*/ 5173 h 646454"/>
                <a:gd name="connsiteX3" fmla="*/ 931652 w 1785668"/>
                <a:gd name="connsiteY3" fmla="*/ 626275 h 646454"/>
                <a:gd name="connsiteX4" fmla="*/ 1035169 w 1785668"/>
                <a:gd name="connsiteY4" fmla="*/ 479626 h 646454"/>
                <a:gd name="connsiteX5" fmla="*/ 1104181 w 1785668"/>
                <a:gd name="connsiteY5" fmla="*/ 324350 h 646454"/>
                <a:gd name="connsiteX6" fmla="*/ 1785668 w 1785668"/>
                <a:gd name="connsiteY6" fmla="*/ 298471 h 646454"/>
                <a:gd name="connsiteX0" fmla="*/ 0 w 1785668"/>
                <a:gd name="connsiteY0" fmla="*/ 393361 h 632558"/>
                <a:gd name="connsiteX1" fmla="*/ 577969 w 1785668"/>
                <a:gd name="connsiteY1" fmla="*/ 332977 h 632558"/>
                <a:gd name="connsiteX2" fmla="*/ 802256 w 1785668"/>
                <a:gd name="connsiteY2" fmla="*/ 5173 h 632558"/>
                <a:gd name="connsiteX3" fmla="*/ 931652 w 1785668"/>
                <a:gd name="connsiteY3" fmla="*/ 626275 h 632558"/>
                <a:gd name="connsiteX4" fmla="*/ 1104181 w 1785668"/>
                <a:gd name="connsiteY4" fmla="*/ 324350 h 632558"/>
                <a:gd name="connsiteX5" fmla="*/ 1785668 w 1785668"/>
                <a:gd name="connsiteY5" fmla="*/ 298471 h 632558"/>
                <a:gd name="connsiteX0" fmla="*/ 0 w 1785668"/>
                <a:gd name="connsiteY0" fmla="*/ 388205 h 627402"/>
                <a:gd name="connsiteX1" fmla="*/ 577969 w 1785668"/>
                <a:gd name="connsiteY1" fmla="*/ 327821 h 627402"/>
                <a:gd name="connsiteX2" fmla="*/ 802256 w 1785668"/>
                <a:gd name="connsiteY2" fmla="*/ 17 h 627402"/>
                <a:gd name="connsiteX3" fmla="*/ 931652 w 1785668"/>
                <a:gd name="connsiteY3" fmla="*/ 621119 h 627402"/>
                <a:gd name="connsiteX4" fmla="*/ 1104181 w 1785668"/>
                <a:gd name="connsiteY4" fmla="*/ 319194 h 627402"/>
                <a:gd name="connsiteX5" fmla="*/ 1785668 w 1785668"/>
                <a:gd name="connsiteY5" fmla="*/ 293315 h 627402"/>
                <a:gd name="connsiteX0" fmla="*/ 0 w 1785668"/>
                <a:gd name="connsiteY0" fmla="*/ 388203 h 621118"/>
                <a:gd name="connsiteX1" fmla="*/ 577969 w 1785668"/>
                <a:gd name="connsiteY1" fmla="*/ 327819 h 621118"/>
                <a:gd name="connsiteX2" fmla="*/ 802256 w 1785668"/>
                <a:gd name="connsiteY2" fmla="*/ 15 h 621118"/>
                <a:gd name="connsiteX3" fmla="*/ 931652 w 1785668"/>
                <a:gd name="connsiteY3" fmla="*/ 621117 h 621118"/>
                <a:gd name="connsiteX4" fmla="*/ 1104181 w 1785668"/>
                <a:gd name="connsiteY4" fmla="*/ 319192 h 621118"/>
                <a:gd name="connsiteX5" fmla="*/ 1785668 w 1785668"/>
                <a:gd name="connsiteY5" fmla="*/ 293313 h 621118"/>
                <a:gd name="connsiteX0" fmla="*/ 0 w 1785668"/>
                <a:gd name="connsiteY0" fmla="*/ 388204 h 627034"/>
                <a:gd name="connsiteX1" fmla="*/ 577969 w 1785668"/>
                <a:gd name="connsiteY1" fmla="*/ 327820 h 627034"/>
                <a:gd name="connsiteX2" fmla="*/ 802256 w 1785668"/>
                <a:gd name="connsiteY2" fmla="*/ 16 h 627034"/>
                <a:gd name="connsiteX3" fmla="*/ 931652 w 1785668"/>
                <a:gd name="connsiteY3" fmla="*/ 621118 h 627034"/>
                <a:gd name="connsiteX4" fmla="*/ 1268487 w 1785668"/>
                <a:gd name="connsiteY4" fmla="*/ 312049 h 627034"/>
                <a:gd name="connsiteX5" fmla="*/ 1785668 w 1785668"/>
                <a:gd name="connsiteY5" fmla="*/ 293314 h 627034"/>
                <a:gd name="connsiteX0" fmla="*/ 0 w 1785668"/>
                <a:gd name="connsiteY0" fmla="*/ 392540 h 631370"/>
                <a:gd name="connsiteX1" fmla="*/ 530344 w 1785668"/>
                <a:gd name="connsiteY1" fmla="*/ 351206 h 631370"/>
                <a:gd name="connsiteX2" fmla="*/ 802256 w 1785668"/>
                <a:gd name="connsiteY2" fmla="*/ 4352 h 631370"/>
                <a:gd name="connsiteX3" fmla="*/ 931652 w 1785668"/>
                <a:gd name="connsiteY3" fmla="*/ 625454 h 631370"/>
                <a:gd name="connsiteX4" fmla="*/ 1268487 w 1785668"/>
                <a:gd name="connsiteY4" fmla="*/ 316385 h 631370"/>
                <a:gd name="connsiteX5" fmla="*/ 1785668 w 1785668"/>
                <a:gd name="connsiteY5" fmla="*/ 297650 h 631370"/>
                <a:gd name="connsiteX0" fmla="*/ 0 w 1804718"/>
                <a:gd name="connsiteY0" fmla="*/ 392540 h 631266"/>
                <a:gd name="connsiteX1" fmla="*/ 530344 w 1804718"/>
                <a:gd name="connsiteY1" fmla="*/ 351206 h 631266"/>
                <a:gd name="connsiteX2" fmla="*/ 802256 w 1804718"/>
                <a:gd name="connsiteY2" fmla="*/ 4352 h 631266"/>
                <a:gd name="connsiteX3" fmla="*/ 931652 w 1804718"/>
                <a:gd name="connsiteY3" fmla="*/ 625454 h 631266"/>
                <a:gd name="connsiteX4" fmla="*/ 1268487 w 1804718"/>
                <a:gd name="connsiteY4" fmla="*/ 316385 h 631266"/>
                <a:gd name="connsiteX5" fmla="*/ 1804718 w 1804718"/>
                <a:gd name="connsiteY5" fmla="*/ 335750 h 631266"/>
                <a:gd name="connsiteX0" fmla="*/ 0 w 1804718"/>
                <a:gd name="connsiteY0" fmla="*/ 392540 h 633539"/>
                <a:gd name="connsiteX1" fmla="*/ 530344 w 1804718"/>
                <a:gd name="connsiteY1" fmla="*/ 351206 h 633539"/>
                <a:gd name="connsiteX2" fmla="*/ 802256 w 1804718"/>
                <a:gd name="connsiteY2" fmla="*/ 4352 h 633539"/>
                <a:gd name="connsiteX3" fmla="*/ 931652 w 1804718"/>
                <a:gd name="connsiteY3" fmla="*/ 625454 h 633539"/>
                <a:gd name="connsiteX4" fmla="*/ 1261343 w 1804718"/>
                <a:gd name="connsiteY4" fmla="*/ 356866 h 633539"/>
                <a:gd name="connsiteX5" fmla="*/ 1804718 w 1804718"/>
                <a:gd name="connsiteY5" fmla="*/ 335750 h 633539"/>
                <a:gd name="connsiteX0" fmla="*/ 0 w 1804718"/>
                <a:gd name="connsiteY0" fmla="*/ 392540 h 634663"/>
                <a:gd name="connsiteX1" fmla="*/ 530344 w 1804718"/>
                <a:gd name="connsiteY1" fmla="*/ 351206 h 634663"/>
                <a:gd name="connsiteX2" fmla="*/ 802256 w 1804718"/>
                <a:gd name="connsiteY2" fmla="*/ 4352 h 634663"/>
                <a:gd name="connsiteX3" fmla="*/ 931652 w 1804718"/>
                <a:gd name="connsiteY3" fmla="*/ 625454 h 634663"/>
                <a:gd name="connsiteX4" fmla="*/ 1254199 w 1804718"/>
                <a:gd name="connsiteY4" fmla="*/ 373535 h 634663"/>
                <a:gd name="connsiteX5" fmla="*/ 1804718 w 1804718"/>
                <a:gd name="connsiteY5" fmla="*/ 335750 h 634663"/>
                <a:gd name="connsiteX0" fmla="*/ 0 w 1804718"/>
                <a:gd name="connsiteY0" fmla="*/ 394170 h 636293"/>
                <a:gd name="connsiteX1" fmla="*/ 535107 w 1804718"/>
                <a:gd name="connsiteY1" fmla="*/ 317117 h 636293"/>
                <a:gd name="connsiteX2" fmla="*/ 802256 w 1804718"/>
                <a:gd name="connsiteY2" fmla="*/ 5982 h 636293"/>
                <a:gd name="connsiteX3" fmla="*/ 931652 w 1804718"/>
                <a:gd name="connsiteY3" fmla="*/ 627084 h 636293"/>
                <a:gd name="connsiteX4" fmla="*/ 1254199 w 1804718"/>
                <a:gd name="connsiteY4" fmla="*/ 375165 h 636293"/>
                <a:gd name="connsiteX5" fmla="*/ 1804718 w 1804718"/>
                <a:gd name="connsiteY5" fmla="*/ 337380 h 636293"/>
                <a:gd name="connsiteX0" fmla="*/ 0 w 1809481"/>
                <a:gd name="connsiteY0" fmla="*/ 394170 h 636028"/>
                <a:gd name="connsiteX1" fmla="*/ 535107 w 1809481"/>
                <a:gd name="connsiteY1" fmla="*/ 317117 h 636028"/>
                <a:gd name="connsiteX2" fmla="*/ 802256 w 1809481"/>
                <a:gd name="connsiteY2" fmla="*/ 5982 h 636028"/>
                <a:gd name="connsiteX3" fmla="*/ 931652 w 1809481"/>
                <a:gd name="connsiteY3" fmla="*/ 627084 h 636028"/>
                <a:gd name="connsiteX4" fmla="*/ 1254199 w 1809481"/>
                <a:gd name="connsiteY4" fmla="*/ 375165 h 636028"/>
                <a:gd name="connsiteX5" fmla="*/ 1809481 w 1809481"/>
                <a:gd name="connsiteY5" fmla="*/ 394530 h 636028"/>
                <a:gd name="connsiteX0" fmla="*/ 0 w 1809481"/>
                <a:gd name="connsiteY0" fmla="*/ 394170 h 636028"/>
                <a:gd name="connsiteX1" fmla="*/ 535107 w 1809481"/>
                <a:gd name="connsiteY1" fmla="*/ 317117 h 636028"/>
                <a:gd name="connsiteX2" fmla="*/ 802256 w 1809481"/>
                <a:gd name="connsiteY2" fmla="*/ 5982 h 636028"/>
                <a:gd name="connsiteX3" fmla="*/ 931652 w 1809481"/>
                <a:gd name="connsiteY3" fmla="*/ 627084 h 636028"/>
                <a:gd name="connsiteX4" fmla="*/ 1254199 w 1809481"/>
                <a:gd name="connsiteY4" fmla="*/ 375165 h 636028"/>
                <a:gd name="connsiteX5" fmla="*/ 1809481 w 1809481"/>
                <a:gd name="connsiteY5" fmla="*/ 394530 h 636028"/>
                <a:gd name="connsiteX0" fmla="*/ 0 w 1809481"/>
                <a:gd name="connsiteY0" fmla="*/ 394170 h 643593"/>
                <a:gd name="connsiteX1" fmla="*/ 535107 w 1809481"/>
                <a:gd name="connsiteY1" fmla="*/ 317117 h 643593"/>
                <a:gd name="connsiteX2" fmla="*/ 802256 w 1809481"/>
                <a:gd name="connsiteY2" fmla="*/ 5982 h 643593"/>
                <a:gd name="connsiteX3" fmla="*/ 931652 w 1809481"/>
                <a:gd name="connsiteY3" fmla="*/ 627084 h 643593"/>
                <a:gd name="connsiteX4" fmla="*/ 1228005 w 1809481"/>
                <a:gd name="connsiteY4" fmla="*/ 458509 h 643593"/>
                <a:gd name="connsiteX5" fmla="*/ 1809481 w 1809481"/>
                <a:gd name="connsiteY5" fmla="*/ 394530 h 643593"/>
                <a:gd name="connsiteX0" fmla="*/ 0 w 1809481"/>
                <a:gd name="connsiteY0" fmla="*/ 380104 h 628748"/>
                <a:gd name="connsiteX1" fmla="*/ 535107 w 1809481"/>
                <a:gd name="connsiteY1" fmla="*/ 303051 h 628748"/>
                <a:gd name="connsiteX2" fmla="*/ 783206 w 1809481"/>
                <a:gd name="connsiteY2" fmla="*/ 6204 h 628748"/>
                <a:gd name="connsiteX3" fmla="*/ 931652 w 1809481"/>
                <a:gd name="connsiteY3" fmla="*/ 613018 h 628748"/>
                <a:gd name="connsiteX4" fmla="*/ 1228005 w 1809481"/>
                <a:gd name="connsiteY4" fmla="*/ 444443 h 628748"/>
                <a:gd name="connsiteX5" fmla="*/ 1809481 w 1809481"/>
                <a:gd name="connsiteY5" fmla="*/ 380464 h 628748"/>
                <a:gd name="connsiteX0" fmla="*/ 0 w 1809481"/>
                <a:gd name="connsiteY0" fmla="*/ 373901 h 622545"/>
                <a:gd name="connsiteX1" fmla="*/ 535107 w 1809481"/>
                <a:gd name="connsiteY1" fmla="*/ 296848 h 622545"/>
                <a:gd name="connsiteX2" fmla="*/ 783206 w 1809481"/>
                <a:gd name="connsiteY2" fmla="*/ 1 h 622545"/>
                <a:gd name="connsiteX3" fmla="*/ 931652 w 1809481"/>
                <a:gd name="connsiteY3" fmla="*/ 606815 h 622545"/>
                <a:gd name="connsiteX4" fmla="*/ 1228005 w 1809481"/>
                <a:gd name="connsiteY4" fmla="*/ 438240 h 622545"/>
                <a:gd name="connsiteX5" fmla="*/ 1809481 w 1809481"/>
                <a:gd name="connsiteY5" fmla="*/ 374261 h 622545"/>
                <a:gd name="connsiteX0" fmla="*/ 0 w 1809481"/>
                <a:gd name="connsiteY0" fmla="*/ 380103 h 628747"/>
                <a:gd name="connsiteX1" fmla="*/ 535107 w 1809481"/>
                <a:gd name="connsiteY1" fmla="*/ 303050 h 628747"/>
                <a:gd name="connsiteX2" fmla="*/ 783206 w 1809481"/>
                <a:gd name="connsiteY2" fmla="*/ 6203 h 628747"/>
                <a:gd name="connsiteX3" fmla="*/ 948321 w 1809481"/>
                <a:gd name="connsiteY3" fmla="*/ 613017 h 628747"/>
                <a:gd name="connsiteX4" fmla="*/ 1228005 w 1809481"/>
                <a:gd name="connsiteY4" fmla="*/ 444442 h 628747"/>
                <a:gd name="connsiteX5" fmla="*/ 1809481 w 1809481"/>
                <a:gd name="connsiteY5" fmla="*/ 380463 h 628747"/>
                <a:gd name="connsiteX0" fmla="*/ 0 w 1809481"/>
                <a:gd name="connsiteY0" fmla="*/ 380103 h 613017"/>
                <a:gd name="connsiteX1" fmla="*/ 535107 w 1809481"/>
                <a:gd name="connsiteY1" fmla="*/ 303050 h 613017"/>
                <a:gd name="connsiteX2" fmla="*/ 783206 w 1809481"/>
                <a:gd name="connsiteY2" fmla="*/ 6203 h 613017"/>
                <a:gd name="connsiteX3" fmla="*/ 948321 w 1809481"/>
                <a:gd name="connsiteY3" fmla="*/ 613017 h 613017"/>
                <a:gd name="connsiteX4" fmla="*/ 1228005 w 1809481"/>
                <a:gd name="connsiteY4" fmla="*/ 444442 h 613017"/>
                <a:gd name="connsiteX5" fmla="*/ 1809481 w 1809481"/>
                <a:gd name="connsiteY5" fmla="*/ 380463 h 61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481" h="613017">
                  <a:moveTo>
                    <a:pt x="0" y="380103"/>
                  </a:moveTo>
                  <a:cubicBezTo>
                    <a:pt x="222130" y="382260"/>
                    <a:pt x="404573" y="365367"/>
                    <a:pt x="535107" y="303050"/>
                  </a:cubicBezTo>
                  <a:cubicBezTo>
                    <a:pt x="665641" y="240733"/>
                    <a:pt x="714337" y="-45458"/>
                    <a:pt x="783206" y="6203"/>
                  </a:cubicBezTo>
                  <a:cubicBezTo>
                    <a:pt x="852075" y="57864"/>
                    <a:pt x="888476" y="613796"/>
                    <a:pt x="948321" y="613017"/>
                  </a:cubicBezTo>
                  <a:cubicBezTo>
                    <a:pt x="1008166" y="612238"/>
                    <a:pt x="1084478" y="483201"/>
                    <a:pt x="1228005" y="444442"/>
                  </a:cubicBezTo>
                  <a:cubicBezTo>
                    <a:pt x="1371532" y="405683"/>
                    <a:pt x="1531279" y="378306"/>
                    <a:pt x="1809481" y="3804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Egyenes összekötő nyíllal 16">
              <a:extLst>
                <a:ext uri="{FF2B5EF4-FFF2-40B4-BE49-F238E27FC236}">
                  <a16:creationId xmlns:a16="http://schemas.microsoft.com/office/drawing/2014/main" id="{AFDA8672-061A-4B27-B9DE-DF9489C0C632}"/>
                </a:ext>
              </a:extLst>
            </p:cNvPr>
            <p:cNvCxnSpPr>
              <a:cxnSpLocks/>
            </p:cNvCxnSpPr>
            <p:nvPr/>
          </p:nvCxnSpPr>
          <p:spPr>
            <a:xfrm flipV="1">
              <a:off x="7206125" y="2045494"/>
              <a:ext cx="1836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gyenes összekötő nyíllal 17">
              <a:extLst>
                <a:ext uri="{FF2B5EF4-FFF2-40B4-BE49-F238E27FC236}">
                  <a16:creationId xmlns:a16="http://schemas.microsoft.com/office/drawing/2014/main" id="{78D587A1-4935-4991-8C7F-5765FA868DF9}"/>
                </a:ext>
              </a:extLst>
            </p:cNvPr>
            <p:cNvCxnSpPr>
              <a:cxnSpLocks/>
            </p:cNvCxnSpPr>
            <p:nvPr/>
          </p:nvCxnSpPr>
          <p:spPr>
            <a:xfrm flipV="1">
              <a:off x="7256129" y="1252113"/>
              <a:ext cx="0" cy="855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Szövegdoboz 21">
                  <a:extLst>
                    <a:ext uri="{FF2B5EF4-FFF2-40B4-BE49-F238E27FC236}">
                      <a16:creationId xmlns:a16="http://schemas.microsoft.com/office/drawing/2014/main" id="{88B0DB14-6F47-448E-B674-952BD63BC0CB}"/>
                    </a:ext>
                  </a:extLst>
                </p:cNvPr>
                <p:cNvSpPr txBox="1"/>
                <p:nvPr/>
              </p:nvSpPr>
              <p:spPr>
                <a:xfrm>
                  <a:off x="6960343" y="1365938"/>
                  <a:ext cx="295786" cy="5657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solidFill>
                                  <a:schemeClr val="accent1"/>
                                </a:solidFill>
                                <a:latin typeface="Cambria Math" panose="02040503050406030204" pitchFamily="18" charset="0"/>
                              </a:rPr>
                            </m:ctrlPr>
                          </m:fPr>
                          <m:num>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4</m:t>
                                </m:r>
                              </m:sub>
                            </m:sSub>
                          </m:num>
                          <m:den>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𝐶</m:t>
                                </m:r>
                              </m:e>
                              <m:sub>
                                <m:r>
                                  <a:rPr lang="en-US" i="1">
                                    <a:solidFill>
                                      <a:schemeClr val="accent1"/>
                                    </a:solidFill>
                                    <a:latin typeface="Cambria Math" panose="02040503050406030204" pitchFamily="18" charset="0"/>
                                  </a:rPr>
                                  <m:t>2</m:t>
                                </m:r>
                              </m:sub>
                            </m:sSub>
                          </m:den>
                        </m:f>
                      </m:oMath>
                    </m:oMathPara>
                  </a14:m>
                  <a:endParaRPr lang="en-US">
                    <a:solidFill>
                      <a:schemeClr val="accent1"/>
                    </a:solidFill>
                  </a:endParaRPr>
                </a:p>
              </p:txBody>
            </p:sp>
          </mc:Choice>
          <mc:Fallback xmlns="">
            <p:sp>
              <p:nvSpPr>
                <p:cNvPr id="22" name="Szövegdoboz 21">
                  <a:extLst>
                    <a:ext uri="{FF2B5EF4-FFF2-40B4-BE49-F238E27FC236}">
                      <a16:creationId xmlns:a16="http://schemas.microsoft.com/office/drawing/2014/main" id="{88B0DB14-6F47-448E-B674-952BD63BC0CB}"/>
                    </a:ext>
                  </a:extLst>
                </p:cNvPr>
                <p:cNvSpPr txBox="1">
                  <a:spLocks noRot="1" noChangeAspect="1" noMove="1" noResize="1" noEditPoints="1" noAdjustHandles="1" noChangeArrowheads="1" noChangeShapeType="1" noTextEdit="1"/>
                </p:cNvSpPr>
                <p:nvPr/>
              </p:nvSpPr>
              <p:spPr>
                <a:xfrm>
                  <a:off x="6960343" y="1365938"/>
                  <a:ext cx="295786" cy="5657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Szövegdoboz 22">
                  <a:extLst>
                    <a:ext uri="{FF2B5EF4-FFF2-40B4-BE49-F238E27FC236}">
                      <a16:creationId xmlns:a16="http://schemas.microsoft.com/office/drawing/2014/main" id="{0D77085F-443D-4ED2-811A-F1CF76631B85}"/>
                    </a:ext>
                  </a:extLst>
                </p:cNvPr>
                <p:cNvSpPr txBox="1"/>
                <p:nvPr/>
              </p:nvSpPr>
              <p:spPr>
                <a:xfrm>
                  <a:off x="8698564" y="1785713"/>
                  <a:ext cx="2070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chemeClr val="accent1"/>
                            </a:solidFill>
                            <a:latin typeface="Cambria Math" panose="02040503050406030204" pitchFamily="18" charset="0"/>
                          </a:rPr>
                          <m:t>𝑇</m:t>
                        </m:r>
                      </m:oMath>
                    </m:oMathPara>
                  </a14:m>
                  <a:endParaRPr lang="en-US">
                    <a:solidFill>
                      <a:schemeClr val="accent1"/>
                    </a:solidFill>
                  </a:endParaRPr>
                </a:p>
              </p:txBody>
            </p:sp>
          </mc:Choice>
          <mc:Fallback xmlns="">
            <p:sp>
              <p:nvSpPr>
                <p:cNvPr id="23" name="Szövegdoboz 22">
                  <a:extLst>
                    <a:ext uri="{FF2B5EF4-FFF2-40B4-BE49-F238E27FC236}">
                      <a16:creationId xmlns:a16="http://schemas.microsoft.com/office/drawing/2014/main" id="{0D77085F-443D-4ED2-811A-F1CF76631B85}"/>
                    </a:ext>
                  </a:extLst>
                </p:cNvPr>
                <p:cNvSpPr txBox="1">
                  <a:spLocks noRot="1" noChangeAspect="1" noMove="1" noResize="1" noEditPoints="1" noAdjustHandles="1" noChangeArrowheads="1" noChangeShapeType="1" noTextEdit="1"/>
                </p:cNvSpPr>
                <p:nvPr/>
              </p:nvSpPr>
              <p:spPr>
                <a:xfrm>
                  <a:off x="8698564" y="1785713"/>
                  <a:ext cx="207043" cy="276999"/>
                </a:xfrm>
                <a:prstGeom prst="rect">
                  <a:avLst/>
                </a:prstGeom>
                <a:blipFill>
                  <a:blip r:embed="rId5"/>
                  <a:stretch>
                    <a:fillRect l="-23529" r="-23529" b="-8889"/>
                  </a:stretch>
                </a:blipFill>
              </p:spPr>
              <p:txBody>
                <a:bodyPr/>
                <a:lstStyle/>
                <a:p>
                  <a:r>
                    <a:rPr lang="en-US">
                      <a:noFill/>
                    </a:rPr>
                    <a:t> </a:t>
                  </a:r>
                </a:p>
              </p:txBody>
            </p:sp>
          </mc:Fallback>
        </mc:AlternateContent>
      </p:grpSp>
      <p:pic>
        <p:nvPicPr>
          <p:cNvPr id="26" name="Kép 25">
            <a:extLst>
              <a:ext uri="{FF2B5EF4-FFF2-40B4-BE49-F238E27FC236}">
                <a16:creationId xmlns:a16="http://schemas.microsoft.com/office/drawing/2014/main" id="{0694FE0C-FD01-402F-8652-08B0C52F3750}"/>
              </a:ext>
            </a:extLst>
          </p:cNvPr>
          <p:cNvPicPr>
            <a:picLocks noChangeAspect="1"/>
          </p:cNvPicPr>
          <p:nvPr/>
        </p:nvPicPr>
        <p:blipFill>
          <a:blip r:embed="rId6"/>
          <a:stretch>
            <a:fillRect/>
          </a:stretch>
        </p:blipFill>
        <p:spPr>
          <a:xfrm>
            <a:off x="8064572" y="2683980"/>
            <a:ext cx="2603429" cy="3128391"/>
          </a:xfrm>
          <a:prstGeom prst="rect">
            <a:avLst/>
          </a:prstGeom>
        </p:spPr>
      </p:pic>
      <p:sp>
        <p:nvSpPr>
          <p:cNvPr id="27" name="Szövegdoboz 26">
            <a:extLst>
              <a:ext uri="{FF2B5EF4-FFF2-40B4-BE49-F238E27FC236}">
                <a16:creationId xmlns:a16="http://schemas.microsoft.com/office/drawing/2014/main" id="{EE20CB5D-D9D5-446D-84F8-9F7D70E40DC4}"/>
              </a:ext>
            </a:extLst>
          </p:cNvPr>
          <p:cNvSpPr txBox="1"/>
          <p:nvPr/>
        </p:nvSpPr>
        <p:spPr>
          <a:xfrm>
            <a:off x="5486656" y="5787119"/>
            <a:ext cx="2568415" cy="307777"/>
          </a:xfrm>
          <a:prstGeom prst="rect">
            <a:avLst/>
          </a:prstGeom>
          <a:noFill/>
        </p:spPr>
        <p:txBody>
          <a:bodyPr wrap="square" rtlCol="0">
            <a:spAutoFit/>
          </a:bodyPr>
          <a:lstStyle/>
          <a:p>
            <a:pPr algn="ctr"/>
            <a:r>
              <a:rPr lang="en-US" sz="1400"/>
              <a:t>STAR, PRL113(2014)092301</a:t>
            </a:r>
          </a:p>
        </p:txBody>
      </p:sp>
      <p:sp>
        <p:nvSpPr>
          <p:cNvPr id="20" name="Téglalap 19">
            <a:extLst>
              <a:ext uri="{FF2B5EF4-FFF2-40B4-BE49-F238E27FC236}">
                <a16:creationId xmlns:a16="http://schemas.microsoft.com/office/drawing/2014/main" id="{F221F248-9AD1-4125-AF16-3208B8C95AEA}"/>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EXPERIMENTS          </a:t>
            </a:r>
            <a:r>
              <a:rPr lang="en-US" sz="1600" b="1" dirty="0">
                <a:solidFill>
                  <a:schemeClr val="bg2"/>
                </a:solidFill>
                <a:effectLst>
                  <a:outerShdw blurRad="38100" dist="38100" dir="2700000" algn="tl">
                    <a:srgbClr val="000000">
                      <a:alpha val="43137"/>
                    </a:srgbClr>
                  </a:outerShdw>
                </a:effectLst>
              </a:rPr>
              <a:t>OBSERVATIONS</a:t>
            </a:r>
            <a:r>
              <a:rPr lang="en-US" sz="1600" b="1" dirty="0">
                <a:solidFill>
                  <a:schemeClr val="bg1">
                    <a:lumMod val="65000"/>
                  </a:schemeClr>
                </a:solidFill>
                <a:effectLst>
                  <a:outerShdw blurRad="38100" dist="38100" dir="2700000" algn="tl">
                    <a:srgbClr val="000000">
                      <a:alpha val="43137"/>
                    </a:srgbClr>
                  </a:outerShdw>
                </a:effectLst>
              </a:rPr>
              <a:t> </a:t>
            </a:r>
          </a:p>
        </p:txBody>
      </p:sp>
      <p:sp>
        <p:nvSpPr>
          <p:cNvPr id="8" name="Dátum helye 7"/>
          <p:cNvSpPr>
            <a:spLocks noGrp="1"/>
          </p:cNvSpPr>
          <p:nvPr>
            <p:ph type="dt" sz="half" idx="10"/>
          </p:nvPr>
        </p:nvSpPr>
        <p:spPr/>
        <p:txBody>
          <a:bodyPr/>
          <a:lstStyle/>
          <a:p>
            <a:pPr algn="r"/>
            <a:r>
              <a:rPr lang="hu-HU"/>
              <a:t>October 11, 2023</a:t>
            </a:r>
            <a:endParaRPr lang="en-US" dirty="0"/>
          </a:p>
        </p:txBody>
      </p:sp>
      <p:sp>
        <p:nvSpPr>
          <p:cNvPr id="9" name="Élőláb helye 8"/>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640AD6FE-F68D-E7A1-1453-E0F71841AD70}"/>
              </a:ext>
            </a:extLst>
          </p:cNvPr>
          <p:cNvSpPr>
            <a:spLocks noGrp="1"/>
          </p:cNvSpPr>
          <p:nvPr>
            <p:ph type="sldNum" sz="quarter" idx="12"/>
          </p:nvPr>
        </p:nvSpPr>
        <p:spPr/>
        <p:txBody>
          <a:bodyPr/>
          <a:lstStyle/>
          <a:p>
            <a:fld id="{8EBAB383-6C5D-40A2-91D4-B65D4716B15C}" type="slidenum">
              <a:rPr lang="en-US" smtClean="0"/>
              <a:pPr/>
              <a:t>74</a:t>
            </a:fld>
            <a:r>
              <a:rPr lang="en-US" sz="1100"/>
              <a:t>/</a:t>
            </a:r>
            <a:r>
              <a:rPr lang="hu-HU" sz="1100"/>
              <a:t>30</a:t>
            </a:r>
            <a:endParaRPr lang="en-US" sz="2800" dirty="0"/>
          </a:p>
        </p:txBody>
      </p:sp>
    </p:spTree>
    <p:extLst>
      <p:ext uri="{BB962C8B-B14F-4D97-AF65-F5344CB8AC3E}">
        <p14:creationId xmlns:p14="http://schemas.microsoft.com/office/powerpoint/2010/main" val="316009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12D29E9-EDFE-405B-9532-16BFACC39113}"/>
              </a:ext>
            </a:extLst>
          </p:cNvPr>
          <p:cNvSpPr>
            <a:spLocks noGrp="1"/>
          </p:cNvSpPr>
          <p:nvPr>
            <p:ph type="title"/>
          </p:nvPr>
        </p:nvSpPr>
        <p:spPr/>
        <p:txBody>
          <a:bodyPr>
            <a:normAutofit/>
          </a:bodyPr>
          <a:lstStyle/>
          <a:p>
            <a:r>
              <a:rPr lang="en-US"/>
              <a:t>Search for the CEP, finite size/time effects</a:t>
            </a:r>
          </a:p>
        </p:txBody>
      </p:sp>
      <mc:AlternateContent xmlns:mc="http://schemas.openxmlformats.org/markup-compatibility/2006" xmlns:a14="http://schemas.microsoft.com/office/drawing/2010/main">
        <mc:Choice Requires="a14">
          <p:sp>
            <p:nvSpPr>
              <p:cNvPr id="3" name="Tartalom helye 2">
                <a:extLst>
                  <a:ext uri="{FF2B5EF4-FFF2-40B4-BE49-F238E27FC236}">
                    <a16:creationId xmlns:a16="http://schemas.microsoft.com/office/drawing/2014/main" id="{167D5548-44ED-482D-8DAB-500D9D0ECFA8}"/>
                  </a:ext>
                </a:extLst>
              </p:cNvPr>
              <p:cNvSpPr>
                <a:spLocks noGrp="1"/>
              </p:cNvSpPr>
              <p:nvPr>
                <p:ph idx="1"/>
              </p:nvPr>
            </p:nvSpPr>
            <p:spPr>
              <a:xfrm>
                <a:off x="2257247" y="1100707"/>
                <a:ext cx="8350369" cy="5032674"/>
              </a:xfrm>
            </p:spPr>
            <p:txBody>
              <a:bodyPr>
                <a:normAutofit lnSpcReduction="10000"/>
              </a:bodyPr>
              <a:lstStyle/>
              <a:p>
                <a:r>
                  <a:rPr lang="en-US"/>
                  <a:t>Finite size limits correlation length: </a:t>
                </a:r>
                <a14:m>
                  <m:oMath xmlns:m="http://schemas.openxmlformats.org/officeDocument/2006/math">
                    <m:r>
                      <a:rPr lang="en-US" b="0" i="1" smtClean="0">
                        <a:latin typeface="Cambria Math" panose="02040503050406030204" pitchFamily="18" charset="0"/>
                      </a:rPr>
                      <m:t>𝜉</m:t>
                    </m:r>
                    <m:r>
                      <a:rPr lang="en-US" b="0" i="1" smtClean="0">
                        <a:latin typeface="Cambria Math" panose="02040503050406030204" pitchFamily="18" charset="0"/>
                      </a:rPr>
                      <m:t>~</m:t>
                    </m:r>
                    <m:sSup>
                      <m:sSupPr>
                        <m:ctrlPr>
                          <a:rPr lang="en-US" i="1" smtClean="0">
                            <a:latin typeface="Cambria Math" panose="02040503050406030204" pitchFamily="18" charset="0"/>
                          </a:rPr>
                        </m:ctrlPr>
                      </m:sSupPr>
                      <m:e>
                        <m:d>
                          <m:dPr>
                            <m:begChr m:val="|"/>
                            <m:endChr m:val="|"/>
                            <m:ctrlPr>
                              <a:rPr lang="en-US" i="1" smtClean="0">
                                <a:latin typeface="Cambria Math" panose="02040503050406030204" pitchFamily="18" charset="0"/>
                              </a:rPr>
                            </m:ctrlPr>
                          </m:dPr>
                          <m:e>
                            <m:r>
                              <a:rPr lang="en-US" i="1" smtClean="0">
                                <a:latin typeface="Cambria Math" panose="02040503050406030204" pitchFamily="18" charset="0"/>
                              </a:rPr>
                              <m:t>𝑇</m:t>
                            </m:r>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rPr>
                                  <m:t>𝑇</m:t>
                                </m:r>
                              </m:e>
                              <m:sub>
                                <m:r>
                                  <a:rPr lang="en-US" i="1" smtClean="0">
                                    <a:latin typeface="Cambria Math" panose="02040503050406030204" pitchFamily="18" charset="0"/>
                                  </a:rPr>
                                  <m:t>𝑐</m:t>
                                </m:r>
                              </m:sub>
                            </m:sSub>
                          </m:e>
                        </m:d>
                      </m:e>
                      <m:sup>
                        <m:r>
                          <a:rPr lang="en-US" i="1" smtClean="0">
                            <a:latin typeface="Cambria Math" panose="02040503050406030204" pitchFamily="18" charset="0"/>
                          </a:rPr>
                          <m:t>−</m:t>
                        </m:r>
                        <m:r>
                          <a:rPr lang="en-US" i="1" smtClean="0">
                            <a:latin typeface="Cambria Math" panose="02040503050406030204" pitchFamily="18" charset="0"/>
                          </a:rPr>
                          <m:t>𝜈</m:t>
                        </m:r>
                      </m:sup>
                    </m:sSup>
                  </m:oMath>
                </a14:m>
                <a:r>
                  <a:rPr lang="en-US"/>
                  <a:t> but </a:t>
                </a:r>
                <a14:m>
                  <m:oMath xmlns:m="http://schemas.openxmlformats.org/officeDocument/2006/math">
                    <m:r>
                      <a:rPr lang="en-US" b="0" i="1" smtClean="0">
                        <a:latin typeface="Cambria Math" panose="02040503050406030204" pitchFamily="18" charset="0"/>
                      </a:rPr>
                      <m:t>𝜉</m:t>
                    </m:r>
                    <m:r>
                      <a:rPr lang="en-US" b="0" i="1" smtClean="0">
                        <a:latin typeface="Cambria Math" panose="02040503050406030204" pitchFamily="18" charset="0"/>
                      </a:rPr>
                      <m:t>&lt;</m:t>
                    </m:r>
                    <m:r>
                      <a:rPr lang="en-US" b="0" i="1" smtClean="0">
                        <a:latin typeface="Cambria Math" panose="02040503050406030204" pitchFamily="18" charset="0"/>
                      </a:rPr>
                      <m:t>𝐿</m:t>
                    </m:r>
                  </m:oMath>
                </a14:m>
                <a:r>
                  <a:rPr lang="en-US"/>
                  <a:t>!</a:t>
                </a:r>
              </a:p>
              <a:p>
                <a:endParaRPr lang="en-US"/>
              </a:p>
              <a:p>
                <a:endParaRPr lang="en-US"/>
              </a:p>
              <a:p>
                <a:endParaRPr lang="en-US"/>
              </a:p>
              <a:p>
                <a:r>
                  <a:rPr lang="en-US"/>
                  <a:t>Only a pseudocritical point can be observed</a:t>
                </a:r>
              </a:p>
              <a:p>
                <a:r>
                  <a:rPr lang="en-US"/>
                  <a:t>Clear influence on the phase diagram</a:t>
                </a:r>
              </a:p>
              <a:p>
                <a:r>
                  <a:rPr lang="en-US"/>
                  <a:t>Convenient situation: finite size scaling</a:t>
                </a:r>
                <a:br>
                  <a:rPr lang="en-US"/>
                </a:br>
                <a:r>
                  <a:rPr lang="en-US"/>
                  <a:t>discloses CEP location</a:t>
                </a:r>
                <a:br>
                  <a:rPr lang="en-US"/>
                </a:br>
                <a:r>
                  <a:rPr lang="en-US" i="1"/>
                  <a:t>and</a:t>
                </a:r>
                <a:r>
                  <a:rPr lang="en-US"/>
                  <a:t> universality class</a:t>
                </a:r>
              </a:p>
              <a:p>
                <a:pPr lvl="1"/>
                <a:r>
                  <a:rPr lang="en-US"/>
                  <a:t>Shift: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−1/</m:t>
                        </m:r>
                        <m:r>
                          <a:rPr lang="en-US" b="0" i="1" smtClean="0">
                            <a:latin typeface="Cambria Math" panose="02040503050406030204" pitchFamily="18" charset="0"/>
                          </a:rPr>
                          <m:t>𝜈</m:t>
                        </m:r>
                      </m:sup>
                    </m:sSup>
                  </m:oMath>
                </a14:m>
                <a:endParaRPr lang="en-US"/>
              </a:p>
              <a:p>
                <a:pPr lvl="1"/>
                <a:r>
                  <a:rPr lang="en-US"/>
                  <a:t>Broadening: </a:t>
                </a:r>
                <a14:m>
                  <m:oMath xmlns:m="http://schemas.openxmlformats.org/officeDocument/2006/math">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rPr>
                          <m:t>𝐿</m:t>
                        </m:r>
                      </m:e>
                      <m:sup>
                        <m:r>
                          <a:rPr lang="en-US" i="1" smtClean="0">
                            <a:latin typeface="Cambria Math" panose="02040503050406030204" pitchFamily="18" charset="0"/>
                          </a:rPr>
                          <m:t>−1/</m:t>
                        </m:r>
                        <m:r>
                          <a:rPr lang="en-US" i="1" smtClean="0">
                            <a:latin typeface="Cambria Math" panose="02040503050406030204" pitchFamily="18" charset="0"/>
                          </a:rPr>
                          <m:t>𝜈</m:t>
                        </m:r>
                      </m:sup>
                    </m:sSup>
                  </m:oMath>
                </a14:m>
                <a:endParaRPr lang="en-US"/>
              </a:p>
              <a:p>
                <a:pPr lvl="1"/>
                <a:r>
                  <a:rPr lang="en-US"/>
                  <a:t>Dampening: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m:t>
                        </m:r>
                        <m:r>
                          <a:rPr lang="en-US" b="0" i="1" smtClean="0">
                            <a:latin typeface="Cambria Math" panose="02040503050406030204" pitchFamily="18" charset="0"/>
                          </a:rPr>
                          <m:t>𝛾</m:t>
                        </m:r>
                        <m:r>
                          <a:rPr lang="en-US" b="0" i="1" smtClean="0">
                            <a:latin typeface="Cambria Math" panose="02040503050406030204" pitchFamily="18" charset="0"/>
                          </a:rPr>
                          <m:t>/</m:t>
                        </m:r>
                        <m:r>
                          <a:rPr lang="en-US" b="0" i="1" smtClean="0">
                            <a:latin typeface="Cambria Math" panose="02040503050406030204" pitchFamily="18" charset="0"/>
                          </a:rPr>
                          <m:t>𝜈</m:t>
                        </m:r>
                      </m:sup>
                    </m:sSup>
                  </m:oMath>
                </a14:m>
                <a:endParaRPr lang="en-US"/>
              </a:p>
              <a:p>
                <a:pPr lvl="1"/>
                <a:endParaRPr lang="en-US"/>
              </a:p>
            </p:txBody>
          </p:sp>
        </mc:Choice>
        <mc:Fallback xmlns="">
          <p:sp>
            <p:nvSpPr>
              <p:cNvPr id="3" name="Tartalom helye 2">
                <a:extLst>
                  <a:ext uri="{FF2B5EF4-FFF2-40B4-BE49-F238E27FC236}">
                    <a16:creationId xmlns:a16="http://schemas.microsoft.com/office/drawing/2014/main" id="{167D5548-44ED-482D-8DAB-500D9D0ECFA8}"/>
                  </a:ext>
                </a:extLst>
              </p:cNvPr>
              <p:cNvSpPr>
                <a:spLocks noGrp="1" noRot="1" noChangeAspect="1" noMove="1" noResize="1" noEditPoints="1" noAdjustHandles="1" noChangeArrowheads="1" noChangeShapeType="1" noTextEdit="1"/>
              </p:cNvSpPr>
              <p:nvPr>
                <p:ph idx="1"/>
              </p:nvPr>
            </p:nvSpPr>
            <p:spPr>
              <a:xfrm>
                <a:off x="2257247" y="1100707"/>
                <a:ext cx="8350369" cy="5032674"/>
              </a:xfrm>
              <a:blipFill>
                <a:blip r:embed="rId2"/>
                <a:stretch>
                  <a:fillRect l="-657" t="-606" b="-848"/>
                </a:stretch>
              </a:blipFill>
            </p:spPr>
            <p:txBody>
              <a:bodyPr/>
              <a:lstStyle/>
              <a:p>
                <a:r>
                  <a:rPr lang="en-US">
                    <a:noFill/>
                  </a:rPr>
                  <a:t> </a:t>
                </a:r>
              </a:p>
            </p:txBody>
          </p:sp>
        </mc:Fallback>
      </mc:AlternateContent>
      <p:pic>
        <p:nvPicPr>
          <p:cNvPr id="11" name="Picture 3">
            <a:extLst>
              <a:ext uri="{FF2B5EF4-FFF2-40B4-BE49-F238E27FC236}">
                <a16:creationId xmlns:a16="http://schemas.microsoft.com/office/drawing/2014/main" id="{486F8451-A11D-4A7A-9148-04DFA7089C09}"/>
              </a:ext>
            </a:extLst>
          </p:cNvPr>
          <p:cNvPicPr>
            <a:picLocks noChangeAspect="1"/>
          </p:cNvPicPr>
          <p:nvPr/>
        </p:nvPicPr>
        <p:blipFill>
          <a:blip r:embed="rId3"/>
          <a:stretch>
            <a:fillRect/>
          </a:stretch>
        </p:blipFill>
        <p:spPr>
          <a:xfrm>
            <a:off x="6984678" y="3557642"/>
            <a:ext cx="3622936" cy="2463596"/>
          </a:xfrm>
          <a:prstGeom prst="rect">
            <a:avLst/>
          </a:prstGeom>
        </p:spPr>
      </p:pic>
      <p:grpSp>
        <p:nvGrpSpPr>
          <p:cNvPr id="9" name="Csoportba foglalás 8">
            <a:extLst>
              <a:ext uri="{FF2B5EF4-FFF2-40B4-BE49-F238E27FC236}">
                <a16:creationId xmlns:a16="http://schemas.microsoft.com/office/drawing/2014/main" id="{F6597671-AD48-4529-A220-DF2FEFCAC376}"/>
              </a:ext>
            </a:extLst>
          </p:cNvPr>
          <p:cNvGrpSpPr/>
          <p:nvPr/>
        </p:nvGrpSpPr>
        <p:grpSpPr>
          <a:xfrm>
            <a:off x="3397443" y="1464593"/>
            <a:ext cx="4967304" cy="1478440"/>
            <a:chOff x="1873443" y="1464593"/>
            <a:chExt cx="4967304" cy="1478440"/>
          </a:xfrm>
        </p:grpSpPr>
        <p:pic>
          <p:nvPicPr>
            <p:cNvPr id="7" name="Picture 1">
              <a:extLst>
                <a:ext uri="{FF2B5EF4-FFF2-40B4-BE49-F238E27FC236}">
                  <a16:creationId xmlns:a16="http://schemas.microsoft.com/office/drawing/2014/main" id="{96F18021-067F-4953-A924-B89942CD1E15}"/>
                </a:ext>
              </a:extLst>
            </p:cNvPr>
            <p:cNvPicPr>
              <a:picLocks noChangeAspect="1"/>
            </p:cNvPicPr>
            <p:nvPr/>
          </p:nvPicPr>
          <p:blipFill rotWithShape="1">
            <a:blip r:embed="rId4">
              <a:clrChange>
                <a:clrFrom>
                  <a:srgbClr val="FFFFFF"/>
                </a:clrFrom>
                <a:clrTo>
                  <a:srgbClr val="FFFFFF">
                    <a:alpha val="0"/>
                  </a:srgbClr>
                </a:clrTo>
              </a:clrChange>
            </a:blip>
            <a:srcRect r="22324"/>
            <a:stretch/>
          </p:blipFill>
          <p:spPr>
            <a:xfrm>
              <a:off x="1873443" y="1464593"/>
              <a:ext cx="2521716" cy="1477462"/>
            </a:xfrm>
            <a:prstGeom prst="rect">
              <a:avLst/>
            </a:prstGeom>
          </p:spPr>
        </p:pic>
        <p:pic>
          <p:nvPicPr>
            <p:cNvPr id="8" name="Picture 2">
              <a:extLst>
                <a:ext uri="{FF2B5EF4-FFF2-40B4-BE49-F238E27FC236}">
                  <a16:creationId xmlns:a16="http://schemas.microsoft.com/office/drawing/2014/main" id="{B68EFA44-B436-4983-BF46-DB08772F60D2}"/>
                </a:ext>
              </a:extLst>
            </p:cNvPr>
            <p:cNvPicPr>
              <a:picLocks noChangeAspect="1"/>
            </p:cNvPicPr>
            <p:nvPr/>
          </p:nvPicPr>
          <p:blipFill rotWithShape="1">
            <a:blip r:embed="rId5">
              <a:clrChange>
                <a:clrFrom>
                  <a:srgbClr val="FFFFFF"/>
                </a:clrFrom>
                <a:clrTo>
                  <a:srgbClr val="FFFFFF">
                    <a:alpha val="0"/>
                  </a:srgbClr>
                </a:clrTo>
              </a:clrChange>
            </a:blip>
            <a:srcRect r="34523"/>
            <a:stretch/>
          </p:blipFill>
          <p:spPr>
            <a:xfrm>
              <a:off x="4395159" y="1464593"/>
              <a:ext cx="2445588" cy="1478440"/>
            </a:xfrm>
            <a:prstGeom prst="rect">
              <a:avLst/>
            </a:prstGeom>
          </p:spPr>
        </p:pic>
        <p:sp>
          <p:nvSpPr>
            <p:cNvPr id="12" name="Szövegdoboz 11">
              <a:extLst>
                <a:ext uri="{FF2B5EF4-FFF2-40B4-BE49-F238E27FC236}">
                  <a16:creationId xmlns:a16="http://schemas.microsoft.com/office/drawing/2014/main" id="{DE1DAC64-7165-4321-A793-E695661457CA}"/>
                </a:ext>
              </a:extLst>
            </p:cNvPr>
            <p:cNvSpPr txBox="1"/>
            <p:nvPr/>
          </p:nvSpPr>
          <p:spPr>
            <a:xfrm>
              <a:off x="2152291" y="1621764"/>
              <a:ext cx="665567" cy="369332"/>
            </a:xfrm>
            <a:prstGeom prst="rect">
              <a:avLst/>
            </a:prstGeom>
            <a:noFill/>
          </p:spPr>
          <p:txBody>
            <a:bodyPr wrap="none" rtlCol="0">
              <a:spAutoFit/>
            </a:bodyPr>
            <a:lstStyle/>
            <a:p>
              <a:r>
                <a:rPr lang="en-US"/>
                <a:t>T&gt;T</a:t>
              </a:r>
              <a:r>
                <a:rPr lang="en-US" baseline="-25000"/>
                <a:t>c</a:t>
              </a:r>
            </a:p>
          </p:txBody>
        </p:sp>
        <p:sp>
          <p:nvSpPr>
            <p:cNvPr id="13" name="Szövegdoboz 12">
              <a:extLst>
                <a:ext uri="{FF2B5EF4-FFF2-40B4-BE49-F238E27FC236}">
                  <a16:creationId xmlns:a16="http://schemas.microsoft.com/office/drawing/2014/main" id="{F620178D-8EB2-49A8-81E5-6BDB0A27A414}"/>
                </a:ext>
              </a:extLst>
            </p:cNvPr>
            <p:cNvSpPr txBox="1"/>
            <p:nvPr/>
          </p:nvSpPr>
          <p:spPr>
            <a:xfrm>
              <a:off x="4471113" y="1621764"/>
              <a:ext cx="1045479" cy="369332"/>
            </a:xfrm>
            <a:prstGeom prst="rect">
              <a:avLst/>
            </a:prstGeom>
            <a:noFill/>
          </p:spPr>
          <p:txBody>
            <a:bodyPr wrap="none" rtlCol="0">
              <a:spAutoFit/>
            </a:bodyPr>
            <a:lstStyle/>
            <a:p>
              <a:r>
                <a:rPr lang="en-US"/>
                <a:t>T near T</a:t>
              </a:r>
              <a:r>
                <a:rPr lang="en-US" baseline="-25000"/>
                <a:t>c</a:t>
              </a:r>
            </a:p>
          </p:txBody>
        </p:sp>
      </p:grpSp>
      <p:pic>
        <p:nvPicPr>
          <p:cNvPr id="17" name="Picture 3">
            <a:extLst>
              <a:ext uri="{FF2B5EF4-FFF2-40B4-BE49-F238E27FC236}">
                <a16:creationId xmlns:a16="http://schemas.microsoft.com/office/drawing/2014/main" id="{34355EBD-7281-4501-B84E-89F530DA0032}"/>
              </a:ext>
            </a:extLst>
          </p:cNvPr>
          <p:cNvPicPr>
            <a:picLocks noChangeAspect="1"/>
          </p:cNvPicPr>
          <p:nvPr/>
        </p:nvPicPr>
        <p:blipFill rotWithShape="1">
          <a:blip r:embed="rId6"/>
          <a:srcRect l="6200" t="2523" r="3651" b="4165"/>
          <a:stretch/>
        </p:blipFill>
        <p:spPr>
          <a:xfrm>
            <a:off x="4983193" y="4425352"/>
            <a:ext cx="1871933" cy="1595886"/>
          </a:xfrm>
          <a:prstGeom prst="rect">
            <a:avLst/>
          </a:prstGeom>
          <a:ln>
            <a:solidFill>
              <a:schemeClr val="bg1"/>
            </a:solidFill>
          </a:ln>
        </p:spPr>
      </p:pic>
      <p:sp>
        <p:nvSpPr>
          <p:cNvPr id="16" name="Téglalap 15">
            <a:extLst>
              <a:ext uri="{FF2B5EF4-FFF2-40B4-BE49-F238E27FC236}">
                <a16:creationId xmlns:a16="http://schemas.microsoft.com/office/drawing/2014/main" id="{E54318B1-116F-45D9-82A2-89FFC1C0C643}"/>
              </a:ext>
            </a:extLst>
          </p:cNvPr>
          <p:cNvSpPr/>
          <p:nvPr/>
        </p:nvSpPr>
        <p:spPr>
          <a:xfrm>
            <a:off x="1644770" y="6181702"/>
            <a:ext cx="8962844" cy="555528"/>
          </a:xfrm>
          <a:prstGeom prst="rect">
            <a:avLst/>
          </a:prstGeom>
        </p:spPr>
        <p:txBody>
          <a:bodyPr wrap="square">
            <a:prstTxWarp prst="textFadeUp">
              <a:avLst>
                <a:gd name="adj" fmla="val 4129"/>
              </a:avLst>
            </a:prstTxWarp>
            <a:spAutoFit/>
          </a:bodyPr>
          <a:lstStyle/>
          <a:p>
            <a:r>
              <a:rPr lang="en-US" sz="1600" b="1" dirty="0">
                <a:solidFill>
                  <a:schemeClr val="bg1">
                    <a:lumMod val="65000"/>
                  </a:schemeClr>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EXPERIMENTS          </a:t>
            </a:r>
            <a:r>
              <a:rPr lang="en-US" sz="1600" b="1" dirty="0">
                <a:solidFill>
                  <a:schemeClr val="bg2"/>
                </a:solidFill>
                <a:effectLst>
                  <a:outerShdw blurRad="38100" dist="38100" dir="2700000" algn="tl">
                    <a:srgbClr val="000000">
                      <a:alpha val="43137"/>
                    </a:srgbClr>
                  </a:outerShdw>
                </a:effectLst>
              </a:rPr>
              <a:t>OBSERVATIONS</a:t>
            </a:r>
            <a:r>
              <a:rPr lang="en-US" sz="1600" b="1" dirty="0">
                <a:solidFill>
                  <a:schemeClr val="bg1">
                    <a:lumMod val="65000"/>
                  </a:schemeClr>
                </a:solidFill>
                <a:effectLst>
                  <a:outerShdw blurRad="38100" dist="38100" dir="2700000" algn="tl">
                    <a:srgbClr val="000000">
                      <a:alpha val="43137"/>
                    </a:srgbClr>
                  </a:outerShdw>
                </a:effectLst>
              </a:rPr>
              <a:t> </a:t>
            </a:r>
          </a:p>
        </p:txBody>
      </p:sp>
      <p:sp>
        <p:nvSpPr>
          <p:cNvPr id="10" name="Dátum helye 9"/>
          <p:cNvSpPr>
            <a:spLocks noGrp="1"/>
          </p:cNvSpPr>
          <p:nvPr>
            <p:ph type="dt" sz="half" idx="10"/>
          </p:nvPr>
        </p:nvSpPr>
        <p:spPr/>
        <p:txBody>
          <a:bodyPr/>
          <a:lstStyle/>
          <a:p>
            <a:pPr algn="r"/>
            <a:r>
              <a:rPr lang="hu-HU"/>
              <a:t>October 11, 2023</a:t>
            </a:r>
            <a:endParaRPr lang="en-US" dirty="0"/>
          </a:p>
        </p:txBody>
      </p:sp>
      <p:sp>
        <p:nvSpPr>
          <p:cNvPr id="14" name="Élőláb helye 13"/>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9E65BE31-9416-C74D-CE35-A39AD8A59EAC}"/>
              </a:ext>
            </a:extLst>
          </p:cNvPr>
          <p:cNvSpPr>
            <a:spLocks noGrp="1"/>
          </p:cNvSpPr>
          <p:nvPr>
            <p:ph type="sldNum" sz="quarter" idx="12"/>
          </p:nvPr>
        </p:nvSpPr>
        <p:spPr/>
        <p:txBody>
          <a:bodyPr/>
          <a:lstStyle/>
          <a:p>
            <a:fld id="{8EBAB383-6C5D-40A2-91D4-B65D4716B15C}" type="slidenum">
              <a:rPr lang="en-US" smtClean="0"/>
              <a:pPr/>
              <a:t>75</a:t>
            </a:fld>
            <a:r>
              <a:rPr lang="en-US" sz="1100"/>
              <a:t>/</a:t>
            </a:r>
            <a:r>
              <a:rPr lang="hu-HU" sz="1100"/>
              <a:t>30</a:t>
            </a:r>
            <a:endParaRPr lang="en-US" sz="2800" dirty="0"/>
          </a:p>
        </p:txBody>
      </p:sp>
    </p:spTree>
    <p:extLst>
      <p:ext uri="{BB962C8B-B14F-4D97-AF65-F5344CB8AC3E}">
        <p14:creationId xmlns:p14="http://schemas.microsoft.com/office/powerpoint/2010/main" val="3812688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en-US" dirty="0"/>
              <a:t>HBT and the phase transition</a:t>
            </a:r>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p:txBody>
              <a:bodyPr>
                <a:normAutofit fontScale="92500" lnSpcReduction="20000"/>
              </a:bodyPr>
              <a:lstStyle/>
              <a:p>
                <a:r>
                  <a:rPr lang="en-US" dirty="0"/>
                  <a:t>C(q) usually measured in the Bertsch-Pratt pair coordinate-system</a:t>
                </a:r>
              </a:p>
              <a:p>
                <a:pPr lvl="1"/>
                <a:r>
                  <a:rPr lang="en-US" dirty="0"/>
                  <a:t>out: direction of the average transverse momentum</a:t>
                </a:r>
              </a:p>
              <a:p>
                <a:pPr lvl="1"/>
                <a:r>
                  <a:rPr lang="en-US" dirty="0"/>
                  <a:t>long: beam direction</a:t>
                </a:r>
              </a:p>
              <a:p>
                <a:pPr lvl="1"/>
                <a:r>
                  <a:rPr lang="en-US" dirty="0"/>
                  <a:t>side: orthogonal to the latter two</a:t>
                </a:r>
              </a:p>
              <a:p>
                <a:r>
                  <a:rPr lang="en-US" dirty="0"/>
                  <a:t>R</a:t>
                </a:r>
                <a:r>
                  <a:rPr lang="en-US" baseline="-25000" dirty="0"/>
                  <a:t>out</a:t>
                </a:r>
                <a:r>
                  <a:rPr lang="en-US" dirty="0"/>
                  <a:t>, </a:t>
                </a:r>
                <a:r>
                  <a:rPr lang="en-US" dirty="0" err="1"/>
                  <a:t>R</a:t>
                </a:r>
                <a:r>
                  <a:rPr lang="en-US" baseline="-25000" dirty="0" err="1"/>
                  <a:t>side</a:t>
                </a:r>
                <a:r>
                  <a:rPr lang="en-US" dirty="0"/>
                  <a:t>, </a:t>
                </a:r>
                <a:r>
                  <a:rPr lang="en-US" dirty="0" err="1"/>
                  <a:t>R</a:t>
                </a:r>
                <a:r>
                  <a:rPr lang="en-US" baseline="-25000" dirty="0" err="1"/>
                  <a:t>long</a:t>
                </a:r>
                <a:r>
                  <a:rPr lang="en-US" dirty="0"/>
                  <a:t> : HBT radii</a:t>
                </a:r>
              </a:p>
              <a:p>
                <a:r>
                  <a:rPr lang="en-US" dirty="0"/>
                  <a:t>Out-side difference → ∆τ emission duration</a:t>
                </a:r>
              </a:p>
              <a:p>
                <a:r>
                  <a:rPr lang="en-US" dirty="0"/>
                  <a:t>From a simple hydro calculation:</a:t>
                </a:r>
              </a:p>
              <a:p>
                <a:pPr marL="0" indent="0">
                  <a:buNone/>
                </a:pP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𝑅</m:t>
                        </m:r>
                      </m:e>
                      <m:sub>
                        <m:r>
                          <m:rPr>
                            <m:sty m:val="p"/>
                          </m:rPr>
                          <a:rPr lang="en-US" b="0" i="0" smtClean="0">
                            <a:latin typeface="Cambria Math" panose="02040503050406030204" pitchFamily="18" charset="0"/>
                          </a:rPr>
                          <m:t>out</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num>
                      <m:den>
                        <m:r>
                          <a:rPr lang="en-US" b="0" i="1" smtClean="0">
                            <a:latin typeface="Cambria Math" panose="02040503050406030204" pitchFamily="18" charset="0"/>
                          </a:rPr>
                          <m:t>1+</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r>
                              <a:rPr lang="en-US" b="0" i="1" smtClean="0">
                                <a:latin typeface="Cambria Math" panose="02040503050406030204" pitchFamily="18" charset="0"/>
                              </a:rPr>
                              <m:t>𝑇</m:t>
                            </m:r>
                          </m:sub>
                          <m:sup>
                            <m:r>
                              <a:rPr lang="en-US" b="0" i="1" smtClean="0">
                                <a:latin typeface="Cambria Math" panose="02040503050406030204" pitchFamily="18" charset="0"/>
                              </a:rPr>
                              <m:t>2</m:t>
                            </m:r>
                          </m:sup>
                        </m:sSubSup>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𝑇</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0</m:t>
                            </m:r>
                          </m:sub>
                        </m:sSub>
                      </m:den>
                    </m:f>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𝛽</m:t>
                        </m:r>
                      </m:e>
                      <m:sub>
                        <m:r>
                          <a:rPr lang="en-US" b="0" i="1" smtClean="0">
                            <a:latin typeface="Cambria Math" panose="02040503050406030204" pitchFamily="18" charset="0"/>
                          </a:rPr>
                          <m:t>𝑇</m:t>
                        </m:r>
                      </m:sub>
                      <m:sup>
                        <m:r>
                          <a:rPr lang="en-US" b="0" i="1" smtClean="0">
                            <a:latin typeface="Cambria Math" panose="02040503050406030204" pitchFamily="18" charset="0"/>
                          </a:rPr>
                          <m:t>2</m:t>
                        </m:r>
                      </m:sup>
                    </m:sSubSup>
                    <m:r>
                      <m:rPr>
                        <m:sty m:val="p"/>
                      </m:rPr>
                      <a:rPr lang="en-US" b="0" i="0" smtClean="0">
                        <a:latin typeface="Cambria Math" panose="02040503050406030204" pitchFamily="18" charset="0"/>
                      </a:rPr>
                      <m:t>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𝜏</m:t>
                        </m:r>
                      </m:e>
                      <m:sup>
                        <m:r>
                          <a:rPr lang="en-US" b="0" i="1" smtClean="0">
                            <a:latin typeface="Cambria Math" panose="02040503050406030204" pitchFamily="18" charset="0"/>
                          </a:rPr>
                          <m:t>2</m:t>
                        </m:r>
                      </m:sup>
                    </m:sSup>
                  </m:oMath>
                </a14:m>
                <a:r>
                  <a:rPr lang="en-US" dirty="0"/>
                  <a:t>,          </a:t>
                </a:r>
                <a14:m>
                  <m:oMath xmlns:m="http://schemas.openxmlformats.org/officeDocument/2006/math">
                    <m:sSubSup>
                      <m:sSubSupPr>
                        <m:ctrlPr>
                          <a:rPr lang="en-US" i="1" smtClean="0">
                            <a:latin typeface="Cambria Math" panose="02040503050406030204" pitchFamily="18" charset="0"/>
                          </a:rPr>
                        </m:ctrlPr>
                      </m:sSubSupPr>
                      <m:e>
                        <m:r>
                          <a:rPr lang="en-US" i="1" smtClean="0">
                            <a:latin typeface="Cambria Math" panose="02040503050406030204" pitchFamily="18" charset="0"/>
                          </a:rPr>
                          <m:t>𝑅</m:t>
                        </m:r>
                      </m:e>
                      <m:sub>
                        <m:r>
                          <m:rPr>
                            <m:sty m:val="p"/>
                          </m:rPr>
                          <a:rPr lang="en-US" b="0" i="0" smtClean="0">
                            <a:latin typeface="Cambria Math" panose="02040503050406030204" pitchFamily="18" charset="0"/>
                          </a:rPr>
                          <m:t>side</m:t>
                        </m:r>
                      </m:sub>
                      <m:sup>
                        <m:r>
                          <a:rPr lang="en-US" i="1" smtClean="0">
                            <a:latin typeface="Cambria Math" panose="02040503050406030204" pitchFamily="18" charset="0"/>
                          </a:rPr>
                          <m:t>2</m:t>
                        </m:r>
                      </m:sup>
                    </m:sSubSup>
                    <m:r>
                      <a:rPr lang="en-US" i="1" smtClean="0">
                        <a:latin typeface="Cambria Math" panose="02040503050406030204" pitchFamily="18" charset="0"/>
                      </a:rPr>
                      <m:t>=</m:t>
                    </m:r>
                    <m:f>
                      <m:fPr>
                        <m:ctrlPr>
                          <a:rPr lang="en-US" i="1" smtClean="0">
                            <a:latin typeface="Cambria Math" panose="02040503050406030204" pitchFamily="18" charset="0"/>
                          </a:rPr>
                        </m:ctrlPr>
                      </m:fPr>
                      <m:num>
                        <m:sSup>
                          <m:sSupPr>
                            <m:ctrlPr>
                              <a:rPr lang="en-US" i="1" smtClean="0">
                                <a:latin typeface="Cambria Math" panose="02040503050406030204" pitchFamily="18" charset="0"/>
                              </a:rPr>
                            </m:ctrlPr>
                          </m:sSupPr>
                          <m:e>
                            <m:r>
                              <a:rPr lang="en-US" i="1" smtClean="0">
                                <a:latin typeface="Cambria Math" panose="02040503050406030204" pitchFamily="18" charset="0"/>
                              </a:rPr>
                              <m:t>𝑅</m:t>
                            </m:r>
                          </m:e>
                          <m:sup>
                            <m:r>
                              <a:rPr lang="en-US" i="1" smtClean="0">
                                <a:latin typeface="Cambria Math" panose="02040503050406030204" pitchFamily="18" charset="0"/>
                              </a:rPr>
                              <m:t>2</m:t>
                            </m:r>
                          </m:sup>
                        </m:sSup>
                      </m:num>
                      <m:den>
                        <m:r>
                          <a:rPr lang="en-US" i="1" smtClean="0">
                            <a:latin typeface="Cambria Math" panose="02040503050406030204" pitchFamily="18" charset="0"/>
                          </a:rPr>
                          <m:t>1+</m:t>
                        </m:r>
                        <m:sSubSup>
                          <m:sSubSupPr>
                            <m:ctrlPr>
                              <a:rPr lang="en-US" i="1" smtClean="0">
                                <a:latin typeface="Cambria Math" panose="02040503050406030204" pitchFamily="18" charset="0"/>
                              </a:rPr>
                            </m:ctrlPr>
                          </m:sSubSupPr>
                          <m:e>
                            <m:r>
                              <a:rPr lang="en-US" i="1" smtClean="0">
                                <a:latin typeface="Cambria Math" panose="02040503050406030204" pitchFamily="18" charset="0"/>
                              </a:rPr>
                              <m:t>𝑢</m:t>
                            </m:r>
                          </m:e>
                          <m:sub>
                            <m:r>
                              <a:rPr lang="en-US" i="1" smtClean="0">
                                <a:latin typeface="Cambria Math" panose="02040503050406030204" pitchFamily="18" charset="0"/>
                              </a:rPr>
                              <m:t>𝑇</m:t>
                            </m:r>
                          </m:sub>
                          <m:sup>
                            <m:r>
                              <a:rPr lang="en-US" i="1" smtClean="0">
                                <a:latin typeface="Cambria Math" panose="02040503050406030204" pitchFamily="18" charset="0"/>
                              </a:rPr>
                              <m:t>2</m:t>
                            </m:r>
                          </m:sup>
                        </m:sSubSup>
                        <m:sSub>
                          <m:sSubPr>
                            <m:ctrlPr>
                              <a:rPr lang="en-US" i="1" smtClean="0">
                                <a:latin typeface="Cambria Math" panose="02040503050406030204" pitchFamily="18" charset="0"/>
                              </a:rPr>
                            </m:ctrlPr>
                          </m:sSubPr>
                          <m:e>
                            <m:r>
                              <a:rPr lang="en-US" i="1" smtClean="0">
                                <a:latin typeface="Cambria Math" panose="02040503050406030204" pitchFamily="18" charset="0"/>
                              </a:rPr>
                              <m:t>𝑚</m:t>
                            </m:r>
                          </m:e>
                          <m:sub>
                            <m:r>
                              <a:rPr lang="en-US" i="1" smtClean="0">
                                <a:latin typeface="Cambria Math" panose="02040503050406030204" pitchFamily="18" charset="0"/>
                              </a:rPr>
                              <m:t>𝑇</m:t>
                            </m:r>
                          </m:sub>
                        </m:sSub>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rPr>
                              <m:t>𝑇</m:t>
                            </m:r>
                          </m:e>
                          <m:sub>
                            <m:r>
                              <a:rPr lang="en-US" i="1" smtClean="0">
                                <a:latin typeface="Cambria Math" panose="02040503050406030204" pitchFamily="18" charset="0"/>
                              </a:rPr>
                              <m:t>0</m:t>
                            </m:r>
                          </m:sub>
                        </m:sSub>
                      </m:den>
                    </m:f>
                  </m:oMath>
                </a14:m>
                <a:endParaRPr lang="en-US" dirty="0"/>
              </a:p>
              <a:p>
                <a:r>
                  <a:rPr lang="en-US" dirty="0"/>
                  <a:t>RHIC, 200 GeV: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m:rPr>
                            <m:sty m:val="p"/>
                          </m:rPr>
                          <a:rPr lang="en-US" b="0" i="0" smtClean="0">
                            <a:latin typeface="Cambria Math" panose="02040503050406030204" pitchFamily="18" charset="0"/>
                          </a:rPr>
                          <m:t>out</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m:rPr>
                            <m:sty m:val="p"/>
                          </m:rPr>
                          <a:rPr lang="en-US" b="0" i="0" smtClean="0">
                            <a:latin typeface="Cambria Math" panose="02040503050406030204" pitchFamily="18" charset="0"/>
                          </a:rPr>
                          <m:t>side</m:t>
                        </m:r>
                      </m:sub>
                    </m:sSub>
                  </m:oMath>
                </a14:m>
                <a:r>
                  <a:rPr lang="en-US" dirty="0"/>
                  <a:t>→ no strong 1</a:t>
                </a:r>
                <a:r>
                  <a:rPr lang="en-US" baseline="30000" dirty="0"/>
                  <a:t>st</a:t>
                </a:r>
                <a:r>
                  <a:rPr lang="en-US" dirty="0"/>
                  <a:t> order phase trans.</a:t>
                </a:r>
              </a:p>
              <a:p>
                <a:pPr>
                  <a:spcAft>
                    <a:spcPts val="1200"/>
                  </a:spcAft>
                </a:pPr>
                <a:r>
                  <a:rPr lang="en-US" dirty="0"/>
                  <a:t>Plus, lots of other details: pre-equilibrium flow, initial state, </a:t>
                </a:r>
                <a:r>
                  <a:rPr lang="en-US" dirty="0" err="1"/>
                  <a:t>EoS</a:t>
                </a:r>
                <a:r>
                  <a:rPr lang="en-US" dirty="0"/>
                  <a:t>, ...</a:t>
                </a:r>
              </a:p>
              <a:p>
                <a:pPr marL="0" indent="0">
                  <a:spcBef>
                    <a:spcPts val="0"/>
                  </a:spcBef>
                  <a:buNone/>
                </a:pPr>
                <a:r>
                  <a:rPr lang="en-US" sz="1300" dirty="0"/>
                  <a:t>S. Chapman, P. Scotto, U. Heinz, </a:t>
                </a:r>
                <a:r>
                  <a:rPr lang="en-US" sz="1300" dirty="0" err="1"/>
                  <a:t>Phys.Rev.Lett</a:t>
                </a:r>
                <a:r>
                  <a:rPr lang="en-US" sz="1300" dirty="0"/>
                  <a:t>. 74 (1995) 4400</a:t>
                </a:r>
              </a:p>
              <a:p>
                <a:pPr marL="0" indent="0">
                  <a:spcBef>
                    <a:spcPts val="0"/>
                  </a:spcBef>
                  <a:buNone/>
                </a:pPr>
                <a:r>
                  <a:rPr lang="en-US" sz="1300" dirty="0"/>
                  <a:t>T. Csörgő and B. </a:t>
                </a:r>
                <a:r>
                  <a:rPr lang="en-US" sz="1300" dirty="0" err="1"/>
                  <a:t>Lörstad</a:t>
                </a:r>
                <a:r>
                  <a:rPr lang="en-US" sz="1300" dirty="0"/>
                  <a:t>, </a:t>
                </a:r>
                <a:r>
                  <a:rPr lang="en-US" sz="1300" dirty="0" err="1"/>
                  <a:t>Phys.Rev</a:t>
                </a:r>
                <a:r>
                  <a:rPr lang="en-US" sz="1300" dirty="0"/>
                  <a:t>. C54 (1996) 1390</a:t>
                </a:r>
              </a:p>
              <a:p>
                <a:pPr marL="0" indent="0">
                  <a:spcBef>
                    <a:spcPts val="0"/>
                  </a:spcBef>
                  <a:buNone/>
                </a:pPr>
                <a:r>
                  <a:rPr lang="en-US" sz="1300" dirty="0"/>
                  <a:t>S. Pratt, </a:t>
                </a:r>
                <a:r>
                  <a:rPr lang="en-US" sz="1300" dirty="0" err="1"/>
                  <a:t>Nucl.Phys</a:t>
                </a:r>
                <a:r>
                  <a:rPr lang="en-US" sz="1300" dirty="0"/>
                  <a:t>. A830 (2009) 51C</a:t>
                </a:r>
              </a:p>
            </p:txBody>
          </p:sp>
        </mc:Choice>
        <mc:Fallback xmlns="">
          <p:sp>
            <p:nvSpPr>
              <p:cNvPr id="3" name="Tartalom helye 2"/>
              <p:cNvSpPr>
                <a:spLocks noGrp="1" noRot="1" noChangeAspect="1" noMove="1" noResize="1" noEditPoints="1" noAdjustHandles="1" noChangeArrowheads="1" noChangeShapeType="1" noTextEdit="1"/>
              </p:cNvSpPr>
              <p:nvPr>
                <p:ph idx="1"/>
              </p:nvPr>
            </p:nvSpPr>
            <p:spPr>
              <a:blipFill>
                <a:blip r:embed="rId2"/>
                <a:stretch>
                  <a:fillRect l="-430" t="-748"/>
                </a:stretch>
              </a:blipFill>
            </p:spPr>
            <p:txBody>
              <a:bodyPr/>
              <a:lstStyle/>
              <a:p>
                <a:r>
                  <a:rPr lang="en-US">
                    <a:noFill/>
                  </a:rPr>
                  <a:t> </a:t>
                </a:r>
              </a:p>
            </p:txBody>
          </p:sp>
        </mc:Fallback>
      </mc:AlternateContent>
      <p:grpSp>
        <p:nvGrpSpPr>
          <p:cNvPr id="43" name="Csoportba foglalás 42">
            <a:extLst>
              <a:ext uri="{FF2B5EF4-FFF2-40B4-BE49-F238E27FC236}">
                <a16:creationId xmlns:a16="http://schemas.microsoft.com/office/drawing/2014/main" id="{232387E0-97EA-4C84-9AF8-9195DE9AFE0A}"/>
              </a:ext>
            </a:extLst>
          </p:cNvPr>
          <p:cNvGrpSpPr/>
          <p:nvPr/>
        </p:nvGrpSpPr>
        <p:grpSpPr>
          <a:xfrm>
            <a:off x="8492948" y="1238724"/>
            <a:ext cx="2175052" cy="4781517"/>
            <a:chOff x="7113640" y="1218343"/>
            <a:chExt cx="2175052" cy="4781517"/>
          </a:xfrm>
        </p:grpSpPr>
        <p:pic>
          <p:nvPicPr>
            <p:cNvPr id="11" name="Kép 10">
              <a:extLst>
                <a:ext uri="{FF2B5EF4-FFF2-40B4-BE49-F238E27FC236}">
                  <a16:creationId xmlns:a16="http://schemas.microsoft.com/office/drawing/2014/main" id="{86CFBBF5-A1B2-4084-AF37-7FFA0393A7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00" b="96600" l="7800" r="92000">
                          <a14:foregroundMark x1="7800" y1="56100" x2="7800" y2="56100"/>
                          <a14:foregroundMark x1="43300" y1="8100" x2="43300" y2="8100"/>
                          <a14:foregroundMark x1="43800" y1="7500" x2="43800" y2="7500"/>
                          <a14:foregroundMark x1="45300" y1="6000" x2="45300" y2="6000"/>
                          <a14:foregroundMark x1="51500" y1="7400" x2="51500" y2="7400"/>
                          <a14:foregroundMark x1="23600" y1="26800" x2="23600" y2="26800"/>
                          <a14:foregroundMark x1="26900" y1="22300" x2="26900" y2="22300"/>
                          <a14:foregroundMark x1="28700" y1="20300" x2="28700" y2="20300"/>
                          <a14:foregroundMark x1="30800" y1="17500" x2="30800" y2="17500"/>
                          <a14:foregroundMark x1="34100" y1="14700" x2="40200" y2="10900"/>
                          <a14:foregroundMark x1="40200" y1="10900" x2="44900" y2="5200"/>
                          <a14:foregroundMark x1="44900" y1="5200" x2="47100" y2="4300"/>
                          <a14:foregroundMark x1="34000" y1="15100" x2="24300" y2="26200"/>
                          <a14:foregroundMark x1="24300" y1="26200" x2="17900" y2="39400"/>
                          <a14:foregroundMark x1="17900" y1="39400" x2="16300" y2="46600"/>
                          <a14:foregroundMark x1="16300" y1="46600" x2="19700" y2="35600"/>
                          <a14:foregroundMark x1="34000" y1="15600" x2="39600" y2="11200"/>
                          <a14:foregroundMark x1="39600" y1="11200" x2="41200" y2="10500"/>
                          <a14:foregroundMark x1="92000" y1="53700" x2="92000" y2="53700"/>
                          <a14:foregroundMark x1="40700" y1="92400" x2="40700" y2="92400"/>
                          <a14:foregroundMark x1="45300" y1="96600" x2="45300" y2="96600"/>
                        </a14:backgroundRemoval>
                      </a14:imgEffect>
                    </a14:imgLayer>
                  </a14:imgProps>
                </a:ext>
              </a:extLst>
            </a:blip>
            <a:stretch>
              <a:fillRect/>
            </a:stretch>
          </p:blipFill>
          <p:spPr>
            <a:xfrm>
              <a:off x="7402468" y="3315643"/>
              <a:ext cx="1886224" cy="1886224"/>
            </a:xfrm>
            <a:prstGeom prst="rect">
              <a:avLst/>
            </a:prstGeom>
          </p:spPr>
        </p:pic>
        <p:grpSp>
          <p:nvGrpSpPr>
            <p:cNvPr id="13" name="Group 5">
              <a:extLst>
                <a:ext uri="{FF2B5EF4-FFF2-40B4-BE49-F238E27FC236}">
                  <a16:creationId xmlns:a16="http://schemas.microsoft.com/office/drawing/2014/main" id="{A4691D89-90E3-42C2-9DB1-65C81CFA8253}"/>
                </a:ext>
              </a:extLst>
            </p:cNvPr>
            <p:cNvGrpSpPr>
              <a:grpSpLocks noChangeAspect="1"/>
            </p:cNvGrpSpPr>
            <p:nvPr/>
          </p:nvGrpSpPr>
          <p:grpSpPr bwMode="auto">
            <a:xfrm>
              <a:off x="7790994" y="4990031"/>
              <a:ext cx="1106632" cy="1009829"/>
              <a:chOff x="4451" y="3044"/>
              <a:chExt cx="503" cy="459"/>
            </a:xfrm>
          </p:grpSpPr>
          <p:sp>
            <p:nvSpPr>
              <p:cNvPr id="14" name="Freeform 10">
                <a:extLst>
                  <a:ext uri="{FF2B5EF4-FFF2-40B4-BE49-F238E27FC236}">
                    <a16:creationId xmlns:a16="http://schemas.microsoft.com/office/drawing/2014/main" id="{BCBDB45D-8B96-4E88-B301-A7F7CFBDFC46}"/>
                  </a:ext>
                </a:extLst>
              </p:cNvPr>
              <p:cNvSpPr>
                <a:spLocks/>
              </p:cNvSpPr>
              <p:nvPr/>
            </p:nvSpPr>
            <p:spPr bwMode="auto">
              <a:xfrm>
                <a:off x="4692" y="3415"/>
                <a:ext cx="30" cy="26"/>
              </a:xfrm>
              <a:custGeom>
                <a:avLst/>
                <a:gdLst>
                  <a:gd name="T0" fmla="*/ 22 w 30"/>
                  <a:gd name="T1" fmla="*/ 0 h 26"/>
                  <a:gd name="T2" fmla="*/ 22 w 30"/>
                  <a:gd name="T3" fmla="*/ 0 h 26"/>
                  <a:gd name="T4" fmla="*/ 21 w 30"/>
                  <a:gd name="T5" fmla="*/ 0 h 26"/>
                  <a:gd name="T6" fmla="*/ 20 w 30"/>
                  <a:gd name="T7" fmla="*/ 0 h 26"/>
                  <a:gd name="T8" fmla="*/ 19 w 30"/>
                  <a:gd name="T9" fmla="*/ 0 h 26"/>
                  <a:gd name="T10" fmla="*/ 17 w 30"/>
                  <a:gd name="T11" fmla="*/ 0 h 26"/>
                  <a:gd name="T12" fmla="*/ 15 w 30"/>
                  <a:gd name="T13" fmla="*/ 0 h 26"/>
                  <a:gd name="T14" fmla="*/ 13 w 30"/>
                  <a:gd name="T15" fmla="*/ 0 h 26"/>
                  <a:gd name="T16" fmla="*/ 12 w 30"/>
                  <a:gd name="T17" fmla="*/ 0 h 26"/>
                  <a:gd name="T18" fmla="*/ 9 w 30"/>
                  <a:gd name="T19" fmla="*/ 0 h 26"/>
                  <a:gd name="T20" fmla="*/ 8 w 30"/>
                  <a:gd name="T21" fmla="*/ 1 h 26"/>
                  <a:gd name="T22" fmla="*/ 6 w 30"/>
                  <a:gd name="T23" fmla="*/ 2 h 26"/>
                  <a:gd name="T24" fmla="*/ 5 w 30"/>
                  <a:gd name="T25" fmla="*/ 3 h 26"/>
                  <a:gd name="T26" fmla="*/ 3 w 30"/>
                  <a:gd name="T27" fmla="*/ 4 h 26"/>
                  <a:gd name="T28" fmla="*/ 2 w 30"/>
                  <a:gd name="T29" fmla="*/ 6 h 26"/>
                  <a:gd name="T30" fmla="*/ 1 w 30"/>
                  <a:gd name="T31" fmla="*/ 7 h 26"/>
                  <a:gd name="T32" fmla="*/ 1 w 30"/>
                  <a:gd name="T33" fmla="*/ 8 h 26"/>
                  <a:gd name="T34" fmla="*/ 1 w 30"/>
                  <a:gd name="T35" fmla="*/ 9 h 26"/>
                  <a:gd name="T36" fmla="*/ 1 w 30"/>
                  <a:gd name="T37" fmla="*/ 10 h 26"/>
                  <a:gd name="T38" fmla="*/ 1 w 30"/>
                  <a:gd name="T39" fmla="*/ 13 h 26"/>
                  <a:gd name="T40" fmla="*/ 1 w 30"/>
                  <a:gd name="T41" fmla="*/ 14 h 26"/>
                  <a:gd name="T42" fmla="*/ 0 w 30"/>
                  <a:gd name="T43" fmla="*/ 16 h 26"/>
                  <a:gd name="T44" fmla="*/ 0 w 30"/>
                  <a:gd name="T45" fmla="*/ 18 h 26"/>
                  <a:gd name="T46" fmla="*/ 0 w 30"/>
                  <a:gd name="T47" fmla="*/ 19 h 26"/>
                  <a:gd name="T48" fmla="*/ 0 w 30"/>
                  <a:gd name="T49" fmla="*/ 21 h 26"/>
                  <a:gd name="T50" fmla="*/ 0 w 30"/>
                  <a:gd name="T51" fmla="*/ 22 h 26"/>
                  <a:gd name="T52" fmla="*/ 0 w 30"/>
                  <a:gd name="T53" fmla="*/ 23 h 26"/>
                  <a:gd name="T54" fmla="*/ 1 w 30"/>
                  <a:gd name="T55" fmla="*/ 24 h 26"/>
                  <a:gd name="T56" fmla="*/ 3 w 30"/>
                  <a:gd name="T57" fmla="*/ 25 h 26"/>
                  <a:gd name="T58" fmla="*/ 4 w 30"/>
                  <a:gd name="T59" fmla="*/ 26 h 26"/>
                  <a:gd name="T60" fmla="*/ 5 w 30"/>
                  <a:gd name="T61" fmla="*/ 26 h 26"/>
                  <a:gd name="T62" fmla="*/ 7 w 30"/>
                  <a:gd name="T63" fmla="*/ 26 h 26"/>
                  <a:gd name="T64" fmla="*/ 10 w 30"/>
                  <a:gd name="T65" fmla="*/ 26 h 26"/>
                  <a:gd name="T66" fmla="*/ 12 w 30"/>
                  <a:gd name="T67" fmla="*/ 26 h 26"/>
                  <a:gd name="T68" fmla="*/ 14 w 30"/>
                  <a:gd name="T69" fmla="*/ 26 h 26"/>
                  <a:gd name="T70" fmla="*/ 16 w 30"/>
                  <a:gd name="T71" fmla="*/ 26 h 26"/>
                  <a:gd name="T72" fmla="*/ 18 w 30"/>
                  <a:gd name="T73" fmla="*/ 26 h 26"/>
                  <a:gd name="T74" fmla="*/ 20 w 30"/>
                  <a:gd name="T75" fmla="*/ 25 h 26"/>
                  <a:gd name="T76" fmla="*/ 22 w 30"/>
                  <a:gd name="T77" fmla="*/ 25 h 26"/>
                  <a:gd name="T78" fmla="*/ 23 w 30"/>
                  <a:gd name="T79" fmla="*/ 24 h 26"/>
                  <a:gd name="T80" fmla="*/ 25 w 30"/>
                  <a:gd name="T81" fmla="*/ 24 h 26"/>
                  <a:gd name="T82" fmla="*/ 27 w 30"/>
                  <a:gd name="T83" fmla="*/ 22 h 26"/>
                  <a:gd name="T84" fmla="*/ 28 w 30"/>
                  <a:gd name="T85" fmla="*/ 20 h 26"/>
                  <a:gd name="T86" fmla="*/ 29 w 30"/>
                  <a:gd name="T87" fmla="*/ 19 h 26"/>
                  <a:gd name="T88" fmla="*/ 29 w 30"/>
                  <a:gd name="T89" fmla="*/ 18 h 26"/>
                  <a:gd name="T90" fmla="*/ 30 w 30"/>
                  <a:gd name="T91" fmla="*/ 17 h 26"/>
                  <a:gd name="T92" fmla="*/ 30 w 30"/>
                  <a:gd name="T93" fmla="*/ 16 h 26"/>
                  <a:gd name="T94" fmla="*/ 30 w 30"/>
                  <a:gd name="T95" fmla="*/ 14 h 26"/>
                  <a:gd name="T96" fmla="*/ 29 w 30"/>
                  <a:gd name="T97" fmla="*/ 13 h 26"/>
                  <a:gd name="T98" fmla="*/ 29 w 30"/>
                  <a:gd name="T99" fmla="*/ 12 h 26"/>
                  <a:gd name="T100" fmla="*/ 29 w 30"/>
                  <a:gd name="T101" fmla="*/ 10 h 26"/>
                  <a:gd name="T102" fmla="*/ 28 w 30"/>
                  <a:gd name="T103" fmla="*/ 9 h 26"/>
                  <a:gd name="T104" fmla="*/ 27 w 30"/>
                  <a:gd name="T105" fmla="*/ 7 h 26"/>
                  <a:gd name="T106" fmla="*/ 27 w 30"/>
                  <a:gd name="T107" fmla="*/ 6 h 26"/>
                  <a:gd name="T108" fmla="*/ 26 w 30"/>
                  <a:gd name="T109" fmla="*/ 5 h 26"/>
                  <a:gd name="T110" fmla="*/ 25 w 30"/>
                  <a:gd name="T111" fmla="*/ 3 h 26"/>
                  <a:gd name="T112" fmla="*/ 23 w 30"/>
                  <a:gd name="T113" fmla="*/ 1 h 26"/>
                  <a:gd name="T114" fmla="*/ 23 w 30"/>
                  <a:gd name="T115" fmla="*/ 1 h 26"/>
                  <a:gd name="T116" fmla="*/ 22 w 30"/>
                  <a:gd name="T117" fmla="*/ 0 h 26"/>
                  <a:gd name="T118" fmla="*/ 22 w 30"/>
                  <a:gd name="T1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26">
                    <a:moveTo>
                      <a:pt x="22" y="0"/>
                    </a:moveTo>
                    <a:lnTo>
                      <a:pt x="22" y="0"/>
                    </a:lnTo>
                    <a:lnTo>
                      <a:pt x="21" y="0"/>
                    </a:lnTo>
                    <a:lnTo>
                      <a:pt x="20" y="0"/>
                    </a:lnTo>
                    <a:lnTo>
                      <a:pt x="19" y="0"/>
                    </a:lnTo>
                    <a:lnTo>
                      <a:pt x="17" y="0"/>
                    </a:lnTo>
                    <a:lnTo>
                      <a:pt x="15" y="0"/>
                    </a:lnTo>
                    <a:lnTo>
                      <a:pt x="13" y="0"/>
                    </a:lnTo>
                    <a:lnTo>
                      <a:pt x="12" y="0"/>
                    </a:lnTo>
                    <a:lnTo>
                      <a:pt x="9" y="0"/>
                    </a:lnTo>
                    <a:lnTo>
                      <a:pt x="8" y="1"/>
                    </a:lnTo>
                    <a:lnTo>
                      <a:pt x="6" y="2"/>
                    </a:lnTo>
                    <a:lnTo>
                      <a:pt x="5" y="3"/>
                    </a:lnTo>
                    <a:lnTo>
                      <a:pt x="3" y="4"/>
                    </a:lnTo>
                    <a:lnTo>
                      <a:pt x="2" y="6"/>
                    </a:lnTo>
                    <a:lnTo>
                      <a:pt x="1" y="7"/>
                    </a:lnTo>
                    <a:lnTo>
                      <a:pt x="1" y="8"/>
                    </a:lnTo>
                    <a:lnTo>
                      <a:pt x="1" y="9"/>
                    </a:lnTo>
                    <a:lnTo>
                      <a:pt x="1" y="10"/>
                    </a:lnTo>
                    <a:lnTo>
                      <a:pt x="1" y="13"/>
                    </a:lnTo>
                    <a:lnTo>
                      <a:pt x="1" y="14"/>
                    </a:lnTo>
                    <a:lnTo>
                      <a:pt x="0" y="16"/>
                    </a:lnTo>
                    <a:lnTo>
                      <a:pt x="0" y="18"/>
                    </a:lnTo>
                    <a:lnTo>
                      <a:pt x="0" y="19"/>
                    </a:lnTo>
                    <a:lnTo>
                      <a:pt x="0" y="21"/>
                    </a:lnTo>
                    <a:lnTo>
                      <a:pt x="0" y="22"/>
                    </a:lnTo>
                    <a:lnTo>
                      <a:pt x="0" y="23"/>
                    </a:lnTo>
                    <a:lnTo>
                      <a:pt x="1" y="24"/>
                    </a:lnTo>
                    <a:lnTo>
                      <a:pt x="3" y="25"/>
                    </a:lnTo>
                    <a:lnTo>
                      <a:pt x="4" y="26"/>
                    </a:lnTo>
                    <a:lnTo>
                      <a:pt x="5" y="26"/>
                    </a:lnTo>
                    <a:lnTo>
                      <a:pt x="7" y="26"/>
                    </a:lnTo>
                    <a:lnTo>
                      <a:pt x="10" y="26"/>
                    </a:lnTo>
                    <a:lnTo>
                      <a:pt x="12" y="26"/>
                    </a:lnTo>
                    <a:lnTo>
                      <a:pt x="14" y="26"/>
                    </a:lnTo>
                    <a:lnTo>
                      <a:pt x="16" y="26"/>
                    </a:lnTo>
                    <a:lnTo>
                      <a:pt x="18" y="26"/>
                    </a:lnTo>
                    <a:lnTo>
                      <a:pt x="20" y="25"/>
                    </a:lnTo>
                    <a:lnTo>
                      <a:pt x="22" y="25"/>
                    </a:lnTo>
                    <a:lnTo>
                      <a:pt x="23" y="24"/>
                    </a:lnTo>
                    <a:lnTo>
                      <a:pt x="25" y="24"/>
                    </a:lnTo>
                    <a:lnTo>
                      <a:pt x="27" y="22"/>
                    </a:lnTo>
                    <a:lnTo>
                      <a:pt x="28" y="20"/>
                    </a:lnTo>
                    <a:lnTo>
                      <a:pt x="29" y="19"/>
                    </a:lnTo>
                    <a:lnTo>
                      <a:pt x="29" y="18"/>
                    </a:lnTo>
                    <a:lnTo>
                      <a:pt x="30" y="17"/>
                    </a:lnTo>
                    <a:lnTo>
                      <a:pt x="30" y="16"/>
                    </a:lnTo>
                    <a:lnTo>
                      <a:pt x="30" y="14"/>
                    </a:lnTo>
                    <a:lnTo>
                      <a:pt x="29" y="13"/>
                    </a:lnTo>
                    <a:lnTo>
                      <a:pt x="29" y="12"/>
                    </a:lnTo>
                    <a:lnTo>
                      <a:pt x="29" y="10"/>
                    </a:lnTo>
                    <a:lnTo>
                      <a:pt x="28" y="9"/>
                    </a:lnTo>
                    <a:lnTo>
                      <a:pt x="27" y="7"/>
                    </a:lnTo>
                    <a:lnTo>
                      <a:pt x="27" y="6"/>
                    </a:lnTo>
                    <a:lnTo>
                      <a:pt x="26" y="5"/>
                    </a:lnTo>
                    <a:lnTo>
                      <a:pt x="25" y="3"/>
                    </a:lnTo>
                    <a:lnTo>
                      <a:pt x="23" y="1"/>
                    </a:lnTo>
                    <a:lnTo>
                      <a:pt x="23" y="1"/>
                    </a:lnTo>
                    <a:lnTo>
                      <a:pt x="22" y="0"/>
                    </a:lnTo>
                    <a:lnTo>
                      <a:pt x="22" y="0"/>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48291A0B-ABAF-45C5-9E85-1DE0BD7B626F}"/>
                  </a:ext>
                </a:extLst>
              </p:cNvPr>
              <p:cNvSpPr>
                <a:spLocks/>
              </p:cNvSpPr>
              <p:nvPr/>
            </p:nvSpPr>
            <p:spPr bwMode="auto">
              <a:xfrm>
                <a:off x="4848" y="3385"/>
                <a:ext cx="100" cy="100"/>
              </a:xfrm>
              <a:custGeom>
                <a:avLst/>
                <a:gdLst>
                  <a:gd name="T0" fmla="*/ 18 w 100"/>
                  <a:gd name="T1" fmla="*/ 26 h 100"/>
                  <a:gd name="T2" fmla="*/ 22 w 100"/>
                  <a:gd name="T3" fmla="*/ 24 h 100"/>
                  <a:gd name="T4" fmla="*/ 27 w 100"/>
                  <a:gd name="T5" fmla="*/ 20 h 100"/>
                  <a:gd name="T6" fmla="*/ 34 w 100"/>
                  <a:gd name="T7" fmla="*/ 16 h 100"/>
                  <a:gd name="T8" fmla="*/ 38 w 100"/>
                  <a:gd name="T9" fmla="*/ 13 h 100"/>
                  <a:gd name="T10" fmla="*/ 43 w 100"/>
                  <a:gd name="T11" fmla="*/ 10 h 100"/>
                  <a:gd name="T12" fmla="*/ 48 w 100"/>
                  <a:gd name="T13" fmla="*/ 7 h 100"/>
                  <a:gd name="T14" fmla="*/ 52 w 100"/>
                  <a:gd name="T15" fmla="*/ 5 h 100"/>
                  <a:gd name="T16" fmla="*/ 56 w 100"/>
                  <a:gd name="T17" fmla="*/ 4 h 100"/>
                  <a:gd name="T18" fmla="*/ 60 w 100"/>
                  <a:gd name="T19" fmla="*/ 2 h 100"/>
                  <a:gd name="T20" fmla="*/ 66 w 100"/>
                  <a:gd name="T21" fmla="*/ 1 h 100"/>
                  <a:gd name="T22" fmla="*/ 72 w 100"/>
                  <a:gd name="T23" fmla="*/ 0 h 100"/>
                  <a:gd name="T24" fmla="*/ 79 w 100"/>
                  <a:gd name="T25" fmla="*/ 2 h 100"/>
                  <a:gd name="T26" fmla="*/ 83 w 100"/>
                  <a:gd name="T27" fmla="*/ 4 h 100"/>
                  <a:gd name="T28" fmla="*/ 87 w 100"/>
                  <a:gd name="T29" fmla="*/ 7 h 100"/>
                  <a:gd name="T30" fmla="*/ 91 w 100"/>
                  <a:gd name="T31" fmla="*/ 11 h 100"/>
                  <a:gd name="T32" fmla="*/ 95 w 100"/>
                  <a:gd name="T33" fmla="*/ 15 h 100"/>
                  <a:gd name="T34" fmla="*/ 98 w 100"/>
                  <a:gd name="T35" fmla="*/ 20 h 100"/>
                  <a:gd name="T36" fmla="*/ 99 w 100"/>
                  <a:gd name="T37" fmla="*/ 26 h 100"/>
                  <a:gd name="T38" fmla="*/ 100 w 100"/>
                  <a:gd name="T39" fmla="*/ 32 h 100"/>
                  <a:gd name="T40" fmla="*/ 100 w 100"/>
                  <a:gd name="T41" fmla="*/ 39 h 100"/>
                  <a:gd name="T42" fmla="*/ 98 w 100"/>
                  <a:gd name="T43" fmla="*/ 44 h 100"/>
                  <a:gd name="T44" fmla="*/ 97 w 100"/>
                  <a:gd name="T45" fmla="*/ 48 h 100"/>
                  <a:gd name="T46" fmla="*/ 95 w 100"/>
                  <a:gd name="T47" fmla="*/ 52 h 100"/>
                  <a:gd name="T48" fmla="*/ 94 w 100"/>
                  <a:gd name="T49" fmla="*/ 56 h 100"/>
                  <a:gd name="T50" fmla="*/ 91 w 100"/>
                  <a:gd name="T51" fmla="*/ 60 h 100"/>
                  <a:gd name="T52" fmla="*/ 89 w 100"/>
                  <a:gd name="T53" fmla="*/ 65 h 100"/>
                  <a:gd name="T54" fmla="*/ 86 w 100"/>
                  <a:gd name="T55" fmla="*/ 68 h 100"/>
                  <a:gd name="T56" fmla="*/ 83 w 100"/>
                  <a:gd name="T57" fmla="*/ 75 h 100"/>
                  <a:gd name="T58" fmla="*/ 79 w 100"/>
                  <a:gd name="T59" fmla="*/ 81 h 100"/>
                  <a:gd name="T60" fmla="*/ 75 w 100"/>
                  <a:gd name="T61" fmla="*/ 87 h 100"/>
                  <a:gd name="T62" fmla="*/ 70 w 100"/>
                  <a:gd name="T63" fmla="*/ 91 h 100"/>
                  <a:gd name="T64" fmla="*/ 66 w 100"/>
                  <a:gd name="T65" fmla="*/ 95 h 100"/>
                  <a:gd name="T66" fmla="*/ 61 w 100"/>
                  <a:gd name="T67" fmla="*/ 97 h 100"/>
                  <a:gd name="T68" fmla="*/ 56 w 100"/>
                  <a:gd name="T69" fmla="*/ 99 h 100"/>
                  <a:gd name="T70" fmla="*/ 49 w 100"/>
                  <a:gd name="T71" fmla="*/ 99 h 100"/>
                  <a:gd name="T72" fmla="*/ 44 w 100"/>
                  <a:gd name="T73" fmla="*/ 99 h 100"/>
                  <a:gd name="T74" fmla="*/ 40 w 100"/>
                  <a:gd name="T75" fmla="*/ 99 h 100"/>
                  <a:gd name="T76" fmla="*/ 35 w 100"/>
                  <a:gd name="T77" fmla="*/ 99 h 100"/>
                  <a:gd name="T78" fmla="*/ 31 w 100"/>
                  <a:gd name="T79" fmla="*/ 98 h 100"/>
                  <a:gd name="T80" fmla="*/ 27 w 100"/>
                  <a:gd name="T81" fmla="*/ 97 h 100"/>
                  <a:gd name="T82" fmla="*/ 22 w 100"/>
                  <a:gd name="T83" fmla="*/ 95 h 100"/>
                  <a:gd name="T84" fmla="*/ 16 w 100"/>
                  <a:gd name="T85" fmla="*/ 93 h 100"/>
                  <a:gd name="T86" fmla="*/ 10 w 100"/>
                  <a:gd name="T87" fmla="*/ 89 h 100"/>
                  <a:gd name="T88" fmla="*/ 5 w 100"/>
                  <a:gd name="T89" fmla="*/ 84 h 100"/>
                  <a:gd name="T90" fmla="*/ 1 w 100"/>
                  <a:gd name="T91" fmla="*/ 77 h 100"/>
                  <a:gd name="T92" fmla="*/ 0 w 100"/>
                  <a:gd name="T93" fmla="*/ 73 h 100"/>
                  <a:gd name="T94" fmla="*/ 17 w 100"/>
                  <a:gd name="T95" fmla="*/ 2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00">
                    <a:moveTo>
                      <a:pt x="17" y="28"/>
                    </a:moveTo>
                    <a:lnTo>
                      <a:pt x="17" y="28"/>
                    </a:lnTo>
                    <a:lnTo>
                      <a:pt x="18" y="26"/>
                    </a:lnTo>
                    <a:lnTo>
                      <a:pt x="19" y="25"/>
                    </a:lnTo>
                    <a:lnTo>
                      <a:pt x="21" y="24"/>
                    </a:lnTo>
                    <a:lnTo>
                      <a:pt x="22" y="24"/>
                    </a:lnTo>
                    <a:lnTo>
                      <a:pt x="24" y="23"/>
                    </a:lnTo>
                    <a:lnTo>
                      <a:pt x="25" y="21"/>
                    </a:lnTo>
                    <a:lnTo>
                      <a:pt x="27" y="20"/>
                    </a:lnTo>
                    <a:lnTo>
                      <a:pt x="29" y="18"/>
                    </a:lnTo>
                    <a:lnTo>
                      <a:pt x="31" y="17"/>
                    </a:lnTo>
                    <a:lnTo>
                      <a:pt x="34" y="16"/>
                    </a:lnTo>
                    <a:lnTo>
                      <a:pt x="36" y="14"/>
                    </a:lnTo>
                    <a:lnTo>
                      <a:pt x="37" y="14"/>
                    </a:lnTo>
                    <a:lnTo>
                      <a:pt x="38" y="13"/>
                    </a:lnTo>
                    <a:lnTo>
                      <a:pt x="40" y="12"/>
                    </a:lnTo>
                    <a:lnTo>
                      <a:pt x="41" y="12"/>
                    </a:lnTo>
                    <a:lnTo>
                      <a:pt x="43" y="10"/>
                    </a:lnTo>
                    <a:lnTo>
                      <a:pt x="46" y="8"/>
                    </a:lnTo>
                    <a:lnTo>
                      <a:pt x="47" y="8"/>
                    </a:lnTo>
                    <a:lnTo>
                      <a:pt x="48" y="7"/>
                    </a:lnTo>
                    <a:lnTo>
                      <a:pt x="50" y="6"/>
                    </a:lnTo>
                    <a:lnTo>
                      <a:pt x="51" y="6"/>
                    </a:lnTo>
                    <a:lnTo>
                      <a:pt x="52" y="5"/>
                    </a:lnTo>
                    <a:lnTo>
                      <a:pt x="54" y="5"/>
                    </a:lnTo>
                    <a:lnTo>
                      <a:pt x="55" y="4"/>
                    </a:lnTo>
                    <a:lnTo>
                      <a:pt x="56" y="4"/>
                    </a:lnTo>
                    <a:lnTo>
                      <a:pt x="58" y="3"/>
                    </a:lnTo>
                    <a:lnTo>
                      <a:pt x="58" y="3"/>
                    </a:lnTo>
                    <a:lnTo>
                      <a:pt x="60" y="2"/>
                    </a:lnTo>
                    <a:lnTo>
                      <a:pt x="61" y="2"/>
                    </a:lnTo>
                    <a:lnTo>
                      <a:pt x="63" y="1"/>
                    </a:lnTo>
                    <a:lnTo>
                      <a:pt x="66" y="1"/>
                    </a:lnTo>
                    <a:lnTo>
                      <a:pt x="68" y="0"/>
                    </a:lnTo>
                    <a:lnTo>
                      <a:pt x="70" y="0"/>
                    </a:lnTo>
                    <a:lnTo>
                      <a:pt x="72" y="0"/>
                    </a:lnTo>
                    <a:lnTo>
                      <a:pt x="75" y="0"/>
                    </a:lnTo>
                    <a:lnTo>
                      <a:pt x="76" y="1"/>
                    </a:lnTo>
                    <a:lnTo>
                      <a:pt x="79" y="2"/>
                    </a:lnTo>
                    <a:lnTo>
                      <a:pt x="80" y="2"/>
                    </a:lnTo>
                    <a:lnTo>
                      <a:pt x="82" y="3"/>
                    </a:lnTo>
                    <a:lnTo>
                      <a:pt x="83" y="4"/>
                    </a:lnTo>
                    <a:lnTo>
                      <a:pt x="85" y="5"/>
                    </a:lnTo>
                    <a:lnTo>
                      <a:pt x="86" y="6"/>
                    </a:lnTo>
                    <a:lnTo>
                      <a:pt x="87" y="7"/>
                    </a:lnTo>
                    <a:lnTo>
                      <a:pt x="89" y="8"/>
                    </a:lnTo>
                    <a:lnTo>
                      <a:pt x="90" y="10"/>
                    </a:lnTo>
                    <a:lnTo>
                      <a:pt x="91" y="11"/>
                    </a:lnTo>
                    <a:lnTo>
                      <a:pt x="93" y="12"/>
                    </a:lnTo>
                    <a:lnTo>
                      <a:pt x="94" y="14"/>
                    </a:lnTo>
                    <a:lnTo>
                      <a:pt x="95" y="15"/>
                    </a:lnTo>
                    <a:lnTo>
                      <a:pt x="96" y="17"/>
                    </a:lnTo>
                    <a:lnTo>
                      <a:pt x="97" y="19"/>
                    </a:lnTo>
                    <a:lnTo>
                      <a:pt x="98" y="20"/>
                    </a:lnTo>
                    <a:lnTo>
                      <a:pt x="99" y="22"/>
                    </a:lnTo>
                    <a:lnTo>
                      <a:pt x="99" y="24"/>
                    </a:lnTo>
                    <a:lnTo>
                      <a:pt x="99" y="26"/>
                    </a:lnTo>
                    <a:lnTo>
                      <a:pt x="100" y="28"/>
                    </a:lnTo>
                    <a:lnTo>
                      <a:pt x="100" y="30"/>
                    </a:lnTo>
                    <a:lnTo>
                      <a:pt x="100" y="32"/>
                    </a:lnTo>
                    <a:lnTo>
                      <a:pt x="100" y="34"/>
                    </a:lnTo>
                    <a:lnTo>
                      <a:pt x="100" y="36"/>
                    </a:lnTo>
                    <a:lnTo>
                      <a:pt x="100" y="39"/>
                    </a:lnTo>
                    <a:lnTo>
                      <a:pt x="99" y="41"/>
                    </a:lnTo>
                    <a:lnTo>
                      <a:pt x="99" y="43"/>
                    </a:lnTo>
                    <a:lnTo>
                      <a:pt x="98" y="44"/>
                    </a:lnTo>
                    <a:lnTo>
                      <a:pt x="98" y="45"/>
                    </a:lnTo>
                    <a:lnTo>
                      <a:pt x="98" y="46"/>
                    </a:lnTo>
                    <a:lnTo>
                      <a:pt x="97" y="48"/>
                    </a:lnTo>
                    <a:lnTo>
                      <a:pt x="97" y="49"/>
                    </a:lnTo>
                    <a:lnTo>
                      <a:pt x="96" y="50"/>
                    </a:lnTo>
                    <a:lnTo>
                      <a:pt x="95" y="52"/>
                    </a:lnTo>
                    <a:lnTo>
                      <a:pt x="95" y="53"/>
                    </a:lnTo>
                    <a:lnTo>
                      <a:pt x="94" y="55"/>
                    </a:lnTo>
                    <a:lnTo>
                      <a:pt x="94" y="56"/>
                    </a:lnTo>
                    <a:lnTo>
                      <a:pt x="93" y="58"/>
                    </a:lnTo>
                    <a:lnTo>
                      <a:pt x="92" y="59"/>
                    </a:lnTo>
                    <a:lnTo>
                      <a:pt x="91" y="60"/>
                    </a:lnTo>
                    <a:lnTo>
                      <a:pt x="90" y="62"/>
                    </a:lnTo>
                    <a:lnTo>
                      <a:pt x="89" y="63"/>
                    </a:lnTo>
                    <a:lnTo>
                      <a:pt x="89" y="65"/>
                    </a:lnTo>
                    <a:lnTo>
                      <a:pt x="88" y="66"/>
                    </a:lnTo>
                    <a:lnTo>
                      <a:pt x="87" y="67"/>
                    </a:lnTo>
                    <a:lnTo>
                      <a:pt x="86" y="68"/>
                    </a:lnTo>
                    <a:lnTo>
                      <a:pt x="86" y="70"/>
                    </a:lnTo>
                    <a:lnTo>
                      <a:pt x="84" y="72"/>
                    </a:lnTo>
                    <a:lnTo>
                      <a:pt x="83" y="75"/>
                    </a:lnTo>
                    <a:lnTo>
                      <a:pt x="81" y="77"/>
                    </a:lnTo>
                    <a:lnTo>
                      <a:pt x="80" y="79"/>
                    </a:lnTo>
                    <a:lnTo>
                      <a:pt x="79" y="81"/>
                    </a:lnTo>
                    <a:lnTo>
                      <a:pt x="77" y="83"/>
                    </a:lnTo>
                    <a:lnTo>
                      <a:pt x="76" y="85"/>
                    </a:lnTo>
                    <a:lnTo>
                      <a:pt x="75" y="87"/>
                    </a:lnTo>
                    <a:lnTo>
                      <a:pt x="73" y="88"/>
                    </a:lnTo>
                    <a:lnTo>
                      <a:pt x="72" y="90"/>
                    </a:lnTo>
                    <a:lnTo>
                      <a:pt x="70" y="91"/>
                    </a:lnTo>
                    <a:lnTo>
                      <a:pt x="69" y="93"/>
                    </a:lnTo>
                    <a:lnTo>
                      <a:pt x="68" y="94"/>
                    </a:lnTo>
                    <a:lnTo>
                      <a:pt x="66" y="95"/>
                    </a:lnTo>
                    <a:lnTo>
                      <a:pt x="64" y="96"/>
                    </a:lnTo>
                    <a:lnTo>
                      <a:pt x="63" y="96"/>
                    </a:lnTo>
                    <a:lnTo>
                      <a:pt x="61" y="97"/>
                    </a:lnTo>
                    <a:lnTo>
                      <a:pt x="59" y="98"/>
                    </a:lnTo>
                    <a:lnTo>
                      <a:pt x="58" y="98"/>
                    </a:lnTo>
                    <a:lnTo>
                      <a:pt x="56" y="99"/>
                    </a:lnTo>
                    <a:lnTo>
                      <a:pt x="53" y="99"/>
                    </a:lnTo>
                    <a:lnTo>
                      <a:pt x="51" y="99"/>
                    </a:lnTo>
                    <a:lnTo>
                      <a:pt x="49" y="99"/>
                    </a:lnTo>
                    <a:lnTo>
                      <a:pt x="46" y="100"/>
                    </a:lnTo>
                    <a:lnTo>
                      <a:pt x="45" y="99"/>
                    </a:lnTo>
                    <a:lnTo>
                      <a:pt x="44" y="99"/>
                    </a:lnTo>
                    <a:lnTo>
                      <a:pt x="42" y="99"/>
                    </a:lnTo>
                    <a:lnTo>
                      <a:pt x="41" y="99"/>
                    </a:lnTo>
                    <a:lnTo>
                      <a:pt x="40" y="99"/>
                    </a:lnTo>
                    <a:lnTo>
                      <a:pt x="38" y="99"/>
                    </a:lnTo>
                    <a:lnTo>
                      <a:pt x="37" y="99"/>
                    </a:lnTo>
                    <a:lnTo>
                      <a:pt x="35" y="99"/>
                    </a:lnTo>
                    <a:lnTo>
                      <a:pt x="34" y="98"/>
                    </a:lnTo>
                    <a:lnTo>
                      <a:pt x="32" y="98"/>
                    </a:lnTo>
                    <a:lnTo>
                      <a:pt x="31" y="98"/>
                    </a:lnTo>
                    <a:lnTo>
                      <a:pt x="29" y="97"/>
                    </a:lnTo>
                    <a:lnTo>
                      <a:pt x="28" y="97"/>
                    </a:lnTo>
                    <a:lnTo>
                      <a:pt x="27" y="97"/>
                    </a:lnTo>
                    <a:lnTo>
                      <a:pt x="25" y="96"/>
                    </a:lnTo>
                    <a:lnTo>
                      <a:pt x="24" y="96"/>
                    </a:lnTo>
                    <a:lnTo>
                      <a:pt x="22" y="95"/>
                    </a:lnTo>
                    <a:lnTo>
                      <a:pt x="20" y="95"/>
                    </a:lnTo>
                    <a:lnTo>
                      <a:pt x="17" y="94"/>
                    </a:lnTo>
                    <a:lnTo>
                      <a:pt x="16" y="93"/>
                    </a:lnTo>
                    <a:lnTo>
                      <a:pt x="13" y="92"/>
                    </a:lnTo>
                    <a:lnTo>
                      <a:pt x="12" y="90"/>
                    </a:lnTo>
                    <a:lnTo>
                      <a:pt x="10" y="89"/>
                    </a:lnTo>
                    <a:lnTo>
                      <a:pt x="9" y="88"/>
                    </a:lnTo>
                    <a:lnTo>
                      <a:pt x="7" y="86"/>
                    </a:lnTo>
                    <a:lnTo>
                      <a:pt x="5" y="84"/>
                    </a:lnTo>
                    <a:lnTo>
                      <a:pt x="4" y="81"/>
                    </a:lnTo>
                    <a:lnTo>
                      <a:pt x="2" y="79"/>
                    </a:lnTo>
                    <a:lnTo>
                      <a:pt x="1" y="77"/>
                    </a:lnTo>
                    <a:lnTo>
                      <a:pt x="1" y="76"/>
                    </a:lnTo>
                    <a:lnTo>
                      <a:pt x="0" y="74"/>
                    </a:lnTo>
                    <a:lnTo>
                      <a:pt x="0" y="73"/>
                    </a:lnTo>
                    <a:lnTo>
                      <a:pt x="0" y="72"/>
                    </a:lnTo>
                    <a:lnTo>
                      <a:pt x="17" y="28"/>
                    </a:lnTo>
                    <a:lnTo>
                      <a:pt x="17" y="28"/>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a:extLst>
                  <a:ext uri="{FF2B5EF4-FFF2-40B4-BE49-F238E27FC236}">
                    <a16:creationId xmlns:a16="http://schemas.microsoft.com/office/drawing/2014/main" id="{1C402CC9-C41D-440A-8ECE-81592865A087}"/>
                  </a:ext>
                </a:extLst>
              </p:cNvPr>
              <p:cNvSpPr>
                <a:spLocks/>
              </p:cNvSpPr>
              <p:nvPr/>
            </p:nvSpPr>
            <p:spPr bwMode="auto">
              <a:xfrm>
                <a:off x="4549" y="3411"/>
                <a:ext cx="110" cy="88"/>
              </a:xfrm>
              <a:custGeom>
                <a:avLst/>
                <a:gdLst>
                  <a:gd name="T0" fmla="*/ 13 w 110"/>
                  <a:gd name="T1" fmla="*/ 25 h 88"/>
                  <a:gd name="T2" fmla="*/ 15 w 110"/>
                  <a:gd name="T3" fmla="*/ 20 h 88"/>
                  <a:gd name="T4" fmla="*/ 18 w 110"/>
                  <a:gd name="T5" fmla="*/ 17 h 88"/>
                  <a:gd name="T6" fmla="*/ 22 w 110"/>
                  <a:gd name="T7" fmla="*/ 13 h 88"/>
                  <a:gd name="T8" fmla="*/ 27 w 110"/>
                  <a:gd name="T9" fmla="*/ 9 h 88"/>
                  <a:gd name="T10" fmla="*/ 34 w 110"/>
                  <a:gd name="T11" fmla="*/ 5 h 88"/>
                  <a:gd name="T12" fmla="*/ 39 w 110"/>
                  <a:gd name="T13" fmla="*/ 3 h 88"/>
                  <a:gd name="T14" fmla="*/ 43 w 110"/>
                  <a:gd name="T15" fmla="*/ 1 h 88"/>
                  <a:gd name="T16" fmla="*/ 47 w 110"/>
                  <a:gd name="T17" fmla="*/ 1 h 88"/>
                  <a:gd name="T18" fmla="*/ 52 w 110"/>
                  <a:gd name="T19" fmla="*/ 0 h 88"/>
                  <a:gd name="T20" fmla="*/ 57 w 110"/>
                  <a:gd name="T21" fmla="*/ 0 h 88"/>
                  <a:gd name="T22" fmla="*/ 62 w 110"/>
                  <a:gd name="T23" fmla="*/ 0 h 88"/>
                  <a:gd name="T24" fmla="*/ 69 w 110"/>
                  <a:gd name="T25" fmla="*/ 1 h 88"/>
                  <a:gd name="T26" fmla="*/ 74 w 110"/>
                  <a:gd name="T27" fmla="*/ 2 h 88"/>
                  <a:gd name="T28" fmla="*/ 80 w 110"/>
                  <a:gd name="T29" fmla="*/ 4 h 88"/>
                  <a:gd name="T30" fmla="*/ 85 w 110"/>
                  <a:gd name="T31" fmla="*/ 6 h 88"/>
                  <a:gd name="T32" fmla="*/ 89 w 110"/>
                  <a:gd name="T33" fmla="*/ 9 h 88"/>
                  <a:gd name="T34" fmla="*/ 94 w 110"/>
                  <a:gd name="T35" fmla="*/ 12 h 88"/>
                  <a:gd name="T36" fmla="*/ 99 w 110"/>
                  <a:gd name="T37" fmla="*/ 17 h 88"/>
                  <a:gd name="T38" fmla="*/ 102 w 110"/>
                  <a:gd name="T39" fmla="*/ 21 h 88"/>
                  <a:gd name="T40" fmla="*/ 104 w 110"/>
                  <a:gd name="T41" fmla="*/ 25 h 88"/>
                  <a:gd name="T42" fmla="*/ 106 w 110"/>
                  <a:gd name="T43" fmla="*/ 29 h 88"/>
                  <a:gd name="T44" fmla="*/ 108 w 110"/>
                  <a:gd name="T45" fmla="*/ 33 h 88"/>
                  <a:gd name="T46" fmla="*/ 109 w 110"/>
                  <a:gd name="T47" fmla="*/ 37 h 88"/>
                  <a:gd name="T48" fmla="*/ 110 w 110"/>
                  <a:gd name="T49" fmla="*/ 42 h 88"/>
                  <a:gd name="T50" fmla="*/ 110 w 110"/>
                  <a:gd name="T51" fmla="*/ 46 h 88"/>
                  <a:gd name="T52" fmla="*/ 110 w 110"/>
                  <a:gd name="T53" fmla="*/ 50 h 88"/>
                  <a:gd name="T54" fmla="*/ 109 w 110"/>
                  <a:gd name="T55" fmla="*/ 54 h 88"/>
                  <a:gd name="T56" fmla="*/ 107 w 110"/>
                  <a:gd name="T57" fmla="*/ 59 h 88"/>
                  <a:gd name="T58" fmla="*/ 105 w 110"/>
                  <a:gd name="T59" fmla="*/ 64 h 88"/>
                  <a:gd name="T60" fmla="*/ 99 w 110"/>
                  <a:gd name="T61" fmla="*/ 70 h 88"/>
                  <a:gd name="T62" fmla="*/ 94 w 110"/>
                  <a:gd name="T63" fmla="*/ 75 h 88"/>
                  <a:gd name="T64" fmla="*/ 89 w 110"/>
                  <a:gd name="T65" fmla="*/ 78 h 88"/>
                  <a:gd name="T66" fmla="*/ 85 w 110"/>
                  <a:gd name="T67" fmla="*/ 80 h 88"/>
                  <a:gd name="T68" fmla="*/ 82 w 110"/>
                  <a:gd name="T69" fmla="*/ 82 h 88"/>
                  <a:gd name="T70" fmla="*/ 77 w 110"/>
                  <a:gd name="T71" fmla="*/ 84 h 88"/>
                  <a:gd name="T72" fmla="*/ 69 w 110"/>
                  <a:gd name="T73" fmla="*/ 87 h 88"/>
                  <a:gd name="T74" fmla="*/ 62 w 110"/>
                  <a:gd name="T75" fmla="*/ 88 h 88"/>
                  <a:gd name="T76" fmla="*/ 55 w 110"/>
                  <a:gd name="T77" fmla="*/ 88 h 88"/>
                  <a:gd name="T78" fmla="*/ 51 w 110"/>
                  <a:gd name="T79" fmla="*/ 88 h 88"/>
                  <a:gd name="T80" fmla="*/ 45 w 110"/>
                  <a:gd name="T81" fmla="*/ 87 h 88"/>
                  <a:gd name="T82" fmla="*/ 38 w 110"/>
                  <a:gd name="T83" fmla="*/ 84 h 88"/>
                  <a:gd name="T84" fmla="*/ 32 w 110"/>
                  <a:gd name="T85" fmla="*/ 82 h 88"/>
                  <a:gd name="T86" fmla="*/ 29 w 110"/>
                  <a:gd name="T87" fmla="*/ 81 h 88"/>
                  <a:gd name="T88" fmla="*/ 25 w 110"/>
                  <a:gd name="T89" fmla="*/ 79 h 88"/>
                  <a:gd name="T90" fmla="*/ 21 w 110"/>
                  <a:gd name="T91" fmla="*/ 77 h 88"/>
                  <a:gd name="T92" fmla="*/ 17 w 110"/>
                  <a:gd name="T93" fmla="*/ 74 h 88"/>
                  <a:gd name="T94" fmla="*/ 13 w 110"/>
                  <a:gd name="T95" fmla="*/ 72 h 88"/>
                  <a:gd name="T96" fmla="*/ 9 w 110"/>
                  <a:gd name="T97" fmla="*/ 69 h 88"/>
                  <a:gd name="T98" fmla="*/ 4 w 110"/>
                  <a:gd name="T99" fmla="*/ 64 h 88"/>
                  <a:gd name="T100" fmla="*/ 2 w 110"/>
                  <a:gd name="T101" fmla="*/ 58 h 88"/>
                  <a:gd name="T102" fmla="*/ 0 w 110"/>
                  <a:gd name="T103" fmla="*/ 52 h 88"/>
                  <a:gd name="T104" fmla="*/ 1 w 110"/>
                  <a:gd name="T105" fmla="*/ 47 h 88"/>
                  <a:gd name="T106" fmla="*/ 2 w 110"/>
                  <a:gd name="T107" fmla="*/ 41 h 88"/>
                  <a:gd name="T108" fmla="*/ 5 w 110"/>
                  <a:gd name="T109" fmla="*/ 37 h 88"/>
                  <a:gd name="T110" fmla="*/ 7 w 110"/>
                  <a:gd name="T111" fmla="*/ 32 h 88"/>
                  <a:gd name="T112" fmla="*/ 11 w 110"/>
                  <a:gd name="T113" fmla="*/ 28 h 88"/>
                  <a:gd name="T114" fmla="*/ 12 w 110"/>
                  <a:gd name="T115" fmla="*/ 2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88">
                    <a:moveTo>
                      <a:pt x="12" y="27"/>
                    </a:moveTo>
                    <a:lnTo>
                      <a:pt x="12" y="27"/>
                    </a:lnTo>
                    <a:lnTo>
                      <a:pt x="13" y="25"/>
                    </a:lnTo>
                    <a:lnTo>
                      <a:pt x="13" y="24"/>
                    </a:lnTo>
                    <a:lnTo>
                      <a:pt x="15" y="22"/>
                    </a:lnTo>
                    <a:lnTo>
                      <a:pt x="15" y="20"/>
                    </a:lnTo>
                    <a:lnTo>
                      <a:pt x="16" y="19"/>
                    </a:lnTo>
                    <a:lnTo>
                      <a:pt x="17" y="18"/>
                    </a:lnTo>
                    <a:lnTo>
                      <a:pt x="18" y="17"/>
                    </a:lnTo>
                    <a:lnTo>
                      <a:pt x="19" y="16"/>
                    </a:lnTo>
                    <a:lnTo>
                      <a:pt x="21" y="14"/>
                    </a:lnTo>
                    <a:lnTo>
                      <a:pt x="22" y="13"/>
                    </a:lnTo>
                    <a:lnTo>
                      <a:pt x="24" y="11"/>
                    </a:lnTo>
                    <a:lnTo>
                      <a:pt x="25" y="10"/>
                    </a:lnTo>
                    <a:lnTo>
                      <a:pt x="27" y="9"/>
                    </a:lnTo>
                    <a:lnTo>
                      <a:pt x="29" y="7"/>
                    </a:lnTo>
                    <a:lnTo>
                      <a:pt x="32" y="6"/>
                    </a:lnTo>
                    <a:lnTo>
                      <a:pt x="34" y="5"/>
                    </a:lnTo>
                    <a:lnTo>
                      <a:pt x="36" y="4"/>
                    </a:lnTo>
                    <a:lnTo>
                      <a:pt x="37" y="3"/>
                    </a:lnTo>
                    <a:lnTo>
                      <a:pt x="39" y="3"/>
                    </a:lnTo>
                    <a:lnTo>
                      <a:pt x="40" y="2"/>
                    </a:lnTo>
                    <a:lnTo>
                      <a:pt x="42" y="2"/>
                    </a:lnTo>
                    <a:lnTo>
                      <a:pt x="43" y="1"/>
                    </a:lnTo>
                    <a:lnTo>
                      <a:pt x="44" y="1"/>
                    </a:lnTo>
                    <a:lnTo>
                      <a:pt x="45" y="1"/>
                    </a:lnTo>
                    <a:lnTo>
                      <a:pt x="47" y="1"/>
                    </a:lnTo>
                    <a:lnTo>
                      <a:pt x="48" y="0"/>
                    </a:lnTo>
                    <a:lnTo>
                      <a:pt x="50" y="0"/>
                    </a:lnTo>
                    <a:lnTo>
                      <a:pt x="52" y="0"/>
                    </a:lnTo>
                    <a:lnTo>
                      <a:pt x="54" y="0"/>
                    </a:lnTo>
                    <a:lnTo>
                      <a:pt x="55" y="0"/>
                    </a:lnTo>
                    <a:lnTo>
                      <a:pt x="57" y="0"/>
                    </a:lnTo>
                    <a:lnTo>
                      <a:pt x="59" y="0"/>
                    </a:lnTo>
                    <a:lnTo>
                      <a:pt x="61" y="0"/>
                    </a:lnTo>
                    <a:lnTo>
                      <a:pt x="62" y="0"/>
                    </a:lnTo>
                    <a:lnTo>
                      <a:pt x="65" y="0"/>
                    </a:lnTo>
                    <a:lnTo>
                      <a:pt x="67" y="1"/>
                    </a:lnTo>
                    <a:lnTo>
                      <a:pt x="69" y="1"/>
                    </a:lnTo>
                    <a:lnTo>
                      <a:pt x="71" y="1"/>
                    </a:lnTo>
                    <a:lnTo>
                      <a:pt x="73" y="2"/>
                    </a:lnTo>
                    <a:lnTo>
                      <a:pt x="74" y="2"/>
                    </a:lnTo>
                    <a:lnTo>
                      <a:pt x="76" y="3"/>
                    </a:lnTo>
                    <a:lnTo>
                      <a:pt x="78" y="3"/>
                    </a:lnTo>
                    <a:lnTo>
                      <a:pt x="80" y="4"/>
                    </a:lnTo>
                    <a:lnTo>
                      <a:pt x="81" y="5"/>
                    </a:lnTo>
                    <a:lnTo>
                      <a:pt x="83" y="5"/>
                    </a:lnTo>
                    <a:lnTo>
                      <a:pt x="85" y="6"/>
                    </a:lnTo>
                    <a:lnTo>
                      <a:pt x="86" y="7"/>
                    </a:lnTo>
                    <a:lnTo>
                      <a:pt x="88" y="8"/>
                    </a:lnTo>
                    <a:lnTo>
                      <a:pt x="89" y="9"/>
                    </a:lnTo>
                    <a:lnTo>
                      <a:pt x="91" y="10"/>
                    </a:lnTo>
                    <a:lnTo>
                      <a:pt x="92" y="11"/>
                    </a:lnTo>
                    <a:lnTo>
                      <a:pt x="94" y="12"/>
                    </a:lnTo>
                    <a:lnTo>
                      <a:pt x="95" y="13"/>
                    </a:lnTo>
                    <a:lnTo>
                      <a:pt x="97" y="15"/>
                    </a:lnTo>
                    <a:lnTo>
                      <a:pt x="99" y="17"/>
                    </a:lnTo>
                    <a:lnTo>
                      <a:pt x="100" y="18"/>
                    </a:lnTo>
                    <a:lnTo>
                      <a:pt x="101" y="19"/>
                    </a:lnTo>
                    <a:lnTo>
                      <a:pt x="102" y="21"/>
                    </a:lnTo>
                    <a:lnTo>
                      <a:pt x="103" y="22"/>
                    </a:lnTo>
                    <a:lnTo>
                      <a:pt x="104" y="23"/>
                    </a:lnTo>
                    <a:lnTo>
                      <a:pt x="104" y="25"/>
                    </a:lnTo>
                    <a:lnTo>
                      <a:pt x="105" y="26"/>
                    </a:lnTo>
                    <a:lnTo>
                      <a:pt x="106" y="28"/>
                    </a:lnTo>
                    <a:lnTo>
                      <a:pt x="106" y="29"/>
                    </a:lnTo>
                    <a:lnTo>
                      <a:pt x="107" y="30"/>
                    </a:lnTo>
                    <a:lnTo>
                      <a:pt x="108" y="32"/>
                    </a:lnTo>
                    <a:lnTo>
                      <a:pt x="108" y="33"/>
                    </a:lnTo>
                    <a:lnTo>
                      <a:pt x="109" y="35"/>
                    </a:lnTo>
                    <a:lnTo>
                      <a:pt x="109" y="36"/>
                    </a:lnTo>
                    <a:lnTo>
                      <a:pt x="109" y="37"/>
                    </a:lnTo>
                    <a:lnTo>
                      <a:pt x="110" y="39"/>
                    </a:lnTo>
                    <a:lnTo>
                      <a:pt x="110" y="40"/>
                    </a:lnTo>
                    <a:lnTo>
                      <a:pt x="110" y="42"/>
                    </a:lnTo>
                    <a:lnTo>
                      <a:pt x="110" y="43"/>
                    </a:lnTo>
                    <a:lnTo>
                      <a:pt x="110" y="44"/>
                    </a:lnTo>
                    <a:lnTo>
                      <a:pt x="110" y="46"/>
                    </a:lnTo>
                    <a:lnTo>
                      <a:pt x="110" y="47"/>
                    </a:lnTo>
                    <a:lnTo>
                      <a:pt x="110" y="49"/>
                    </a:lnTo>
                    <a:lnTo>
                      <a:pt x="110" y="50"/>
                    </a:lnTo>
                    <a:lnTo>
                      <a:pt x="109" y="51"/>
                    </a:lnTo>
                    <a:lnTo>
                      <a:pt x="109" y="53"/>
                    </a:lnTo>
                    <a:lnTo>
                      <a:pt x="109" y="54"/>
                    </a:lnTo>
                    <a:lnTo>
                      <a:pt x="108" y="56"/>
                    </a:lnTo>
                    <a:lnTo>
                      <a:pt x="108" y="57"/>
                    </a:lnTo>
                    <a:lnTo>
                      <a:pt x="107" y="59"/>
                    </a:lnTo>
                    <a:lnTo>
                      <a:pt x="106" y="60"/>
                    </a:lnTo>
                    <a:lnTo>
                      <a:pt x="106" y="61"/>
                    </a:lnTo>
                    <a:lnTo>
                      <a:pt x="105" y="64"/>
                    </a:lnTo>
                    <a:lnTo>
                      <a:pt x="103" y="66"/>
                    </a:lnTo>
                    <a:lnTo>
                      <a:pt x="101" y="69"/>
                    </a:lnTo>
                    <a:lnTo>
                      <a:pt x="99" y="70"/>
                    </a:lnTo>
                    <a:lnTo>
                      <a:pt x="97" y="73"/>
                    </a:lnTo>
                    <a:lnTo>
                      <a:pt x="95" y="75"/>
                    </a:lnTo>
                    <a:lnTo>
                      <a:pt x="94" y="75"/>
                    </a:lnTo>
                    <a:lnTo>
                      <a:pt x="92" y="76"/>
                    </a:lnTo>
                    <a:lnTo>
                      <a:pt x="91" y="77"/>
                    </a:lnTo>
                    <a:lnTo>
                      <a:pt x="89" y="78"/>
                    </a:lnTo>
                    <a:lnTo>
                      <a:pt x="88" y="79"/>
                    </a:lnTo>
                    <a:lnTo>
                      <a:pt x="87" y="79"/>
                    </a:lnTo>
                    <a:lnTo>
                      <a:pt x="85" y="80"/>
                    </a:lnTo>
                    <a:lnTo>
                      <a:pt x="84" y="81"/>
                    </a:lnTo>
                    <a:lnTo>
                      <a:pt x="83" y="82"/>
                    </a:lnTo>
                    <a:lnTo>
                      <a:pt x="82" y="82"/>
                    </a:lnTo>
                    <a:lnTo>
                      <a:pt x="80" y="82"/>
                    </a:lnTo>
                    <a:lnTo>
                      <a:pt x="79" y="83"/>
                    </a:lnTo>
                    <a:lnTo>
                      <a:pt x="77" y="84"/>
                    </a:lnTo>
                    <a:lnTo>
                      <a:pt x="74" y="85"/>
                    </a:lnTo>
                    <a:lnTo>
                      <a:pt x="72" y="86"/>
                    </a:lnTo>
                    <a:lnTo>
                      <a:pt x="69" y="87"/>
                    </a:lnTo>
                    <a:lnTo>
                      <a:pt x="67" y="87"/>
                    </a:lnTo>
                    <a:lnTo>
                      <a:pt x="64" y="88"/>
                    </a:lnTo>
                    <a:lnTo>
                      <a:pt x="62" y="88"/>
                    </a:lnTo>
                    <a:lnTo>
                      <a:pt x="59" y="88"/>
                    </a:lnTo>
                    <a:lnTo>
                      <a:pt x="57" y="88"/>
                    </a:lnTo>
                    <a:lnTo>
                      <a:pt x="55" y="88"/>
                    </a:lnTo>
                    <a:lnTo>
                      <a:pt x="53" y="88"/>
                    </a:lnTo>
                    <a:lnTo>
                      <a:pt x="52" y="88"/>
                    </a:lnTo>
                    <a:lnTo>
                      <a:pt x="51" y="88"/>
                    </a:lnTo>
                    <a:lnTo>
                      <a:pt x="50" y="88"/>
                    </a:lnTo>
                    <a:lnTo>
                      <a:pt x="47" y="87"/>
                    </a:lnTo>
                    <a:lnTo>
                      <a:pt x="45" y="87"/>
                    </a:lnTo>
                    <a:lnTo>
                      <a:pt x="43" y="86"/>
                    </a:lnTo>
                    <a:lnTo>
                      <a:pt x="40" y="85"/>
                    </a:lnTo>
                    <a:lnTo>
                      <a:pt x="38" y="84"/>
                    </a:lnTo>
                    <a:lnTo>
                      <a:pt x="35" y="84"/>
                    </a:lnTo>
                    <a:lnTo>
                      <a:pt x="34" y="83"/>
                    </a:lnTo>
                    <a:lnTo>
                      <a:pt x="32" y="82"/>
                    </a:lnTo>
                    <a:lnTo>
                      <a:pt x="31" y="82"/>
                    </a:lnTo>
                    <a:lnTo>
                      <a:pt x="30" y="81"/>
                    </a:lnTo>
                    <a:lnTo>
                      <a:pt x="29" y="81"/>
                    </a:lnTo>
                    <a:lnTo>
                      <a:pt x="27" y="80"/>
                    </a:lnTo>
                    <a:lnTo>
                      <a:pt x="26" y="79"/>
                    </a:lnTo>
                    <a:lnTo>
                      <a:pt x="25" y="79"/>
                    </a:lnTo>
                    <a:lnTo>
                      <a:pt x="24" y="78"/>
                    </a:lnTo>
                    <a:lnTo>
                      <a:pt x="22" y="77"/>
                    </a:lnTo>
                    <a:lnTo>
                      <a:pt x="21" y="77"/>
                    </a:lnTo>
                    <a:lnTo>
                      <a:pt x="20" y="76"/>
                    </a:lnTo>
                    <a:lnTo>
                      <a:pt x="18" y="75"/>
                    </a:lnTo>
                    <a:lnTo>
                      <a:pt x="17" y="74"/>
                    </a:lnTo>
                    <a:lnTo>
                      <a:pt x="16" y="73"/>
                    </a:lnTo>
                    <a:lnTo>
                      <a:pt x="14" y="73"/>
                    </a:lnTo>
                    <a:lnTo>
                      <a:pt x="13" y="72"/>
                    </a:lnTo>
                    <a:lnTo>
                      <a:pt x="12" y="71"/>
                    </a:lnTo>
                    <a:lnTo>
                      <a:pt x="10" y="70"/>
                    </a:lnTo>
                    <a:lnTo>
                      <a:pt x="9" y="69"/>
                    </a:lnTo>
                    <a:lnTo>
                      <a:pt x="7" y="68"/>
                    </a:lnTo>
                    <a:lnTo>
                      <a:pt x="6" y="66"/>
                    </a:lnTo>
                    <a:lnTo>
                      <a:pt x="4" y="64"/>
                    </a:lnTo>
                    <a:lnTo>
                      <a:pt x="3" y="62"/>
                    </a:lnTo>
                    <a:lnTo>
                      <a:pt x="2" y="60"/>
                    </a:lnTo>
                    <a:lnTo>
                      <a:pt x="2" y="58"/>
                    </a:lnTo>
                    <a:lnTo>
                      <a:pt x="1" y="56"/>
                    </a:lnTo>
                    <a:lnTo>
                      <a:pt x="1" y="54"/>
                    </a:lnTo>
                    <a:lnTo>
                      <a:pt x="0" y="52"/>
                    </a:lnTo>
                    <a:lnTo>
                      <a:pt x="0" y="50"/>
                    </a:lnTo>
                    <a:lnTo>
                      <a:pt x="0" y="48"/>
                    </a:lnTo>
                    <a:lnTo>
                      <a:pt x="1" y="47"/>
                    </a:lnTo>
                    <a:lnTo>
                      <a:pt x="1" y="45"/>
                    </a:lnTo>
                    <a:lnTo>
                      <a:pt x="2" y="43"/>
                    </a:lnTo>
                    <a:lnTo>
                      <a:pt x="2" y="41"/>
                    </a:lnTo>
                    <a:lnTo>
                      <a:pt x="3" y="40"/>
                    </a:lnTo>
                    <a:lnTo>
                      <a:pt x="4" y="38"/>
                    </a:lnTo>
                    <a:lnTo>
                      <a:pt x="5" y="37"/>
                    </a:lnTo>
                    <a:lnTo>
                      <a:pt x="6" y="35"/>
                    </a:lnTo>
                    <a:lnTo>
                      <a:pt x="6" y="34"/>
                    </a:lnTo>
                    <a:lnTo>
                      <a:pt x="7" y="32"/>
                    </a:lnTo>
                    <a:lnTo>
                      <a:pt x="8" y="32"/>
                    </a:lnTo>
                    <a:lnTo>
                      <a:pt x="9" y="29"/>
                    </a:lnTo>
                    <a:lnTo>
                      <a:pt x="11" y="28"/>
                    </a:lnTo>
                    <a:lnTo>
                      <a:pt x="12" y="27"/>
                    </a:lnTo>
                    <a:lnTo>
                      <a:pt x="12" y="27"/>
                    </a:lnTo>
                    <a:lnTo>
                      <a:pt x="12" y="27"/>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a:extLst>
                  <a:ext uri="{FF2B5EF4-FFF2-40B4-BE49-F238E27FC236}">
                    <a16:creationId xmlns:a16="http://schemas.microsoft.com/office/drawing/2014/main" id="{9356E7E6-AE5B-4206-81AB-35DFBB46812B}"/>
                  </a:ext>
                </a:extLst>
              </p:cNvPr>
              <p:cNvSpPr>
                <a:spLocks/>
              </p:cNvSpPr>
              <p:nvPr/>
            </p:nvSpPr>
            <p:spPr bwMode="auto">
              <a:xfrm>
                <a:off x="4457" y="3213"/>
                <a:ext cx="495" cy="266"/>
              </a:xfrm>
              <a:custGeom>
                <a:avLst/>
                <a:gdLst>
                  <a:gd name="T0" fmla="*/ 109 w 495"/>
                  <a:gd name="T1" fmla="*/ 32 h 266"/>
                  <a:gd name="T2" fmla="*/ 90 w 495"/>
                  <a:gd name="T3" fmla="*/ 32 h 266"/>
                  <a:gd name="T4" fmla="*/ 69 w 495"/>
                  <a:gd name="T5" fmla="*/ 32 h 266"/>
                  <a:gd name="T6" fmla="*/ 49 w 495"/>
                  <a:gd name="T7" fmla="*/ 34 h 266"/>
                  <a:gd name="T8" fmla="*/ 32 w 495"/>
                  <a:gd name="T9" fmla="*/ 39 h 266"/>
                  <a:gd name="T10" fmla="*/ 16 w 495"/>
                  <a:gd name="T11" fmla="*/ 55 h 266"/>
                  <a:gd name="T12" fmla="*/ 4 w 495"/>
                  <a:gd name="T13" fmla="*/ 74 h 266"/>
                  <a:gd name="T14" fmla="*/ 0 w 495"/>
                  <a:gd name="T15" fmla="*/ 94 h 266"/>
                  <a:gd name="T16" fmla="*/ 0 w 495"/>
                  <a:gd name="T17" fmla="*/ 112 h 266"/>
                  <a:gd name="T18" fmla="*/ 5 w 495"/>
                  <a:gd name="T19" fmla="*/ 128 h 266"/>
                  <a:gd name="T20" fmla="*/ 18 w 495"/>
                  <a:gd name="T21" fmla="*/ 141 h 266"/>
                  <a:gd name="T22" fmla="*/ 34 w 495"/>
                  <a:gd name="T23" fmla="*/ 146 h 266"/>
                  <a:gd name="T24" fmla="*/ 51 w 495"/>
                  <a:gd name="T25" fmla="*/ 149 h 266"/>
                  <a:gd name="T26" fmla="*/ 67 w 495"/>
                  <a:gd name="T27" fmla="*/ 150 h 266"/>
                  <a:gd name="T28" fmla="*/ 86 w 495"/>
                  <a:gd name="T29" fmla="*/ 151 h 266"/>
                  <a:gd name="T30" fmla="*/ 103 w 495"/>
                  <a:gd name="T31" fmla="*/ 151 h 266"/>
                  <a:gd name="T32" fmla="*/ 127 w 495"/>
                  <a:gd name="T33" fmla="*/ 153 h 266"/>
                  <a:gd name="T34" fmla="*/ 153 w 495"/>
                  <a:gd name="T35" fmla="*/ 172 h 266"/>
                  <a:gd name="T36" fmla="*/ 135 w 495"/>
                  <a:gd name="T37" fmla="*/ 184 h 266"/>
                  <a:gd name="T38" fmla="*/ 117 w 495"/>
                  <a:gd name="T39" fmla="*/ 197 h 266"/>
                  <a:gd name="T40" fmla="*/ 101 w 495"/>
                  <a:gd name="T41" fmla="*/ 214 h 266"/>
                  <a:gd name="T42" fmla="*/ 94 w 495"/>
                  <a:gd name="T43" fmla="*/ 231 h 266"/>
                  <a:gd name="T44" fmla="*/ 109 w 495"/>
                  <a:gd name="T45" fmla="*/ 225 h 266"/>
                  <a:gd name="T46" fmla="*/ 126 w 495"/>
                  <a:gd name="T47" fmla="*/ 214 h 266"/>
                  <a:gd name="T48" fmla="*/ 143 w 495"/>
                  <a:gd name="T49" fmla="*/ 211 h 266"/>
                  <a:gd name="T50" fmla="*/ 163 w 495"/>
                  <a:gd name="T51" fmla="*/ 213 h 266"/>
                  <a:gd name="T52" fmla="*/ 181 w 495"/>
                  <a:gd name="T53" fmla="*/ 219 h 266"/>
                  <a:gd name="T54" fmla="*/ 187 w 495"/>
                  <a:gd name="T55" fmla="*/ 235 h 266"/>
                  <a:gd name="T56" fmla="*/ 186 w 495"/>
                  <a:gd name="T57" fmla="*/ 253 h 266"/>
                  <a:gd name="T58" fmla="*/ 198 w 495"/>
                  <a:gd name="T59" fmla="*/ 258 h 266"/>
                  <a:gd name="T60" fmla="*/ 214 w 495"/>
                  <a:gd name="T61" fmla="*/ 243 h 266"/>
                  <a:gd name="T62" fmla="*/ 229 w 495"/>
                  <a:gd name="T63" fmla="*/ 223 h 266"/>
                  <a:gd name="T64" fmla="*/ 246 w 495"/>
                  <a:gd name="T65" fmla="*/ 215 h 266"/>
                  <a:gd name="T66" fmla="*/ 259 w 495"/>
                  <a:gd name="T67" fmla="*/ 202 h 266"/>
                  <a:gd name="T68" fmla="*/ 251 w 495"/>
                  <a:gd name="T69" fmla="*/ 183 h 266"/>
                  <a:gd name="T70" fmla="*/ 266 w 495"/>
                  <a:gd name="T71" fmla="*/ 174 h 266"/>
                  <a:gd name="T72" fmla="*/ 282 w 495"/>
                  <a:gd name="T73" fmla="*/ 183 h 266"/>
                  <a:gd name="T74" fmla="*/ 301 w 495"/>
                  <a:gd name="T75" fmla="*/ 199 h 266"/>
                  <a:gd name="T76" fmla="*/ 328 w 495"/>
                  <a:gd name="T77" fmla="*/ 220 h 266"/>
                  <a:gd name="T78" fmla="*/ 356 w 495"/>
                  <a:gd name="T79" fmla="*/ 241 h 266"/>
                  <a:gd name="T80" fmla="*/ 383 w 495"/>
                  <a:gd name="T81" fmla="*/ 258 h 266"/>
                  <a:gd name="T82" fmla="*/ 404 w 495"/>
                  <a:gd name="T83" fmla="*/ 266 h 266"/>
                  <a:gd name="T84" fmla="*/ 416 w 495"/>
                  <a:gd name="T85" fmla="*/ 261 h 266"/>
                  <a:gd name="T86" fmla="*/ 411 w 495"/>
                  <a:gd name="T87" fmla="*/ 242 h 266"/>
                  <a:gd name="T88" fmla="*/ 417 w 495"/>
                  <a:gd name="T89" fmla="*/ 219 h 266"/>
                  <a:gd name="T90" fmla="*/ 439 w 495"/>
                  <a:gd name="T91" fmla="*/ 200 h 266"/>
                  <a:gd name="T92" fmla="*/ 457 w 495"/>
                  <a:gd name="T93" fmla="*/ 187 h 266"/>
                  <a:gd name="T94" fmla="*/ 453 w 495"/>
                  <a:gd name="T95" fmla="*/ 170 h 266"/>
                  <a:gd name="T96" fmla="*/ 435 w 495"/>
                  <a:gd name="T97" fmla="*/ 158 h 266"/>
                  <a:gd name="T98" fmla="*/ 419 w 495"/>
                  <a:gd name="T99" fmla="*/ 149 h 266"/>
                  <a:gd name="T100" fmla="*/ 401 w 495"/>
                  <a:gd name="T101" fmla="*/ 139 h 266"/>
                  <a:gd name="T102" fmla="*/ 450 w 495"/>
                  <a:gd name="T103" fmla="*/ 96 h 266"/>
                  <a:gd name="T104" fmla="*/ 471 w 495"/>
                  <a:gd name="T105" fmla="*/ 83 h 266"/>
                  <a:gd name="T106" fmla="*/ 493 w 495"/>
                  <a:gd name="T107" fmla="*/ 61 h 266"/>
                  <a:gd name="T108" fmla="*/ 494 w 495"/>
                  <a:gd name="T109" fmla="*/ 35 h 266"/>
                  <a:gd name="T110" fmla="*/ 485 w 495"/>
                  <a:gd name="T111" fmla="*/ 14 h 266"/>
                  <a:gd name="T112" fmla="*/ 469 w 495"/>
                  <a:gd name="T113" fmla="*/ 2 h 266"/>
                  <a:gd name="T114" fmla="*/ 450 w 495"/>
                  <a:gd name="T115" fmla="*/ 0 h 266"/>
                  <a:gd name="T116" fmla="*/ 435 w 495"/>
                  <a:gd name="T117" fmla="*/ 3 h 266"/>
                  <a:gd name="T118" fmla="*/ 419 w 495"/>
                  <a:gd name="T119" fmla="*/ 7 h 266"/>
                  <a:gd name="T120" fmla="*/ 400 w 495"/>
                  <a:gd name="T121" fmla="*/ 1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5" h="266">
                    <a:moveTo>
                      <a:pt x="121" y="32"/>
                    </a:moveTo>
                    <a:lnTo>
                      <a:pt x="121" y="32"/>
                    </a:lnTo>
                    <a:lnTo>
                      <a:pt x="120" y="32"/>
                    </a:lnTo>
                    <a:lnTo>
                      <a:pt x="119" y="32"/>
                    </a:lnTo>
                    <a:lnTo>
                      <a:pt x="118" y="32"/>
                    </a:lnTo>
                    <a:lnTo>
                      <a:pt x="116" y="32"/>
                    </a:lnTo>
                    <a:lnTo>
                      <a:pt x="114" y="32"/>
                    </a:lnTo>
                    <a:lnTo>
                      <a:pt x="112" y="32"/>
                    </a:lnTo>
                    <a:lnTo>
                      <a:pt x="111" y="32"/>
                    </a:lnTo>
                    <a:lnTo>
                      <a:pt x="110" y="32"/>
                    </a:lnTo>
                    <a:lnTo>
                      <a:pt x="109" y="32"/>
                    </a:lnTo>
                    <a:lnTo>
                      <a:pt x="107" y="32"/>
                    </a:lnTo>
                    <a:lnTo>
                      <a:pt x="105" y="32"/>
                    </a:lnTo>
                    <a:lnTo>
                      <a:pt x="104" y="32"/>
                    </a:lnTo>
                    <a:lnTo>
                      <a:pt x="102" y="32"/>
                    </a:lnTo>
                    <a:lnTo>
                      <a:pt x="101" y="32"/>
                    </a:lnTo>
                    <a:lnTo>
                      <a:pt x="99" y="32"/>
                    </a:lnTo>
                    <a:lnTo>
                      <a:pt x="97" y="32"/>
                    </a:lnTo>
                    <a:lnTo>
                      <a:pt x="96" y="32"/>
                    </a:lnTo>
                    <a:lnTo>
                      <a:pt x="94" y="32"/>
                    </a:lnTo>
                    <a:lnTo>
                      <a:pt x="92" y="32"/>
                    </a:lnTo>
                    <a:lnTo>
                      <a:pt x="90" y="32"/>
                    </a:lnTo>
                    <a:lnTo>
                      <a:pt x="88" y="32"/>
                    </a:lnTo>
                    <a:lnTo>
                      <a:pt x="86" y="32"/>
                    </a:lnTo>
                    <a:lnTo>
                      <a:pt x="84" y="32"/>
                    </a:lnTo>
                    <a:lnTo>
                      <a:pt x="83" y="32"/>
                    </a:lnTo>
                    <a:lnTo>
                      <a:pt x="81" y="32"/>
                    </a:lnTo>
                    <a:lnTo>
                      <a:pt x="79" y="32"/>
                    </a:lnTo>
                    <a:lnTo>
                      <a:pt x="77" y="32"/>
                    </a:lnTo>
                    <a:lnTo>
                      <a:pt x="75" y="32"/>
                    </a:lnTo>
                    <a:lnTo>
                      <a:pt x="73" y="32"/>
                    </a:lnTo>
                    <a:lnTo>
                      <a:pt x="71" y="32"/>
                    </a:lnTo>
                    <a:lnTo>
                      <a:pt x="69" y="32"/>
                    </a:lnTo>
                    <a:lnTo>
                      <a:pt x="67" y="32"/>
                    </a:lnTo>
                    <a:lnTo>
                      <a:pt x="65" y="33"/>
                    </a:lnTo>
                    <a:lnTo>
                      <a:pt x="63" y="33"/>
                    </a:lnTo>
                    <a:lnTo>
                      <a:pt x="61" y="33"/>
                    </a:lnTo>
                    <a:lnTo>
                      <a:pt x="59" y="33"/>
                    </a:lnTo>
                    <a:lnTo>
                      <a:pt x="57" y="33"/>
                    </a:lnTo>
                    <a:lnTo>
                      <a:pt x="56" y="33"/>
                    </a:lnTo>
                    <a:lnTo>
                      <a:pt x="54" y="34"/>
                    </a:lnTo>
                    <a:lnTo>
                      <a:pt x="52" y="34"/>
                    </a:lnTo>
                    <a:lnTo>
                      <a:pt x="51" y="34"/>
                    </a:lnTo>
                    <a:lnTo>
                      <a:pt x="49" y="34"/>
                    </a:lnTo>
                    <a:lnTo>
                      <a:pt x="47" y="34"/>
                    </a:lnTo>
                    <a:lnTo>
                      <a:pt x="46" y="35"/>
                    </a:lnTo>
                    <a:lnTo>
                      <a:pt x="44" y="35"/>
                    </a:lnTo>
                    <a:lnTo>
                      <a:pt x="43" y="35"/>
                    </a:lnTo>
                    <a:lnTo>
                      <a:pt x="41" y="36"/>
                    </a:lnTo>
                    <a:lnTo>
                      <a:pt x="40" y="36"/>
                    </a:lnTo>
                    <a:lnTo>
                      <a:pt x="39" y="36"/>
                    </a:lnTo>
                    <a:lnTo>
                      <a:pt x="37" y="37"/>
                    </a:lnTo>
                    <a:lnTo>
                      <a:pt x="35" y="37"/>
                    </a:lnTo>
                    <a:lnTo>
                      <a:pt x="33" y="38"/>
                    </a:lnTo>
                    <a:lnTo>
                      <a:pt x="32" y="39"/>
                    </a:lnTo>
                    <a:lnTo>
                      <a:pt x="30" y="40"/>
                    </a:lnTo>
                    <a:lnTo>
                      <a:pt x="28" y="43"/>
                    </a:lnTo>
                    <a:lnTo>
                      <a:pt x="26" y="44"/>
                    </a:lnTo>
                    <a:lnTo>
                      <a:pt x="25" y="45"/>
                    </a:lnTo>
                    <a:lnTo>
                      <a:pt x="23" y="46"/>
                    </a:lnTo>
                    <a:lnTo>
                      <a:pt x="22" y="48"/>
                    </a:lnTo>
                    <a:lnTo>
                      <a:pt x="21" y="49"/>
                    </a:lnTo>
                    <a:lnTo>
                      <a:pt x="20" y="50"/>
                    </a:lnTo>
                    <a:lnTo>
                      <a:pt x="18" y="52"/>
                    </a:lnTo>
                    <a:lnTo>
                      <a:pt x="17" y="53"/>
                    </a:lnTo>
                    <a:lnTo>
                      <a:pt x="16" y="55"/>
                    </a:lnTo>
                    <a:lnTo>
                      <a:pt x="14" y="57"/>
                    </a:lnTo>
                    <a:lnTo>
                      <a:pt x="13" y="58"/>
                    </a:lnTo>
                    <a:lnTo>
                      <a:pt x="12" y="60"/>
                    </a:lnTo>
                    <a:lnTo>
                      <a:pt x="11" y="62"/>
                    </a:lnTo>
                    <a:lnTo>
                      <a:pt x="9" y="63"/>
                    </a:lnTo>
                    <a:lnTo>
                      <a:pt x="8" y="65"/>
                    </a:lnTo>
                    <a:lnTo>
                      <a:pt x="7" y="67"/>
                    </a:lnTo>
                    <a:lnTo>
                      <a:pt x="6" y="68"/>
                    </a:lnTo>
                    <a:lnTo>
                      <a:pt x="5" y="70"/>
                    </a:lnTo>
                    <a:lnTo>
                      <a:pt x="4" y="72"/>
                    </a:lnTo>
                    <a:lnTo>
                      <a:pt x="4" y="74"/>
                    </a:lnTo>
                    <a:lnTo>
                      <a:pt x="3" y="76"/>
                    </a:lnTo>
                    <a:lnTo>
                      <a:pt x="2" y="78"/>
                    </a:lnTo>
                    <a:lnTo>
                      <a:pt x="1" y="80"/>
                    </a:lnTo>
                    <a:lnTo>
                      <a:pt x="1" y="81"/>
                    </a:lnTo>
                    <a:lnTo>
                      <a:pt x="0" y="83"/>
                    </a:lnTo>
                    <a:lnTo>
                      <a:pt x="0" y="85"/>
                    </a:lnTo>
                    <a:lnTo>
                      <a:pt x="0" y="87"/>
                    </a:lnTo>
                    <a:lnTo>
                      <a:pt x="0" y="89"/>
                    </a:lnTo>
                    <a:lnTo>
                      <a:pt x="0" y="90"/>
                    </a:lnTo>
                    <a:lnTo>
                      <a:pt x="0" y="92"/>
                    </a:lnTo>
                    <a:lnTo>
                      <a:pt x="0" y="94"/>
                    </a:lnTo>
                    <a:lnTo>
                      <a:pt x="0" y="96"/>
                    </a:lnTo>
                    <a:lnTo>
                      <a:pt x="0" y="97"/>
                    </a:lnTo>
                    <a:lnTo>
                      <a:pt x="0" y="99"/>
                    </a:lnTo>
                    <a:lnTo>
                      <a:pt x="0" y="100"/>
                    </a:lnTo>
                    <a:lnTo>
                      <a:pt x="0" y="102"/>
                    </a:lnTo>
                    <a:lnTo>
                      <a:pt x="0" y="104"/>
                    </a:lnTo>
                    <a:lnTo>
                      <a:pt x="0" y="105"/>
                    </a:lnTo>
                    <a:lnTo>
                      <a:pt x="0" y="107"/>
                    </a:lnTo>
                    <a:lnTo>
                      <a:pt x="0" y="109"/>
                    </a:lnTo>
                    <a:lnTo>
                      <a:pt x="0" y="110"/>
                    </a:lnTo>
                    <a:lnTo>
                      <a:pt x="0" y="112"/>
                    </a:lnTo>
                    <a:lnTo>
                      <a:pt x="0" y="114"/>
                    </a:lnTo>
                    <a:lnTo>
                      <a:pt x="1" y="115"/>
                    </a:lnTo>
                    <a:lnTo>
                      <a:pt x="1" y="116"/>
                    </a:lnTo>
                    <a:lnTo>
                      <a:pt x="1" y="118"/>
                    </a:lnTo>
                    <a:lnTo>
                      <a:pt x="1" y="119"/>
                    </a:lnTo>
                    <a:lnTo>
                      <a:pt x="2" y="121"/>
                    </a:lnTo>
                    <a:lnTo>
                      <a:pt x="2" y="122"/>
                    </a:lnTo>
                    <a:lnTo>
                      <a:pt x="3" y="123"/>
                    </a:lnTo>
                    <a:lnTo>
                      <a:pt x="3" y="125"/>
                    </a:lnTo>
                    <a:lnTo>
                      <a:pt x="4" y="127"/>
                    </a:lnTo>
                    <a:lnTo>
                      <a:pt x="5" y="128"/>
                    </a:lnTo>
                    <a:lnTo>
                      <a:pt x="5" y="129"/>
                    </a:lnTo>
                    <a:lnTo>
                      <a:pt x="6" y="131"/>
                    </a:lnTo>
                    <a:lnTo>
                      <a:pt x="7" y="132"/>
                    </a:lnTo>
                    <a:lnTo>
                      <a:pt x="8" y="133"/>
                    </a:lnTo>
                    <a:lnTo>
                      <a:pt x="9" y="135"/>
                    </a:lnTo>
                    <a:lnTo>
                      <a:pt x="10" y="136"/>
                    </a:lnTo>
                    <a:lnTo>
                      <a:pt x="11" y="137"/>
                    </a:lnTo>
                    <a:lnTo>
                      <a:pt x="12" y="138"/>
                    </a:lnTo>
                    <a:lnTo>
                      <a:pt x="14" y="139"/>
                    </a:lnTo>
                    <a:lnTo>
                      <a:pt x="16" y="140"/>
                    </a:lnTo>
                    <a:lnTo>
                      <a:pt x="18" y="141"/>
                    </a:lnTo>
                    <a:lnTo>
                      <a:pt x="20" y="142"/>
                    </a:lnTo>
                    <a:lnTo>
                      <a:pt x="22" y="143"/>
                    </a:lnTo>
                    <a:lnTo>
                      <a:pt x="23" y="143"/>
                    </a:lnTo>
                    <a:lnTo>
                      <a:pt x="25" y="144"/>
                    </a:lnTo>
                    <a:lnTo>
                      <a:pt x="26" y="144"/>
                    </a:lnTo>
                    <a:lnTo>
                      <a:pt x="27" y="145"/>
                    </a:lnTo>
                    <a:lnTo>
                      <a:pt x="29" y="145"/>
                    </a:lnTo>
                    <a:lnTo>
                      <a:pt x="30" y="145"/>
                    </a:lnTo>
                    <a:lnTo>
                      <a:pt x="31" y="146"/>
                    </a:lnTo>
                    <a:lnTo>
                      <a:pt x="32" y="146"/>
                    </a:lnTo>
                    <a:lnTo>
                      <a:pt x="34" y="146"/>
                    </a:lnTo>
                    <a:lnTo>
                      <a:pt x="35" y="146"/>
                    </a:lnTo>
                    <a:lnTo>
                      <a:pt x="37" y="147"/>
                    </a:lnTo>
                    <a:lnTo>
                      <a:pt x="38" y="147"/>
                    </a:lnTo>
                    <a:lnTo>
                      <a:pt x="40" y="147"/>
                    </a:lnTo>
                    <a:lnTo>
                      <a:pt x="41" y="148"/>
                    </a:lnTo>
                    <a:lnTo>
                      <a:pt x="43" y="148"/>
                    </a:lnTo>
                    <a:lnTo>
                      <a:pt x="44" y="148"/>
                    </a:lnTo>
                    <a:lnTo>
                      <a:pt x="46" y="148"/>
                    </a:lnTo>
                    <a:lnTo>
                      <a:pt x="47" y="149"/>
                    </a:lnTo>
                    <a:lnTo>
                      <a:pt x="49" y="149"/>
                    </a:lnTo>
                    <a:lnTo>
                      <a:pt x="51" y="149"/>
                    </a:lnTo>
                    <a:lnTo>
                      <a:pt x="52" y="149"/>
                    </a:lnTo>
                    <a:lnTo>
                      <a:pt x="53" y="149"/>
                    </a:lnTo>
                    <a:lnTo>
                      <a:pt x="55" y="149"/>
                    </a:lnTo>
                    <a:lnTo>
                      <a:pt x="57" y="150"/>
                    </a:lnTo>
                    <a:lnTo>
                      <a:pt x="58" y="150"/>
                    </a:lnTo>
                    <a:lnTo>
                      <a:pt x="60" y="150"/>
                    </a:lnTo>
                    <a:lnTo>
                      <a:pt x="61" y="150"/>
                    </a:lnTo>
                    <a:lnTo>
                      <a:pt x="63" y="150"/>
                    </a:lnTo>
                    <a:lnTo>
                      <a:pt x="64" y="150"/>
                    </a:lnTo>
                    <a:lnTo>
                      <a:pt x="65" y="150"/>
                    </a:lnTo>
                    <a:lnTo>
                      <a:pt x="67" y="150"/>
                    </a:lnTo>
                    <a:lnTo>
                      <a:pt x="68" y="150"/>
                    </a:lnTo>
                    <a:lnTo>
                      <a:pt x="70" y="150"/>
                    </a:lnTo>
                    <a:lnTo>
                      <a:pt x="71" y="151"/>
                    </a:lnTo>
                    <a:lnTo>
                      <a:pt x="73" y="151"/>
                    </a:lnTo>
                    <a:lnTo>
                      <a:pt x="74" y="151"/>
                    </a:lnTo>
                    <a:lnTo>
                      <a:pt x="76" y="151"/>
                    </a:lnTo>
                    <a:lnTo>
                      <a:pt x="79" y="151"/>
                    </a:lnTo>
                    <a:lnTo>
                      <a:pt x="81" y="151"/>
                    </a:lnTo>
                    <a:lnTo>
                      <a:pt x="83" y="151"/>
                    </a:lnTo>
                    <a:lnTo>
                      <a:pt x="84" y="151"/>
                    </a:lnTo>
                    <a:lnTo>
                      <a:pt x="86" y="151"/>
                    </a:lnTo>
                    <a:lnTo>
                      <a:pt x="87" y="151"/>
                    </a:lnTo>
                    <a:lnTo>
                      <a:pt x="89" y="151"/>
                    </a:lnTo>
                    <a:lnTo>
                      <a:pt x="89" y="151"/>
                    </a:lnTo>
                    <a:lnTo>
                      <a:pt x="91" y="151"/>
                    </a:lnTo>
                    <a:lnTo>
                      <a:pt x="92" y="151"/>
                    </a:lnTo>
                    <a:lnTo>
                      <a:pt x="94" y="151"/>
                    </a:lnTo>
                    <a:lnTo>
                      <a:pt x="95" y="151"/>
                    </a:lnTo>
                    <a:lnTo>
                      <a:pt x="97" y="151"/>
                    </a:lnTo>
                    <a:lnTo>
                      <a:pt x="99" y="151"/>
                    </a:lnTo>
                    <a:lnTo>
                      <a:pt x="101" y="151"/>
                    </a:lnTo>
                    <a:lnTo>
                      <a:pt x="103" y="151"/>
                    </a:lnTo>
                    <a:lnTo>
                      <a:pt x="105" y="151"/>
                    </a:lnTo>
                    <a:lnTo>
                      <a:pt x="107" y="151"/>
                    </a:lnTo>
                    <a:lnTo>
                      <a:pt x="109" y="152"/>
                    </a:lnTo>
                    <a:lnTo>
                      <a:pt x="112" y="152"/>
                    </a:lnTo>
                    <a:lnTo>
                      <a:pt x="114" y="152"/>
                    </a:lnTo>
                    <a:lnTo>
                      <a:pt x="116" y="152"/>
                    </a:lnTo>
                    <a:lnTo>
                      <a:pt x="118" y="152"/>
                    </a:lnTo>
                    <a:lnTo>
                      <a:pt x="120" y="152"/>
                    </a:lnTo>
                    <a:lnTo>
                      <a:pt x="122" y="153"/>
                    </a:lnTo>
                    <a:lnTo>
                      <a:pt x="124" y="153"/>
                    </a:lnTo>
                    <a:lnTo>
                      <a:pt x="127" y="153"/>
                    </a:lnTo>
                    <a:lnTo>
                      <a:pt x="128" y="153"/>
                    </a:lnTo>
                    <a:lnTo>
                      <a:pt x="130" y="153"/>
                    </a:lnTo>
                    <a:lnTo>
                      <a:pt x="132" y="154"/>
                    </a:lnTo>
                    <a:lnTo>
                      <a:pt x="134" y="154"/>
                    </a:lnTo>
                    <a:lnTo>
                      <a:pt x="135" y="154"/>
                    </a:lnTo>
                    <a:lnTo>
                      <a:pt x="136" y="154"/>
                    </a:lnTo>
                    <a:lnTo>
                      <a:pt x="137" y="154"/>
                    </a:lnTo>
                    <a:lnTo>
                      <a:pt x="138" y="154"/>
                    </a:lnTo>
                    <a:lnTo>
                      <a:pt x="139" y="154"/>
                    </a:lnTo>
                    <a:lnTo>
                      <a:pt x="140" y="155"/>
                    </a:lnTo>
                    <a:lnTo>
                      <a:pt x="153" y="172"/>
                    </a:lnTo>
                    <a:lnTo>
                      <a:pt x="153" y="172"/>
                    </a:lnTo>
                    <a:lnTo>
                      <a:pt x="152" y="173"/>
                    </a:lnTo>
                    <a:lnTo>
                      <a:pt x="151" y="173"/>
                    </a:lnTo>
                    <a:lnTo>
                      <a:pt x="150" y="174"/>
                    </a:lnTo>
                    <a:lnTo>
                      <a:pt x="148" y="175"/>
                    </a:lnTo>
                    <a:lnTo>
                      <a:pt x="146" y="177"/>
                    </a:lnTo>
                    <a:lnTo>
                      <a:pt x="144" y="178"/>
                    </a:lnTo>
                    <a:lnTo>
                      <a:pt x="142" y="180"/>
                    </a:lnTo>
                    <a:lnTo>
                      <a:pt x="140" y="181"/>
                    </a:lnTo>
                    <a:lnTo>
                      <a:pt x="138" y="182"/>
                    </a:lnTo>
                    <a:lnTo>
                      <a:pt x="135" y="184"/>
                    </a:lnTo>
                    <a:lnTo>
                      <a:pt x="134" y="186"/>
                    </a:lnTo>
                    <a:lnTo>
                      <a:pt x="131" y="187"/>
                    </a:lnTo>
                    <a:lnTo>
                      <a:pt x="129" y="188"/>
                    </a:lnTo>
                    <a:lnTo>
                      <a:pt x="127" y="189"/>
                    </a:lnTo>
                    <a:lnTo>
                      <a:pt x="126" y="191"/>
                    </a:lnTo>
                    <a:lnTo>
                      <a:pt x="124" y="192"/>
                    </a:lnTo>
                    <a:lnTo>
                      <a:pt x="122" y="193"/>
                    </a:lnTo>
                    <a:lnTo>
                      <a:pt x="120" y="194"/>
                    </a:lnTo>
                    <a:lnTo>
                      <a:pt x="119" y="195"/>
                    </a:lnTo>
                    <a:lnTo>
                      <a:pt x="118" y="196"/>
                    </a:lnTo>
                    <a:lnTo>
                      <a:pt x="117" y="197"/>
                    </a:lnTo>
                    <a:lnTo>
                      <a:pt x="115" y="199"/>
                    </a:lnTo>
                    <a:lnTo>
                      <a:pt x="114" y="200"/>
                    </a:lnTo>
                    <a:lnTo>
                      <a:pt x="112" y="201"/>
                    </a:lnTo>
                    <a:lnTo>
                      <a:pt x="111" y="203"/>
                    </a:lnTo>
                    <a:lnTo>
                      <a:pt x="109" y="204"/>
                    </a:lnTo>
                    <a:lnTo>
                      <a:pt x="108" y="206"/>
                    </a:lnTo>
                    <a:lnTo>
                      <a:pt x="106" y="207"/>
                    </a:lnTo>
                    <a:lnTo>
                      <a:pt x="105" y="209"/>
                    </a:lnTo>
                    <a:lnTo>
                      <a:pt x="104" y="211"/>
                    </a:lnTo>
                    <a:lnTo>
                      <a:pt x="102" y="212"/>
                    </a:lnTo>
                    <a:lnTo>
                      <a:pt x="101" y="214"/>
                    </a:lnTo>
                    <a:lnTo>
                      <a:pt x="100" y="215"/>
                    </a:lnTo>
                    <a:lnTo>
                      <a:pt x="98" y="216"/>
                    </a:lnTo>
                    <a:lnTo>
                      <a:pt x="98" y="218"/>
                    </a:lnTo>
                    <a:lnTo>
                      <a:pt x="97" y="219"/>
                    </a:lnTo>
                    <a:lnTo>
                      <a:pt x="96" y="221"/>
                    </a:lnTo>
                    <a:lnTo>
                      <a:pt x="95" y="222"/>
                    </a:lnTo>
                    <a:lnTo>
                      <a:pt x="94" y="223"/>
                    </a:lnTo>
                    <a:lnTo>
                      <a:pt x="94" y="225"/>
                    </a:lnTo>
                    <a:lnTo>
                      <a:pt x="94" y="226"/>
                    </a:lnTo>
                    <a:lnTo>
                      <a:pt x="93" y="229"/>
                    </a:lnTo>
                    <a:lnTo>
                      <a:pt x="94" y="231"/>
                    </a:lnTo>
                    <a:lnTo>
                      <a:pt x="94" y="232"/>
                    </a:lnTo>
                    <a:lnTo>
                      <a:pt x="96" y="232"/>
                    </a:lnTo>
                    <a:lnTo>
                      <a:pt x="98" y="232"/>
                    </a:lnTo>
                    <a:lnTo>
                      <a:pt x="100" y="231"/>
                    </a:lnTo>
                    <a:lnTo>
                      <a:pt x="101" y="230"/>
                    </a:lnTo>
                    <a:lnTo>
                      <a:pt x="102" y="230"/>
                    </a:lnTo>
                    <a:lnTo>
                      <a:pt x="104" y="229"/>
                    </a:lnTo>
                    <a:lnTo>
                      <a:pt x="105" y="228"/>
                    </a:lnTo>
                    <a:lnTo>
                      <a:pt x="106" y="227"/>
                    </a:lnTo>
                    <a:lnTo>
                      <a:pt x="108" y="226"/>
                    </a:lnTo>
                    <a:lnTo>
                      <a:pt x="109" y="225"/>
                    </a:lnTo>
                    <a:lnTo>
                      <a:pt x="111" y="224"/>
                    </a:lnTo>
                    <a:lnTo>
                      <a:pt x="113" y="223"/>
                    </a:lnTo>
                    <a:lnTo>
                      <a:pt x="114" y="222"/>
                    </a:lnTo>
                    <a:lnTo>
                      <a:pt x="116" y="220"/>
                    </a:lnTo>
                    <a:lnTo>
                      <a:pt x="117" y="219"/>
                    </a:lnTo>
                    <a:lnTo>
                      <a:pt x="119" y="218"/>
                    </a:lnTo>
                    <a:lnTo>
                      <a:pt x="120" y="217"/>
                    </a:lnTo>
                    <a:lnTo>
                      <a:pt x="122" y="216"/>
                    </a:lnTo>
                    <a:lnTo>
                      <a:pt x="124" y="216"/>
                    </a:lnTo>
                    <a:lnTo>
                      <a:pt x="125" y="215"/>
                    </a:lnTo>
                    <a:lnTo>
                      <a:pt x="126" y="214"/>
                    </a:lnTo>
                    <a:lnTo>
                      <a:pt x="128" y="213"/>
                    </a:lnTo>
                    <a:lnTo>
                      <a:pt x="129" y="212"/>
                    </a:lnTo>
                    <a:lnTo>
                      <a:pt x="130" y="212"/>
                    </a:lnTo>
                    <a:lnTo>
                      <a:pt x="132" y="211"/>
                    </a:lnTo>
                    <a:lnTo>
                      <a:pt x="133" y="211"/>
                    </a:lnTo>
                    <a:lnTo>
                      <a:pt x="134" y="211"/>
                    </a:lnTo>
                    <a:lnTo>
                      <a:pt x="136" y="211"/>
                    </a:lnTo>
                    <a:lnTo>
                      <a:pt x="139" y="211"/>
                    </a:lnTo>
                    <a:lnTo>
                      <a:pt x="140" y="211"/>
                    </a:lnTo>
                    <a:lnTo>
                      <a:pt x="141" y="211"/>
                    </a:lnTo>
                    <a:lnTo>
                      <a:pt x="143" y="211"/>
                    </a:lnTo>
                    <a:lnTo>
                      <a:pt x="145" y="211"/>
                    </a:lnTo>
                    <a:lnTo>
                      <a:pt x="146" y="211"/>
                    </a:lnTo>
                    <a:lnTo>
                      <a:pt x="148" y="211"/>
                    </a:lnTo>
                    <a:lnTo>
                      <a:pt x="150" y="211"/>
                    </a:lnTo>
                    <a:lnTo>
                      <a:pt x="152" y="211"/>
                    </a:lnTo>
                    <a:lnTo>
                      <a:pt x="154" y="211"/>
                    </a:lnTo>
                    <a:lnTo>
                      <a:pt x="156" y="212"/>
                    </a:lnTo>
                    <a:lnTo>
                      <a:pt x="157" y="212"/>
                    </a:lnTo>
                    <a:lnTo>
                      <a:pt x="160" y="212"/>
                    </a:lnTo>
                    <a:lnTo>
                      <a:pt x="161" y="212"/>
                    </a:lnTo>
                    <a:lnTo>
                      <a:pt x="163" y="213"/>
                    </a:lnTo>
                    <a:lnTo>
                      <a:pt x="165" y="213"/>
                    </a:lnTo>
                    <a:lnTo>
                      <a:pt x="167" y="214"/>
                    </a:lnTo>
                    <a:lnTo>
                      <a:pt x="168" y="214"/>
                    </a:lnTo>
                    <a:lnTo>
                      <a:pt x="170" y="215"/>
                    </a:lnTo>
                    <a:lnTo>
                      <a:pt x="172" y="215"/>
                    </a:lnTo>
                    <a:lnTo>
                      <a:pt x="173" y="216"/>
                    </a:lnTo>
                    <a:lnTo>
                      <a:pt x="175" y="216"/>
                    </a:lnTo>
                    <a:lnTo>
                      <a:pt x="176" y="216"/>
                    </a:lnTo>
                    <a:lnTo>
                      <a:pt x="178" y="217"/>
                    </a:lnTo>
                    <a:lnTo>
                      <a:pt x="179" y="218"/>
                    </a:lnTo>
                    <a:lnTo>
                      <a:pt x="181" y="219"/>
                    </a:lnTo>
                    <a:lnTo>
                      <a:pt x="183" y="221"/>
                    </a:lnTo>
                    <a:lnTo>
                      <a:pt x="184" y="222"/>
                    </a:lnTo>
                    <a:lnTo>
                      <a:pt x="184" y="223"/>
                    </a:lnTo>
                    <a:lnTo>
                      <a:pt x="185" y="224"/>
                    </a:lnTo>
                    <a:lnTo>
                      <a:pt x="186" y="226"/>
                    </a:lnTo>
                    <a:lnTo>
                      <a:pt x="186" y="227"/>
                    </a:lnTo>
                    <a:lnTo>
                      <a:pt x="186" y="228"/>
                    </a:lnTo>
                    <a:lnTo>
                      <a:pt x="186" y="230"/>
                    </a:lnTo>
                    <a:lnTo>
                      <a:pt x="187" y="232"/>
                    </a:lnTo>
                    <a:lnTo>
                      <a:pt x="187" y="233"/>
                    </a:lnTo>
                    <a:lnTo>
                      <a:pt x="187" y="235"/>
                    </a:lnTo>
                    <a:lnTo>
                      <a:pt x="187" y="236"/>
                    </a:lnTo>
                    <a:lnTo>
                      <a:pt x="187" y="238"/>
                    </a:lnTo>
                    <a:lnTo>
                      <a:pt x="187" y="240"/>
                    </a:lnTo>
                    <a:lnTo>
                      <a:pt x="187" y="242"/>
                    </a:lnTo>
                    <a:lnTo>
                      <a:pt x="187" y="243"/>
                    </a:lnTo>
                    <a:lnTo>
                      <a:pt x="187" y="245"/>
                    </a:lnTo>
                    <a:lnTo>
                      <a:pt x="186" y="247"/>
                    </a:lnTo>
                    <a:lnTo>
                      <a:pt x="186" y="248"/>
                    </a:lnTo>
                    <a:lnTo>
                      <a:pt x="186" y="250"/>
                    </a:lnTo>
                    <a:lnTo>
                      <a:pt x="186" y="251"/>
                    </a:lnTo>
                    <a:lnTo>
                      <a:pt x="186" y="253"/>
                    </a:lnTo>
                    <a:lnTo>
                      <a:pt x="186" y="254"/>
                    </a:lnTo>
                    <a:lnTo>
                      <a:pt x="187" y="255"/>
                    </a:lnTo>
                    <a:lnTo>
                      <a:pt x="187" y="257"/>
                    </a:lnTo>
                    <a:lnTo>
                      <a:pt x="188" y="258"/>
                    </a:lnTo>
                    <a:lnTo>
                      <a:pt x="188" y="260"/>
                    </a:lnTo>
                    <a:lnTo>
                      <a:pt x="189" y="260"/>
                    </a:lnTo>
                    <a:lnTo>
                      <a:pt x="191" y="260"/>
                    </a:lnTo>
                    <a:lnTo>
                      <a:pt x="193" y="260"/>
                    </a:lnTo>
                    <a:lnTo>
                      <a:pt x="195" y="260"/>
                    </a:lnTo>
                    <a:lnTo>
                      <a:pt x="197" y="259"/>
                    </a:lnTo>
                    <a:lnTo>
                      <a:pt x="198" y="258"/>
                    </a:lnTo>
                    <a:lnTo>
                      <a:pt x="200" y="258"/>
                    </a:lnTo>
                    <a:lnTo>
                      <a:pt x="201" y="257"/>
                    </a:lnTo>
                    <a:lnTo>
                      <a:pt x="203" y="256"/>
                    </a:lnTo>
                    <a:lnTo>
                      <a:pt x="204" y="256"/>
                    </a:lnTo>
                    <a:lnTo>
                      <a:pt x="206" y="253"/>
                    </a:lnTo>
                    <a:lnTo>
                      <a:pt x="209" y="251"/>
                    </a:lnTo>
                    <a:lnTo>
                      <a:pt x="210" y="249"/>
                    </a:lnTo>
                    <a:lnTo>
                      <a:pt x="211" y="248"/>
                    </a:lnTo>
                    <a:lnTo>
                      <a:pt x="212" y="247"/>
                    </a:lnTo>
                    <a:lnTo>
                      <a:pt x="213" y="245"/>
                    </a:lnTo>
                    <a:lnTo>
                      <a:pt x="214" y="243"/>
                    </a:lnTo>
                    <a:lnTo>
                      <a:pt x="216" y="241"/>
                    </a:lnTo>
                    <a:lnTo>
                      <a:pt x="217" y="240"/>
                    </a:lnTo>
                    <a:lnTo>
                      <a:pt x="218" y="238"/>
                    </a:lnTo>
                    <a:lnTo>
                      <a:pt x="220" y="236"/>
                    </a:lnTo>
                    <a:lnTo>
                      <a:pt x="221" y="234"/>
                    </a:lnTo>
                    <a:lnTo>
                      <a:pt x="222" y="232"/>
                    </a:lnTo>
                    <a:lnTo>
                      <a:pt x="224" y="230"/>
                    </a:lnTo>
                    <a:lnTo>
                      <a:pt x="225" y="228"/>
                    </a:lnTo>
                    <a:lnTo>
                      <a:pt x="226" y="226"/>
                    </a:lnTo>
                    <a:lnTo>
                      <a:pt x="228" y="224"/>
                    </a:lnTo>
                    <a:lnTo>
                      <a:pt x="229" y="223"/>
                    </a:lnTo>
                    <a:lnTo>
                      <a:pt x="230" y="221"/>
                    </a:lnTo>
                    <a:lnTo>
                      <a:pt x="232" y="220"/>
                    </a:lnTo>
                    <a:lnTo>
                      <a:pt x="233" y="218"/>
                    </a:lnTo>
                    <a:lnTo>
                      <a:pt x="234" y="218"/>
                    </a:lnTo>
                    <a:lnTo>
                      <a:pt x="236" y="216"/>
                    </a:lnTo>
                    <a:lnTo>
                      <a:pt x="237" y="216"/>
                    </a:lnTo>
                    <a:lnTo>
                      <a:pt x="239" y="215"/>
                    </a:lnTo>
                    <a:lnTo>
                      <a:pt x="240" y="215"/>
                    </a:lnTo>
                    <a:lnTo>
                      <a:pt x="242" y="215"/>
                    </a:lnTo>
                    <a:lnTo>
                      <a:pt x="244" y="215"/>
                    </a:lnTo>
                    <a:lnTo>
                      <a:pt x="246" y="215"/>
                    </a:lnTo>
                    <a:lnTo>
                      <a:pt x="248" y="215"/>
                    </a:lnTo>
                    <a:lnTo>
                      <a:pt x="250" y="215"/>
                    </a:lnTo>
                    <a:lnTo>
                      <a:pt x="251" y="215"/>
                    </a:lnTo>
                    <a:lnTo>
                      <a:pt x="253" y="214"/>
                    </a:lnTo>
                    <a:lnTo>
                      <a:pt x="255" y="213"/>
                    </a:lnTo>
                    <a:lnTo>
                      <a:pt x="256" y="212"/>
                    </a:lnTo>
                    <a:lnTo>
                      <a:pt x="257" y="211"/>
                    </a:lnTo>
                    <a:lnTo>
                      <a:pt x="258" y="209"/>
                    </a:lnTo>
                    <a:lnTo>
                      <a:pt x="259" y="207"/>
                    </a:lnTo>
                    <a:lnTo>
                      <a:pt x="259" y="204"/>
                    </a:lnTo>
                    <a:lnTo>
                      <a:pt x="259" y="202"/>
                    </a:lnTo>
                    <a:lnTo>
                      <a:pt x="259" y="200"/>
                    </a:lnTo>
                    <a:lnTo>
                      <a:pt x="259" y="198"/>
                    </a:lnTo>
                    <a:lnTo>
                      <a:pt x="258" y="196"/>
                    </a:lnTo>
                    <a:lnTo>
                      <a:pt x="257" y="194"/>
                    </a:lnTo>
                    <a:lnTo>
                      <a:pt x="256" y="192"/>
                    </a:lnTo>
                    <a:lnTo>
                      <a:pt x="255" y="191"/>
                    </a:lnTo>
                    <a:lnTo>
                      <a:pt x="254" y="189"/>
                    </a:lnTo>
                    <a:lnTo>
                      <a:pt x="253" y="188"/>
                    </a:lnTo>
                    <a:lnTo>
                      <a:pt x="252" y="186"/>
                    </a:lnTo>
                    <a:lnTo>
                      <a:pt x="251" y="185"/>
                    </a:lnTo>
                    <a:lnTo>
                      <a:pt x="251" y="183"/>
                    </a:lnTo>
                    <a:lnTo>
                      <a:pt x="252" y="181"/>
                    </a:lnTo>
                    <a:lnTo>
                      <a:pt x="252" y="180"/>
                    </a:lnTo>
                    <a:lnTo>
                      <a:pt x="254" y="179"/>
                    </a:lnTo>
                    <a:lnTo>
                      <a:pt x="255" y="178"/>
                    </a:lnTo>
                    <a:lnTo>
                      <a:pt x="256" y="177"/>
                    </a:lnTo>
                    <a:lnTo>
                      <a:pt x="258" y="177"/>
                    </a:lnTo>
                    <a:lnTo>
                      <a:pt x="259" y="176"/>
                    </a:lnTo>
                    <a:lnTo>
                      <a:pt x="261" y="175"/>
                    </a:lnTo>
                    <a:lnTo>
                      <a:pt x="262" y="175"/>
                    </a:lnTo>
                    <a:lnTo>
                      <a:pt x="264" y="174"/>
                    </a:lnTo>
                    <a:lnTo>
                      <a:pt x="266" y="174"/>
                    </a:lnTo>
                    <a:lnTo>
                      <a:pt x="267" y="174"/>
                    </a:lnTo>
                    <a:lnTo>
                      <a:pt x="269" y="174"/>
                    </a:lnTo>
                    <a:lnTo>
                      <a:pt x="270" y="174"/>
                    </a:lnTo>
                    <a:lnTo>
                      <a:pt x="272" y="175"/>
                    </a:lnTo>
                    <a:lnTo>
                      <a:pt x="273" y="176"/>
                    </a:lnTo>
                    <a:lnTo>
                      <a:pt x="275" y="177"/>
                    </a:lnTo>
                    <a:lnTo>
                      <a:pt x="275" y="177"/>
                    </a:lnTo>
                    <a:lnTo>
                      <a:pt x="277" y="179"/>
                    </a:lnTo>
                    <a:lnTo>
                      <a:pt x="279" y="180"/>
                    </a:lnTo>
                    <a:lnTo>
                      <a:pt x="281" y="182"/>
                    </a:lnTo>
                    <a:lnTo>
                      <a:pt x="282" y="183"/>
                    </a:lnTo>
                    <a:lnTo>
                      <a:pt x="284" y="184"/>
                    </a:lnTo>
                    <a:lnTo>
                      <a:pt x="285" y="185"/>
                    </a:lnTo>
                    <a:lnTo>
                      <a:pt x="287" y="187"/>
                    </a:lnTo>
                    <a:lnTo>
                      <a:pt x="288" y="188"/>
                    </a:lnTo>
                    <a:lnTo>
                      <a:pt x="290" y="189"/>
                    </a:lnTo>
                    <a:lnTo>
                      <a:pt x="292" y="191"/>
                    </a:lnTo>
                    <a:lnTo>
                      <a:pt x="293" y="193"/>
                    </a:lnTo>
                    <a:lnTo>
                      <a:pt x="295" y="194"/>
                    </a:lnTo>
                    <a:lnTo>
                      <a:pt x="297" y="196"/>
                    </a:lnTo>
                    <a:lnTo>
                      <a:pt x="299" y="197"/>
                    </a:lnTo>
                    <a:lnTo>
                      <a:pt x="301" y="199"/>
                    </a:lnTo>
                    <a:lnTo>
                      <a:pt x="303" y="201"/>
                    </a:lnTo>
                    <a:lnTo>
                      <a:pt x="306" y="203"/>
                    </a:lnTo>
                    <a:lnTo>
                      <a:pt x="308" y="204"/>
                    </a:lnTo>
                    <a:lnTo>
                      <a:pt x="310" y="207"/>
                    </a:lnTo>
                    <a:lnTo>
                      <a:pt x="313" y="208"/>
                    </a:lnTo>
                    <a:lnTo>
                      <a:pt x="315" y="210"/>
                    </a:lnTo>
                    <a:lnTo>
                      <a:pt x="318" y="212"/>
                    </a:lnTo>
                    <a:lnTo>
                      <a:pt x="320" y="214"/>
                    </a:lnTo>
                    <a:lnTo>
                      <a:pt x="323" y="216"/>
                    </a:lnTo>
                    <a:lnTo>
                      <a:pt x="325" y="218"/>
                    </a:lnTo>
                    <a:lnTo>
                      <a:pt x="328" y="220"/>
                    </a:lnTo>
                    <a:lnTo>
                      <a:pt x="331" y="222"/>
                    </a:lnTo>
                    <a:lnTo>
                      <a:pt x="333" y="224"/>
                    </a:lnTo>
                    <a:lnTo>
                      <a:pt x="336" y="226"/>
                    </a:lnTo>
                    <a:lnTo>
                      <a:pt x="338" y="228"/>
                    </a:lnTo>
                    <a:lnTo>
                      <a:pt x="341" y="230"/>
                    </a:lnTo>
                    <a:lnTo>
                      <a:pt x="344" y="232"/>
                    </a:lnTo>
                    <a:lnTo>
                      <a:pt x="346" y="234"/>
                    </a:lnTo>
                    <a:lnTo>
                      <a:pt x="348" y="235"/>
                    </a:lnTo>
                    <a:lnTo>
                      <a:pt x="351" y="237"/>
                    </a:lnTo>
                    <a:lnTo>
                      <a:pt x="354" y="239"/>
                    </a:lnTo>
                    <a:lnTo>
                      <a:pt x="356" y="241"/>
                    </a:lnTo>
                    <a:lnTo>
                      <a:pt x="359" y="243"/>
                    </a:lnTo>
                    <a:lnTo>
                      <a:pt x="362" y="245"/>
                    </a:lnTo>
                    <a:lnTo>
                      <a:pt x="364" y="246"/>
                    </a:lnTo>
                    <a:lnTo>
                      <a:pt x="366" y="248"/>
                    </a:lnTo>
                    <a:lnTo>
                      <a:pt x="369" y="249"/>
                    </a:lnTo>
                    <a:lnTo>
                      <a:pt x="372" y="251"/>
                    </a:lnTo>
                    <a:lnTo>
                      <a:pt x="374" y="253"/>
                    </a:lnTo>
                    <a:lnTo>
                      <a:pt x="376" y="254"/>
                    </a:lnTo>
                    <a:lnTo>
                      <a:pt x="379" y="255"/>
                    </a:lnTo>
                    <a:lnTo>
                      <a:pt x="381" y="257"/>
                    </a:lnTo>
                    <a:lnTo>
                      <a:pt x="383" y="258"/>
                    </a:lnTo>
                    <a:lnTo>
                      <a:pt x="385" y="259"/>
                    </a:lnTo>
                    <a:lnTo>
                      <a:pt x="387" y="260"/>
                    </a:lnTo>
                    <a:lnTo>
                      <a:pt x="390" y="261"/>
                    </a:lnTo>
                    <a:lnTo>
                      <a:pt x="392" y="262"/>
                    </a:lnTo>
                    <a:lnTo>
                      <a:pt x="394" y="263"/>
                    </a:lnTo>
                    <a:lnTo>
                      <a:pt x="396" y="264"/>
                    </a:lnTo>
                    <a:lnTo>
                      <a:pt x="397" y="264"/>
                    </a:lnTo>
                    <a:lnTo>
                      <a:pt x="399" y="265"/>
                    </a:lnTo>
                    <a:lnTo>
                      <a:pt x="400" y="265"/>
                    </a:lnTo>
                    <a:lnTo>
                      <a:pt x="402" y="266"/>
                    </a:lnTo>
                    <a:lnTo>
                      <a:pt x="404" y="266"/>
                    </a:lnTo>
                    <a:lnTo>
                      <a:pt x="405" y="266"/>
                    </a:lnTo>
                    <a:lnTo>
                      <a:pt x="406" y="266"/>
                    </a:lnTo>
                    <a:lnTo>
                      <a:pt x="407" y="266"/>
                    </a:lnTo>
                    <a:lnTo>
                      <a:pt x="408" y="266"/>
                    </a:lnTo>
                    <a:lnTo>
                      <a:pt x="410" y="266"/>
                    </a:lnTo>
                    <a:lnTo>
                      <a:pt x="412" y="266"/>
                    </a:lnTo>
                    <a:lnTo>
                      <a:pt x="413" y="265"/>
                    </a:lnTo>
                    <a:lnTo>
                      <a:pt x="414" y="265"/>
                    </a:lnTo>
                    <a:lnTo>
                      <a:pt x="415" y="264"/>
                    </a:lnTo>
                    <a:lnTo>
                      <a:pt x="416" y="264"/>
                    </a:lnTo>
                    <a:lnTo>
                      <a:pt x="416" y="261"/>
                    </a:lnTo>
                    <a:lnTo>
                      <a:pt x="416" y="259"/>
                    </a:lnTo>
                    <a:lnTo>
                      <a:pt x="415" y="258"/>
                    </a:lnTo>
                    <a:lnTo>
                      <a:pt x="415" y="257"/>
                    </a:lnTo>
                    <a:lnTo>
                      <a:pt x="415" y="255"/>
                    </a:lnTo>
                    <a:lnTo>
                      <a:pt x="415" y="254"/>
                    </a:lnTo>
                    <a:lnTo>
                      <a:pt x="414" y="252"/>
                    </a:lnTo>
                    <a:lnTo>
                      <a:pt x="413" y="250"/>
                    </a:lnTo>
                    <a:lnTo>
                      <a:pt x="413" y="248"/>
                    </a:lnTo>
                    <a:lnTo>
                      <a:pt x="412" y="246"/>
                    </a:lnTo>
                    <a:lnTo>
                      <a:pt x="411" y="244"/>
                    </a:lnTo>
                    <a:lnTo>
                      <a:pt x="411" y="242"/>
                    </a:lnTo>
                    <a:lnTo>
                      <a:pt x="411" y="241"/>
                    </a:lnTo>
                    <a:lnTo>
                      <a:pt x="411" y="239"/>
                    </a:lnTo>
                    <a:lnTo>
                      <a:pt x="411" y="236"/>
                    </a:lnTo>
                    <a:lnTo>
                      <a:pt x="411" y="234"/>
                    </a:lnTo>
                    <a:lnTo>
                      <a:pt x="411" y="232"/>
                    </a:lnTo>
                    <a:lnTo>
                      <a:pt x="411" y="230"/>
                    </a:lnTo>
                    <a:lnTo>
                      <a:pt x="412" y="228"/>
                    </a:lnTo>
                    <a:lnTo>
                      <a:pt x="413" y="226"/>
                    </a:lnTo>
                    <a:lnTo>
                      <a:pt x="414" y="223"/>
                    </a:lnTo>
                    <a:lnTo>
                      <a:pt x="416" y="221"/>
                    </a:lnTo>
                    <a:lnTo>
                      <a:pt x="417" y="219"/>
                    </a:lnTo>
                    <a:lnTo>
                      <a:pt x="419" y="217"/>
                    </a:lnTo>
                    <a:lnTo>
                      <a:pt x="421" y="215"/>
                    </a:lnTo>
                    <a:lnTo>
                      <a:pt x="422" y="213"/>
                    </a:lnTo>
                    <a:lnTo>
                      <a:pt x="424" y="211"/>
                    </a:lnTo>
                    <a:lnTo>
                      <a:pt x="426" y="210"/>
                    </a:lnTo>
                    <a:lnTo>
                      <a:pt x="429" y="208"/>
                    </a:lnTo>
                    <a:lnTo>
                      <a:pt x="431" y="206"/>
                    </a:lnTo>
                    <a:lnTo>
                      <a:pt x="433" y="204"/>
                    </a:lnTo>
                    <a:lnTo>
                      <a:pt x="435" y="203"/>
                    </a:lnTo>
                    <a:lnTo>
                      <a:pt x="437" y="202"/>
                    </a:lnTo>
                    <a:lnTo>
                      <a:pt x="439" y="200"/>
                    </a:lnTo>
                    <a:lnTo>
                      <a:pt x="441" y="199"/>
                    </a:lnTo>
                    <a:lnTo>
                      <a:pt x="443" y="197"/>
                    </a:lnTo>
                    <a:lnTo>
                      <a:pt x="445" y="196"/>
                    </a:lnTo>
                    <a:lnTo>
                      <a:pt x="447" y="195"/>
                    </a:lnTo>
                    <a:lnTo>
                      <a:pt x="449" y="194"/>
                    </a:lnTo>
                    <a:lnTo>
                      <a:pt x="450" y="193"/>
                    </a:lnTo>
                    <a:lnTo>
                      <a:pt x="452" y="192"/>
                    </a:lnTo>
                    <a:lnTo>
                      <a:pt x="453" y="191"/>
                    </a:lnTo>
                    <a:lnTo>
                      <a:pt x="455" y="189"/>
                    </a:lnTo>
                    <a:lnTo>
                      <a:pt x="456" y="188"/>
                    </a:lnTo>
                    <a:lnTo>
                      <a:pt x="457" y="187"/>
                    </a:lnTo>
                    <a:lnTo>
                      <a:pt x="459" y="187"/>
                    </a:lnTo>
                    <a:lnTo>
                      <a:pt x="460" y="184"/>
                    </a:lnTo>
                    <a:lnTo>
                      <a:pt x="462" y="182"/>
                    </a:lnTo>
                    <a:lnTo>
                      <a:pt x="462" y="180"/>
                    </a:lnTo>
                    <a:lnTo>
                      <a:pt x="461" y="178"/>
                    </a:lnTo>
                    <a:lnTo>
                      <a:pt x="460" y="177"/>
                    </a:lnTo>
                    <a:lnTo>
                      <a:pt x="460" y="176"/>
                    </a:lnTo>
                    <a:lnTo>
                      <a:pt x="458" y="174"/>
                    </a:lnTo>
                    <a:lnTo>
                      <a:pt x="457" y="173"/>
                    </a:lnTo>
                    <a:lnTo>
                      <a:pt x="455" y="171"/>
                    </a:lnTo>
                    <a:lnTo>
                      <a:pt x="453" y="170"/>
                    </a:lnTo>
                    <a:lnTo>
                      <a:pt x="451" y="168"/>
                    </a:lnTo>
                    <a:lnTo>
                      <a:pt x="449" y="167"/>
                    </a:lnTo>
                    <a:lnTo>
                      <a:pt x="447" y="165"/>
                    </a:lnTo>
                    <a:lnTo>
                      <a:pt x="445" y="164"/>
                    </a:lnTo>
                    <a:lnTo>
                      <a:pt x="443" y="163"/>
                    </a:lnTo>
                    <a:lnTo>
                      <a:pt x="442" y="162"/>
                    </a:lnTo>
                    <a:lnTo>
                      <a:pt x="440" y="161"/>
                    </a:lnTo>
                    <a:lnTo>
                      <a:pt x="439" y="160"/>
                    </a:lnTo>
                    <a:lnTo>
                      <a:pt x="438" y="159"/>
                    </a:lnTo>
                    <a:lnTo>
                      <a:pt x="436" y="158"/>
                    </a:lnTo>
                    <a:lnTo>
                      <a:pt x="435" y="158"/>
                    </a:lnTo>
                    <a:lnTo>
                      <a:pt x="434" y="157"/>
                    </a:lnTo>
                    <a:lnTo>
                      <a:pt x="432" y="156"/>
                    </a:lnTo>
                    <a:lnTo>
                      <a:pt x="431" y="155"/>
                    </a:lnTo>
                    <a:lnTo>
                      <a:pt x="429" y="154"/>
                    </a:lnTo>
                    <a:lnTo>
                      <a:pt x="428" y="154"/>
                    </a:lnTo>
                    <a:lnTo>
                      <a:pt x="426" y="153"/>
                    </a:lnTo>
                    <a:lnTo>
                      <a:pt x="425" y="152"/>
                    </a:lnTo>
                    <a:lnTo>
                      <a:pt x="423" y="151"/>
                    </a:lnTo>
                    <a:lnTo>
                      <a:pt x="422" y="150"/>
                    </a:lnTo>
                    <a:lnTo>
                      <a:pt x="421" y="150"/>
                    </a:lnTo>
                    <a:lnTo>
                      <a:pt x="419" y="149"/>
                    </a:lnTo>
                    <a:lnTo>
                      <a:pt x="418" y="148"/>
                    </a:lnTo>
                    <a:lnTo>
                      <a:pt x="417" y="147"/>
                    </a:lnTo>
                    <a:lnTo>
                      <a:pt x="415" y="147"/>
                    </a:lnTo>
                    <a:lnTo>
                      <a:pt x="414" y="146"/>
                    </a:lnTo>
                    <a:lnTo>
                      <a:pt x="413" y="145"/>
                    </a:lnTo>
                    <a:lnTo>
                      <a:pt x="411" y="145"/>
                    </a:lnTo>
                    <a:lnTo>
                      <a:pt x="409" y="143"/>
                    </a:lnTo>
                    <a:lnTo>
                      <a:pt x="407" y="143"/>
                    </a:lnTo>
                    <a:lnTo>
                      <a:pt x="405" y="141"/>
                    </a:lnTo>
                    <a:lnTo>
                      <a:pt x="403" y="140"/>
                    </a:lnTo>
                    <a:lnTo>
                      <a:pt x="401" y="139"/>
                    </a:lnTo>
                    <a:lnTo>
                      <a:pt x="400" y="139"/>
                    </a:lnTo>
                    <a:lnTo>
                      <a:pt x="398" y="138"/>
                    </a:lnTo>
                    <a:lnTo>
                      <a:pt x="398" y="138"/>
                    </a:lnTo>
                    <a:lnTo>
                      <a:pt x="440" y="101"/>
                    </a:lnTo>
                    <a:lnTo>
                      <a:pt x="441" y="101"/>
                    </a:lnTo>
                    <a:lnTo>
                      <a:pt x="442" y="100"/>
                    </a:lnTo>
                    <a:lnTo>
                      <a:pt x="443" y="100"/>
                    </a:lnTo>
                    <a:lnTo>
                      <a:pt x="445" y="99"/>
                    </a:lnTo>
                    <a:lnTo>
                      <a:pt x="446" y="98"/>
                    </a:lnTo>
                    <a:lnTo>
                      <a:pt x="449" y="97"/>
                    </a:lnTo>
                    <a:lnTo>
                      <a:pt x="450" y="96"/>
                    </a:lnTo>
                    <a:lnTo>
                      <a:pt x="452" y="95"/>
                    </a:lnTo>
                    <a:lnTo>
                      <a:pt x="454" y="94"/>
                    </a:lnTo>
                    <a:lnTo>
                      <a:pt x="456" y="93"/>
                    </a:lnTo>
                    <a:lnTo>
                      <a:pt x="459" y="91"/>
                    </a:lnTo>
                    <a:lnTo>
                      <a:pt x="461" y="90"/>
                    </a:lnTo>
                    <a:lnTo>
                      <a:pt x="463" y="89"/>
                    </a:lnTo>
                    <a:lnTo>
                      <a:pt x="464" y="88"/>
                    </a:lnTo>
                    <a:lnTo>
                      <a:pt x="465" y="88"/>
                    </a:lnTo>
                    <a:lnTo>
                      <a:pt x="467" y="87"/>
                    </a:lnTo>
                    <a:lnTo>
                      <a:pt x="469" y="85"/>
                    </a:lnTo>
                    <a:lnTo>
                      <a:pt x="471" y="83"/>
                    </a:lnTo>
                    <a:lnTo>
                      <a:pt x="474" y="81"/>
                    </a:lnTo>
                    <a:lnTo>
                      <a:pt x="476" y="79"/>
                    </a:lnTo>
                    <a:lnTo>
                      <a:pt x="479" y="77"/>
                    </a:lnTo>
                    <a:lnTo>
                      <a:pt x="481" y="75"/>
                    </a:lnTo>
                    <a:lnTo>
                      <a:pt x="483" y="73"/>
                    </a:lnTo>
                    <a:lnTo>
                      <a:pt x="485" y="71"/>
                    </a:lnTo>
                    <a:lnTo>
                      <a:pt x="487" y="69"/>
                    </a:lnTo>
                    <a:lnTo>
                      <a:pt x="489" y="67"/>
                    </a:lnTo>
                    <a:lnTo>
                      <a:pt x="490" y="65"/>
                    </a:lnTo>
                    <a:lnTo>
                      <a:pt x="492" y="63"/>
                    </a:lnTo>
                    <a:lnTo>
                      <a:pt x="493" y="61"/>
                    </a:lnTo>
                    <a:lnTo>
                      <a:pt x="494" y="58"/>
                    </a:lnTo>
                    <a:lnTo>
                      <a:pt x="494" y="56"/>
                    </a:lnTo>
                    <a:lnTo>
                      <a:pt x="495" y="54"/>
                    </a:lnTo>
                    <a:lnTo>
                      <a:pt x="495" y="51"/>
                    </a:lnTo>
                    <a:lnTo>
                      <a:pt x="495" y="49"/>
                    </a:lnTo>
                    <a:lnTo>
                      <a:pt x="495" y="46"/>
                    </a:lnTo>
                    <a:lnTo>
                      <a:pt x="495" y="44"/>
                    </a:lnTo>
                    <a:lnTo>
                      <a:pt x="494" y="42"/>
                    </a:lnTo>
                    <a:lnTo>
                      <a:pt x="494" y="40"/>
                    </a:lnTo>
                    <a:lnTo>
                      <a:pt x="494" y="37"/>
                    </a:lnTo>
                    <a:lnTo>
                      <a:pt x="494" y="35"/>
                    </a:lnTo>
                    <a:lnTo>
                      <a:pt x="493" y="33"/>
                    </a:lnTo>
                    <a:lnTo>
                      <a:pt x="493" y="31"/>
                    </a:lnTo>
                    <a:lnTo>
                      <a:pt x="492" y="29"/>
                    </a:lnTo>
                    <a:lnTo>
                      <a:pt x="492" y="27"/>
                    </a:lnTo>
                    <a:lnTo>
                      <a:pt x="491" y="25"/>
                    </a:lnTo>
                    <a:lnTo>
                      <a:pt x="490" y="23"/>
                    </a:lnTo>
                    <a:lnTo>
                      <a:pt x="489" y="21"/>
                    </a:lnTo>
                    <a:lnTo>
                      <a:pt x="489" y="20"/>
                    </a:lnTo>
                    <a:lnTo>
                      <a:pt x="487" y="18"/>
                    </a:lnTo>
                    <a:lnTo>
                      <a:pt x="486" y="16"/>
                    </a:lnTo>
                    <a:lnTo>
                      <a:pt x="485" y="14"/>
                    </a:lnTo>
                    <a:lnTo>
                      <a:pt x="484" y="13"/>
                    </a:lnTo>
                    <a:lnTo>
                      <a:pt x="483" y="12"/>
                    </a:lnTo>
                    <a:lnTo>
                      <a:pt x="482" y="11"/>
                    </a:lnTo>
                    <a:lnTo>
                      <a:pt x="480" y="9"/>
                    </a:lnTo>
                    <a:lnTo>
                      <a:pt x="479" y="8"/>
                    </a:lnTo>
                    <a:lnTo>
                      <a:pt x="478" y="7"/>
                    </a:lnTo>
                    <a:lnTo>
                      <a:pt x="476" y="6"/>
                    </a:lnTo>
                    <a:lnTo>
                      <a:pt x="475" y="5"/>
                    </a:lnTo>
                    <a:lnTo>
                      <a:pt x="473" y="4"/>
                    </a:lnTo>
                    <a:lnTo>
                      <a:pt x="471" y="3"/>
                    </a:lnTo>
                    <a:lnTo>
                      <a:pt x="469" y="2"/>
                    </a:lnTo>
                    <a:lnTo>
                      <a:pt x="468" y="2"/>
                    </a:lnTo>
                    <a:lnTo>
                      <a:pt x="466" y="1"/>
                    </a:lnTo>
                    <a:lnTo>
                      <a:pt x="464" y="1"/>
                    </a:lnTo>
                    <a:lnTo>
                      <a:pt x="462" y="0"/>
                    </a:lnTo>
                    <a:lnTo>
                      <a:pt x="459" y="0"/>
                    </a:lnTo>
                    <a:lnTo>
                      <a:pt x="457" y="0"/>
                    </a:lnTo>
                    <a:lnTo>
                      <a:pt x="456" y="0"/>
                    </a:lnTo>
                    <a:lnTo>
                      <a:pt x="454" y="0"/>
                    </a:lnTo>
                    <a:lnTo>
                      <a:pt x="453" y="0"/>
                    </a:lnTo>
                    <a:lnTo>
                      <a:pt x="452" y="0"/>
                    </a:lnTo>
                    <a:lnTo>
                      <a:pt x="450" y="0"/>
                    </a:lnTo>
                    <a:lnTo>
                      <a:pt x="449" y="1"/>
                    </a:lnTo>
                    <a:lnTo>
                      <a:pt x="448" y="1"/>
                    </a:lnTo>
                    <a:lnTo>
                      <a:pt x="447" y="1"/>
                    </a:lnTo>
                    <a:lnTo>
                      <a:pt x="445" y="1"/>
                    </a:lnTo>
                    <a:lnTo>
                      <a:pt x="444" y="1"/>
                    </a:lnTo>
                    <a:lnTo>
                      <a:pt x="442" y="2"/>
                    </a:lnTo>
                    <a:lnTo>
                      <a:pt x="441" y="2"/>
                    </a:lnTo>
                    <a:lnTo>
                      <a:pt x="439" y="2"/>
                    </a:lnTo>
                    <a:lnTo>
                      <a:pt x="438" y="2"/>
                    </a:lnTo>
                    <a:lnTo>
                      <a:pt x="436" y="2"/>
                    </a:lnTo>
                    <a:lnTo>
                      <a:pt x="435" y="3"/>
                    </a:lnTo>
                    <a:lnTo>
                      <a:pt x="433" y="3"/>
                    </a:lnTo>
                    <a:lnTo>
                      <a:pt x="432" y="4"/>
                    </a:lnTo>
                    <a:lnTo>
                      <a:pt x="430" y="4"/>
                    </a:lnTo>
                    <a:lnTo>
                      <a:pt x="429" y="4"/>
                    </a:lnTo>
                    <a:lnTo>
                      <a:pt x="427" y="5"/>
                    </a:lnTo>
                    <a:lnTo>
                      <a:pt x="426" y="5"/>
                    </a:lnTo>
                    <a:lnTo>
                      <a:pt x="425" y="5"/>
                    </a:lnTo>
                    <a:lnTo>
                      <a:pt x="423" y="6"/>
                    </a:lnTo>
                    <a:lnTo>
                      <a:pt x="422" y="6"/>
                    </a:lnTo>
                    <a:lnTo>
                      <a:pt x="420" y="7"/>
                    </a:lnTo>
                    <a:lnTo>
                      <a:pt x="419" y="7"/>
                    </a:lnTo>
                    <a:lnTo>
                      <a:pt x="417" y="7"/>
                    </a:lnTo>
                    <a:lnTo>
                      <a:pt x="416" y="8"/>
                    </a:lnTo>
                    <a:lnTo>
                      <a:pt x="415" y="8"/>
                    </a:lnTo>
                    <a:lnTo>
                      <a:pt x="413" y="8"/>
                    </a:lnTo>
                    <a:lnTo>
                      <a:pt x="412" y="9"/>
                    </a:lnTo>
                    <a:lnTo>
                      <a:pt x="410" y="9"/>
                    </a:lnTo>
                    <a:lnTo>
                      <a:pt x="407" y="10"/>
                    </a:lnTo>
                    <a:lnTo>
                      <a:pt x="405" y="11"/>
                    </a:lnTo>
                    <a:lnTo>
                      <a:pt x="403" y="12"/>
                    </a:lnTo>
                    <a:lnTo>
                      <a:pt x="401" y="12"/>
                    </a:lnTo>
                    <a:lnTo>
                      <a:pt x="400" y="13"/>
                    </a:lnTo>
                    <a:lnTo>
                      <a:pt x="398" y="13"/>
                    </a:lnTo>
                    <a:lnTo>
                      <a:pt x="397" y="13"/>
                    </a:lnTo>
                    <a:lnTo>
                      <a:pt x="396" y="14"/>
                    </a:lnTo>
                    <a:lnTo>
                      <a:pt x="396" y="14"/>
                    </a:lnTo>
                    <a:lnTo>
                      <a:pt x="121" y="32"/>
                    </a:lnTo>
                    <a:lnTo>
                      <a:pt x="121" y="32"/>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a:extLst>
                  <a:ext uri="{FF2B5EF4-FFF2-40B4-BE49-F238E27FC236}">
                    <a16:creationId xmlns:a16="http://schemas.microsoft.com/office/drawing/2014/main" id="{12D96423-162E-444E-829A-9286BF64BCA7}"/>
                  </a:ext>
                </a:extLst>
              </p:cNvPr>
              <p:cNvSpPr>
                <a:spLocks/>
              </p:cNvSpPr>
              <p:nvPr/>
            </p:nvSpPr>
            <p:spPr bwMode="auto">
              <a:xfrm>
                <a:off x="4646" y="3414"/>
                <a:ext cx="46" cy="62"/>
              </a:xfrm>
              <a:custGeom>
                <a:avLst/>
                <a:gdLst>
                  <a:gd name="T0" fmla="*/ 34 w 46"/>
                  <a:gd name="T1" fmla="*/ 0 h 62"/>
                  <a:gd name="T2" fmla="*/ 36 w 46"/>
                  <a:gd name="T3" fmla="*/ 1 h 62"/>
                  <a:gd name="T4" fmla="*/ 39 w 46"/>
                  <a:gd name="T5" fmla="*/ 2 h 62"/>
                  <a:gd name="T6" fmla="*/ 41 w 46"/>
                  <a:gd name="T7" fmla="*/ 5 h 62"/>
                  <a:gd name="T8" fmla="*/ 45 w 46"/>
                  <a:gd name="T9" fmla="*/ 9 h 62"/>
                  <a:gd name="T10" fmla="*/ 46 w 46"/>
                  <a:gd name="T11" fmla="*/ 12 h 62"/>
                  <a:gd name="T12" fmla="*/ 46 w 46"/>
                  <a:gd name="T13" fmla="*/ 15 h 62"/>
                  <a:gd name="T14" fmla="*/ 44 w 46"/>
                  <a:gd name="T15" fmla="*/ 18 h 62"/>
                  <a:gd name="T16" fmla="*/ 43 w 46"/>
                  <a:gd name="T17" fmla="*/ 21 h 62"/>
                  <a:gd name="T18" fmla="*/ 41 w 46"/>
                  <a:gd name="T19" fmla="*/ 24 h 62"/>
                  <a:gd name="T20" fmla="*/ 38 w 46"/>
                  <a:gd name="T21" fmla="*/ 28 h 62"/>
                  <a:gd name="T22" fmla="*/ 36 w 46"/>
                  <a:gd name="T23" fmla="*/ 32 h 62"/>
                  <a:gd name="T24" fmla="*/ 33 w 46"/>
                  <a:gd name="T25" fmla="*/ 36 h 62"/>
                  <a:gd name="T26" fmla="*/ 30 w 46"/>
                  <a:gd name="T27" fmla="*/ 41 h 62"/>
                  <a:gd name="T28" fmla="*/ 27 w 46"/>
                  <a:gd name="T29" fmla="*/ 45 h 62"/>
                  <a:gd name="T30" fmla="*/ 23 w 46"/>
                  <a:gd name="T31" fmla="*/ 49 h 62"/>
                  <a:gd name="T32" fmla="*/ 20 w 46"/>
                  <a:gd name="T33" fmla="*/ 52 h 62"/>
                  <a:gd name="T34" fmla="*/ 17 w 46"/>
                  <a:gd name="T35" fmla="*/ 56 h 62"/>
                  <a:gd name="T36" fmla="*/ 14 w 46"/>
                  <a:gd name="T37" fmla="*/ 58 h 62"/>
                  <a:gd name="T38" fmla="*/ 11 w 46"/>
                  <a:gd name="T39" fmla="*/ 60 h 62"/>
                  <a:gd name="T40" fmla="*/ 8 w 46"/>
                  <a:gd name="T41" fmla="*/ 61 h 62"/>
                  <a:gd name="T42" fmla="*/ 6 w 46"/>
                  <a:gd name="T43" fmla="*/ 62 h 62"/>
                  <a:gd name="T44" fmla="*/ 2 w 46"/>
                  <a:gd name="T45" fmla="*/ 60 h 62"/>
                  <a:gd name="T46" fmla="*/ 1 w 46"/>
                  <a:gd name="T47" fmla="*/ 58 h 62"/>
                  <a:gd name="T48" fmla="*/ 1 w 46"/>
                  <a:gd name="T49" fmla="*/ 55 h 62"/>
                  <a:gd name="T50" fmla="*/ 0 w 46"/>
                  <a:gd name="T51" fmla="*/ 52 h 62"/>
                  <a:gd name="T52" fmla="*/ 0 w 46"/>
                  <a:gd name="T53" fmla="*/ 49 h 62"/>
                  <a:gd name="T54" fmla="*/ 0 w 46"/>
                  <a:gd name="T55" fmla="*/ 45 h 62"/>
                  <a:gd name="T56" fmla="*/ 1 w 46"/>
                  <a:gd name="T57" fmla="*/ 42 h 62"/>
                  <a:gd name="T58" fmla="*/ 1 w 46"/>
                  <a:gd name="T59" fmla="*/ 38 h 62"/>
                  <a:gd name="T60" fmla="*/ 2 w 46"/>
                  <a:gd name="T61" fmla="*/ 35 h 62"/>
                  <a:gd name="T62" fmla="*/ 2 w 46"/>
                  <a:gd name="T63" fmla="*/ 31 h 62"/>
                  <a:gd name="T64" fmla="*/ 3 w 46"/>
                  <a:gd name="T65" fmla="*/ 29 h 62"/>
                  <a:gd name="T66" fmla="*/ 4 w 46"/>
                  <a:gd name="T67" fmla="*/ 26 h 62"/>
                  <a:gd name="T68" fmla="*/ 4 w 46"/>
                  <a:gd name="T69" fmla="*/ 24 h 62"/>
                  <a:gd name="T70" fmla="*/ 5 w 46"/>
                  <a:gd name="T71" fmla="*/ 2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62">
                    <a:moveTo>
                      <a:pt x="5" y="23"/>
                    </a:moveTo>
                    <a:lnTo>
                      <a:pt x="34" y="0"/>
                    </a:lnTo>
                    <a:lnTo>
                      <a:pt x="35" y="0"/>
                    </a:lnTo>
                    <a:lnTo>
                      <a:pt x="36" y="1"/>
                    </a:lnTo>
                    <a:lnTo>
                      <a:pt x="37" y="2"/>
                    </a:lnTo>
                    <a:lnTo>
                      <a:pt x="39" y="2"/>
                    </a:lnTo>
                    <a:lnTo>
                      <a:pt x="40" y="3"/>
                    </a:lnTo>
                    <a:lnTo>
                      <a:pt x="41" y="5"/>
                    </a:lnTo>
                    <a:lnTo>
                      <a:pt x="43" y="7"/>
                    </a:lnTo>
                    <a:lnTo>
                      <a:pt x="45" y="9"/>
                    </a:lnTo>
                    <a:lnTo>
                      <a:pt x="46" y="10"/>
                    </a:lnTo>
                    <a:lnTo>
                      <a:pt x="46" y="12"/>
                    </a:lnTo>
                    <a:lnTo>
                      <a:pt x="46" y="13"/>
                    </a:lnTo>
                    <a:lnTo>
                      <a:pt x="46" y="15"/>
                    </a:lnTo>
                    <a:lnTo>
                      <a:pt x="45" y="16"/>
                    </a:lnTo>
                    <a:lnTo>
                      <a:pt x="44" y="18"/>
                    </a:lnTo>
                    <a:lnTo>
                      <a:pt x="43" y="19"/>
                    </a:lnTo>
                    <a:lnTo>
                      <a:pt x="43" y="21"/>
                    </a:lnTo>
                    <a:lnTo>
                      <a:pt x="42" y="22"/>
                    </a:lnTo>
                    <a:lnTo>
                      <a:pt x="41" y="24"/>
                    </a:lnTo>
                    <a:lnTo>
                      <a:pt x="39" y="26"/>
                    </a:lnTo>
                    <a:lnTo>
                      <a:pt x="38" y="28"/>
                    </a:lnTo>
                    <a:lnTo>
                      <a:pt x="37" y="30"/>
                    </a:lnTo>
                    <a:lnTo>
                      <a:pt x="36" y="32"/>
                    </a:lnTo>
                    <a:lnTo>
                      <a:pt x="34" y="34"/>
                    </a:lnTo>
                    <a:lnTo>
                      <a:pt x="33" y="36"/>
                    </a:lnTo>
                    <a:lnTo>
                      <a:pt x="31" y="38"/>
                    </a:lnTo>
                    <a:lnTo>
                      <a:pt x="30" y="41"/>
                    </a:lnTo>
                    <a:lnTo>
                      <a:pt x="28" y="43"/>
                    </a:lnTo>
                    <a:lnTo>
                      <a:pt x="27" y="45"/>
                    </a:lnTo>
                    <a:lnTo>
                      <a:pt x="25" y="47"/>
                    </a:lnTo>
                    <a:lnTo>
                      <a:pt x="23" y="49"/>
                    </a:lnTo>
                    <a:lnTo>
                      <a:pt x="22" y="50"/>
                    </a:lnTo>
                    <a:lnTo>
                      <a:pt x="20" y="52"/>
                    </a:lnTo>
                    <a:lnTo>
                      <a:pt x="19" y="54"/>
                    </a:lnTo>
                    <a:lnTo>
                      <a:pt x="17" y="56"/>
                    </a:lnTo>
                    <a:lnTo>
                      <a:pt x="16" y="57"/>
                    </a:lnTo>
                    <a:lnTo>
                      <a:pt x="14" y="58"/>
                    </a:lnTo>
                    <a:lnTo>
                      <a:pt x="13" y="59"/>
                    </a:lnTo>
                    <a:lnTo>
                      <a:pt x="11" y="60"/>
                    </a:lnTo>
                    <a:lnTo>
                      <a:pt x="10" y="61"/>
                    </a:lnTo>
                    <a:lnTo>
                      <a:pt x="8" y="61"/>
                    </a:lnTo>
                    <a:lnTo>
                      <a:pt x="7" y="62"/>
                    </a:lnTo>
                    <a:lnTo>
                      <a:pt x="6" y="62"/>
                    </a:lnTo>
                    <a:lnTo>
                      <a:pt x="4" y="61"/>
                    </a:lnTo>
                    <a:lnTo>
                      <a:pt x="2" y="60"/>
                    </a:lnTo>
                    <a:lnTo>
                      <a:pt x="2" y="59"/>
                    </a:lnTo>
                    <a:lnTo>
                      <a:pt x="1" y="58"/>
                    </a:lnTo>
                    <a:lnTo>
                      <a:pt x="1" y="56"/>
                    </a:lnTo>
                    <a:lnTo>
                      <a:pt x="1" y="55"/>
                    </a:lnTo>
                    <a:lnTo>
                      <a:pt x="0" y="54"/>
                    </a:lnTo>
                    <a:lnTo>
                      <a:pt x="0" y="52"/>
                    </a:lnTo>
                    <a:lnTo>
                      <a:pt x="0" y="51"/>
                    </a:lnTo>
                    <a:lnTo>
                      <a:pt x="0" y="49"/>
                    </a:lnTo>
                    <a:lnTo>
                      <a:pt x="0" y="47"/>
                    </a:lnTo>
                    <a:lnTo>
                      <a:pt x="0" y="45"/>
                    </a:lnTo>
                    <a:lnTo>
                      <a:pt x="0" y="44"/>
                    </a:lnTo>
                    <a:lnTo>
                      <a:pt x="1" y="42"/>
                    </a:lnTo>
                    <a:lnTo>
                      <a:pt x="1" y="40"/>
                    </a:lnTo>
                    <a:lnTo>
                      <a:pt x="1" y="38"/>
                    </a:lnTo>
                    <a:lnTo>
                      <a:pt x="1" y="36"/>
                    </a:lnTo>
                    <a:lnTo>
                      <a:pt x="2" y="35"/>
                    </a:lnTo>
                    <a:lnTo>
                      <a:pt x="2" y="33"/>
                    </a:lnTo>
                    <a:lnTo>
                      <a:pt x="2" y="31"/>
                    </a:lnTo>
                    <a:lnTo>
                      <a:pt x="3" y="30"/>
                    </a:lnTo>
                    <a:lnTo>
                      <a:pt x="3" y="29"/>
                    </a:lnTo>
                    <a:lnTo>
                      <a:pt x="3" y="27"/>
                    </a:lnTo>
                    <a:lnTo>
                      <a:pt x="4" y="26"/>
                    </a:lnTo>
                    <a:lnTo>
                      <a:pt x="4" y="25"/>
                    </a:lnTo>
                    <a:lnTo>
                      <a:pt x="4" y="24"/>
                    </a:lnTo>
                    <a:lnTo>
                      <a:pt x="5" y="23"/>
                    </a:lnTo>
                    <a:lnTo>
                      <a:pt x="5" y="23"/>
                    </a:lnTo>
                    <a:lnTo>
                      <a:pt x="5" y="23"/>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a:extLst>
                  <a:ext uri="{FF2B5EF4-FFF2-40B4-BE49-F238E27FC236}">
                    <a16:creationId xmlns:a16="http://schemas.microsoft.com/office/drawing/2014/main" id="{EFDE7183-7A6A-4DFE-B788-A9CE387DF01E}"/>
                  </a:ext>
                </a:extLst>
              </p:cNvPr>
              <p:cNvSpPr>
                <a:spLocks/>
              </p:cNvSpPr>
              <p:nvPr/>
            </p:nvSpPr>
            <p:spPr bwMode="auto">
              <a:xfrm>
                <a:off x="4471" y="3222"/>
                <a:ext cx="448" cy="176"/>
              </a:xfrm>
              <a:custGeom>
                <a:avLst/>
                <a:gdLst>
                  <a:gd name="T0" fmla="*/ 134 w 448"/>
                  <a:gd name="T1" fmla="*/ 155 h 176"/>
                  <a:gd name="T2" fmla="*/ 146 w 448"/>
                  <a:gd name="T3" fmla="*/ 159 h 176"/>
                  <a:gd name="T4" fmla="*/ 161 w 448"/>
                  <a:gd name="T5" fmla="*/ 163 h 176"/>
                  <a:gd name="T6" fmla="*/ 175 w 448"/>
                  <a:gd name="T7" fmla="*/ 161 h 176"/>
                  <a:gd name="T8" fmla="*/ 188 w 448"/>
                  <a:gd name="T9" fmla="*/ 154 h 176"/>
                  <a:gd name="T10" fmla="*/ 199 w 448"/>
                  <a:gd name="T11" fmla="*/ 145 h 176"/>
                  <a:gd name="T12" fmla="*/ 210 w 448"/>
                  <a:gd name="T13" fmla="*/ 138 h 176"/>
                  <a:gd name="T14" fmla="*/ 220 w 448"/>
                  <a:gd name="T15" fmla="*/ 131 h 176"/>
                  <a:gd name="T16" fmla="*/ 270 w 448"/>
                  <a:gd name="T17" fmla="*/ 155 h 176"/>
                  <a:gd name="T18" fmla="*/ 280 w 448"/>
                  <a:gd name="T19" fmla="*/ 162 h 176"/>
                  <a:gd name="T20" fmla="*/ 294 w 448"/>
                  <a:gd name="T21" fmla="*/ 166 h 176"/>
                  <a:gd name="T22" fmla="*/ 308 w 448"/>
                  <a:gd name="T23" fmla="*/ 163 h 176"/>
                  <a:gd name="T24" fmla="*/ 319 w 448"/>
                  <a:gd name="T25" fmla="*/ 157 h 176"/>
                  <a:gd name="T26" fmla="*/ 333 w 448"/>
                  <a:gd name="T27" fmla="*/ 149 h 176"/>
                  <a:gd name="T28" fmla="*/ 344 w 448"/>
                  <a:gd name="T29" fmla="*/ 148 h 176"/>
                  <a:gd name="T30" fmla="*/ 357 w 448"/>
                  <a:gd name="T31" fmla="*/ 150 h 176"/>
                  <a:gd name="T32" fmla="*/ 367 w 448"/>
                  <a:gd name="T33" fmla="*/ 154 h 176"/>
                  <a:gd name="T34" fmla="*/ 377 w 448"/>
                  <a:gd name="T35" fmla="*/ 158 h 176"/>
                  <a:gd name="T36" fmla="*/ 386 w 448"/>
                  <a:gd name="T37" fmla="*/ 163 h 176"/>
                  <a:gd name="T38" fmla="*/ 396 w 448"/>
                  <a:gd name="T39" fmla="*/ 168 h 176"/>
                  <a:gd name="T40" fmla="*/ 406 w 448"/>
                  <a:gd name="T41" fmla="*/ 172 h 176"/>
                  <a:gd name="T42" fmla="*/ 415 w 448"/>
                  <a:gd name="T43" fmla="*/ 175 h 176"/>
                  <a:gd name="T44" fmla="*/ 429 w 448"/>
                  <a:gd name="T45" fmla="*/ 175 h 176"/>
                  <a:gd name="T46" fmla="*/ 434 w 448"/>
                  <a:gd name="T47" fmla="*/ 165 h 176"/>
                  <a:gd name="T48" fmla="*/ 424 w 448"/>
                  <a:gd name="T49" fmla="*/ 153 h 176"/>
                  <a:gd name="T50" fmla="*/ 408 w 448"/>
                  <a:gd name="T51" fmla="*/ 141 h 176"/>
                  <a:gd name="T52" fmla="*/ 393 w 448"/>
                  <a:gd name="T53" fmla="*/ 131 h 176"/>
                  <a:gd name="T54" fmla="*/ 425 w 448"/>
                  <a:gd name="T55" fmla="*/ 91 h 176"/>
                  <a:gd name="T56" fmla="*/ 437 w 448"/>
                  <a:gd name="T57" fmla="*/ 84 h 176"/>
                  <a:gd name="T58" fmla="*/ 442 w 448"/>
                  <a:gd name="T59" fmla="*/ 72 h 176"/>
                  <a:gd name="T60" fmla="*/ 440 w 448"/>
                  <a:gd name="T61" fmla="*/ 61 h 176"/>
                  <a:gd name="T62" fmla="*/ 437 w 448"/>
                  <a:gd name="T63" fmla="*/ 49 h 176"/>
                  <a:gd name="T64" fmla="*/ 433 w 448"/>
                  <a:gd name="T65" fmla="*/ 36 h 176"/>
                  <a:gd name="T66" fmla="*/ 429 w 448"/>
                  <a:gd name="T67" fmla="*/ 24 h 176"/>
                  <a:gd name="T68" fmla="*/ 437 w 448"/>
                  <a:gd name="T69" fmla="*/ 12 h 176"/>
                  <a:gd name="T70" fmla="*/ 448 w 448"/>
                  <a:gd name="T71" fmla="*/ 4 h 176"/>
                  <a:gd name="T72" fmla="*/ 443 w 448"/>
                  <a:gd name="T73" fmla="*/ 0 h 176"/>
                  <a:gd name="T74" fmla="*/ 428 w 448"/>
                  <a:gd name="T75" fmla="*/ 0 h 176"/>
                  <a:gd name="T76" fmla="*/ 419 w 448"/>
                  <a:gd name="T77" fmla="*/ 1 h 176"/>
                  <a:gd name="T78" fmla="*/ 410 w 448"/>
                  <a:gd name="T79" fmla="*/ 2 h 176"/>
                  <a:gd name="T80" fmla="*/ 399 w 448"/>
                  <a:gd name="T81" fmla="*/ 4 h 176"/>
                  <a:gd name="T82" fmla="*/ 385 w 448"/>
                  <a:gd name="T83" fmla="*/ 6 h 176"/>
                  <a:gd name="T84" fmla="*/ 70 w 448"/>
                  <a:gd name="T85" fmla="*/ 103 h 176"/>
                  <a:gd name="T86" fmla="*/ 60 w 448"/>
                  <a:gd name="T87" fmla="*/ 103 h 176"/>
                  <a:gd name="T88" fmla="*/ 50 w 448"/>
                  <a:gd name="T89" fmla="*/ 103 h 176"/>
                  <a:gd name="T90" fmla="*/ 39 w 448"/>
                  <a:gd name="T91" fmla="*/ 104 h 176"/>
                  <a:gd name="T92" fmla="*/ 28 w 448"/>
                  <a:gd name="T93" fmla="*/ 105 h 176"/>
                  <a:gd name="T94" fmla="*/ 17 w 448"/>
                  <a:gd name="T95" fmla="*/ 108 h 176"/>
                  <a:gd name="T96" fmla="*/ 9 w 448"/>
                  <a:gd name="T97" fmla="*/ 111 h 176"/>
                  <a:gd name="T98" fmla="*/ 1 w 448"/>
                  <a:gd name="T99" fmla="*/ 120 h 176"/>
                  <a:gd name="T100" fmla="*/ 5 w 448"/>
                  <a:gd name="T101" fmla="*/ 130 h 176"/>
                  <a:gd name="T102" fmla="*/ 18 w 448"/>
                  <a:gd name="T103" fmla="*/ 137 h 176"/>
                  <a:gd name="T104" fmla="*/ 28 w 448"/>
                  <a:gd name="T105" fmla="*/ 140 h 176"/>
                  <a:gd name="T106" fmla="*/ 37 w 448"/>
                  <a:gd name="T107" fmla="*/ 142 h 176"/>
                  <a:gd name="T108" fmla="*/ 48 w 448"/>
                  <a:gd name="T109" fmla="*/ 144 h 176"/>
                  <a:gd name="T110" fmla="*/ 58 w 448"/>
                  <a:gd name="T111" fmla="*/ 145 h 176"/>
                  <a:gd name="T112" fmla="*/ 68 w 448"/>
                  <a:gd name="T113" fmla="*/ 145 h 176"/>
                  <a:gd name="T114" fmla="*/ 82 w 448"/>
                  <a:gd name="T115" fmla="*/ 144 h 176"/>
                  <a:gd name="T116" fmla="*/ 96 w 448"/>
                  <a:gd name="T117" fmla="*/ 142 h 176"/>
                  <a:gd name="T118" fmla="*/ 107 w 448"/>
                  <a:gd name="T119" fmla="*/ 140 h 176"/>
                  <a:gd name="T120" fmla="*/ 128 w 448"/>
                  <a:gd name="T12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8" h="176">
                    <a:moveTo>
                      <a:pt x="128" y="152"/>
                    </a:moveTo>
                    <a:lnTo>
                      <a:pt x="128" y="152"/>
                    </a:lnTo>
                    <a:lnTo>
                      <a:pt x="130" y="153"/>
                    </a:lnTo>
                    <a:lnTo>
                      <a:pt x="130" y="153"/>
                    </a:lnTo>
                    <a:lnTo>
                      <a:pt x="131" y="153"/>
                    </a:lnTo>
                    <a:lnTo>
                      <a:pt x="132" y="154"/>
                    </a:lnTo>
                    <a:lnTo>
                      <a:pt x="134" y="155"/>
                    </a:lnTo>
                    <a:lnTo>
                      <a:pt x="135" y="155"/>
                    </a:lnTo>
                    <a:lnTo>
                      <a:pt x="137" y="156"/>
                    </a:lnTo>
                    <a:lnTo>
                      <a:pt x="138" y="156"/>
                    </a:lnTo>
                    <a:lnTo>
                      <a:pt x="140" y="157"/>
                    </a:lnTo>
                    <a:lnTo>
                      <a:pt x="142" y="158"/>
                    </a:lnTo>
                    <a:lnTo>
                      <a:pt x="144" y="159"/>
                    </a:lnTo>
                    <a:lnTo>
                      <a:pt x="146" y="159"/>
                    </a:lnTo>
                    <a:lnTo>
                      <a:pt x="148" y="160"/>
                    </a:lnTo>
                    <a:lnTo>
                      <a:pt x="150" y="161"/>
                    </a:lnTo>
                    <a:lnTo>
                      <a:pt x="152" y="161"/>
                    </a:lnTo>
                    <a:lnTo>
                      <a:pt x="154" y="162"/>
                    </a:lnTo>
                    <a:lnTo>
                      <a:pt x="157" y="162"/>
                    </a:lnTo>
                    <a:lnTo>
                      <a:pt x="159" y="163"/>
                    </a:lnTo>
                    <a:lnTo>
                      <a:pt x="161" y="163"/>
                    </a:lnTo>
                    <a:lnTo>
                      <a:pt x="163" y="163"/>
                    </a:lnTo>
                    <a:lnTo>
                      <a:pt x="166" y="163"/>
                    </a:lnTo>
                    <a:lnTo>
                      <a:pt x="168" y="163"/>
                    </a:lnTo>
                    <a:lnTo>
                      <a:pt x="170" y="163"/>
                    </a:lnTo>
                    <a:lnTo>
                      <a:pt x="172" y="162"/>
                    </a:lnTo>
                    <a:lnTo>
                      <a:pt x="174" y="162"/>
                    </a:lnTo>
                    <a:lnTo>
                      <a:pt x="175" y="161"/>
                    </a:lnTo>
                    <a:lnTo>
                      <a:pt x="177" y="161"/>
                    </a:lnTo>
                    <a:lnTo>
                      <a:pt x="179" y="160"/>
                    </a:lnTo>
                    <a:lnTo>
                      <a:pt x="181" y="159"/>
                    </a:lnTo>
                    <a:lnTo>
                      <a:pt x="183" y="157"/>
                    </a:lnTo>
                    <a:lnTo>
                      <a:pt x="184" y="156"/>
                    </a:lnTo>
                    <a:lnTo>
                      <a:pt x="186" y="155"/>
                    </a:lnTo>
                    <a:lnTo>
                      <a:pt x="188" y="154"/>
                    </a:lnTo>
                    <a:lnTo>
                      <a:pt x="189" y="152"/>
                    </a:lnTo>
                    <a:lnTo>
                      <a:pt x="191" y="151"/>
                    </a:lnTo>
                    <a:lnTo>
                      <a:pt x="193" y="150"/>
                    </a:lnTo>
                    <a:lnTo>
                      <a:pt x="195" y="149"/>
                    </a:lnTo>
                    <a:lnTo>
                      <a:pt x="196" y="147"/>
                    </a:lnTo>
                    <a:lnTo>
                      <a:pt x="198" y="146"/>
                    </a:lnTo>
                    <a:lnTo>
                      <a:pt x="199" y="145"/>
                    </a:lnTo>
                    <a:lnTo>
                      <a:pt x="201" y="144"/>
                    </a:lnTo>
                    <a:lnTo>
                      <a:pt x="203" y="143"/>
                    </a:lnTo>
                    <a:lnTo>
                      <a:pt x="204" y="142"/>
                    </a:lnTo>
                    <a:lnTo>
                      <a:pt x="206" y="141"/>
                    </a:lnTo>
                    <a:lnTo>
                      <a:pt x="207" y="140"/>
                    </a:lnTo>
                    <a:lnTo>
                      <a:pt x="209" y="139"/>
                    </a:lnTo>
                    <a:lnTo>
                      <a:pt x="210" y="138"/>
                    </a:lnTo>
                    <a:lnTo>
                      <a:pt x="211" y="137"/>
                    </a:lnTo>
                    <a:lnTo>
                      <a:pt x="212" y="136"/>
                    </a:lnTo>
                    <a:lnTo>
                      <a:pt x="215" y="135"/>
                    </a:lnTo>
                    <a:lnTo>
                      <a:pt x="217" y="134"/>
                    </a:lnTo>
                    <a:lnTo>
                      <a:pt x="218" y="132"/>
                    </a:lnTo>
                    <a:lnTo>
                      <a:pt x="219" y="132"/>
                    </a:lnTo>
                    <a:lnTo>
                      <a:pt x="220" y="131"/>
                    </a:lnTo>
                    <a:lnTo>
                      <a:pt x="220" y="131"/>
                    </a:lnTo>
                    <a:lnTo>
                      <a:pt x="261" y="148"/>
                    </a:lnTo>
                    <a:lnTo>
                      <a:pt x="262" y="149"/>
                    </a:lnTo>
                    <a:lnTo>
                      <a:pt x="263" y="150"/>
                    </a:lnTo>
                    <a:lnTo>
                      <a:pt x="265" y="152"/>
                    </a:lnTo>
                    <a:lnTo>
                      <a:pt x="267" y="153"/>
                    </a:lnTo>
                    <a:lnTo>
                      <a:pt x="270" y="155"/>
                    </a:lnTo>
                    <a:lnTo>
                      <a:pt x="271" y="156"/>
                    </a:lnTo>
                    <a:lnTo>
                      <a:pt x="272" y="157"/>
                    </a:lnTo>
                    <a:lnTo>
                      <a:pt x="274" y="158"/>
                    </a:lnTo>
                    <a:lnTo>
                      <a:pt x="276" y="159"/>
                    </a:lnTo>
                    <a:lnTo>
                      <a:pt x="277" y="160"/>
                    </a:lnTo>
                    <a:lnTo>
                      <a:pt x="279" y="161"/>
                    </a:lnTo>
                    <a:lnTo>
                      <a:pt x="280" y="162"/>
                    </a:lnTo>
                    <a:lnTo>
                      <a:pt x="282" y="163"/>
                    </a:lnTo>
                    <a:lnTo>
                      <a:pt x="284" y="163"/>
                    </a:lnTo>
                    <a:lnTo>
                      <a:pt x="286" y="164"/>
                    </a:lnTo>
                    <a:lnTo>
                      <a:pt x="288" y="164"/>
                    </a:lnTo>
                    <a:lnTo>
                      <a:pt x="290" y="165"/>
                    </a:lnTo>
                    <a:lnTo>
                      <a:pt x="292" y="165"/>
                    </a:lnTo>
                    <a:lnTo>
                      <a:pt x="294" y="166"/>
                    </a:lnTo>
                    <a:lnTo>
                      <a:pt x="296" y="166"/>
                    </a:lnTo>
                    <a:lnTo>
                      <a:pt x="298" y="166"/>
                    </a:lnTo>
                    <a:lnTo>
                      <a:pt x="300" y="165"/>
                    </a:lnTo>
                    <a:lnTo>
                      <a:pt x="302" y="165"/>
                    </a:lnTo>
                    <a:lnTo>
                      <a:pt x="304" y="165"/>
                    </a:lnTo>
                    <a:lnTo>
                      <a:pt x="306" y="164"/>
                    </a:lnTo>
                    <a:lnTo>
                      <a:pt x="308" y="163"/>
                    </a:lnTo>
                    <a:lnTo>
                      <a:pt x="310" y="162"/>
                    </a:lnTo>
                    <a:lnTo>
                      <a:pt x="311" y="161"/>
                    </a:lnTo>
                    <a:lnTo>
                      <a:pt x="313" y="161"/>
                    </a:lnTo>
                    <a:lnTo>
                      <a:pt x="314" y="160"/>
                    </a:lnTo>
                    <a:lnTo>
                      <a:pt x="316" y="159"/>
                    </a:lnTo>
                    <a:lnTo>
                      <a:pt x="317" y="158"/>
                    </a:lnTo>
                    <a:lnTo>
                      <a:pt x="319" y="157"/>
                    </a:lnTo>
                    <a:lnTo>
                      <a:pt x="321" y="156"/>
                    </a:lnTo>
                    <a:lnTo>
                      <a:pt x="323" y="154"/>
                    </a:lnTo>
                    <a:lnTo>
                      <a:pt x="326" y="153"/>
                    </a:lnTo>
                    <a:lnTo>
                      <a:pt x="328" y="152"/>
                    </a:lnTo>
                    <a:lnTo>
                      <a:pt x="330" y="150"/>
                    </a:lnTo>
                    <a:lnTo>
                      <a:pt x="332" y="149"/>
                    </a:lnTo>
                    <a:lnTo>
                      <a:pt x="333" y="149"/>
                    </a:lnTo>
                    <a:lnTo>
                      <a:pt x="334" y="149"/>
                    </a:lnTo>
                    <a:lnTo>
                      <a:pt x="336" y="148"/>
                    </a:lnTo>
                    <a:lnTo>
                      <a:pt x="337" y="148"/>
                    </a:lnTo>
                    <a:lnTo>
                      <a:pt x="339" y="148"/>
                    </a:lnTo>
                    <a:lnTo>
                      <a:pt x="340" y="148"/>
                    </a:lnTo>
                    <a:lnTo>
                      <a:pt x="342" y="148"/>
                    </a:lnTo>
                    <a:lnTo>
                      <a:pt x="344" y="148"/>
                    </a:lnTo>
                    <a:lnTo>
                      <a:pt x="345" y="148"/>
                    </a:lnTo>
                    <a:lnTo>
                      <a:pt x="347" y="148"/>
                    </a:lnTo>
                    <a:lnTo>
                      <a:pt x="349" y="148"/>
                    </a:lnTo>
                    <a:lnTo>
                      <a:pt x="352" y="149"/>
                    </a:lnTo>
                    <a:lnTo>
                      <a:pt x="354" y="149"/>
                    </a:lnTo>
                    <a:lnTo>
                      <a:pt x="356" y="150"/>
                    </a:lnTo>
                    <a:lnTo>
                      <a:pt x="357" y="150"/>
                    </a:lnTo>
                    <a:lnTo>
                      <a:pt x="359" y="151"/>
                    </a:lnTo>
                    <a:lnTo>
                      <a:pt x="360" y="151"/>
                    </a:lnTo>
                    <a:lnTo>
                      <a:pt x="361" y="152"/>
                    </a:lnTo>
                    <a:lnTo>
                      <a:pt x="363" y="152"/>
                    </a:lnTo>
                    <a:lnTo>
                      <a:pt x="364" y="153"/>
                    </a:lnTo>
                    <a:lnTo>
                      <a:pt x="365" y="153"/>
                    </a:lnTo>
                    <a:lnTo>
                      <a:pt x="367" y="154"/>
                    </a:lnTo>
                    <a:lnTo>
                      <a:pt x="368" y="155"/>
                    </a:lnTo>
                    <a:lnTo>
                      <a:pt x="370" y="155"/>
                    </a:lnTo>
                    <a:lnTo>
                      <a:pt x="371" y="156"/>
                    </a:lnTo>
                    <a:lnTo>
                      <a:pt x="372" y="156"/>
                    </a:lnTo>
                    <a:lnTo>
                      <a:pt x="374" y="157"/>
                    </a:lnTo>
                    <a:lnTo>
                      <a:pt x="375" y="157"/>
                    </a:lnTo>
                    <a:lnTo>
                      <a:pt x="377" y="158"/>
                    </a:lnTo>
                    <a:lnTo>
                      <a:pt x="378" y="159"/>
                    </a:lnTo>
                    <a:lnTo>
                      <a:pt x="379" y="160"/>
                    </a:lnTo>
                    <a:lnTo>
                      <a:pt x="381" y="160"/>
                    </a:lnTo>
                    <a:lnTo>
                      <a:pt x="382" y="161"/>
                    </a:lnTo>
                    <a:lnTo>
                      <a:pt x="383" y="162"/>
                    </a:lnTo>
                    <a:lnTo>
                      <a:pt x="385" y="163"/>
                    </a:lnTo>
                    <a:lnTo>
                      <a:pt x="386" y="163"/>
                    </a:lnTo>
                    <a:lnTo>
                      <a:pt x="388" y="164"/>
                    </a:lnTo>
                    <a:lnTo>
                      <a:pt x="389" y="165"/>
                    </a:lnTo>
                    <a:lnTo>
                      <a:pt x="390" y="165"/>
                    </a:lnTo>
                    <a:lnTo>
                      <a:pt x="392" y="166"/>
                    </a:lnTo>
                    <a:lnTo>
                      <a:pt x="393" y="167"/>
                    </a:lnTo>
                    <a:lnTo>
                      <a:pt x="395" y="168"/>
                    </a:lnTo>
                    <a:lnTo>
                      <a:pt x="396" y="168"/>
                    </a:lnTo>
                    <a:lnTo>
                      <a:pt x="398" y="169"/>
                    </a:lnTo>
                    <a:lnTo>
                      <a:pt x="399" y="169"/>
                    </a:lnTo>
                    <a:lnTo>
                      <a:pt x="401" y="170"/>
                    </a:lnTo>
                    <a:lnTo>
                      <a:pt x="402" y="171"/>
                    </a:lnTo>
                    <a:lnTo>
                      <a:pt x="403" y="171"/>
                    </a:lnTo>
                    <a:lnTo>
                      <a:pt x="405" y="172"/>
                    </a:lnTo>
                    <a:lnTo>
                      <a:pt x="406" y="172"/>
                    </a:lnTo>
                    <a:lnTo>
                      <a:pt x="407" y="173"/>
                    </a:lnTo>
                    <a:lnTo>
                      <a:pt x="409" y="173"/>
                    </a:lnTo>
                    <a:lnTo>
                      <a:pt x="410" y="174"/>
                    </a:lnTo>
                    <a:lnTo>
                      <a:pt x="411" y="174"/>
                    </a:lnTo>
                    <a:lnTo>
                      <a:pt x="412" y="175"/>
                    </a:lnTo>
                    <a:lnTo>
                      <a:pt x="414" y="175"/>
                    </a:lnTo>
                    <a:lnTo>
                      <a:pt x="415" y="175"/>
                    </a:lnTo>
                    <a:lnTo>
                      <a:pt x="416" y="176"/>
                    </a:lnTo>
                    <a:lnTo>
                      <a:pt x="419" y="176"/>
                    </a:lnTo>
                    <a:lnTo>
                      <a:pt x="421" y="176"/>
                    </a:lnTo>
                    <a:lnTo>
                      <a:pt x="423" y="176"/>
                    </a:lnTo>
                    <a:lnTo>
                      <a:pt x="425" y="176"/>
                    </a:lnTo>
                    <a:lnTo>
                      <a:pt x="427" y="175"/>
                    </a:lnTo>
                    <a:lnTo>
                      <a:pt x="429" y="175"/>
                    </a:lnTo>
                    <a:lnTo>
                      <a:pt x="430" y="174"/>
                    </a:lnTo>
                    <a:lnTo>
                      <a:pt x="432" y="173"/>
                    </a:lnTo>
                    <a:lnTo>
                      <a:pt x="433" y="171"/>
                    </a:lnTo>
                    <a:lnTo>
                      <a:pt x="434" y="170"/>
                    </a:lnTo>
                    <a:lnTo>
                      <a:pt x="434" y="168"/>
                    </a:lnTo>
                    <a:lnTo>
                      <a:pt x="434" y="167"/>
                    </a:lnTo>
                    <a:lnTo>
                      <a:pt x="434" y="165"/>
                    </a:lnTo>
                    <a:lnTo>
                      <a:pt x="433" y="164"/>
                    </a:lnTo>
                    <a:lnTo>
                      <a:pt x="432" y="162"/>
                    </a:lnTo>
                    <a:lnTo>
                      <a:pt x="431" y="160"/>
                    </a:lnTo>
                    <a:lnTo>
                      <a:pt x="429" y="158"/>
                    </a:lnTo>
                    <a:lnTo>
                      <a:pt x="428" y="156"/>
                    </a:lnTo>
                    <a:lnTo>
                      <a:pt x="426" y="155"/>
                    </a:lnTo>
                    <a:lnTo>
                      <a:pt x="424" y="153"/>
                    </a:lnTo>
                    <a:lnTo>
                      <a:pt x="422" y="151"/>
                    </a:lnTo>
                    <a:lnTo>
                      <a:pt x="420" y="149"/>
                    </a:lnTo>
                    <a:lnTo>
                      <a:pt x="418" y="148"/>
                    </a:lnTo>
                    <a:lnTo>
                      <a:pt x="416" y="146"/>
                    </a:lnTo>
                    <a:lnTo>
                      <a:pt x="413" y="144"/>
                    </a:lnTo>
                    <a:lnTo>
                      <a:pt x="411" y="142"/>
                    </a:lnTo>
                    <a:lnTo>
                      <a:pt x="408" y="141"/>
                    </a:lnTo>
                    <a:lnTo>
                      <a:pt x="406" y="139"/>
                    </a:lnTo>
                    <a:lnTo>
                      <a:pt x="403" y="137"/>
                    </a:lnTo>
                    <a:lnTo>
                      <a:pt x="401" y="136"/>
                    </a:lnTo>
                    <a:lnTo>
                      <a:pt x="399" y="135"/>
                    </a:lnTo>
                    <a:lnTo>
                      <a:pt x="397" y="134"/>
                    </a:lnTo>
                    <a:lnTo>
                      <a:pt x="395" y="132"/>
                    </a:lnTo>
                    <a:lnTo>
                      <a:pt x="393" y="131"/>
                    </a:lnTo>
                    <a:lnTo>
                      <a:pt x="392" y="131"/>
                    </a:lnTo>
                    <a:lnTo>
                      <a:pt x="391" y="130"/>
                    </a:lnTo>
                    <a:lnTo>
                      <a:pt x="389" y="129"/>
                    </a:lnTo>
                    <a:lnTo>
                      <a:pt x="389" y="129"/>
                    </a:lnTo>
                    <a:lnTo>
                      <a:pt x="423" y="91"/>
                    </a:lnTo>
                    <a:lnTo>
                      <a:pt x="423" y="91"/>
                    </a:lnTo>
                    <a:lnTo>
                      <a:pt x="425" y="91"/>
                    </a:lnTo>
                    <a:lnTo>
                      <a:pt x="427" y="90"/>
                    </a:lnTo>
                    <a:lnTo>
                      <a:pt x="428" y="89"/>
                    </a:lnTo>
                    <a:lnTo>
                      <a:pt x="430" y="89"/>
                    </a:lnTo>
                    <a:lnTo>
                      <a:pt x="432" y="88"/>
                    </a:lnTo>
                    <a:lnTo>
                      <a:pt x="434" y="87"/>
                    </a:lnTo>
                    <a:lnTo>
                      <a:pt x="435" y="86"/>
                    </a:lnTo>
                    <a:lnTo>
                      <a:pt x="437" y="84"/>
                    </a:lnTo>
                    <a:lnTo>
                      <a:pt x="438" y="83"/>
                    </a:lnTo>
                    <a:lnTo>
                      <a:pt x="440" y="81"/>
                    </a:lnTo>
                    <a:lnTo>
                      <a:pt x="441" y="79"/>
                    </a:lnTo>
                    <a:lnTo>
                      <a:pt x="442" y="77"/>
                    </a:lnTo>
                    <a:lnTo>
                      <a:pt x="442" y="75"/>
                    </a:lnTo>
                    <a:lnTo>
                      <a:pt x="442" y="73"/>
                    </a:lnTo>
                    <a:lnTo>
                      <a:pt x="442" y="72"/>
                    </a:lnTo>
                    <a:lnTo>
                      <a:pt x="442" y="71"/>
                    </a:lnTo>
                    <a:lnTo>
                      <a:pt x="442" y="69"/>
                    </a:lnTo>
                    <a:lnTo>
                      <a:pt x="441" y="68"/>
                    </a:lnTo>
                    <a:lnTo>
                      <a:pt x="441" y="66"/>
                    </a:lnTo>
                    <a:lnTo>
                      <a:pt x="441" y="65"/>
                    </a:lnTo>
                    <a:lnTo>
                      <a:pt x="441" y="63"/>
                    </a:lnTo>
                    <a:lnTo>
                      <a:pt x="440" y="61"/>
                    </a:lnTo>
                    <a:lnTo>
                      <a:pt x="439" y="60"/>
                    </a:lnTo>
                    <a:lnTo>
                      <a:pt x="439" y="58"/>
                    </a:lnTo>
                    <a:lnTo>
                      <a:pt x="438" y="56"/>
                    </a:lnTo>
                    <a:lnTo>
                      <a:pt x="438" y="54"/>
                    </a:lnTo>
                    <a:lnTo>
                      <a:pt x="438" y="53"/>
                    </a:lnTo>
                    <a:lnTo>
                      <a:pt x="437" y="51"/>
                    </a:lnTo>
                    <a:lnTo>
                      <a:pt x="437" y="49"/>
                    </a:lnTo>
                    <a:lnTo>
                      <a:pt x="436" y="47"/>
                    </a:lnTo>
                    <a:lnTo>
                      <a:pt x="435" y="46"/>
                    </a:lnTo>
                    <a:lnTo>
                      <a:pt x="435" y="43"/>
                    </a:lnTo>
                    <a:lnTo>
                      <a:pt x="435" y="42"/>
                    </a:lnTo>
                    <a:lnTo>
                      <a:pt x="434" y="40"/>
                    </a:lnTo>
                    <a:lnTo>
                      <a:pt x="433" y="38"/>
                    </a:lnTo>
                    <a:lnTo>
                      <a:pt x="433" y="36"/>
                    </a:lnTo>
                    <a:lnTo>
                      <a:pt x="432" y="35"/>
                    </a:lnTo>
                    <a:lnTo>
                      <a:pt x="431" y="33"/>
                    </a:lnTo>
                    <a:lnTo>
                      <a:pt x="431" y="32"/>
                    </a:lnTo>
                    <a:lnTo>
                      <a:pt x="431" y="30"/>
                    </a:lnTo>
                    <a:lnTo>
                      <a:pt x="430" y="29"/>
                    </a:lnTo>
                    <a:lnTo>
                      <a:pt x="429" y="26"/>
                    </a:lnTo>
                    <a:lnTo>
                      <a:pt x="429" y="24"/>
                    </a:lnTo>
                    <a:lnTo>
                      <a:pt x="428" y="22"/>
                    </a:lnTo>
                    <a:lnTo>
                      <a:pt x="429" y="20"/>
                    </a:lnTo>
                    <a:lnTo>
                      <a:pt x="430" y="18"/>
                    </a:lnTo>
                    <a:lnTo>
                      <a:pt x="432" y="17"/>
                    </a:lnTo>
                    <a:lnTo>
                      <a:pt x="434" y="15"/>
                    </a:lnTo>
                    <a:lnTo>
                      <a:pt x="436" y="13"/>
                    </a:lnTo>
                    <a:lnTo>
                      <a:pt x="437" y="12"/>
                    </a:lnTo>
                    <a:lnTo>
                      <a:pt x="438" y="11"/>
                    </a:lnTo>
                    <a:lnTo>
                      <a:pt x="439" y="11"/>
                    </a:lnTo>
                    <a:lnTo>
                      <a:pt x="441" y="10"/>
                    </a:lnTo>
                    <a:lnTo>
                      <a:pt x="443" y="8"/>
                    </a:lnTo>
                    <a:lnTo>
                      <a:pt x="445" y="7"/>
                    </a:lnTo>
                    <a:lnTo>
                      <a:pt x="447" y="5"/>
                    </a:lnTo>
                    <a:lnTo>
                      <a:pt x="448" y="4"/>
                    </a:lnTo>
                    <a:lnTo>
                      <a:pt x="448" y="4"/>
                    </a:lnTo>
                    <a:lnTo>
                      <a:pt x="448" y="3"/>
                    </a:lnTo>
                    <a:lnTo>
                      <a:pt x="447" y="2"/>
                    </a:lnTo>
                    <a:lnTo>
                      <a:pt x="447" y="2"/>
                    </a:lnTo>
                    <a:lnTo>
                      <a:pt x="446" y="1"/>
                    </a:lnTo>
                    <a:lnTo>
                      <a:pt x="445" y="1"/>
                    </a:lnTo>
                    <a:lnTo>
                      <a:pt x="443" y="0"/>
                    </a:lnTo>
                    <a:lnTo>
                      <a:pt x="441" y="0"/>
                    </a:lnTo>
                    <a:lnTo>
                      <a:pt x="439" y="0"/>
                    </a:lnTo>
                    <a:lnTo>
                      <a:pt x="437" y="0"/>
                    </a:lnTo>
                    <a:lnTo>
                      <a:pt x="435" y="0"/>
                    </a:lnTo>
                    <a:lnTo>
                      <a:pt x="433" y="0"/>
                    </a:lnTo>
                    <a:lnTo>
                      <a:pt x="431" y="0"/>
                    </a:lnTo>
                    <a:lnTo>
                      <a:pt x="428" y="0"/>
                    </a:lnTo>
                    <a:lnTo>
                      <a:pt x="427" y="0"/>
                    </a:lnTo>
                    <a:lnTo>
                      <a:pt x="426" y="0"/>
                    </a:lnTo>
                    <a:lnTo>
                      <a:pt x="424" y="0"/>
                    </a:lnTo>
                    <a:lnTo>
                      <a:pt x="423" y="0"/>
                    </a:lnTo>
                    <a:lnTo>
                      <a:pt x="422" y="0"/>
                    </a:lnTo>
                    <a:lnTo>
                      <a:pt x="420" y="1"/>
                    </a:lnTo>
                    <a:lnTo>
                      <a:pt x="419" y="1"/>
                    </a:lnTo>
                    <a:lnTo>
                      <a:pt x="418" y="1"/>
                    </a:lnTo>
                    <a:lnTo>
                      <a:pt x="416" y="1"/>
                    </a:lnTo>
                    <a:lnTo>
                      <a:pt x="415" y="1"/>
                    </a:lnTo>
                    <a:lnTo>
                      <a:pt x="413" y="2"/>
                    </a:lnTo>
                    <a:lnTo>
                      <a:pt x="412" y="2"/>
                    </a:lnTo>
                    <a:lnTo>
                      <a:pt x="411" y="2"/>
                    </a:lnTo>
                    <a:lnTo>
                      <a:pt x="410" y="2"/>
                    </a:lnTo>
                    <a:lnTo>
                      <a:pt x="408" y="2"/>
                    </a:lnTo>
                    <a:lnTo>
                      <a:pt x="407" y="3"/>
                    </a:lnTo>
                    <a:lnTo>
                      <a:pt x="406" y="3"/>
                    </a:lnTo>
                    <a:lnTo>
                      <a:pt x="404" y="3"/>
                    </a:lnTo>
                    <a:lnTo>
                      <a:pt x="403" y="3"/>
                    </a:lnTo>
                    <a:lnTo>
                      <a:pt x="402" y="4"/>
                    </a:lnTo>
                    <a:lnTo>
                      <a:pt x="399" y="4"/>
                    </a:lnTo>
                    <a:lnTo>
                      <a:pt x="397" y="4"/>
                    </a:lnTo>
                    <a:lnTo>
                      <a:pt x="395" y="4"/>
                    </a:lnTo>
                    <a:lnTo>
                      <a:pt x="393" y="5"/>
                    </a:lnTo>
                    <a:lnTo>
                      <a:pt x="390" y="5"/>
                    </a:lnTo>
                    <a:lnTo>
                      <a:pt x="389" y="6"/>
                    </a:lnTo>
                    <a:lnTo>
                      <a:pt x="387" y="6"/>
                    </a:lnTo>
                    <a:lnTo>
                      <a:pt x="385" y="6"/>
                    </a:lnTo>
                    <a:lnTo>
                      <a:pt x="384" y="6"/>
                    </a:lnTo>
                    <a:lnTo>
                      <a:pt x="383" y="7"/>
                    </a:lnTo>
                    <a:lnTo>
                      <a:pt x="382" y="7"/>
                    </a:lnTo>
                    <a:lnTo>
                      <a:pt x="382" y="8"/>
                    </a:lnTo>
                    <a:lnTo>
                      <a:pt x="205" y="45"/>
                    </a:lnTo>
                    <a:lnTo>
                      <a:pt x="71" y="103"/>
                    </a:lnTo>
                    <a:lnTo>
                      <a:pt x="70" y="103"/>
                    </a:lnTo>
                    <a:lnTo>
                      <a:pt x="70" y="103"/>
                    </a:lnTo>
                    <a:lnTo>
                      <a:pt x="69" y="103"/>
                    </a:lnTo>
                    <a:lnTo>
                      <a:pt x="68" y="103"/>
                    </a:lnTo>
                    <a:lnTo>
                      <a:pt x="66" y="103"/>
                    </a:lnTo>
                    <a:lnTo>
                      <a:pt x="65" y="103"/>
                    </a:lnTo>
                    <a:lnTo>
                      <a:pt x="62" y="103"/>
                    </a:lnTo>
                    <a:lnTo>
                      <a:pt x="60" y="103"/>
                    </a:lnTo>
                    <a:lnTo>
                      <a:pt x="59" y="103"/>
                    </a:lnTo>
                    <a:lnTo>
                      <a:pt x="58" y="103"/>
                    </a:lnTo>
                    <a:lnTo>
                      <a:pt x="56" y="103"/>
                    </a:lnTo>
                    <a:lnTo>
                      <a:pt x="55" y="103"/>
                    </a:lnTo>
                    <a:lnTo>
                      <a:pt x="53" y="103"/>
                    </a:lnTo>
                    <a:lnTo>
                      <a:pt x="52" y="103"/>
                    </a:lnTo>
                    <a:lnTo>
                      <a:pt x="50" y="103"/>
                    </a:lnTo>
                    <a:lnTo>
                      <a:pt x="49" y="103"/>
                    </a:lnTo>
                    <a:lnTo>
                      <a:pt x="47" y="103"/>
                    </a:lnTo>
                    <a:lnTo>
                      <a:pt x="46" y="103"/>
                    </a:lnTo>
                    <a:lnTo>
                      <a:pt x="44" y="104"/>
                    </a:lnTo>
                    <a:lnTo>
                      <a:pt x="43" y="104"/>
                    </a:lnTo>
                    <a:lnTo>
                      <a:pt x="41" y="104"/>
                    </a:lnTo>
                    <a:lnTo>
                      <a:pt x="39" y="104"/>
                    </a:lnTo>
                    <a:lnTo>
                      <a:pt x="38" y="104"/>
                    </a:lnTo>
                    <a:lnTo>
                      <a:pt x="36" y="105"/>
                    </a:lnTo>
                    <a:lnTo>
                      <a:pt x="35" y="105"/>
                    </a:lnTo>
                    <a:lnTo>
                      <a:pt x="33" y="105"/>
                    </a:lnTo>
                    <a:lnTo>
                      <a:pt x="31" y="105"/>
                    </a:lnTo>
                    <a:lnTo>
                      <a:pt x="30" y="105"/>
                    </a:lnTo>
                    <a:lnTo>
                      <a:pt x="28" y="105"/>
                    </a:lnTo>
                    <a:lnTo>
                      <a:pt x="26" y="106"/>
                    </a:lnTo>
                    <a:lnTo>
                      <a:pt x="25" y="106"/>
                    </a:lnTo>
                    <a:lnTo>
                      <a:pt x="24" y="106"/>
                    </a:lnTo>
                    <a:lnTo>
                      <a:pt x="22" y="107"/>
                    </a:lnTo>
                    <a:lnTo>
                      <a:pt x="20" y="107"/>
                    </a:lnTo>
                    <a:lnTo>
                      <a:pt x="19" y="107"/>
                    </a:lnTo>
                    <a:lnTo>
                      <a:pt x="17" y="108"/>
                    </a:lnTo>
                    <a:lnTo>
                      <a:pt x="16" y="108"/>
                    </a:lnTo>
                    <a:lnTo>
                      <a:pt x="15" y="108"/>
                    </a:lnTo>
                    <a:lnTo>
                      <a:pt x="14" y="109"/>
                    </a:lnTo>
                    <a:lnTo>
                      <a:pt x="12" y="110"/>
                    </a:lnTo>
                    <a:lnTo>
                      <a:pt x="11" y="110"/>
                    </a:lnTo>
                    <a:lnTo>
                      <a:pt x="10" y="110"/>
                    </a:lnTo>
                    <a:lnTo>
                      <a:pt x="9" y="111"/>
                    </a:lnTo>
                    <a:lnTo>
                      <a:pt x="8" y="111"/>
                    </a:lnTo>
                    <a:lnTo>
                      <a:pt x="6" y="112"/>
                    </a:lnTo>
                    <a:lnTo>
                      <a:pt x="4" y="114"/>
                    </a:lnTo>
                    <a:lnTo>
                      <a:pt x="2" y="115"/>
                    </a:lnTo>
                    <a:lnTo>
                      <a:pt x="2" y="117"/>
                    </a:lnTo>
                    <a:lnTo>
                      <a:pt x="1" y="118"/>
                    </a:lnTo>
                    <a:lnTo>
                      <a:pt x="1" y="120"/>
                    </a:lnTo>
                    <a:lnTo>
                      <a:pt x="0" y="121"/>
                    </a:lnTo>
                    <a:lnTo>
                      <a:pt x="0" y="123"/>
                    </a:lnTo>
                    <a:lnTo>
                      <a:pt x="1" y="124"/>
                    </a:lnTo>
                    <a:lnTo>
                      <a:pt x="2" y="126"/>
                    </a:lnTo>
                    <a:lnTo>
                      <a:pt x="2" y="127"/>
                    </a:lnTo>
                    <a:lnTo>
                      <a:pt x="4" y="128"/>
                    </a:lnTo>
                    <a:lnTo>
                      <a:pt x="5" y="130"/>
                    </a:lnTo>
                    <a:lnTo>
                      <a:pt x="6" y="131"/>
                    </a:lnTo>
                    <a:lnTo>
                      <a:pt x="8" y="132"/>
                    </a:lnTo>
                    <a:lnTo>
                      <a:pt x="10" y="133"/>
                    </a:lnTo>
                    <a:lnTo>
                      <a:pt x="12" y="134"/>
                    </a:lnTo>
                    <a:lnTo>
                      <a:pt x="14" y="135"/>
                    </a:lnTo>
                    <a:lnTo>
                      <a:pt x="16" y="136"/>
                    </a:lnTo>
                    <a:lnTo>
                      <a:pt x="18" y="137"/>
                    </a:lnTo>
                    <a:lnTo>
                      <a:pt x="19" y="137"/>
                    </a:lnTo>
                    <a:lnTo>
                      <a:pt x="21" y="138"/>
                    </a:lnTo>
                    <a:lnTo>
                      <a:pt x="22" y="138"/>
                    </a:lnTo>
                    <a:lnTo>
                      <a:pt x="24" y="139"/>
                    </a:lnTo>
                    <a:lnTo>
                      <a:pt x="25" y="139"/>
                    </a:lnTo>
                    <a:lnTo>
                      <a:pt x="26" y="139"/>
                    </a:lnTo>
                    <a:lnTo>
                      <a:pt x="28" y="140"/>
                    </a:lnTo>
                    <a:lnTo>
                      <a:pt x="29" y="140"/>
                    </a:lnTo>
                    <a:lnTo>
                      <a:pt x="30" y="140"/>
                    </a:lnTo>
                    <a:lnTo>
                      <a:pt x="32" y="141"/>
                    </a:lnTo>
                    <a:lnTo>
                      <a:pt x="33" y="141"/>
                    </a:lnTo>
                    <a:lnTo>
                      <a:pt x="35" y="141"/>
                    </a:lnTo>
                    <a:lnTo>
                      <a:pt x="36" y="141"/>
                    </a:lnTo>
                    <a:lnTo>
                      <a:pt x="37" y="142"/>
                    </a:lnTo>
                    <a:lnTo>
                      <a:pt x="39" y="142"/>
                    </a:lnTo>
                    <a:lnTo>
                      <a:pt x="40" y="142"/>
                    </a:lnTo>
                    <a:lnTo>
                      <a:pt x="42" y="143"/>
                    </a:lnTo>
                    <a:lnTo>
                      <a:pt x="43" y="143"/>
                    </a:lnTo>
                    <a:lnTo>
                      <a:pt x="45" y="143"/>
                    </a:lnTo>
                    <a:lnTo>
                      <a:pt x="47" y="144"/>
                    </a:lnTo>
                    <a:lnTo>
                      <a:pt x="48" y="144"/>
                    </a:lnTo>
                    <a:lnTo>
                      <a:pt x="49" y="144"/>
                    </a:lnTo>
                    <a:lnTo>
                      <a:pt x="51" y="144"/>
                    </a:lnTo>
                    <a:lnTo>
                      <a:pt x="52" y="144"/>
                    </a:lnTo>
                    <a:lnTo>
                      <a:pt x="54" y="144"/>
                    </a:lnTo>
                    <a:lnTo>
                      <a:pt x="55" y="144"/>
                    </a:lnTo>
                    <a:lnTo>
                      <a:pt x="56" y="145"/>
                    </a:lnTo>
                    <a:lnTo>
                      <a:pt x="58" y="145"/>
                    </a:lnTo>
                    <a:lnTo>
                      <a:pt x="59" y="145"/>
                    </a:lnTo>
                    <a:lnTo>
                      <a:pt x="61" y="145"/>
                    </a:lnTo>
                    <a:lnTo>
                      <a:pt x="62" y="145"/>
                    </a:lnTo>
                    <a:lnTo>
                      <a:pt x="64" y="145"/>
                    </a:lnTo>
                    <a:lnTo>
                      <a:pt x="65" y="145"/>
                    </a:lnTo>
                    <a:lnTo>
                      <a:pt x="66" y="145"/>
                    </a:lnTo>
                    <a:lnTo>
                      <a:pt x="68" y="145"/>
                    </a:lnTo>
                    <a:lnTo>
                      <a:pt x="69" y="145"/>
                    </a:lnTo>
                    <a:lnTo>
                      <a:pt x="71" y="145"/>
                    </a:lnTo>
                    <a:lnTo>
                      <a:pt x="73" y="145"/>
                    </a:lnTo>
                    <a:lnTo>
                      <a:pt x="76" y="145"/>
                    </a:lnTo>
                    <a:lnTo>
                      <a:pt x="78" y="145"/>
                    </a:lnTo>
                    <a:lnTo>
                      <a:pt x="80" y="144"/>
                    </a:lnTo>
                    <a:lnTo>
                      <a:pt x="82" y="144"/>
                    </a:lnTo>
                    <a:lnTo>
                      <a:pt x="84" y="144"/>
                    </a:lnTo>
                    <a:lnTo>
                      <a:pt x="87" y="144"/>
                    </a:lnTo>
                    <a:lnTo>
                      <a:pt x="89" y="143"/>
                    </a:lnTo>
                    <a:lnTo>
                      <a:pt x="91" y="143"/>
                    </a:lnTo>
                    <a:lnTo>
                      <a:pt x="93" y="143"/>
                    </a:lnTo>
                    <a:lnTo>
                      <a:pt x="95" y="142"/>
                    </a:lnTo>
                    <a:lnTo>
                      <a:pt x="96" y="142"/>
                    </a:lnTo>
                    <a:lnTo>
                      <a:pt x="98" y="142"/>
                    </a:lnTo>
                    <a:lnTo>
                      <a:pt x="100" y="141"/>
                    </a:lnTo>
                    <a:lnTo>
                      <a:pt x="102" y="141"/>
                    </a:lnTo>
                    <a:lnTo>
                      <a:pt x="103" y="141"/>
                    </a:lnTo>
                    <a:lnTo>
                      <a:pt x="105" y="140"/>
                    </a:lnTo>
                    <a:lnTo>
                      <a:pt x="106" y="140"/>
                    </a:lnTo>
                    <a:lnTo>
                      <a:pt x="107" y="140"/>
                    </a:lnTo>
                    <a:lnTo>
                      <a:pt x="110" y="139"/>
                    </a:lnTo>
                    <a:lnTo>
                      <a:pt x="112" y="138"/>
                    </a:lnTo>
                    <a:lnTo>
                      <a:pt x="113" y="138"/>
                    </a:lnTo>
                    <a:lnTo>
                      <a:pt x="114" y="137"/>
                    </a:lnTo>
                    <a:lnTo>
                      <a:pt x="115" y="137"/>
                    </a:lnTo>
                    <a:lnTo>
                      <a:pt x="116" y="137"/>
                    </a:lnTo>
                    <a:lnTo>
                      <a:pt x="128" y="152"/>
                    </a:lnTo>
                    <a:lnTo>
                      <a:pt x="128" y="152"/>
                    </a:lnTo>
                    <a:close/>
                  </a:path>
                </a:pathLst>
              </a:custGeom>
              <a:solidFill>
                <a:srgbClr val="7D4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a:extLst>
                  <a:ext uri="{FF2B5EF4-FFF2-40B4-BE49-F238E27FC236}">
                    <a16:creationId xmlns:a16="http://schemas.microsoft.com/office/drawing/2014/main" id="{A7B3FA6F-8AB9-47E7-AA42-11F0211229F9}"/>
                  </a:ext>
                </a:extLst>
              </p:cNvPr>
              <p:cNvSpPr>
                <a:spLocks/>
              </p:cNvSpPr>
              <p:nvPr/>
            </p:nvSpPr>
            <p:spPr bwMode="auto">
              <a:xfrm>
                <a:off x="4451" y="3241"/>
                <a:ext cx="89" cy="128"/>
              </a:xfrm>
              <a:custGeom>
                <a:avLst/>
                <a:gdLst>
                  <a:gd name="T0" fmla="*/ 69 w 89"/>
                  <a:gd name="T1" fmla="*/ 2 h 128"/>
                  <a:gd name="T2" fmla="*/ 60 w 89"/>
                  <a:gd name="T3" fmla="*/ 0 h 128"/>
                  <a:gd name="T4" fmla="*/ 51 w 89"/>
                  <a:gd name="T5" fmla="*/ 0 h 128"/>
                  <a:gd name="T6" fmla="*/ 43 w 89"/>
                  <a:gd name="T7" fmla="*/ 3 h 128"/>
                  <a:gd name="T8" fmla="*/ 37 w 89"/>
                  <a:gd name="T9" fmla="*/ 6 h 128"/>
                  <a:gd name="T10" fmla="*/ 32 w 89"/>
                  <a:gd name="T11" fmla="*/ 12 h 128"/>
                  <a:gd name="T12" fmla="*/ 25 w 89"/>
                  <a:gd name="T13" fmla="*/ 19 h 128"/>
                  <a:gd name="T14" fmla="*/ 17 w 89"/>
                  <a:gd name="T15" fmla="*/ 28 h 128"/>
                  <a:gd name="T16" fmla="*/ 11 w 89"/>
                  <a:gd name="T17" fmla="*/ 36 h 128"/>
                  <a:gd name="T18" fmla="*/ 8 w 89"/>
                  <a:gd name="T19" fmla="*/ 41 h 128"/>
                  <a:gd name="T20" fmla="*/ 5 w 89"/>
                  <a:gd name="T21" fmla="*/ 47 h 128"/>
                  <a:gd name="T22" fmla="*/ 3 w 89"/>
                  <a:gd name="T23" fmla="*/ 53 h 128"/>
                  <a:gd name="T24" fmla="*/ 1 w 89"/>
                  <a:gd name="T25" fmla="*/ 58 h 128"/>
                  <a:gd name="T26" fmla="*/ 0 w 89"/>
                  <a:gd name="T27" fmla="*/ 64 h 128"/>
                  <a:gd name="T28" fmla="*/ 0 w 89"/>
                  <a:gd name="T29" fmla="*/ 70 h 128"/>
                  <a:gd name="T30" fmla="*/ 0 w 89"/>
                  <a:gd name="T31" fmla="*/ 76 h 128"/>
                  <a:gd name="T32" fmla="*/ 1 w 89"/>
                  <a:gd name="T33" fmla="*/ 81 h 128"/>
                  <a:gd name="T34" fmla="*/ 2 w 89"/>
                  <a:gd name="T35" fmla="*/ 87 h 128"/>
                  <a:gd name="T36" fmla="*/ 5 w 89"/>
                  <a:gd name="T37" fmla="*/ 96 h 128"/>
                  <a:gd name="T38" fmla="*/ 8 w 89"/>
                  <a:gd name="T39" fmla="*/ 103 h 128"/>
                  <a:gd name="T40" fmla="*/ 12 w 89"/>
                  <a:gd name="T41" fmla="*/ 110 h 128"/>
                  <a:gd name="T42" fmla="*/ 19 w 89"/>
                  <a:gd name="T43" fmla="*/ 118 h 128"/>
                  <a:gd name="T44" fmla="*/ 26 w 89"/>
                  <a:gd name="T45" fmla="*/ 122 h 128"/>
                  <a:gd name="T46" fmla="*/ 32 w 89"/>
                  <a:gd name="T47" fmla="*/ 123 h 128"/>
                  <a:gd name="T48" fmla="*/ 40 w 89"/>
                  <a:gd name="T49" fmla="*/ 125 h 128"/>
                  <a:gd name="T50" fmla="*/ 49 w 89"/>
                  <a:gd name="T51" fmla="*/ 126 h 128"/>
                  <a:gd name="T52" fmla="*/ 59 w 89"/>
                  <a:gd name="T53" fmla="*/ 127 h 128"/>
                  <a:gd name="T54" fmla="*/ 68 w 89"/>
                  <a:gd name="T55" fmla="*/ 128 h 128"/>
                  <a:gd name="T56" fmla="*/ 77 w 89"/>
                  <a:gd name="T57" fmla="*/ 128 h 128"/>
                  <a:gd name="T58" fmla="*/ 82 w 89"/>
                  <a:gd name="T59" fmla="*/ 126 h 128"/>
                  <a:gd name="T60" fmla="*/ 87 w 89"/>
                  <a:gd name="T61" fmla="*/ 123 h 128"/>
                  <a:gd name="T62" fmla="*/ 89 w 89"/>
                  <a:gd name="T63" fmla="*/ 115 h 128"/>
                  <a:gd name="T64" fmla="*/ 83 w 89"/>
                  <a:gd name="T65" fmla="*/ 114 h 128"/>
                  <a:gd name="T66" fmla="*/ 76 w 89"/>
                  <a:gd name="T67" fmla="*/ 114 h 128"/>
                  <a:gd name="T68" fmla="*/ 69 w 89"/>
                  <a:gd name="T69" fmla="*/ 114 h 128"/>
                  <a:gd name="T70" fmla="*/ 62 w 89"/>
                  <a:gd name="T71" fmla="*/ 114 h 128"/>
                  <a:gd name="T72" fmla="*/ 55 w 89"/>
                  <a:gd name="T73" fmla="*/ 114 h 128"/>
                  <a:gd name="T74" fmla="*/ 48 w 89"/>
                  <a:gd name="T75" fmla="*/ 114 h 128"/>
                  <a:gd name="T76" fmla="*/ 41 w 89"/>
                  <a:gd name="T77" fmla="*/ 114 h 128"/>
                  <a:gd name="T78" fmla="*/ 35 w 89"/>
                  <a:gd name="T79" fmla="*/ 113 h 128"/>
                  <a:gd name="T80" fmla="*/ 28 w 89"/>
                  <a:gd name="T81" fmla="*/ 109 h 128"/>
                  <a:gd name="T82" fmla="*/ 21 w 89"/>
                  <a:gd name="T83" fmla="*/ 103 h 128"/>
                  <a:gd name="T84" fmla="*/ 17 w 89"/>
                  <a:gd name="T85" fmla="*/ 98 h 128"/>
                  <a:gd name="T86" fmla="*/ 14 w 89"/>
                  <a:gd name="T87" fmla="*/ 92 h 128"/>
                  <a:gd name="T88" fmla="*/ 11 w 89"/>
                  <a:gd name="T89" fmla="*/ 86 h 128"/>
                  <a:gd name="T90" fmla="*/ 9 w 89"/>
                  <a:gd name="T91" fmla="*/ 79 h 128"/>
                  <a:gd name="T92" fmla="*/ 9 w 89"/>
                  <a:gd name="T93" fmla="*/ 71 h 128"/>
                  <a:gd name="T94" fmla="*/ 10 w 89"/>
                  <a:gd name="T95" fmla="*/ 63 h 128"/>
                  <a:gd name="T96" fmla="*/ 13 w 89"/>
                  <a:gd name="T97" fmla="*/ 54 h 128"/>
                  <a:gd name="T98" fmla="*/ 18 w 89"/>
                  <a:gd name="T99" fmla="*/ 45 h 128"/>
                  <a:gd name="T100" fmla="*/ 23 w 89"/>
                  <a:gd name="T101" fmla="*/ 36 h 128"/>
                  <a:gd name="T102" fmla="*/ 30 w 89"/>
                  <a:gd name="T103" fmla="*/ 29 h 128"/>
                  <a:gd name="T104" fmla="*/ 36 w 89"/>
                  <a:gd name="T105" fmla="*/ 21 h 128"/>
                  <a:gd name="T106" fmla="*/ 42 w 89"/>
                  <a:gd name="T107" fmla="*/ 16 h 128"/>
                  <a:gd name="T108" fmla="*/ 48 w 89"/>
                  <a:gd name="T109" fmla="*/ 12 h 128"/>
                  <a:gd name="T110" fmla="*/ 53 w 89"/>
                  <a:gd name="T111" fmla="*/ 11 h 128"/>
                  <a:gd name="T112" fmla="*/ 59 w 89"/>
                  <a:gd name="T113" fmla="*/ 11 h 128"/>
                  <a:gd name="T114" fmla="*/ 65 w 89"/>
                  <a:gd name="T115" fmla="*/ 12 h 128"/>
                  <a:gd name="T116" fmla="*/ 71 w 89"/>
                  <a:gd name="T117" fmla="*/ 10 h 128"/>
                  <a:gd name="T118" fmla="*/ 77 w 89"/>
                  <a:gd name="T119" fmla="*/ 7 h 128"/>
                  <a:gd name="T120" fmla="*/ 75 w 89"/>
                  <a:gd name="T121" fmla="*/ 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 h="128">
                    <a:moveTo>
                      <a:pt x="74" y="4"/>
                    </a:moveTo>
                    <a:lnTo>
                      <a:pt x="73" y="3"/>
                    </a:lnTo>
                    <a:lnTo>
                      <a:pt x="71" y="3"/>
                    </a:lnTo>
                    <a:lnTo>
                      <a:pt x="69" y="2"/>
                    </a:lnTo>
                    <a:lnTo>
                      <a:pt x="67" y="1"/>
                    </a:lnTo>
                    <a:lnTo>
                      <a:pt x="65" y="1"/>
                    </a:lnTo>
                    <a:lnTo>
                      <a:pt x="63" y="0"/>
                    </a:lnTo>
                    <a:lnTo>
                      <a:pt x="60" y="0"/>
                    </a:lnTo>
                    <a:lnTo>
                      <a:pt x="58" y="0"/>
                    </a:lnTo>
                    <a:lnTo>
                      <a:pt x="56" y="0"/>
                    </a:lnTo>
                    <a:lnTo>
                      <a:pt x="54" y="0"/>
                    </a:lnTo>
                    <a:lnTo>
                      <a:pt x="51" y="0"/>
                    </a:lnTo>
                    <a:lnTo>
                      <a:pt x="49" y="0"/>
                    </a:lnTo>
                    <a:lnTo>
                      <a:pt x="47" y="1"/>
                    </a:lnTo>
                    <a:lnTo>
                      <a:pt x="45" y="2"/>
                    </a:lnTo>
                    <a:lnTo>
                      <a:pt x="43" y="3"/>
                    </a:lnTo>
                    <a:lnTo>
                      <a:pt x="41" y="4"/>
                    </a:lnTo>
                    <a:lnTo>
                      <a:pt x="40" y="4"/>
                    </a:lnTo>
                    <a:lnTo>
                      <a:pt x="39" y="5"/>
                    </a:lnTo>
                    <a:lnTo>
                      <a:pt x="37" y="6"/>
                    </a:lnTo>
                    <a:lnTo>
                      <a:pt x="37" y="8"/>
                    </a:lnTo>
                    <a:lnTo>
                      <a:pt x="35" y="9"/>
                    </a:lnTo>
                    <a:lnTo>
                      <a:pt x="34" y="10"/>
                    </a:lnTo>
                    <a:lnTo>
                      <a:pt x="32" y="12"/>
                    </a:lnTo>
                    <a:lnTo>
                      <a:pt x="30" y="14"/>
                    </a:lnTo>
                    <a:lnTo>
                      <a:pt x="29" y="15"/>
                    </a:lnTo>
                    <a:lnTo>
                      <a:pt x="27" y="17"/>
                    </a:lnTo>
                    <a:lnTo>
                      <a:pt x="25" y="19"/>
                    </a:lnTo>
                    <a:lnTo>
                      <a:pt x="23" y="21"/>
                    </a:lnTo>
                    <a:lnTo>
                      <a:pt x="21" y="23"/>
                    </a:lnTo>
                    <a:lnTo>
                      <a:pt x="19" y="25"/>
                    </a:lnTo>
                    <a:lnTo>
                      <a:pt x="17" y="28"/>
                    </a:lnTo>
                    <a:lnTo>
                      <a:pt x="16" y="30"/>
                    </a:lnTo>
                    <a:lnTo>
                      <a:pt x="14" y="33"/>
                    </a:lnTo>
                    <a:lnTo>
                      <a:pt x="12" y="35"/>
                    </a:lnTo>
                    <a:lnTo>
                      <a:pt x="11" y="36"/>
                    </a:lnTo>
                    <a:lnTo>
                      <a:pt x="11" y="37"/>
                    </a:lnTo>
                    <a:lnTo>
                      <a:pt x="10" y="39"/>
                    </a:lnTo>
                    <a:lnTo>
                      <a:pt x="9" y="40"/>
                    </a:lnTo>
                    <a:lnTo>
                      <a:pt x="8" y="41"/>
                    </a:lnTo>
                    <a:lnTo>
                      <a:pt x="7" y="43"/>
                    </a:lnTo>
                    <a:lnTo>
                      <a:pt x="7" y="44"/>
                    </a:lnTo>
                    <a:lnTo>
                      <a:pt x="6" y="46"/>
                    </a:lnTo>
                    <a:lnTo>
                      <a:pt x="5" y="47"/>
                    </a:lnTo>
                    <a:lnTo>
                      <a:pt x="5" y="48"/>
                    </a:lnTo>
                    <a:lnTo>
                      <a:pt x="4" y="50"/>
                    </a:lnTo>
                    <a:lnTo>
                      <a:pt x="4" y="51"/>
                    </a:lnTo>
                    <a:lnTo>
                      <a:pt x="3" y="53"/>
                    </a:lnTo>
                    <a:lnTo>
                      <a:pt x="2" y="54"/>
                    </a:lnTo>
                    <a:lnTo>
                      <a:pt x="2" y="55"/>
                    </a:lnTo>
                    <a:lnTo>
                      <a:pt x="2" y="57"/>
                    </a:lnTo>
                    <a:lnTo>
                      <a:pt x="1" y="58"/>
                    </a:lnTo>
                    <a:lnTo>
                      <a:pt x="1" y="60"/>
                    </a:lnTo>
                    <a:lnTo>
                      <a:pt x="1" y="61"/>
                    </a:lnTo>
                    <a:lnTo>
                      <a:pt x="1" y="63"/>
                    </a:lnTo>
                    <a:lnTo>
                      <a:pt x="0" y="64"/>
                    </a:lnTo>
                    <a:lnTo>
                      <a:pt x="0" y="66"/>
                    </a:lnTo>
                    <a:lnTo>
                      <a:pt x="0" y="67"/>
                    </a:lnTo>
                    <a:lnTo>
                      <a:pt x="0" y="69"/>
                    </a:lnTo>
                    <a:lnTo>
                      <a:pt x="0" y="70"/>
                    </a:lnTo>
                    <a:lnTo>
                      <a:pt x="0" y="72"/>
                    </a:lnTo>
                    <a:lnTo>
                      <a:pt x="0" y="73"/>
                    </a:lnTo>
                    <a:lnTo>
                      <a:pt x="0" y="75"/>
                    </a:lnTo>
                    <a:lnTo>
                      <a:pt x="0" y="76"/>
                    </a:lnTo>
                    <a:lnTo>
                      <a:pt x="1" y="77"/>
                    </a:lnTo>
                    <a:lnTo>
                      <a:pt x="1" y="79"/>
                    </a:lnTo>
                    <a:lnTo>
                      <a:pt x="1" y="80"/>
                    </a:lnTo>
                    <a:lnTo>
                      <a:pt x="1" y="81"/>
                    </a:lnTo>
                    <a:lnTo>
                      <a:pt x="1" y="83"/>
                    </a:lnTo>
                    <a:lnTo>
                      <a:pt x="2" y="84"/>
                    </a:lnTo>
                    <a:lnTo>
                      <a:pt x="2" y="85"/>
                    </a:lnTo>
                    <a:lnTo>
                      <a:pt x="2" y="87"/>
                    </a:lnTo>
                    <a:lnTo>
                      <a:pt x="3" y="90"/>
                    </a:lnTo>
                    <a:lnTo>
                      <a:pt x="4" y="92"/>
                    </a:lnTo>
                    <a:lnTo>
                      <a:pt x="4" y="94"/>
                    </a:lnTo>
                    <a:lnTo>
                      <a:pt x="5" y="96"/>
                    </a:lnTo>
                    <a:lnTo>
                      <a:pt x="6" y="98"/>
                    </a:lnTo>
                    <a:lnTo>
                      <a:pt x="6" y="100"/>
                    </a:lnTo>
                    <a:lnTo>
                      <a:pt x="7" y="102"/>
                    </a:lnTo>
                    <a:lnTo>
                      <a:pt x="8" y="103"/>
                    </a:lnTo>
                    <a:lnTo>
                      <a:pt x="9" y="105"/>
                    </a:lnTo>
                    <a:lnTo>
                      <a:pt x="9" y="106"/>
                    </a:lnTo>
                    <a:lnTo>
                      <a:pt x="10" y="108"/>
                    </a:lnTo>
                    <a:lnTo>
                      <a:pt x="12" y="110"/>
                    </a:lnTo>
                    <a:lnTo>
                      <a:pt x="14" y="113"/>
                    </a:lnTo>
                    <a:lnTo>
                      <a:pt x="15" y="115"/>
                    </a:lnTo>
                    <a:lnTo>
                      <a:pt x="17" y="116"/>
                    </a:lnTo>
                    <a:lnTo>
                      <a:pt x="19" y="118"/>
                    </a:lnTo>
                    <a:lnTo>
                      <a:pt x="21" y="119"/>
                    </a:lnTo>
                    <a:lnTo>
                      <a:pt x="23" y="120"/>
                    </a:lnTo>
                    <a:lnTo>
                      <a:pt x="25" y="122"/>
                    </a:lnTo>
                    <a:lnTo>
                      <a:pt x="26" y="122"/>
                    </a:lnTo>
                    <a:lnTo>
                      <a:pt x="27" y="122"/>
                    </a:lnTo>
                    <a:lnTo>
                      <a:pt x="29" y="123"/>
                    </a:lnTo>
                    <a:lnTo>
                      <a:pt x="31" y="123"/>
                    </a:lnTo>
                    <a:lnTo>
                      <a:pt x="32" y="123"/>
                    </a:lnTo>
                    <a:lnTo>
                      <a:pt x="34" y="124"/>
                    </a:lnTo>
                    <a:lnTo>
                      <a:pt x="36" y="124"/>
                    </a:lnTo>
                    <a:lnTo>
                      <a:pt x="38" y="125"/>
                    </a:lnTo>
                    <a:lnTo>
                      <a:pt x="40" y="125"/>
                    </a:lnTo>
                    <a:lnTo>
                      <a:pt x="42" y="125"/>
                    </a:lnTo>
                    <a:lnTo>
                      <a:pt x="44" y="126"/>
                    </a:lnTo>
                    <a:lnTo>
                      <a:pt x="47" y="126"/>
                    </a:lnTo>
                    <a:lnTo>
                      <a:pt x="49" y="126"/>
                    </a:lnTo>
                    <a:lnTo>
                      <a:pt x="52" y="127"/>
                    </a:lnTo>
                    <a:lnTo>
                      <a:pt x="54" y="127"/>
                    </a:lnTo>
                    <a:lnTo>
                      <a:pt x="57" y="127"/>
                    </a:lnTo>
                    <a:lnTo>
                      <a:pt x="59" y="127"/>
                    </a:lnTo>
                    <a:lnTo>
                      <a:pt x="62" y="128"/>
                    </a:lnTo>
                    <a:lnTo>
                      <a:pt x="64" y="128"/>
                    </a:lnTo>
                    <a:lnTo>
                      <a:pt x="66" y="128"/>
                    </a:lnTo>
                    <a:lnTo>
                      <a:pt x="68" y="128"/>
                    </a:lnTo>
                    <a:lnTo>
                      <a:pt x="71" y="128"/>
                    </a:lnTo>
                    <a:lnTo>
                      <a:pt x="73" y="128"/>
                    </a:lnTo>
                    <a:lnTo>
                      <a:pt x="75" y="128"/>
                    </a:lnTo>
                    <a:lnTo>
                      <a:pt x="77" y="128"/>
                    </a:lnTo>
                    <a:lnTo>
                      <a:pt x="78" y="127"/>
                    </a:lnTo>
                    <a:lnTo>
                      <a:pt x="80" y="127"/>
                    </a:lnTo>
                    <a:lnTo>
                      <a:pt x="81" y="127"/>
                    </a:lnTo>
                    <a:lnTo>
                      <a:pt x="82" y="126"/>
                    </a:lnTo>
                    <a:lnTo>
                      <a:pt x="84" y="126"/>
                    </a:lnTo>
                    <a:lnTo>
                      <a:pt x="84" y="126"/>
                    </a:lnTo>
                    <a:lnTo>
                      <a:pt x="85" y="125"/>
                    </a:lnTo>
                    <a:lnTo>
                      <a:pt x="87" y="123"/>
                    </a:lnTo>
                    <a:lnTo>
                      <a:pt x="89" y="121"/>
                    </a:lnTo>
                    <a:lnTo>
                      <a:pt x="89" y="119"/>
                    </a:lnTo>
                    <a:lnTo>
                      <a:pt x="89" y="117"/>
                    </a:lnTo>
                    <a:lnTo>
                      <a:pt x="89" y="115"/>
                    </a:lnTo>
                    <a:lnTo>
                      <a:pt x="88" y="115"/>
                    </a:lnTo>
                    <a:lnTo>
                      <a:pt x="86" y="114"/>
                    </a:lnTo>
                    <a:lnTo>
                      <a:pt x="85" y="114"/>
                    </a:lnTo>
                    <a:lnTo>
                      <a:pt x="83" y="114"/>
                    </a:lnTo>
                    <a:lnTo>
                      <a:pt x="81" y="114"/>
                    </a:lnTo>
                    <a:lnTo>
                      <a:pt x="79" y="114"/>
                    </a:lnTo>
                    <a:lnTo>
                      <a:pt x="78" y="114"/>
                    </a:lnTo>
                    <a:lnTo>
                      <a:pt x="76" y="114"/>
                    </a:lnTo>
                    <a:lnTo>
                      <a:pt x="74" y="114"/>
                    </a:lnTo>
                    <a:lnTo>
                      <a:pt x="73" y="114"/>
                    </a:lnTo>
                    <a:lnTo>
                      <a:pt x="71" y="114"/>
                    </a:lnTo>
                    <a:lnTo>
                      <a:pt x="69" y="114"/>
                    </a:lnTo>
                    <a:lnTo>
                      <a:pt x="68" y="114"/>
                    </a:lnTo>
                    <a:lnTo>
                      <a:pt x="66" y="114"/>
                    </a:lnTo>
                    <a:lnTo>
                      <a:pt x="64" y="114"/>
                    </a:lnTo>
                    <a:lnTo>
                      <a:pt x="62" y="114"/>
                    </a:lnTo>
                    <a:lnTo>
                      <a:pt x="60" y="114"/>
                    </a:lnTo>
                    <a:lnTo>
                      <a:pt x="59" y="114"/>
                    </a:lnTo>
                    <a:lnTo>
                      <a:pt x="57" y="114"/>
                    </a:lnTo>
                    <a:lnTo>
                      <a:pt x="55" y="114"/>
                    </a:lnTo>
                    <a:lnTo>
                      <a:pt x="53" y="114"/>
                    </a:lnTo>
                    <a:lnTo>
                      <a:pt x="51" y="114"/>
                    </a:lnTo>
                    <a:lnTo>
                      <a:pt x="50" y="114"/>
                    </a:lnTo>
                    <a:lnTo>
                      <a:pt x="48" y="114"/>
                    </a:lnTo>
                    <a:lnTo>
                      <a:pt x="46" y="114"/>
                    </a:lnTo>
                    <a:lnTo>
                      <a:pt x="44" y="114"/>
                    </a:lnTo>
                    <a:lnTo>
                      <a:pt x="43" y="114"/>
                    </a:lnTo>
                    <a:lnTo>
                      <a:pt x="41" y="114"/>
                    </a:lnTo>
                    <a:lnTo>
                      <a:pt x="40" y="114"/>
                    </a:lnTo>
                    <a:lnTo>
                      <a:pt x="38" y="113"/>
                    </a:lnTo>
                    <a:lnTo>
                      <a:pt x="37" y="113"/>
                    </a:lnTo>
                    <a:lnTo>
                      <a:pt x="35" y="113"/>
                    </a:lnTo>
                    <a:lnTo>
                      <a:pt x="34" y="112"/>
                    </a:lnTo>
                    <a:lnTo>
                      <a:pt x="32" y="111"/>
                    </a:lnTo>
                    <a:lnTo>
                      <a:pt x="30" y="111"/>
                    </a:lnTo>
                    <a:lnTo>
                      <a:pt x="28" y="109"/>
                    </a:lnTo>
                    <a:lnTo>
                      <a:pt x="26" y="108"/>
                    </a:lnTo>
                    <a:lnTo>
                      <a:pt x="24" y="106"/>
                    </a:lnTo>
                    <a:lnTo>
                      <a:pt x="22" y="104"/>
                    </a:lnTo>
                    <a:lnTo>
                      <a:pt x="21" y="103"/>
                    </a:lnTo>
                    <a:lnTo>
                      <a:pt x="20" y="102"/>
                    </a:lnTo>
                    <a:lnTo>
                      <a:pt x="19" y="100"/>
                    </a:lnTo>
                    <a:lnTo>
                      <a:pt x="18" y="99"/>
                    </a:lnTo>
                    <a:lnTo>
                      <a:pt x="17" y="98"/>
                    </a:lnTo>
                    <a:lnTo>
                      <a:pt x="16" y="96"/>
                    </a:lnTo>
                    <a:lnTo>
                      <a:pt x="15" y="95"/>
                    </a:lnTo>
                    <a:lnTo>
                      <a:pt x="14" y="94"/>
                    </a:lnTo>
                    <a:lnTo>
                      <a:pt x="14" y="92"/>
                    </a:lnTo>
                    <a:lnTo>
                      <a:pt x="13" y="90"/>
                    </a:lnTo>
                    <a:lnTo>
                      <a:pt x="12" y="89"/>
                    </a:lnTo>
                    <a:lnTo>
                      <a:pt x="12" y="87"/>
                    </a:lnTo>
                    <a:lnTo>
                      <a:pt x="11" y="86"/>
                    </a:lnTo>
                    <a:lnTo>
                      <a:pt x="11" y="84"/>
                    </a:lnTo>
                    <a:lnTo>
                      <a:pt x="10" y="82"/>
                    </a:lnTo>
                    <a:lnTo>
                      <a:pt x="10" y="81"/>
                    </a:lnTo>
                    <a:lnTo>
                      <a:pt x="9" y="79"/>
                    </a:lnTo>
                    <a:lnTo>
                      <a:pt x="9" y="77"/>
                    </a:lnTo>
                    <a:lnTo>
                      <a:pt x="9" y="75"/>
                    </a:lnTo>
                    <a:lnTo>
                      <a:pt x="9" y="73"/>
                    </a:lnTo>
                    <a:lnTo>
                      <a:pt x="9" y="71"/>
                    </a:lnTo>
                    <a:lnTo>
                      <a:pt x="9" y="69"/>
                    </a:lnTo>
                    <a:lnTo>
                      <a:pt x="9" y="67"/>
                    </a:lnTo>
                    <a:lnTo>
                      <a:pt x="10" y="65"/>
                    </a:lnTo>
                    <a:lnTo>
                      <a:pt x="10" y="63"/>
                    </a:lnTo>
                    <a:lnTo>
                      <a:pt x="11" y="61"/>
                    </a:lnTo>
                    <a:lnTo>
                      <a:pt x="11" y="59"/>
                    </a:lnTo>
                    <a:lnTo>
                      <a:pt x="12" y="57"/>
                    </a:lnTo>
                    <a:lnTo>
                      <a:pt x="13" y="54"/>
                    </a:lnTo>
                    <a:lnTo>
                      <a:pt x="14" y="52"/>
                    </a:lnTo>
                    <a:lnTo>
                      <a:pt x="15" y="50"/>
                    </a:lnTo>
                    <a:lnTo>
                      <a:pt x="17" y="48"/>
                    </a:lnTo>
                    <a:lnTo>
                      <a:pt x="18" y="45"/>
                    </a:lnTo>
                    <a:lnTo>
                      <a:pt x="19" y="43"/>
                    </a:lnTo>
                    <a:lnTo>
                      <a:pt x="21" y="41"/>
                    </a:lnTo>
                    <a:lnTo>
                      <a:pt x="22" y="38"/>
                    </a:lnTo>
                    <a:lnTo>
                      <a:pt x="23" y="36"/>
                    </a:lnTo>
                    <a:lnTo>
                      <a:pt x="25" y="35"/>
                    </a:lnTo>
                    <a:lnTo>
                      <a:pt x="27" y="33"/>
                    </a:lnTo>
                    <a:lnTo>
                      <a:pt x="29" y="31"/>
                    </a:lnTo>
                    <a:lnTo>
                      <a:pt x="30" y="29"/>
                    </a:lnTo>
                    <a:lnTo>
                      <a:pt x="32" y="27"/>
                    </a:lnTo>
                    <a:lnTo>
                      <a:pt x="33" y="25"/>
                    </a:lnTo>
                    <a:lnTo>
                      <a:pt x="35" y="23"/>
                    </a:lnTo>
                    <a:lnTo>
                      <a:pt x="36" y="21"/>
                    </a:lnTo>
                    <a:lnTo>
                      <a:pt x="37" y="20"/>
                    </a:lnTo>
                    <a:lnTo>
                      <a:pt x="39" y="18"/>
                    </a:lnTo>
                    <a:lnTo>
                      <a:pt x="40" y="17"/>
                    </a:lnTo>
                    <a:lnTo>
                      <a:pt x="42" y="16"/>
                    </a:lnTo>
                    <a:lnTo>
                      <a:pt x="43" y="15"/>
                    </a:lnTo>
                    <a:lnTo>
                      <a:pt x="44" y="14"/>
                    </a:lnTo>
                    <a:lnTo>
                      <a:pt x="46" y="13"/>
                    </a:lnTo>
                    <a:lnTo>
                      <a:pt x="48" y="12"/>
                    </a:lnTo>
                    <a:lnTo>
                      <a:pt x="49" y="12"/>
                    </a:lnTo>
                    <a:lnTo>
                      <a:pt x="51" y="11"/>
                    </a:lnTo>
                    <a:lnTo>
                      <a:pt x="52" y="11"/>
                    </a:lnTo>
                    <a:lnTo>
                      <a:pt x="53" y="11"/>
                    </a:lnTo>
                    <a:lnTo>
                      <a:pt x="55" y="11"/>
                    </a:lnTo>
                    <a:lnTo>
                      <a:pt x="56" y="11"/>
                    </a:lnTo>
                    <a:lnTo>
                      <a:pt x="58" y="11"/>
                    </a:lnTo>
                    <a:lnTo>
                      <a:pt x="59" y="11"/>
                    </a:lnTo>
                    <a:lnTo>
                      <a:pt x="61" y="12"/>
                    </a:lnTo>
                    <a:lnTo>
                      <a:pt x="62" y="12"/>
                    </a:lnTo>
                    <a:lnTo>
                      <a:pt x="64" y="12"/>
                    </a:lnTo>
                    <a:lnTo>
                      <a:pt x="65" y="12"/>
                    </a:lnTo>
                    <a:lnTo>
                      <a:pt x="67" y="12"/>
                    </a:lnTo>
                    <a:lnTo>
                      <a:pt x="68" y="11"/>
                    </a:lnTo>
                    <a:lnTo>
                      <a:pt x="70" y="11"/>
                    </a:lnTo>
                    <a:lnTo>
                      <a:pt x="71" y="10"/>
                    </a:lnTo>
                    <a:lnTo>
                      <a:pt x="73" y="10"/>
                    </a:lnTo>
                    <a:lnTo>
                      <a:pt x="74" y="9"/>
                    </a:lnTo>
                    <a:lnTo>
                      <a:pt x="76" y="8"/>
                    </a:lnTo>
                    <a:lnTo>
                      <a:pt x="77" y="7"/>
                    </a:lnTo>
                    <a:lnTo>
                      <a:pt x="77" y="6"/>
                    </a:lnTo>
                    <a:lnTo>
                      <a:pt x="77" y="6"/>
                    </a:lnTo>
                    <a:lnTo>
                      <a:pt x="76" y="5"/>
                    </a:lnTo>
                    <a:lnTo>
                      <a:pt x="75" y="4"/>
                    </a:lnTo>
                    <a:lnTo>
                      <a:pt x="74" y="4"/>
                    </a:lnTo>
                    <a:lnTo>
                      <a:pt x="74" y="4"/>
                    </a:lnTo>
                    <a:close/>
                  </a:path>
                </a:pathLst>
              </a:custGeom>
              <a:solidFill>
                <a:srgbClr val="693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a:extLst>
                  <a:ext uri="{FF2B5EF4-FFF2-40B4-BE49-F238E27FC236}">
                    <a16:creationId xmlns:a16="http://schemas.microsoft.com/office/drawing/2014/main" id="{BD0968D7-B580-42AA-AB99-BD8984AE1113}"/>
                  </a:ext>
                </a:extLst>
              </p:cNvPr>
              <p:cNvSpPr>
                <a:spLocks/>
              </p:cNvSpPr>
              <p:nvPr/>
            </p:nvSpPr>
            <p:spPr bwMode="auto">
              <a:xfrm>
                <a:off x="4877" y="3213"/>
                <a:ext cx="77" cy="91"/>
              </a:xfrm>
              <a:custGeom>
                <a:avLst/>
                <a:gdLst>
                  <a:gd name="T0" fmla="*/ 7 w 77"/>
                  <a:gd name="T1" fmla="*/ 10 h 91"/>
                  <a:gd name="T2" fmla="*/ 10 w 77"/>
                  <a:gd name="T3" fmla="*/ 8 h 91"/>
                  <a:gd name="T4" fmla="*/ 14 w 77"/>
                  <a:gd name="T5" fmla="*/ 7 h 91"/>
                  <a:gd name="T6" fmla="*/ 19 w 77"/>
                  <a:gd name="T7" fmla="*/ 5 h 91"/>
                  <a:gd name="T8" fmla="*/ 23 w 77"/>
                  <a:gd name="T9" fmla="*/ 4 h 91"/>
                  <a:gd name="T10" fmla="*/ 28 w 77"/>
                  <a:gd name="T11" fmla="*/ 2 h 91"/>
                  <a:gd name="T12" fmla="*/ 32 w 77"/>
                  <a:gd name="T13" fmla="*/ 1 h 91"/>
                  <a:gd name="T14" fmla="*/ 36 w 77"/>
                  <a:gd name="T15" fmla="*/ 0 h 91"/>
                  <a:gd name="T16" fmla="*/ 40 w 77"/>
                  <a:gd name="T17" fmla="*/ 0 h 91"/>
                  <a:gd name="T18" fmla="*/ 47 w 77"/>
                  <a:gd name="T19" fmla="*/ 2 h 91"/>
                  <a:gd name="T20" fmla="*/ 53 w 77"/>
                  <a:gd name="T21" fmla="*/ 6 h 91"/>
                  <a:gd name="T22" fmla="*/ 59 w 77"/>
                  <a:gd name="T23" fmla="*/ 11 h 91"/>
                  <a:gd name="T24" fmla="*/ 65 w 77"/>
                  <a:gd name="T25" fmla="*/ 18 h 91"/>
                  <a:gd name="T26" fmla="*/ 67 w 77"/>
                  <a:gd name="T27" fmla="*/ 22 h 91"/>
                  <a:gd name="T28" fmla="*/ 70 w 77"/>
                  <a:gd name="T29" fmla="*/ 27 h 91"/>
                  <a:gd name="T30" fmla="*/ 71 w 77"/>
                  <a:gd name="T31" fmla="*/ 31 h 91"/>
                  <a:gd name="T32" fmla="*/ 73 w 77"/>
                  <a:gd name="T33" fmla="*/ 35 h 91"/>
                  <a:gd name="T34" fmla="*/ 75 w 77"/>
                  <a:gd name="T35" fmla="*/ 43 h 91"/>
                  <a:gd name="T36" fmla="*/ 76 w 77"/>
                  <a:gd name="T37" fmla="*/ 49 h 91"/>
                  <a:gd name="T38" fmla="*/ 77 w 77"/>
                  <a:gd name="T39" fmla="*/ 54 h 91"/>
                  <a:gd name="T40" fmla="*/ 76 w 77"/>
                  <a:gd name="T41" fmla="*/ 59 h 91"/>
                  <a:gd name="T42" fmla="*/ 73 w 77"/>
                  <a:gd name="T43" fmla="*/ 63 h 91"/>
                  <a:gd name="T44" fmla="*/ 69 w 77"/>
                  <a:gd name="T45" fmla="*/ 67 h 91"/>
                  <a:gd name="T46" fmla="*/ 65 w 77"/>
                  <a:gd name="T47" fmla="*/ 70 h 91"/>
                  <a:gd name="T48" fmla="*/ 61 w 77"/>
                  <a:gd name="T49" fmla="*/ 74 h 91"/>
                  <a:gd name="T50" fmla="*/ 56 w 77"/>
                  <a:gd name="T51" fmla="*/ 78 h 91"/>
                  <a:gd name="T52" fmla="*/ 51 w 77"/>
                  <a:gd name="T53" fmla="*/ 82 h 91"/>
                  <a:gd name="T54" fmla="*/ 46 w 77"/>
                  <a:gd name="T55" fmla="*/ 85 h 91"/>
                  <a:gd name="T56" fmla="*/ 42 w 77"/>
                  <a:gd name="T57" fmla="*/ 88 h 91"/>
                  <a:gd name="T58" fmla="*/ 38 w 77"/>
                  <a:gd name="T59" fmla="*/ 90 h 91"/>
                  <a:gd name="T60" fmla="*/ 35 w 77"/>
                  <a:gd name="T61" fmla="*/ 91 h 91"/>
                  <a:gd name="T62" fmla="*/ 32 w 77"/>
                  <a:gd name="T63" fmla="*/ 89 h 91"/>
                  <a:gd name="T64" fmla="*/ 35 w 77"/>
                  <a:gd name="T65" fmla="*/ 84 h 91"/>
                  <a:gd name="T66" fmla="*/ 39 w 77"/>
                  <a:gd name="T67" fmla="*/ 81 h 91"/>
                  <a:gd name="T68" fmla="*/ 43 w 77"/>
                  <a:gd name="T69" fmla="*/ 77 h 91"/>
                  <a:gd name="T70" fmla="*/ 48 w 77"/>
                  <a:gd name="T71" fmla="*/ 74 h 91"/>
                  <a:gd name="T72" fmla="*/ 52 w 77"/>
                  <a:gd name="T73" fmla="*/ 70 h 91"/>
                  <a:gd name="T74" fmla="*/ 57 w 77"/>
                  <a:gd name="T75" fmla="*/ 66 h 91"/>
                  <a:gd name="T76" fmla="*/ 60 w 77"/>
                  <a:gd name="T77" fmla="*/ 63 h 91"/>
                  <a:gd name="T78" fmla="*/ 64 w 77"/>
                  <a:gd name="T79" fmla="*/ 58 h 91"/>
                  <a:gd name="T80" fmla="*/ 65 w 77"/>
                  <a:gd name="T81" fmla="*/ 54 h 91"/>
                  <a:gd name="T82" fmla="*/ 65 w 77"/>
                  <a:gd name="T83" fmla="*/ 50 h 91"/>
                  <a:gd name="T84" fmla="*/ 65 w 77"/>
                  <a:gd name="T85" fmla="*/ 46 h 91"/>
                  <a:gd name="T86" fmla="*/ 64 w 77"/>
                  <a:gd name="T87" fmla="*/ 41 h 91"/>
                  <a:gd name="T88" fmla="*/ 64 w 77"/>
                  <a:gd name="T89" fmla="*/ 37 h 91"/>
                  <a:gd name="T90" fmla="*/ 63 w 77"/>
                  <a:gd name="T91" fmla="*/ 33 h 91"/>
                  <a:gd name="T92" fmla="*/ 61 w 77"/>
                  <a:gd name="T93" fmla="*/ 29 h 91"/>
                  <a:gd name="T94" fmla="*/ 59 w 77"/>
                  <a:gd name="T95" fmla="*/ 25 h 91"/>
                  <a:gd name="T96" fmla="*/ 56 w 77"/>
                  <a:gd name="T97" fmla="*/ 19 h 91"/>
                  <a:gd name="T98" fmla="*/ 50 w 77"/>
                  <a:gd name="T99" fmla="*/ 14 h 91"/>
                  <a:gd name="T100" fmla="*/ 45 w 77"/>
                  <a:gd name="T101" fmla="*/ 12 h 91"/>
                  <a:gd name="T102" fmla="*/ 41 w 77"/>
                  <a:gd name="T103" fmla="*/ 10 h 91"/>
                  <a:gd name="T104" fmla="*/ 36 w 77"/>
                  <a:gd name="T105" fmla="*/ 9 h 91"/>
                  <a:gd name="T106" fmla="*/ 30 w 77"/>
                  <a:gd name="T107" fmla="*/ 11 h 91"/>
                  <a:gd name="T108" fmla="*/ 26 w 77"/>
                  <a:gd name="T109" fmla="*/ 13 h 91"/>
                  <a:gd name="T110" fmla="*/ 20 w 77"/>
                  <a:gd name="T111" fmla="*/ 15 h 91"/>
                  <a:gd name="T112" fmla="*/ 15 w 77"/>
                  <a:gd name="T113" fmla="*/ 18 h 91"/>
                  <a:gd name="T114" fmla="*/ 10 w 77"/>
                  <a:gd name="T115" fmla="*/ 19 h 91"/>
                  <a:gd name="T116" fmla="*/ 6 w 77"/>
                  <a:gd name="T117" fmla="*/ 20 h 91"/>
                  <a:gd name="T118" fmla="*/ 2 w 77"/>
                  <a:gd name="T119" fmla="*/ 16 h 91"/>
                  <a:gd name="T120" fmla="*/ 1 w 77"/>
                  <a:gd name="T121" fmla="*/ 12 h 91"/>
                  <a:gd name="T122" fmla="*/ 3 w 77"/>
                  <a:gd name="T123"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 h="91">
                    <a:moveTo>
                      <a:pt x="3" y="11"/>
                    </a:moveTo>
                    <a:lnTo>
                      <a:pt x="5" y="10"/>
                    </a:lnTo>
                    <a:lnTo>
                      <a:pt x="7" y="10"/>
                    </a:lnTo>
                    <a:lnTo>
                      <a:pt x="8" y="9"/>
                    </a:lnTo>
                    <a:lnTo>
                      <a:pt x="9" y="9"/>
                    </a:lnTo>
                    <a:lnTo>
                      <a:pt x="10" y="8"/>
                    </a:lnTo>
                    <a:lnTo>
                      <a:pt x="12" y="8"/>
                    </a:lnTo>
                    <a:lnTo>
                      <a:pt x="13" y="7"/>
                    </a:lnTo>
                    <a:lnTo>
                      <a:pt x="14" y="7"/>
                    </a:lnTo>
                    <a:lnTo>
                      <a:pt x="16" y="6"/>
                    </a:lnTo>
                    <a:lnTo>
                      <a:pt x="17" y="6"/>
                    </a:lnTo>
                    <a:lnTo>
                      <a:pt x="19" y="5"/>
                    </a:lnTo>
                    <a:lnTo>
                      <a:pt x="20" y="5"/>
                    </a:lnTo>
                    <a:lnTo>
                      <a:pt x="22" y="4"/>
                    </a:lnTo>
                    <a:lnTo>
                      <a:pt x="23" y="4"/>
                    </a:lnTo>
                    <a:lnTo>
                      <a:pt x="25" y="3"/>
                    </a:lnTo>
                    <a:lnTo>
                      <a:pt x="26" y="3"/>
                    </a:lnTo>
                    <a:lnTo>
                      <a:pt x="28" y="2"/>
                    </a:lnTo>
                    <a:lnTo>
                      <a:pt x="29" y="2"/>
                    </a:lnTo>
                    <a:lnTo>
                      <a:pt x="30" y="1"/>
                    </a:lnTo>
                    <a:lnTo>
                      <a:pt x="32" y="1"/>
                    </a:lnTo>
                    <a:lnTo>
                      <a:pt x="33" y="1"/>
                    </a:lnTo>
                    <a:lnTo>
                      <a:pt x="35" y="1"/>
                    </a:lnTo>
                    <a:lnTo>
                      <a:pt x="36" y="0"/>
                    </a:lnTo>
                    <a:lnTo>
                      <a:pt x="37" y="0"/>
                    </a:lnTo>
                    <a:lnTo>
                      <a:pt x="39" y="0"/>
                    </a:lnTo>
                    <a:lnTo>
                      <a:pt x="40" y="0"/>
                    </a:lnTo>
                    <a:lnTo>
                      <a:pt x="42" y="0"/>
                    </a:lnTo>
                    <a:lnTo>
                      <a:pt x="45" y="1"/>
                    </a:lnTo>
                    <a:lnTo>
                      <a:pt x="47" y="2"/>
                    </a:lnTo>
                    <a:lnTo>
                      <a:pt x="49" y="3"/>
                    </a:lnTo>
                    <a:lnTo>
                      <a:pt x="51" y="4"/>
                    </a:lnTo>
                    <a:lnTo>
                      <a:pt x="53" y="6"/>
                    </a:lnTo>
                    <a:lnTo>
                      <a:pt x="55" y="7"/>
                    </a:lnTo>
                    <a:lnTo>
                      <a:pt x="57" y="9"/>
                    </a:lnTo>
                    <a:lnTo>
                      <a:pt x="59" y="11"/>
                    </a:lnTo>
                    <a:lnTo>
                      <a:pt x="62" y="13"/>
                    </a:lnTo>
                    <a:lnTo>
                      <a:pt x="63" y="16"/>
                    </a:lnTo>
                    <a:lnTo>
                      <a:pt x="65" y="18"/>
                    </a:lnTo>
                    <a:lnTo>
                      <a:pt x="66" y="20"/>
                    </a:lnTo>
                    <a:lnTo>
                      <a:pt x="67" y="21"/>
                    </a:lnTo>
                    <a:lnTo>
                      <a:pt x="67" y="22"/>
                    </a:lnTo>
                    <a:lnTo>
                      <a:pt x="68" y="24"/>
                    </a:lnTo>
                    <a:lnTo>
                      <a:pt x="69" y="25"/>
                    </a:lnTo>
                    <a:lnTo>
                      <a:pt x="70" y="27"/>
                    </a:lnTo>
                    <a:lnTo>
                      <a:pt x="70" y="28"/>
                    </a:lnTo>
                    <a:lnTo>
                      <a:pt x="71" y="29"/>
                    </a:lnTo>
                    <a:lnTo>
                      <a:pt x="71" y="31"/>
                    </a:lnTo>
                    <a:lnTo>
                      <a:pt x="72" y="32"/>
                    </a:lnTo>
                    <a:lnTo>
                      <a:pt x="73" y="34"/>
                    </a:lnTo>
                    <a:lnTo>
                      <a:pt x="73" y="35"/>
                    </a:lnTo>
                    <a:lnTo>
                      <a:pt x="73" y="38"/>
                    </a:lnTo>
                    <a:lnTo>
                      <a:pt x="74" y="40"/>
                    </a:lnTo>
                    <a:lnTo>
                      <a:pt x="75" y="43"/>
                    </a:lnTo>
                    <a:lnTo>
                      <a:pt x="76" y="45"/>
                    </a:lnTo>
                    <a:lnTo>
                      <a:pt x="76" y="47"/>
                    </a:lnTo>
                    <a:lnTo>
                      <a:pt x="76" y="49"/>
                    </a:lnTo>
                    <a:lnTo>
                      <a:pt x="77" y="51"/>
                    </a:lnTo>
                    <a:lnTo>
                      <a:pt x="77" y="53"/>
                    </a:lnTo>
                    <a:lnTo>
                      <a:pt x="77" y="54"/>
                    </a:lnTo>
                    <a:lnTo>
                      <a:pt x="77" y="56"/>
                    </a:lnTo>
                    <a:lnTo>
                      <a:pt x="76" y="57"/>
                    </a:lnTo>
                    <a:lnTo>
                      <a:pt x="76" y="59"/>
                    </a:lnTo>
                    <a:lnTo>
                      <a:pt x="75" y="60"/>
                    </a:lnTo>
                    <a:lnTo>
                      <a:pt x="75" y="62"/>
                    </a:lnTo>
                    <a:lnTo>
                      <a:pt x="73" y="63"/>
                    </a:lnTo>
                    <a:lnTo>
                      <a:pt x="73" y="64"/>
                    </a:lnTo>
                    <a:lnTo>
                      <a:pt x="71" y="65"/>
                    </a:lnTo>
                    <a:lnTo>
                      <a:pt x="69" y="67"/>
                    </a:lnTo>
                    <a:lnTo>
                      <a:pt x="67" y="68"/>
                    </a:lnTo>
                    <a:lnTo>
                      <a:pt x="66" y="69"/>
                    </a:lnTo>
                    <a:lnTo>
                      <a:pt x="65" y="70"/>
                    </a:lnTo>
                    <a:lnTo>
                      <a:pt x="64" y="72"/>
                    </a:lnTo>
                    <a:lnTo>
                      <a:pt x="62" y="73"/>
                    </a:lnTo>
                    <a:lnTo>
                      <a:pt x="61" y="74"/>
                    </a:lnTo>
                    <a:lnTo>
                      <a:pt x="59" y="75"/>
                    </a:lnTo>
                    <a:lnTo>
                      <a:pt x="58" y="77"/>
                    </a:lnTo>
                    <a:lnTo>
                      <a:pt x="56" y="78"/>
                    </a:lnTo>
                    <a:lnTo>
                      <a:pt x="54" y="79"/>
                    </a:lnTo>
                    <a:lnTo>
                      <a:pt x="53" y="81"/>
                    </a:lnTo>
                    <a:lnTo>
                      <a:pt x="51" y="82"/>
                    </a:lnTo>
                    <a:lnTo>
                      <a:pt x="49" y="83"/>
                    </a:lnTo>
                    <a:lnTo>
                      <a:pt x="48" y="84"/>
                    </a:lnTo>
                    <a:lnTo>
                      <a:pt x="46" y="85"/>
                    </a:lnTo>
                    <a:lnTo>
                      <a:pt x="45" y="86"/>
                    </a:lnTo>
                    <a:lnTo>
                      <a:pt x="43" y="87"/>
                    </a:lnTo>
                    <a:lnTo>
                      <a:pt x="42" y="88"/>
                    </a:lnTo>
                    <a:lnTo>
                      <a:pt x="40" y="89"/>
                    </a:lnTo>
                    <a:lnTo>
                      <a:pt x="39" y="89"/>
                    </a:lnTo>
                    <a:lnTo>
                      <a:pt x="38" y="90"/>
                    </a:lnTo>
                    <a:lnTo>
                      <a:pt x="37" y="90"/>
                    </a:lnTo>
                    <a:lnTo>
                      <a:pt x="36" y="91"/>
                    </a:lnTo>
                    <a:lnTo>
                      <a:pt x="35" y="91"/>
                    </a:lnTo>
                    <a:lnTo>
                      <a:pt x="33" y="91"/>
                    </a:lnTo>
                    <a:lnTo>
                      <a:pt x="32" y="91"/>
                    </a:lnTo>
                    <a:lnTo>
                      <a:pt x="32" y="89"/>
                    </a:lnTo>
                    <a:lnTo>
                      <a:pt x="32" y="88"/>
                    </a:lnTo>
                    <a:lnTo>
                      <a:pt x="33" y="86"/>
                    </a:lnTo>
                    <a:lnTo>
                      <a:pt x="35" y="84"/>
                    </a:lnTo>
                    <a:lnTo>
                      <a:pt x="36" y="83"/>
                    </a:lnTo>
                    <a:lnTo>
                      <a:pt x="37" y="82"/>
                    </a:lnTo>
                    <a:lnTo>
                      <a:pt x="39" y="81"/>
                    </a:lnTo>
                    <a:lnTo>
                      <a:pt x="40" y="80"/>
                    </a:lnTo>
                    <a:lnTo>
                      <a:pt x="42" y="78"/>
                    </a:lnTo>
                    <a:lnTo>
                      <a:pt x="43" y="77"/>
                    </a:lnTo>
                    <a:lnTo>
                      <a:pt x="45" y="76"/>
                    </a:lnTo>
                    <a:lnTo>
                      <a:pt x="46" y="75"/>
                    </a:lnTo>
                    <a:lnTo>
                      <a:pt x="48" y="74"/>
                    </a:lnTo>
                    <a:lnTo>
                      <a:pt x="49" y="73"/>
                    </a:lnTo>
                    <a:lnTo>
                      <a:pt x="51" y="71"/>
                    </a:lnTo>
                    <a:lnTo>
                      <a:pt x="52" y="70"/>
                    </a:lnTo>
                    <a:lnTo>
                      <a:pt x="54" y="69"/>
                    </a:lnTo>
                    <a:lnTo>
                      <a:pt x="55" y="67"/>
                    </a:lnTo>
                    <a:lnTo>
                      <a:pt x="57" y="66"/>
                    </a:lnTo>
                    <a:lnTo>
                      <a:pt x="58" y="65"/>
                    </a:lnTo>
                    <a:lnTo>
                      <a:pt x="59" y="64"/>
                    </a:lnTo>
                    <a:lnTo>
                      <a:pt x="60" y="63"/>
                    </a:lnTo>
                    <a:lnTo>
                      <a:pt x="61" y="62"/>
                    </a:lnTo>
                    <a:lnTo>
                      <a:pt x="62" y="60"/>
                    </a:lnTo>
                    <a:lnTo>
                      <a:pt x="64" y="58"/>
                    </a:lnTo>
                    <a:lnTo>
                      <a:pt x="65" y="56"/>
                    </a:lnTo>
                    <a:lnTo>
                      <a:pt x="65" y="55"/>
                    </a:lnTo>
                    <a:lnTo>
                      <a:pt x="65" y="54"/>
                    </a:lnTo>
                    <a:lnTo>
                      <a:pt x="65" y="52"/>
                    </a:lnTo>
                    <a:lnTo>
                      <a:pt x="65" y="51"/>
                    </a:lnTo>
                    <a:lnTo>
                      <a:pt x="65" y="50"/>
                    </a:lnTo>
                    <a:lnTo>
                      <a:pt x="65" y="48"/>
                    </a:lnTo>
                    <a:lnTo>
                      <a:pt x="65" y="47"/>
                    </a:lnTo>
                    <a:lnTo>
                      <a:pt x="65" y="46"/>
                    </a:lnTo>
                    <a:lnTo>
                      <a:pt x="65" y="44"/>
                    </a:lnTo>
                    <a:lnTo>
                      <a:pt x="64" y="43"/>
                    </a:lnTo>
                    <a:lnTo>
                      <a:pt x="64" y="41"/>
                    </a:lnTo>
                    <a:lnTo>
                      <a:pt x="64" y="40"/>
                    </a:lnTo>
                    <a:lnTo>
                      <a:pt x="64" y="39"/>
                    </a:lnTo>
                    <a:lnTo>
                      <a:pt x="64" y="37"/>
                    </a:lnTo>
                    <a:lnTo>
                      <a:pt x="63" y="36"/>
                    </a:lnTo>
                    <a:lnTo>
                      <a:pt x="63" y="34"/>
                    </a:lnTo>
                    <a:lnTo>
                      <a:pt x="63" y="33"/>
                    </a:lnTo>
                    <a:lnTo>
                      <a:pt x="62" y="32"/>
                    </a:lnTo>
                    <a:lnTo>
                      <a:pt x="62" y="30"/>
                    </a:lnTo>
                    <a:lnTo>
                      <a:pt x="61" y="29"/>
                    </a:lnTo>
                    <a:lnTo>
                      <a:pt x="61" y="27"/>
                    </a:lnTo>
                    <a:lnTo>
                      <a:pt x="60" y="26"/>
                    </a:lnTo>
                    <a:lnTo>
                      <a:pt x="59" y="25"/>
                    </a:lnTo>
                    <a:lnTo>
                      <a:pt x="59" y="24"/>
                    </a:lnTo>
                    <a:lnTo>
                      <a:pt x="57" y="21"/>
                    </a:lnTo>
                    <a:lnTo>
                      <a:pt x="56" y="19"/>
                    </a:lnTo>
                    <a:lnTo>
                      <a:pt x="54" y="17"/>
                    </a:lnTo>
                    <a:lnTo>
                      <a:pt x="52" y="16"/>
                    </a:lnTo>
                    <a:lnTo>
                      <a:pt x="50" y="14"/>
                    </a:lnTo>
                    <a:lnTo>
                      <a:pt x="48" y="13"/>
                    </a:lnTo>
                    <a:lnTo>
                      <a:pt x="47" y="13"/>
                    </a:lnTo>
                    <a:lnTo>
                      <a:pt x="45" y="12"/>
                    </a:lnTo>
                    <a:lnTo>
                      <a:pt x="44" y="11"/>
                    </a:lnTo>
                    <a:lnTo>
                      <a:pt x="43" y="10"/>
                    </a:lnTo>
                    <a:lnTo>
                      <a:pt x="41" y="10"/>
                    </a:lnTo>
                    <a:lnTo>
                      <a:pt x="40" y="10"/>
                    </a:lnTo>
                    <a:lnTo>
                      <a:pt x="38" y="9"/>
                    </a:lnTo>
                    <a:lnTo>
                      <a:pt x="36" y="9"/>
                    </a:lnTo>
                    <a:lnTo>
                      <a:pt x="34" y="10"/>
                    </a:lnTo>
                    <a:lnTo>
                      <a:pt x="32" y="11"/>
                    </a:lnTo>
                    <a:lnTo>
                      <a:pt x="30" y="11"/>
                    </a:lnTo>
                    <a:lnTo>
                      <a:pt x="29" y="12"/>
                    </a:lnTo>
                    <a:lnTo>
                      <a:pt x="27" y="13"/>
                    </a:lnTo>
                    <a:lnTo>
                      <a:pt x="26" y="13"/>
                    </a:lnTo>
                    <a:lnTo>
                      <a:pt x="24" y="14"/>
                    </a:lnTo>
                    <a:lnTo>
                      <a:pt x="22" y="15"/>
                    </a:lnTo>
                    <a:lnTo>
                      <a:pt x="20" y="15"/>
                    </a:lnTo>
                    <a:lnTo>
                      <a:pt x="18" y="17"/>
                    </a:lnTo>
                    <a:lnTo>
                      <a:pt x="16" y="17"/>
                    </a:lnTo>
                    <a:lnTo>
                      <a:pt x="15" y="18"/>
                    </a:lnTo>
                    <a:lnTo>
                      <a:pt x="13" y="18"/>
                    </a:lnTo>
                    <a:lnTo>
                      <a:pt x="11" y="19"/>
                    </a:lnTo>
                    <a:lnTo>
                      <a:pt x="10" y="19"/>
                    </a:lnTo>
                    <a:lnTo>
                      <a:pt x="9" y="20"/>
                    </a:lnTo>
                    <a:lnTo>
                      <a:pt x="7" y="20"/>
                    </a:lnTo>
                    <a:lnTo>
                      <a:pt x="6" y="20"/>
                    </a:lnTo>
                    <a:lnTo>
                      <a:pt x="5" y="19"/>
                    </a:lnTo>
                    <a:lnTo>
                      <a:pt x="3" y="17"/>
                    </a:lnTo>
                    <a:lnTo>
                      <a:pt x="2" y="16"/>
                    </a:lnTo>
                    <a:lnTo>
                      <a:pt x="1" y="15"/>
                    </a:lnTo>
                    <a:lnTo>
                      <a:pt x="0" y="13"/>
                    </a:lnTo>
                    <a:lnTo>
                      <a:pt x="1" y="12"/>
                    </a:lnTo>
                    <a:lnTo>
                      <a:pt x="2" y="11"/>
                    </a:lnTo>
                    <a:lnTo>
                      <a:pt x="3" y="11"/>
                    </a:lnTo>
                    <a:lnTo>
                      <a:pt x="3" y="11"/>
                    </a:lnTo>
                    <a:close/>
                  </a:path>
                </a:pathLst>
              </a:custGeom>
              <a:solidFill>
                <a:srgbClr val="693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a:extLst>
                  <a:ext uri="{FF2B5EF4-FFF2-40B4-BE49-F238E27FC236}">
                    <a16:creationId xmlns:a16="http://schemas.microsoft.com/office/drawing/2014/main" id="{A42B9D73-8AA8-4FC1-8F95-63492F73AC28}"/>
                  </a:ext>
                </a:extLst>
              </p:cNvPr>
              <p:cNvSpPr>
                <a:spLocks/>
              </p:cNvSpPr>
              <p:nvPr/>
            </p:nvSpPr>
            <p:spPr bwMode="auto">
              <a:xfrm>
                <a:off x="4730" y="3367"/>
                <a:ext cx="218" cy="120"/>
              </a:xfrm>
              <a:custGeom>
                <a:avLst/>
                <a:gdLst>
                  <a:gd name="T0" fmla="*/ 11 w 218"/>
                  <a:gd name="T1" fmla="*/ 32 h 120"/>
                  <a:gd name="T2" fmla="*/ 22 w 218"/>
                  <a:gd name="T3" fmla="*/ 43 h 120"/>
                  <a:gd name="T4" fmla="*/ 39 w 218"/>
                  <a:gd name="T5" fmla="*/ 56 h 120"/>
                  <a:gd name="T6" fmla="*/ 58 w 218"/>
                  <a:gd name="T7" fmla="*/ 71 h 120"/>
                  <a:gd name="T8" fmla="*/ 78 w 218"/>
                  <a:gd name="T9" fmla="*/ 86 h 120"/>
                  <a:gd name="T10" fmla="*/ 100 w 218"/>
                  <a:gd name="T11" fmla="*/ 100 h 120"/>
                  <a:gd name="T12" fmla="*/ 120 w 218"/>
                  <a:gd name="T13" fmla="*/ 111 h 120"/>
                  <a:gd name="T14" fmla="*/ 138 w 218"/>
                  <a:gd name="T15" fmla="*/ 118 h 120"/>
                  <a:gd name="T16" fmla="*/ 154 w 218"/>
                  <a:gd name="T17" fmla="*/ 120 h 120"/>
                  <a:gd name="T18" fmla="*/ 168 w 218"/>
                  <a:gd name="T19" fmla="*/ 118 h 120"/>
                  <a:gd name="T20" fmla="*/ 179 w 218"/>
                  <a:gd name="T21" fmla="*/ 114 h 120"/>
                  <a:gd name="T22" fmla="*/ 190 w 218"/>
                  <a:gd name="T23" fmla="*/ 107 h 120"/>
                  <a:gd name="T24" fmla="*/ 202 w 218"/>
                  <a:gd name="T25" fmla="*/ 93 h 120"/>
                  <a:gd name="T26" fmla="*/ 209 w 218"/>
                  <a:gd name="T27" fmla="*/ 83 h 120"/>
                  <a:gd name="T28" fmla="*/ 213 w 218"/>
                  <a:gd name="T29" fmla="*/ 74 h 120"/>
                  <a:gd name="T30" fmla="*/ 216 w 218"/>
                  <a:gd name="T31" fmla="*/ 64 h 120"/>
                  <a:gd name="T32" fmla="*/ 218 w 218"/>
                  <a:gd name="T33" fmla="*/ 53 h 120"/>
                  <a:gd name="T34" fmla="*/ 216 w 218"/>
                  <a:gd name="T35" fmla="*/ 41 h 120"/>
                  <a:gd name="T36" fmla="*/ 210 w 218"/>
                  <a:gd name="T37" fmla="*/ 31 h 120"/>
                  <a:gd name="T38" fmla="*/ 195 w 218"/>
                  <a:gd name="T39" fmla="*/ 19 h 120"/>
                  <a:gd name="T40" fmla="*/ 184 w 218"/>
                  <a:gd name="T41" fmla="*/ 13 h 120"/>
                  <a:gd name="T42" fmla="*/ 170 w 218"/>
                  <a:gd name="T43" fmla="*/ 8 h 120"/>
                  <a:gd name="T44" fmla="*/ 155 w 218"/>
                  <a:gd name="T45" fmla="*/ 2 h 120"/>
                  <a:gd name="T46" fmla="*/ 144 w 218"/>
                  <a:gd name="T47" fmla="*/ 0 h 120"/>
                  <a:gd name="T48" fmla="*/ 155 w 218"/>
                  <a:gd name="T49" fmla="*/ 8 h 120"/>
                  <a:gd name="T50" fmla="*/ 167 w 218"/>
                  <a:gd name="T51" fmla="*/ 14 h 120"/>
                  <a:gd name="T52" fmla="*/ 176 w 218"/>
                  <a:gd name="T53" fmla="*/ 22 h 120"/>
                  <a:gd name="T54" fmla="*/ 166 w 218"/>
                  <a:gd name="T55" fmla="*/ 25 h 120"/>
                  <a:gd name="T56" fmla="*/ 155 w 218"/>
                  <a:gd name="T57" fmla="*/ 29 h 120"/>
                  <a:gd name="T58" fmla="*/ 146 w 218"/>
                  <a:gd name="T59" fmla="*/ 38 h 120"/>
                  <a:gd name="T60" fmla="*/ 139 w 218"/>
                  <a:gd name="T61" fmla="*/ 50 h 120"/>
                  <a:gd name="T62" fmla="*/ 134 w 218"/>
                  <a:gd name="T63" fmla="*/ 65 h 120"/>
                  <a:gd name="T64" fmla="*/ 131 w 218"/>
                  <a:gd name="T65" fmla="*/ 79 h 120"/>
                  <a:gd name="T66" fmla="*/ 131 w 218"/>
                  <a:gd name="T67" fmla="*/ 91 h 120"/>
                  <a:gd name="T68" fmla="*/ 136 w 218"/>
                  <a:gd name="T69" fmla="*/ 101 h 120"/>
                  <a:gd name="T70" fmla="*/ 141 w 218"/>
                  <a:gd name="T71" fmla="*/ 100 h 120"/>
                  <a:gd name="T72" fmla="*/ 139 w 218"/>
                  <a:gd name="T73" fmla="*/ 91 h 120"/>
                  <a:gd name="T74" fmla="*/ 140 w 218"/>
                  <a:gd name="T75" fmla="*/ 77 h 120"/>
                  <a:gd name="T76" fmla="*/ 145 w 218"/>
                  <a:gd name="T77" fmla="*/ 62 h 120"/>
                  <a:gd name="T78" fmla="*/ 151 w 218"/>
                  <a:gd name="T79" fmla="*/ 48 h 120"/>
                  <a:gd name="T80" fmla="*/ 161 w 218"/>
                  <a:gd name="T81" fmla="*/ 37 h 120"/>
                  <a:gd name="T82" fmla="*/ 175 w 218"/>
                  <a:gd name="T83" fmla="*/ 30 h 120"/>
                  <a:gd name="T84" fmla="*/ 184 w 218"/>
                  <a:gd name="T85" fmla="*/ 28 h 120"/>
                  <a:gd name="T86" fmla="*/ 198 w 218"/>
                  <a:gd name="T87" fmla="*/ 31 h 120"/>
                  <a:gd name="T88" fmla="*/ 209 w 218"/>
                  <a:gd name="T89" fmla="*/ 43 h 120"/>
                  <a:gd name="T90" fmla="*/ 211 w 218"/>
                  <a:gd name="T91" fmla="*/ 53 h 120"/>
                  <a:gd name="T92" fmla="*/ 208 w 218"/>
                  <a:gd name="T93" fmla="*/ 63 h 120"/>
                  <a:gd name="T94" fmla="*/ 202 w 218"/>
                  <a:gd name="T95" fmla="*/ 76 h 120"/>
                  <a:gd name="T96" fmla="*/ 191 w 218"/>
                  <a:gd name="T97" fmla="*/ 89 h 120"/>
                  <a:gd name="T98" fmla="*/ 178 w 218"/>
                  <a:gd name="T99" fmla="*/ 101 h 120"/>
                  <a:gd name="T100" fmla="*/ 165 w 218"/>
                  <a:gd name="T101" fmla="*/ 109 h 120"/>
                  <a:gd name="T102" fmla="*/ 154 w 218"/>
                  <a:gd name="T103" fmla="*/ 113 h 120"/>
                  <a:gd name="T104" fmla="*/ 142 w 218"/>
                  <a:gd name="T105" fmla="*/ 112 h 120"/>
                  <a:gd name="T106" fmla="*/ 127 w 218"/>
                  <a:gd name="T107" fmla="*/ 106 h 120"/>
                  <a:gd name="T108" fmla="*/ 111 w 218"/>
                  <a:gd name="T109" fmla="*/ 98 h 120"/>
                  <a:gd name="T110" fmla="*/ 96 w 218"/>
                  <a:gd name="T111" fmla="*/ 88 h 120"/>
                  <a:gd name="T112" fmla="*/ 83 w 218"/>
                  <a:gd name="T113" fmla="*/ 79 h 120"/>
                  <a:gd name="T114" fmla="*/ 68 w 218"/>
                  <a:gd name="T115" fmla="*/ 66 h 120"/>
                  <a:gd name="T116" fmla="*/ 51 w 218"/>
                  <a:gd name="T117" fmla="*/ 53 h 120"/>
                  <a:gd name="T118" fmla="*/ 38 w 218"/>
                  <a:gd name="T119" fmla="*/ 43 h 120"/>
                  <a:gd name="T120" fmla="*/ 25 w 218"/>
                  <a:gd name="T121" fmla="*/ 33 h 120"/>
                  <a:gd name="T122" fmla="*/ 13 w 218"/>
                  <a:gd name="T123" fmla="*/ 27 h 120"/>
                  <a:gd name="T124" fmla="*/ 0 w 218"/>
                  <a:gd name="T125" fmla="*/ 2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 h="120">
                    <a:moveTo>
                      <a:pt x="3" y="25"/>
                    </a:moveTo>
                    <a:lnTo>
                      <a:pt x="4" y="26"/>
                    </a:lnTo>
                    <a:lnTo>
                      <a:pt x="5" y="27"/>
                    </a:lnTo>
                    <a:lnTo>
                      <a:pt x="7" y="29"/>
                    </a:lnTo>
                    <a:lnTo>
                      <a:pt x="8" y="30"/>
                    </a:lnTo>
                    <a:lnTo>
                      <a:pt x="9" y="31"/>
                    </a:lnTo>
                    <a:lnTo>
                      <a:pt x="11" y="32"/>
                    </a:lnTo>
                    <a:lnTo>
                      <a:pt x="12" y="34"/>
                    </a:lnTo>
                    <a:lnTo>
                      <a:pt x="13" y="35"/>
                    </a:lnTo>
                    <a:lnTo>
                      <a:pt x="15" y="36"/>
                    </a:lnTo>
                    <a:lnTo>
                      <a:pt x="17" y="38"/>
                    </a:lnTo>
                    <a:lnTo>
                      <a:pt x="19" y="39"/>
                    </a:lnTo>
                    <a:lnTo>
                      <a:pt x="20" y="41"/>
                    </a:lnTo>
                    <a:lnTo>
                      <a:pt x="22" y="43"/>
                    </a:lnTo>
                    <a:lnTo>
                      <a:pt x="24" y="44"/>
                    </a:lnTo>
                    <a:lnTo>
                      <a:pt x="27" y="46"/>
                    </a:lnTo>
                    <a:lnTo>
                      <a:pt x="29" y="48"/>
                    </a:lnTo>
                    <a:lnTo>
                      <a:pt x="31" y="50"/>
                    </a:lnTo>
                    <a:lnTo>
                      <a:pt x="34" y="52"/>
                    </a:lnTo>
                    <a:lnTo>
                      <a:pt x="36" y="54"/>
                    </a:lnTo>
                    <a:lnTo>
                      <a:pt x="39" y="56"/>
                    </a:lnTo>
                    <a:lnTo>
                      <a:pt x="41" y="58"/>
                    </a:lnTo>
                    <a:lnTo>
                      <a:pt x="44" y="60"/>
                    </a:lnTo>
                    <a:lnTo>
                      <a:pt x="47" y="62"/>
                    </a:lnTo>
                    <a:lnTo>
                      <a:pt x="49" y="64"/>
                    </a:lnTo>
                    <a:lnTo>
                      <a:pt x="52" y="66"/>
                    </a:lnTo>
                    <a:lnTo>
                      <a:pt x="55" y="68"/>
                    </a:lnTo>
                    <a:lnTo>
                      <a:pt x="58" y="71"/>
                    </a:lnTo>
                    <a:lnTo>
                      <a:pt x="61" y="73"/>
                    </a:lnTo>
                    <a:lnTo>
                      <a:pt x="64" y="75"/>
                    </a:lnTo>
                    <a:lnTo>
                      <a:pt x="67" y="77"/>
                    </a:lnTo>
                    <a:lnTo>
                      <a:pt x="70" y="80"/>
                    </a:lnTo>
                    <a:lnTo>
                      <a:pt x="72" y="82"/>
                    </a:lnTo>
                    <a:lnTo>
                      <a:pt x="75" y="84"/>
                    </a:lnTo>
                    <a:lnTo>
                      <a:pt x="78" y="86"/>
                    </a:lnTo>
                    <a:lnTo>
                      <a:pt x="82" y="88"/>
                    </a:lnTo>
                    <a:lnTo>
                      <a:pt x="84" y="90"/>
                    </a:lnTo>
                    <a:lnTo>
                      <a:pt x="87" y="92"/>
                    </a:lnTo>
                    <a:lnTo>
                      <a:pt x="90" y="94"/>
                    </a:lnTo>
                    <a:lnTo>
                      <a:pt x="93" y="96"/>
                    </a:lnTo>
                    <a:lnTo>
                      <a:pt x="96" y="98"/>
                    </a:lnTo>
                    <a:lnTo>
                      <a:pt x="100" y="100"/>
                    </a:lnTo>
                    <a:lnTo>
                      <a:pt x="102" y="102"/>
                    </a:lnTo>
                    <a:lnTo>
                      <a:pt x="106" y="103"/>
                    </a:lnTo>
                    <a:lnTo>
                      <a:pt x="108" y="105"/>
                    </a:lnTo>
                    <a:lnTo>
                      <a:pt x="112" y="107"/>
                    </a:lnTo>
                    <a:lnTo>
                      <a:pt x="114" y="108"/>
                    </a:lnTo>
                    <a:lnTo>
                      <a:pt x="117" y="110"/>
                    </a:lnTo>
                    <a:lnTo>
                      <a:pt x="120" y="111"/>
                    </a:lnTo>
                    <a:lnTo>
                      <a:pt x="123" y="112"/>
                    </a:lnTo>
                    <a:lnTo>
                      <a:pt x="125" y="113"/>
                    </a:lnTo>
                    <a:lnTo>
                      <a:pt x="128" y="114"/>
                    </a:lnTo>
                    <a:lnTo>
                      <a:pt x="131" y="115"/>
                    </a:lnTo>
                    <a:lnTo>
                      <a:pt x="133" y="116"/>
                    </a:lnTo>
                    <a:lnTo>
                      <a:pt x="136" y="117"/>
                    </a:lnTo>
                    <a:lnTo>
                      <a:pt x="138" y="118"/>
                    </a:lnTo>
                    <a:lnTo>
                      <a:pt x="141" y="118"/>
                    </a:lnTo>
                    <a:lnTo>
                      <a:pt x="143" y="119"/>
                    </a:lnTo>
                    <a:lnTo>
                      <a:pt x="146" y="120"/>
                    </a:lnTo>
                    <a:lnTo>
                      <a:pt x="148" y="120"/>
                    </a:lnTo>
                    <a:lnTo>
                      <a:pt x="150" y="120"/>
                    </a:lnTo>
                    <a:lnTo>
                      <a:pt x="152" y="120"/>
                    </a:lnTo>
                    <a:lnTo>
                      <a:pt x="154" y="120"/>
                    </a:lnTo>
                    <a:lnTo>
                      <a:pt x="156" y="120"/>
                    </a:lnTo>
                    <a:lnTo>
                      <a:pt x="158" y="120"/>
                    </a:lnTo>
                    <a:lnTo>
                      <a:pt x="160" y="120"/>
                    </a:lnTo>
                    <a:lnTo>
                      <a:pt x="162" y="120"/>
                    </a:lnTo>
                    <a:lnTo>
                      <a:pt x="164" y="119"/>
                    </a:lnTo>
                    <a:lnTo>
                      <a:pt x="166" y="119"/>
                    </a:lnTo>
                    <a:lnTo>
                      <a:pt x="168" y="118"/>
                    </a:lnTo>
                    <a:lnTo>
                      <a:pt x="169" y="118"/>
                    </a:lnTo>
                    <a:lnTo>
                      <a:pt x="171" y="117"/>
                    </a:lnTo>
                    <a:lnTo>
                      <a:pt x="173" y="117"/>
                    </a:lnTo>
                    <a:lnTo>
                      <a:pt x="175" y="116"/>
                    </a:lnTo>
                    <a:lnTo>
                      <a:pt x="176" y="115"/>
                    </a:lnTo>
                    <a:lnTo>
                      <a:pt x="178" y="115"/>
                    </a:lnTo>
                    <a:lnTo>
                      <a:pt x="179" y="114"/>
                    </a:lnTo>
                    <a:lnTo>
                      <a:pt x="181" y="113"/>
                    </a:lnTo>
                    <a:lnTo>
                      <a:pt x="182" y="112"/>
                    </a:lnTo>
                    <a:lnTo>
                      <a:pt x="184" y="112"/>
                    </a:lnTo>
                    <a:lnTo>
                      <a:pt x="185" y="110"/>
                    </a:lnTo>
                    <a:lnTo>
                      <a:pt x="187" y="110"/>
                    </a:lnTo>
                    <a:lnTo>
                      <a:pt x="188" y="108"/>
                    </a:lnTo>
                    <a:lnTo>
                      <a:pt x="190" y="107"/>
                    </a:lnTo>
                    <a:lnTo>
                      <a:pt x="192" y="105"/>
                    </a:lnTo>
                    <a:lnTo>
                      <a:pt x="194" y="103"/>
                    </a:lnTo>
                    <a:lnTo>
                      <a:pt x="197" y="100"/>
                    </a:lnTo>
                    <a:lnTo>
                      <a:pt x="199" y="98"/>
                    </a:lnTo>
                    <a:lnTo>
                      <a:pt x="200" y="96"/>
                    </a:lnTo>
                    <a:lnTo>
                      <a:pt x="201" y="95"/>
                    </a:lnTo>
                    <a:lnTo>
                      <a:pt x="202" y="93"/>
                    </a:lnTo>
                    <a:lnTo>
                      <a:pt x="203" y="92"/>
                    </a:lnTo>
                    <a:lnTo>
                      <a:pt x="204" y="91"/>
                    </a:lnTo>
                    <a:lnTo>
                      <a:pt x="205" y="89"/>
                    </a:lnTo>
                    <a:lnTo>
                      <a:pt x="206" y="88"/>
                    </a:lnTo>
                    <a:lnTo>
                      <a:pt x="207" y="86"/>
                    </a:lnTo>
                    <a:lnTo>
                      <a:pt x="208" y="85"/>
                    </a:lnTo>
                    <a:lnTo>
                      <a:pt x="209" y="83"/>
                    </a:lnTo>
                    <a:lnTo>
                      <a:pt x="209" y="82"/>
                    </a:lnTo>
                    <a:lnTo>
                      <a:pt x="210" y="81"/>
                    </a:lnTo>
                    <a:lnTo>
                      <a:pt x="211" y="79"/>
                    </a:lnTo>
                    <a:lnTo>
                      <a:pt x="211" y="78"/>
                    </a:lnTo>
                    <a:lnTo>
                      <a:pt x="212" y="76"/>
                    </a:lnTo>
                    <a:lnTo>
                      <a:pt x="213" y="75"/>
                    </a:lnTo>
                    <a:lnTo>
                      <a:pt x="213" y="74"/>
                    </a:lnTo>
                    <a:lnTo>
                      <a:pt x="214" y="72"/>
                    </a:lnTo>
                    <a:lnTo>
                      <a:pt x="214" y="71"/>
                    </a:lnTo>
                    <a:lnTo>
                      <a:pt x="215" y="69"/>
                    </a:lnTo>
                    <a:lnTo>
                      <a:pt x="215" y="68"/>
                    </a:lnTo>
                    <a:lnTo>
                      <a:pt x="215" y="67"/>
                    </a:lnTo>
                    <a:lnTo>
                      <a:pt x="216" y="65"/>
                    </a:lnTo>
                    <a:lnTo>
                      <a:pt x="216" y="64"/>
                    </a:lnTo>
                    <a:lnTo>
                      <a:pt x="217" y="63"/>
                    </a:lnTo>
                    <a:lnTo>
                      <a:pt x="217" y="62"/>
                    </a:lnTo>
                    <a:lnTo>
                      <a:pt x="217" y="61"/>
                    </a:lnTo>
                    <a:lnTo>
                      <a:pt x="217" y="60"/>
                    </a:lnTo>
                    <a:lnTo>
                      <a:pt x="218" y="57"/>
                    </a:lnTo>
                    <a:lnTo>
                      <a:pt x="218" y="56"/>
                    </a:lnTo>
                    <a:lnTo>
                      <a:pt x="218" y="53"/>
                    </a:lnTo>
                    <a:lnTo>
                      <a:pt x="218" y="51"/>
                    </a:lnTo>
                    <a:lnTo>
                      <a:pt x="218" y="49"/>
                    </a:lnTo>
                    <a:lnTo>
                      <a:pt x="218" y="47"/>
                    </a:lnTo>
                    <a:lnTo>
                      <a:pt x="217" y="45"/>
                    </a:lnTo>
                    <a:lnTo>
                      <a:pt x="217" y="44"/>
                    </a:lnTo>
                    <a:lnTo>
                      <a:pt x="216" y="42"/>
                    </a:lnTo>
                    <a:lnTo>
                      <a:pt x="216" y="41"/>
                    </a:lnTo>
                    <a:lnTo>
                      <a:pt x="215" y="39"/>
                    </a:lnTo>
                    <a:lnTo>
                      <a:pt x="214" y="37"/>
                    </a:lnTo>
                    <a:lnTo>
                      <a:pt x="213" y="36"/>
                    </a:lnTo>
                    <a:lnTo>
                      <a:pt x="213" y="35"/>
                    </a:lnTo>
                    <a:lnTo>
                      <a:pt x="212" y="33"/>
                    </a:lnTo>
                    <a:lnTo>
                      <a:pt x="211" y="32"/>
                    </a:lnTo>
                    <a:lnTo>
                      <a:pt x="210" y="31"/>
                    </a:lnTo>
                    <a:lnTo>
                      <a:pt x="209" y="30"/>
                    </a:lnTo>
                    <a:lnTo>
                      <a:pt x="207" y="27"/>
                    </a:lnTo>
                    <a:lnTo>
                      <a:pt x="205" y="26"/>
                    </a:lnTo>
                    <a:lnTo>
                      <a:pt x="202" y="24"/>
                    </a:lnTo>
                    <a:lnTo>
                      <a:pt x="200" y="22"/>
                    </a:lnTo>
                    <a:lnTo>
                      <a:pt x="198" y="21"/>
                    </a:lnTo>
                    <a:lnTo>
                      <a:pt x="195" y="19"/>
                    </a:lnTo>
                    <a:lnTo>
                      <a:pt x="193" y="18"/>
                    </a:lnTo>
                    <a:lnTo>
                      <a:pt x="192" y="17"/>
                    </a:lnTo>
                    <a:lnTo>
                      <a:pt x="190" y="16"/>
                    </a:lnTo>
                    <a:lnTo>
                      <a:pt x="189" y="15"/>
                    </a:lnTo>
                    <a:lnTo>
                      <a:pt x="188" y="15"/>
                    </a:lnTo>
                    <a:lnTo>
                      <a:pt x="186" y="14"/>
                    </a:lnTo>
                    <a:lnTo>
                      <a:pt x="184" y="13"/>
                    </a:lnTo>
                    <a:lnTo>
                      <a:pt x="183" y="12"/>
                    </a:lnTo>
                    <a:lnTo>
                      <a:pt x="181" y="11"/>
                    </a:lnTo>
                    <a:lnTo>
                      <a:pt x="179" y="11"/>
                    </a:lnTo>
                    <a:lnTo>
                      <a:pt x="176" y="10"/>
                    </a:lnTo>
                    <a:lnTo>
                      <a:pt x="175" y="9"/>
                    </a:lnTo>
                    <a:lnTo>
                      <a:pt x="172" y="8"/>
                    </a:lnTo>
                    <a:lnTo>
                      <a:pt x="170" y="8"/>
                    </a:lnTo>
                    <a:lnTo>
                      <a:pt x="168" y="7"/>
                    </a:lnTo>
                    <a:lnTo>
                      <a:pt x="166" y="6"/>
                    </a:lnTo>
                    <a:lnTo>
                      <a:pt x="164" y="5"/>
                    </a:lnTo>
                    <a:lnTo>
                      <a:pt x="162" y="4"/>
                    </a:lnTo>
                    <a:lnTo>
                      <a:pt x="159" y="4"/>
                    </a:lnTo>
                    <a:lnTo>
                      <a:pt x="157" y="3"/>
                    </a:lnTo>
                    <a:lnTo>
                      <a:pt x="155" y="2"/>
                    </a:lnTo>
                    <a:lnTo>
                      <a:pt x="153" y="2"/>
                    </a:lnTo>
                    <a:lnTo>
                      <a:pt x="152" y="1"/>
                    </a:lnTo>
                    <a:lnTo>
                      <a:pt x="150" y="1"/>
                    </a:lnTo>
                    <a:lnTo>
                      <a:pt x="149" y="0"/>
                    </a:lnTo>
                    <a:lnTo>
                      <a:pt x="147" y="0"/>
                    </a:lnTo>
                    <a:lnTo>
                      <a:pt x="145" y="0"/>
                    </a:lnTo>
                    <a:lnTo>
                      <a:pt x="144" y="0"/>
                    </a:lnTo>
                    <a:lnTo>
                      <a:pt x="144" y="0"/>
                    </a:lnTo>
                    <a:lnTo>
                      <a:pt x="145" y="2"/>
                    </a:lnTo>
                    <a:lnTo>
                      <a:pt x="146" y="3"/>
                    </a:lnTo>
                    <a:lnTo>
                      <a:pt x="148" y="4"/>
                    </a:lnTo>
                    <a:lnTo>
                      <a:pt x="150" y="5"/>
                    </a:lnTo>
                    <a:lnTo>
                      <a:pt x="153" y="7"/>
                    </a:lnTo>
                    <a:lnTo>
                      <a:pt x="155" y="8"/>
                    </a:lnTo>
                    <a:lnTo>
                      <a:pt x="157" y="9"/>
                    </a:lnTo>
                    <a:lnTo>
                      <a:pt x="159" y="10"/>
                    </a:lnTo>
                    <a:lnTo>
                      <a:pt x="160" y="11"/>
                    </a:lnTo>
                    <a:lnTo>
                      <a:pt x="161" y="11"/>
                    </a:lnTo>
                    <a:lnTo>
                      <a:pt x="163" y="11"/>
                    </a:lnTo>
                    <a:lnTo>
                      <a:pt x="165" y="13"/>
                    </a:lnTo>
                    <a:lnTo>
                      <a:pt x="167" y="14"/>
                    </a:lnTo>
                    <a:lnTo>
                      <a:pt x="169" y="15"/>
                    </a:lnTo>
                    <a:lnTo>
                      <a:pt x="171" y="16"/>
                    </a:lnTo>
                    <a:lnTo>
                      <a:pt x="173" y="17"/>
                    </a:lnTo>
                    <a:lnTo>
                      <a:pt x="174" y="19"/>
                    </a:lnTo>
                    <a:lnTo>
                      <a:pt x="175" y="20"/>
                    </a:lnTo>
                    <a:lnTo>
                      <a:pt x="176" y="21"/>
                    </a:lnTo>
                    <a:lnTo>
                      <a:pt x="176" y="22"/>
                    </a:lnTo>
                    <a:lnTo>
                      <a:pt x="175" y="23"/>
                    </a:lnTo>
                    <a:lnTo>
                      <a:pt x="175" y="23"/>
                    </a:lnTo>
                    <a:lnTo>
                      <a:pt x="173" y="24"/>
                    </a:lnTo>
                    <a:lnTo>
                      <a:pt x="172" y="24"/>
                    </a:lnTo>
                    <a:lnTo>
                      <a:pt x="170" y="24"/>
                    </a:lnTo>
                    <a:lnTo>
                      <a:pt x="168" y="24"/>
                    </a:lnTo>
                    <a:lnTo>
                      <a:pt x="166" y="25"/>
                    </a:lnTo>
                    <a:lnTo>
                      <a:pt x="164" y="25"/>
                    </a:lnTo>
                    <a:lnTo>
                      <a:pt x="161" y="26"/>
                    </a:lnTo>
                    <a:lnTo>
                      <a:pt x="160" y="26"/>
                    </a:lnTo>
                    <a:lnTo>
                      <a:pt x="159" y="27"/>
                    </a:lnTo>
                    <a:lnTo>
                      <a:pt x="157" y="27"/>
                    </a:lnTo>
                    <a:lnTo>
                      <a:pt x="156" y="28"/>
                    </a:lnTo>
                    <a:lnTo>
                      <a:pt x="155" y="29"/>
                    </a:lnTo>
                    <a:lnTo>
                      <a:pt x="153" y="30"/>
                    </a:lnTo>
                    <a:lnTo>
                      <a:pt x="152" y="30"/>
                    </a:lnTo>
                    <a:lnTo>
                      <a:pt x="151" y="32"/>
                    </a:lnTo>
                    <a:lnTo>
                      <a:pt x="149" y="33"/>
                    </a:lnTo>
                    <a:lnTo>
                      <a:pt x="149" y="34"/>
                    </a:lnTo>
                    <a:lnTo>
                      <a:pt x="147" y="36"/>
                    </a:lnTo>
                    <a:lnTo>
                      <a:pt x="146" y="38"/>
                    </a:lnTo>
                    <a:lnTo>
                      <a:pt x="145" y="39"/>
                    </a:lnTo>
                    <a:lnTo>
                      <a:pt x="144" y="41"/>
                    </a:lnTo>
                    <a:lnTo>
                      <a:pt x="143" y="42"/>
                    </a:lnTo>
                    <a:lnTo>
                      <a:pt x="142" y="45"/>
                    </a:lnTo>
                    <a:lnTo>
                      <a:pt x="141" y="46"/>
                    </a:lnTo>
                    <a:lnTo>
                      <a:pt x="140" y="48"/>
                    </a:lnTo>
                    <a:lnTo>
                      <a:pt x="139" y="50"/>
                    </a:lnTo>
                    <a:lnTo>
                      <a:pt x="138" y="53"/>
                    </a:lnTo>
                    <a:lnTo>
                      <a:pt x="138" y="55"/>
                    </a:lnTo>
                    <a:lnTo>
                      <a:pt x="137" y="57"/>
                    </a:lnTo>
                    <a:lnTo>
                      <a:pt x="136" y="59"/>
                    </a:lnTo>
                    <a:lnTo>
                      <a:pt x="135" y="61"/>
                    </a:lnTo>
                    <a:lnTo>
                      <a:pt x="134" y="63"/>
                    </a:lnTo>
                    <a:lnTo>
                      <a:pt x="134" y="65"/>
                    </a:lnTo>
                    <a:lnTo>
                      <a:pt x="133" y="67"/>
                    </a:lnTo>
                    <a:lnTo>
                      <a:pt x="133" y="69"/>
                    </a:lnTo>
                    <a:lnTo>
                      <a:pt x="132" y="71"/>
                    </a:lnTo>
                    <a:lnTo>
                      <a:pt x="132" y="73"/>
                    </a:lnTo>
                    <a:lnTo>
                      <a:pt x="131" y="75"/>
                    </a:lnTo>
                    <a:lnTo>
                      <a:pt x="131" y="77"/>
                    </a:lnTo>
                    <a:lnTo>
                      <a:pt x="131" y="79"/>
                    </a:lnTo>
                    <a:lnTo>
                      <a:pt x="131" y="81"/>
                    </a:lnTo>
                    <a:lnTo>
                      <a:pt x="131" y="83"/>
                    </a:lnTo>
                    <a:lnTo>
                      <a:pt x="131" y="84"/>
                    </a:lnTo>
                    <a:lnTo>
                      <a:pt x="131" y="86"/>
                    </a:lnTo>
                    <a:lnTo>
                      <a:pt x="131" y="88"/>
                    </a:lnTo>
                    <a:lnTo>
                      <a:pt x="131" y="89"/>
                    </a:lnTo>
                    <a:lnTo>
                      <a:pt x="131" y="91"/>
                    </a:lnTo>
                    <a:lnTo>
                      <a:pt x="132" y="92"/>
                    </a:lnTo>
                    <a:lnTo>
                      <a:pt x="132" y="93"/>
                    </a:lnTo>
                    <a:lnTo>
                      <a:pt x="133" y="95"/>
                    </a:lnTo>
                    <a:lnTo>
                      <a:pt x="133" y="96"/>
                    </a:lnTo>
                    <a:lnTo>
                      <a:pt x="134" y="97"/>
                    </a:lnTo>
                    <a:lnTo>
                      <a:pt x="135" y="99"/>
                    </a:lnTo>
                    <a:lnTo>
                      <a:pt x="136" y="101"/>
                    </a:lnTo>
                    <a:lnTo>
                      <a:pt x="137" y="102"/>
                    </a:lnTo>
                    <a:lnTo>
                      <a:pt x="139" y="104"/>
                    </a:lnTo>
                    <a:lnTo>
                      <a:pt x="140" y="105"/>
                    </a:lnTo>
                    <a:lnTo>
                      <a:pt x="141" y="105"/>
                    </a:lnTo>
                    <a:lnTo>
                      <a:pt x="142" y="103"/>
                    </a:lnTo>
                    <a:lnTo>
                      <a:pt x="141" y="102"/>
                    </a:lnTo>
                    <a:lnTo>
                      <a:pt x="141" y="100"/>
                    </a:lnTo>
                    <a:lnTo>
                      <a:pt x="141" y="99"/>
                    </a:lnTo>
                    <a:lnTo>
                      <a:pt x="141" y="98"/>
                    </a:lnTo>
                    <a:lnTo>
                      <a:pt x="141" y="97"/>
                    </a:lnTo>
                    <a:lnTo>
                      <a:pt x="140" y="96"/>
                    </a:lnTo>
                    <a:lnTo>
                      <a:pt x="140" y="94"/>
                    </a:lnTo>
                    <a:lnTo>
                      <a:pt x="140" y="92"/>
                    </a:lnTo>
                    <a:lnTo>
                      <a:pt x="139" y="91"/>
                    </a:lnTo>
                    <a:lnTo>
                      <a:pt x="139" y="89"/>
                    </a:lnTo>
                    <a:lnTo>
                      <a:pt x="139" y="87"/>
                    </a:lnTo>
                    <a:lnTo>
                      <a:pt x="139" y="85"/>
                    </a:lnTo>
                    <a:lnTo>
                      <a:pt x="140" y="83"/>
                    </a:lnTo>
                    <a:lnTo>
                      <a:pt x="140" y="81"/>
                    </a:lnTo>
                    <a:lnTo>
                      <a:pt x="140" y="79"/>
                    </a:lnTo>
                    <a:lnTo>
                      <a:pt x="140" y="77"/>
                    </a:lnTo>
                    <a:lnTo>
                      <a:pt x="141" y="75"/>
                    </a:lnTo>
                    <a:lnTo>
                      <a:pt x="141" y="73"/>
                    </a:lnTo>
                    <a:lnTo>
                      <a:pt x="142" y="70"/>
                    </a:lnTo>
                    <a:lnTo>
                      <a:pt x="142" y="68"/>
                    </a:lnTo>
                    <a:lnTo>
                      <a:pt x="143" y="66"/>
                    </a:lnTo>
                    <a:lnTo>
                      <a:pt x="144" y="64"/>
                    </a:lnTo>
                    <a:lnTo>
                      <a:pt x="145" y="62"/>
                    </a:lnTo>
                    <a:lnTo>
                      <a:pt x="145" y="60"/>
                    </a:lnTo>
                    <a:lnTo>
                      <a:pt x="146" y="58"/>
                    </a:lnTo>
                    <a:lnTo>
                      <a:pt x="147" y="56"/>
                    </a:lnTo>
                    <a:lnTo>
                      <a:pt x="148" y="54"/>
                    </a:lnTo>
                    <a:lnTo>
                      <a:pt x="149" y="52"/>
                    </a:lnTo>
                    <a:lnTo>
                      <a:pt x="149" y="50"/>
                    </a:lnTo>
                    <a:lnTo>
                      <a:pt x="151" y="48"/>
                    </a:lnTo>
                    <a:lnTo>
                      <a:pt x="151" y="46"/>
                    </a:lnTo>
                    <a:lnTo>
                      <a:pt x="153" y="45"/>
                    </a:lnTo>
                    <a:lnTo>
                      <a:pt x="153" y="44"/>
                    </a:lnTo>
                    <a:lnTo>
                      <a:pt x="155" y="42"/>
                    </a:lnTo>
                    <a:lnTo>
                      <a:pt x="157" y="40"/>
                    </a:lnTo>
                    <a:lnTo>
                      <a:pt x="159" y="38"/>
                    </a:lnTo>
                    <a:lnTo>
                      <a:pt x="161" y="37"/>
                    </a:lnTo>
                    <a:lnTo>
                      <a:pt x="163" y="35"/>
                    </a:lnTo>
                    <a:lnTo>
                      <a:pt x="165" y="34"/>
                    </a:lnTo>
                    <a:lnTo>
                      <a:pt x="168" y="33"/>
                    </a:lnTo>
                    <a:lnTo>
                      <a:pt x="170" y="32"/>
                    </a:lnTo>
                    <a:lnTo>
                      <a:pt x="173" y="31"/>
                    </a:lnTo>
                    <a:lnTo>
                      <a:pt x="174" y="30"/>
                    </a:lnTo>
                    <a:lnTo>
                      <a:pt x="175" y="30"/>
                    </a:lnTo>
                    <a:lnTo>
                      <a:pt x="176" y="30"/>
                    </a:lnTo>
                    <a:lnTo>
                      <a:pt x="178" y="30"/>
                    </a:lnTo>
                    <a:lnTo>
                      <a:pt x="179" y="29"/>
                    </a:lnTo>
                    <a:lnTo>
                      <a:pt x="180" y="29"/>
                    </a:lnTo>
                    <a:lnTo>
                      <a:pt x="181" y="29"/>
                    </a:lnTo>
                    <a:lnTo>
                      <a:pt x="183" y="29"/>
                    </a:lnTo>
                    <a:lnTo>
                      <a:pt x="184" y="28"/>
                    </a:lnTo>
                    <a:lnTo>
                      <a:pt x="185" y="28"/>
                    </a:lnTo>
                    <a:lnTo>
                      <a:pt x="187" y="28"/>
                    </a:lnTo>
                    <a:lnTo>
                      <a:pt x="188" y="29"/>
                    </a:lnTo>
                    <a:lnTo>
                      <a:pt x="190" y="29"/>
                    </a:lnTo>
                    <a:lnTo>
                      <a:pt x="193" y="30"/>
                    </a:lnTo>
                    <a:lnTo>
                      <a:pt x="195" y="30"/>
                    </a:lnTo>
                    <a:lnTo>
                      <a:pt x="198" y="31"/>
                    </a:lnTo>
                    <a:lnTo>
                      <a:pt x="200" y="32"/>
                    </a:lnTo>
                    <a:lnTo>
                      <a:pt x="202" y="34"/>
                    </a:lnTo>
                    <a:lnTo>
                      <a:pt x="203" y="35"/>
                    </a:lnTo>
                    <a:lnTo>
                      <a:pt x="205" y="37"/>
                    </a:lnTo>
                    <a:lnTo>
                      <a:pt x="206" y="38"/>
                    </a:lnTo>
                    <a:lnTo>
                      <a:pt x="208" y="41"/>
                    </a:lnTo>
                    <a:lnTo>
                      <a:pt x="209" y="43"/>
                    </a:lnTo>
                    <a:lnTo>
                      <a:pt x="210" y="45"/>
                    </a:lnTo>
                    <a:lnTo>
                      <a:pt x="210" y="46"/>
                    </a:lnTo>
                    <a:lnTo>
                      <a:pt x="210" y="47"/>
                    </a:lnTo>
                    <a:lnTo>
                      <a:pt x="210" y="49"/>
                    </a:lnTo>
                    <a:lnTo>
                      <a:pt x="211" y="50"/>
                    </a:lnTo>
                    <a:lnTo>
                      <a:pt x="211" y="51"/>
                    </a:lnTo>
                    <a:lnTo>
                      <a:pt x="211" y="53"/>
                    </a:lnTo>
                    <a:lnTo>
                      <a:pt x="211" y="54"/>
                    </a:lnTo>
                    <a:lnTo>
                      <a:pt x="211" y="56"/>
                    </a:lnTo>
                    <a:lnTo>
                      <a:pt x="210" y="57"/>
                    </a:lnTo>
                    <a:lnTo>
                      <a:pt x="210" y="58"/>
                    </a:lnTo>
                    <a:lnTo>
                      <a:pt x="209" y="60"/>
                    </a:lnTo>
                    <a:lnTo>
                      <a:pt x="209" y="62"/>
                    </a:lnTo>
                    <a:lnTo>
                      <a:pt x="208" y="63"/>
                    </a:lnTo>
                    <a:lnTo>
                      <a:pt x="208" y="65"/>
                    </a:lnTo>
                    <a:lnTo>
                      <a:pt x="207" y="67"/>
                    </a:lnTo>
                    <a:lnTo>
                      <a:pt x="206" y="69"/>
                    </a:lnTo>
                    <a:lnTo>
                      <a:pt x="205" y="70"/>
                    </a:lnTo>
                    <a:lnTo>
                      <a:pt x="204" y="72"/>
                    </a:lnTo>
                    <a:lnTo>
                      <a:pt x="203" y="74"/>
                    </a:lnTo>
                    <a:lnTo>
                      <a:pt x="202" y="76"/>
                    </a:lnTo>
                    <a:lnTo>
                      <a:pt x="201" y="78"/>
                    </a:lnTo>
                    <a:lnTo>
                      <a:pt x="199" y="80"/>
                    </a:lnTo>
                    <a:lnTo>
                      <a:pt x="198" y="82"/>
                    </a:lnTo>
                    <a:lnTo>
                      <a:pt x="196" y="84"/>
                    </a:lnTo>
                    <a:lnTo>
                      <a:pt x="194" y="85"/>
                    </a:lnTo>
                    <a:lnTo>
                      <a:pt x="193" y="87"/>
                    </a:lnTo>
                    <a:lnTo>
                      <a:pt x="191" y="89"/>
                    </a:lnTo>
                    <a:lnTo>
                      <a:pt x="190" y="91"/>
                    </a:lnTo>
                    <a:lnTo>
                      <a:pt x="188" y="93"/>
                    </a:lnTo>
                    <a:lnTo>
                      <a:pt x="186" y="94"/>
                    </a:lnTo>
                    <a:lnTo>
                      <a:pt x="184" y="96"/>
                    </a:lnTo>
                    <a:lnTo>
                      <a:pt x="182" y="98"/>
                    </a:lnTo>
                    <a:lnTo>
                      <a:pt x="180" y="99"/>
                    </a:lnTo>
                    <a:lnTo>
                      <a:pt x="178" y="101"/>
                    </a:lnTo>
                    <a:lnTo>
                      <a:pt x="176" y="102"/>
                    </a:lnTo>
                    <a:lnTo>
                      <a:pt x="175" y="103"/>
                    </a:lnTo>
                    <a:lnTo>
                      <a:pt x="173" y="105"/>
                    </a:lnTo>
                    <a:lnTo>
                      <a:pt x="171" y="106"/>
                    </a:lnTo>
                    <a:lnTo>
                      <a:pt x="169" y="107"/>
                    </a:lnTo>
                    <a:lnTo>
                      <a:pt x="167" y="108"/>
                    </a:lnTo>
                    <a:lnTo>
                      <a:pt x="165" y="109"/>
                    </a:lnTo>
                    <a:lnTo>
                      <a:pt x="164" y="110"/>
                    </a:lnTo>
                    <a:lnTo>
                      <a:pt x="162" y="111"/>
                    </a:lnTo>
                    <a:lnTo>
                      <a:pt x="160" y="111"/>
                    </a:lnTo>
                    <a:lnTo>
                      <a:pt x="158" y="112"/>
                    </a:lnTo>
                    <a:lnTo>
                      <a:pt x="157" y="113"/>
                    </a:lnTo>
                    <a:lnTo>
                      <a:pt x="155" y="113"/>
                    </a:lnTo>
                    <a:lnTo>
                      <a:pt x="154" y="113"/>
                    </a:lnTo>
                    <a:lnTo>
                      <a:pt x="152" y="113"/>
                    </a:lnTo>
                    <a:lnTo>
                      <a:pt x="151" y="113"/>
                    </a:lnTo>
                    <a:lnTo>
                      <a:pt x="149" y="113"/>
                    </a:lnTo>
                    <a:lnTo>
                      <a:pt x="147" y="113"/>
                    </a:lnTo>
                    <a:lnTo>
                      <a:pt x="146" y="113"/>
                    </a:lnTo>
                    <a:lnTo>
                      <a:pt x="144" y="113"/>
                    </a:lnTo>
                    <a:lnTo>
                      <a:pt x="142" y="112"/>
                    </a:lnTo>
                    <a:lnTo>
                      <a:pt x="140" y="112"/>
                    </a:lnTo>
                    <a:lnTo>
                      <a:pt x="138" y="111"/>
                    </a:lnTo>
                    <a:lnTo>
                      <a:pt x="135" y="110"/>
                    </a:lnTo>
                    <a:lnTo>
                      <a:pt x="133" y="109"/>
                    </a:lnTo>
                    <a:lnTo>
                      <a:pt x="131" y="108"/>
                    </a:lnTo>
                    <a:lnTo>
                      <a:pt x="129" y="107"/>
                    </a:lnTo>
                    <a:lnTo>
                      <a:pt x="127" y="106"/>
                    </a:lnTo>
                    <a:lnTo>
                      <a:pt x="124" y="105"/>
                    </a:lnTo>
                    <a:lnTo>
                      <a:pt x="123" y="104"/>
                    </a:lnTo>
                    <a:lnTo>
                      <a:pt x="120" y="103"/>
                    </a:lnTo>
                    <a:lnTo>
                      <a:pt x="118" y="102"/>
                    </a:lnTo>
                    <a:lnTo>
                      <a:pt x="116" y="100"/>
                    </a:lnTo>
                    <a:lnTo>
                      <a:pt x="113" y="99"/>
                    </a:lnTo>
                    <a:lnTo>
                      <a:pt x="111" y="98"/>
                    </a:lnTo>
                    <a:lnTo>
                      <a:pt x="109" y="96"/>
                    </a:lnTo>
                    <a:lnTo>
                      <a:pt x="107" y="95"/>
                    </a:lnTo>
                    <a:lnTo>
                      <a:pt x="105" y="94"/>
                    </a:lnTo>
                    <a:lnTo>
                      <a:pt x="102" y="92"/>
                    </a:lnTo>
                    <a:lnTo>
                      <a:pt x="100" y="91"/>
                    </a:lnTo>
                    <a:lnTo>
                      <a:pt x="98" y="90"/>
                    </a:lnTo>
                    <a:lnTo>
                      <a:pt x="96" y="88"/>
                    </a:lnTo>
                    <a:lnTo>
                      <a:pt x="94" y="87"/>
                    </a:lnTo>
                    <a:lnTo>
                      <a:pt x="92" y="86"/>
                    </a:lnTo>
                    <a:lnTo>
                      <a:pt x="90" y="84"/>
                    </a:lnTo>
                    <a:lnTo>
                      <a:pt x="89" y="83"/>
                    </a:lnTo>
                    <a:lnTo>
                      <a:pt x="87" y="82"/>
                    </a:lnTo>
                    <a:lnTo>
                      <a:pt x="85" y="80"/>
                    </a:lnTo>
                    <a:lnTo>
                      <a:pt x="83" y="79"/>
                    </a:lnTo>
                    <a:lnTo>
                      <a:pt x="81" y="77"/>
                    </a:lnTo>
                    <a:lnTo>
                      <a:pt x="79" y="76"/>
                    </a:lnTo>
                    <a:lnTo>
                      <a:pt x="77" y="74"/>
                    </a:lnTo>
                    <a:lnTo>
                      <a:pt x="74" y="72"/>
                    </a:lnTo>
                    <a:lnTo>
                      <a:pt x="72" y="70"/>
                    </a:lnTo>
                    <a:lnTo>
                      <a:pt x="70" y="68"/>
                    </a:lnTo>
                    <a:lnTo>
                      <a:pt x="68" y="66"/>
                    </a:lnTo>
                    <a:lnTo>
                      <a:pt x="65" y="64"/>
                    </a:lnTo>
                    <a:lnTo>
                      <a:pt x="63" y="62"/>
                    </a:lnTo>
                    <a:lnTo>
                      <a:pt x="60" y="60"/>
                    </a:lnTo>
                    <a:lnTo>
                      <a:pt x="58" y="58"/>
                    </a:lnTo>
                    <a:lnTo>
                      <a:pt x="55" y="56"/>
                    </a:lnTo>
                    <a:lnTo>
                      <a:pt x="53" y="54"/>
                    </a:lnTo>
                    <a:lnTo>
                      <a:pt x="51" y="53"/>
                    </a:lnTo>
                    <a:lnTo>
                      <a:pt x="50" y="52"/>
                    </a:lnTo>
                    <a:lnTo>
                      <a:pt x="49" y="51"/>
                    </a:lnTo>
                    <a:lnTo>
                      <a:pt x="48" y="50"/>
                    </a:lnTo>
                    <a:lnTo>
                      <a:pt x="45" y="48"/>
                    </a:lnTo>
                    <a:lnTo>
                      <a:pt x="43" y="46"/>
                    </a:lnTo>
                    <a:lnTo>
                      <a:pt x="41" y="45"/>
                    </a:lnTo>
                    <a:lnTo>
                      <a:pt x="38" y="43"/>
                    </a:lnTo>
                    <a:lnTo>
                      <a:pt x="36" y="41"/>
                    </a:lnTo>
                    <a:lnTo>
                      <a:pt x="34" y="40"/>
                    </a:lnTo>
                    <a:lnTo>
                      <a:pt x="32" y="38"/>
                    </a:lnTo>
                    <a:lnTo>
                      <a:pt x="30" y="37"/>
                    </a:lnTo>
                    <a:lnTo>
                      <a:pt x="28" y="35"/>
                    </a:lnTo>
                    <a:lnTo>
                      <a:pt x="27" y="34"/>
                    </a:lnTo>
                    <a:lnTo>
                      <a:pt x="25" y="33"/>
                    </a:lnTo>
                    <a:lnTo>
                      <a:pt x="24" y="33"/>
                    </a:lnTo>
                    <a:lnTo>
                      <a:pt x="22" y="32"/>
                    </a:lnTo>
                    <a:lnTo>
                      <a:pt x="22" y="31"/>
                    </a:lnTo>
                    <a:lnTo>
                      <a:pt x="19" y="30"/>
                    </a:lnTo>
                    <a:lnTo>
                      <a:pt x="17" y="29"/>
                    </a:lnTo>
                    <a:lnTo>
                      <a:pt x="15" y="28"/>
                    </a:lnTo>
                    <a:lnTo>
                      <a:pt x="13" y="27"/>
                    </a:lnTo>
                    <a:lnTo>
                      <a:pt x="10" y="26"/>
                    </a:lnTo>
                    <a:lnTo>
                      <a:pt x="8" y="25"/>
                    </a:lnTo>
                    <a:lnTo>
                      <a:pt x="6" y="24"/>
                    </a:lnTo>
                    <a:lnTo>
                      <a:pt x="4" y="23"/>
                    </a:lnTo>
                    <a:lnTo>
                      <a:pt x="2" y="22"/>
                    </a:lnTo>
                    <a:lnTo>
                      <a:pt x="1" y="22"/>
                    </a:lnTo>
                    <a:lnTo>
                      <a:pt x="0" y="22"/>
                    </a:lnTo>
                    <a:lnTo>
                      <a:pt x="0" y="22"/>
                    </a:lnTo>
                    <a:lnTo>
                      <a:pt x="0" y="22"/>
                    </a:lnTo>
                    <a:lnTo>
                      <a:pt x="0" y="23"/>
                    </a:lnTo>
                    <a:lnTo>
                      <a:pt x="1" y="24"/>
                    </a:lnTo>
                    <a:lnTo>
                      <a:pt x="3" y="25"/>
                    </a:lnTo>
                    <a:lnTo>
                      <a:pt x="3" y="25"/>
                    </a:lnTo>
                    <a:close/>
                  </a:path>
                </a:pathLst>
              </a:custGeom>
              <a:solidFill>
                <a:srgbClr val="693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9">
                <a:extLst>
                  <a:ext uri="{FF2B5EF4-FFF2-40B4-BE49-F238E27FC236}">
                    <a16:creationId xmlns:a16="http://schemas.microsoft.com/office/drawing/2014/main" id="{5454C00A-909F-4734-A8D6-68417A9E52DC}"/>
                  </a:ext>
                </a:extLst>
              </p:cNvPr>
              <p:cNvSpPr>
                <a:spLocks/>
              </p:cNvSpPr>
              <p:nvPr/>
            </p:nvSpPr>
            <p:spPr bwMode="auto">
              <a:xfrm>
                <a:off x="4547" y="3385"/>
                <a:ext cx="176" cy="118"/>
              </a:xfrm>
              <a:custGeom>
                <a:avLst/>
                <a:gdLst>
                  <a:gd name="T0" fmla="*/ 32 w 176"/>
                  <a:gd name="T1" fmla="*/ 21 h 118"/>
                  <a:gd name="T2" fmla="*/ 14 w 176"/>
                  <a:gd name="T3" fmla="*/ 39 h 118"/>
                  <a:gd name="T4" fmla="*/ 5 w 176"/>
                  <a:gd name="T5" fmla="*/ 52 h 118"/>
                  <a:gd name="T6" fmla="*/ 0 w 176"/>
                  <a:gd name="T7" fmla="*/ 65 h 118"/>
                  <a:gd name="T8" fmla="*/ 0 w 176"/>
                  <a:gd name="T9" fmla="*/ 79 h 118"/>
                  <a:gd name="T10" fmla="*/ 4 w 176"/>
                  <a:gd name="T11" fmla="*/ 92 h 118"/>
                  <a:gd name="T12" fmla="*/ 21 w 176"/>
                  <a:gd name="T13" fmla="*/ 108 h 118"/>
                  <a:gd name="T14" fmla="*/ 34 w 176"/>
                  <a:gd name="T15" fmla="*/ 114 h 118"/>
                  <a:gd name="T16" fmla="*/ 48 w 176"/>
                  <a:gd name="T17" fmla="*/ 117 h 118"/>
                  <a:gd name="T18" fmla="*/ 62 w 176"/>
                  <a:gd name="T19" fmla="*/ 118 h 118"/>
                  <a:gd name="T20" fmla="*/ 76 w 176"/>
                  <a:gd name="T21" fmla="*/ 115 h 118"/>
                  <a:gd name="T22" fmla="*/ 96 w 176"/>
                  <a:gd name="T23" fmla="*/ 102 h 118"/>
                  <a:gd name="T24" fmla="*/ 116 w 176"/>
                  <a:gd name="T25" fmla="*/ 82 h 118"/>
                  <a:gd name="T26" fmla="*/ 131 w 176"/>
                  <a:gd name="T27" fmla="*/ 62 h 118"/>
                  <a:gd name="T28" fmla="*/ 143 w 176"/>
                  <a:gd name="T29" fmla="*/ 53 h 118"/>
                  <a:gd name="T30" fmla="*/ 157 w 176"/>
                  <a:gd name="T31" fmla="*/ 55 h 118"/>
                  <a:gd name="T32" fmla="*/ 172 w 176"/>
                  <a:gd name="T33" fmla="*/ 47 h 118"/>
                  <a:gd name="T34" fmla="*/ 174 w 176"/>
                  <a:gd name="T35" fmla="*/ 31 h 118"/>
                  <a:gd name="T36" fmla="*/ 167 w 176"/>
                  <a:gd name="T37" fmla="*/ 17 h 118"/>
                  <a:gd name="T38" fmla="*/ 176 w 176"/>
                  <a:gd name="T39" fmla="*/ 1 h 118"/>
                  <a:gd name="T40" fmla="*/ 164 w 176"/>
                  <a:gd name="T41" fmla="*/ 9 h 118"/>
                  <a:gd name="T42" fmla="*/ 151 w 176"/>
                  <a:gd name="T43" fmla="*/ 2 h 118"/>
                  <a:gd name="T44" fmla="*/ 148 w 176"/>
                  <a:gd name="T45" fmla="*/ 8 h 118"/>
                  <a:gd name="T46" fmla="*/ 164 w 176"/>
                  <a:gd name="T47" fmla="*/ 25 h 118"/>
                  <a:gd name="T48" fmla="*/ 156 w 176"/>
                  <a:gd name="T49" fmla="*/ 30 h 118"/>
                  <a:gd name="T50" fmla="*/ 157 w 176"/>
                  <a:gd name="T51" fmla="*/ 37 h 118"/>
                  <a:gd name="T52" fmla="*/ 167 w 176"/>
                  <a:gd name="T53" fmla="*/ 44 h 118"/>
                  <a:gd name="T54" fmla="*/ 154 w 176"/>
                  <a:gd name="T55" fmla="*/ 49 h 118"/>
                  <a:gd name="T56" fmla="*/ 147 w 176"/>
                  <a:gd name="T57" fmla="*/ 39 h 118"/>
                  <a:gd name="T58" fmla="*/ 135 w 176"/>
                  <a:gd name="T59" fmla="*/ 23 h 118"/>
                  <a:gd name="T60" fmla="*/ 129 w 176"/>
                  <a:gd name="T61" fmla="*/ 28 h 118"/>
                  <a:gd name="T62" fmla="*/ 140 w 176"/>
                  <a:gd name="T63" fmla="*/ 42 h 118"/>
                  <a:gd name="T64" fmla="*/ 128 w 176"/>
                  <a:gd name="T65" fmla="*/ 58 h 118"/>
                  <a:gd name="T66" fmla="*/ 116 w 176"/>
                  <a:gd name="T67" fmla="*/ 75 h 118"/>
                  <a:gd name="T68" fmla="*/ 108 w 176"/>
                  <a:gd name="T69" fmla="*/ 76 h 118"/>
                  <a:gd name="T70" fmla="*/ 108 w 176"/>
                  <a:gd name="T71" fmla="*/ 58 h 118"/>
                  <a:gd name="T72" fmla="*/ 101 w 176"/>
                  <a:gd name="T73" fmla="*/ 46 h 118"/>
                  <a:gd name="T74" fmla="*/ 81 w 176"/>
                  <a:gd name="T75" fmla="*/ 38 h 118"/>
                  <a:gd name="T76" fmla="*/ 64 w 176"/>
                  <a:gd name="T77" fmla="*/ 34 h 118"/>
                  <a:gd name="T78" fmla="*/ 49 w 176"/>
                  <a:gd name="T79" fmla="*/ 35 h 118"/>
                  <a:gd name="T80" fmla="*/ 35 w 176"/>
                  <a:gd name="T81" fmla="*/ 42 h 118"/>
                  <a:gd name="T82" fmla="*/ 43 w 176"/>
                  <a:gd name="T83" fmla="*/ 41 h 118"/>
                  <a:gd name="T84" fmla="*/ 58 w 176"/>
                  <a:gd name="T85" fmla="*/ 40 h 118"/>
                  <a:gd name="T86" fmla="*/ 73 w 176"/>
                  <a:gd name="T87" fmla="*/ 43 h 118"/>
                  <a:gd name="T88" fmla="*/ 90 w 176"/>
                  <a:gd name="T89" fmla="*/ 50 h 118"/>
                  <a:gd name="T90" fmla="*/ 99 w 176"/>
                  <a:gd name="T91" fmla="*/ 63 h 118"/>
                  <a:gd name="T92" fmla="*/ 100 w 176"/>
                  <a:gd name="T93" fmla="*/ 77 h 118"/>
                  <a:gd name="T94" fmla="*/ 95 w 176"/>
                  <a:gd name="T95" fmla="*/ 90 h 118"/>
                  <a:gd name="T96" fmla="*/ 82 w 176"/>
                  <a:gd name="T97" fmla="*/ 99 h 118"/>
                  <a:gd name="T98" fmla="*/ 65 w 176"/>
                  <a:gd name="T99" fmla="*/ 103 h 118"/>
                  <a:gd name="T100" fmla="*/ 52 w 176"/>
                  <a:gd name="T101" fmla="*/ 103 h 118"/>
                  <a:gd name="T102" fmla="*/ 35 w 176"/>
                  <a:gd name="T103" fmla="*/ 100 h 118"/>
                  <a:gd name="T104" fmla="*/ 19 w 176"/>
                  <a:gd name="T105" fmla="*/ 91 h 118"/>
                  <a:gd name="T106" fmla="*/ 12 w 176"/>
                  <a:gd name="T107" fmla="*/ 78 h 118"/>
                  <a:gd name="T108" fmla="*/ 10 w 176"/>
                  <a:gd name="T109" fmla="*/ 65 h 118"/>
                  <a:gd name="T110" fmla="*/ 12 w 176"/>
                  <a:gd name="T111" fmla="*/ 53 h 118"/>
                  <a:gd name="T112" fmla="*/ 26 w 176"/>
                  <a:gd name="T113" fmla="*/ 37 h 118"/>
                  <a:gd name="T114" fmla="*/ 44 w 176"/>
                  <a:gd name="T115" fmla="*/ 25 h 118"/>
                  <a:gd name="T116" fmla="*/ 52 w 176"/>
                  <a:gd name="T117" fmla="*/ 13 h 118"/>
                  <a:gd name="T118" fmla="*/ 42 w 176"/>
                  <a:gd name="T119" fmla="*/ 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 h="118">
                    <a:moveTo>
                      <a:pt x="42" y="12"/>
                    </a:moveTo>
                    <a:lnTo>
                      <a:pt x="42" y="13"/>
                    </a:lnTo>
                    <a:lnTo>
                      <a:pt x="41" y="14"/>
                    </a:lnTo>
                    <a:lnTo>
                      <a:pt x="39" y="14"/>
                    </a:lnTo>
                    <a:lnTo>
                      <a:pt x="38" y="16"/>
                    </a:lnTo>
                    <a:lnTo>
                      <a:pt x="36" y="16"/>
                    </a:lnTo>
                    <a:lnTo>
                      <a:pt x="35" y="18"/>
                    </a:lnTo>
                    <a:lnTo>
                      <a:pt x="33" y="19"/>
                    </a:lnTo>
                    <a:lnTo>
                      <a:pt x="32" y="21"/>
                    </a:lnTo>
                    <a:lnTo>
                      <a:pt x="30" y="22"/>
                    </a:lnTo>
                    <a:lnTo>
                      <a:pt x="28" y="24"/>
                    </a:lnTo>
                    <a:lnTo>
                      <a:pt x="26" y="26"/>
                    </a:lnTo>
                    <a:lnTo>
                      <a:pt x="24" y="28"/>
                    </a:lnTo>
                    <a:lnTo>
                      <a:pt x="22" y="30"/>
                    </a:lnTo>
                    <a:lnTo>
                      <a:pt x="20" y="32"/>
                    </a:lnTo>
                    <a:lnTo>
                      <a:pt x="18" y="35"/>
                    </a:lnTo>
                    <a:lnTo>
                      <a:pt x="16" y="37"/>
                    </a:lnTo>
                    <a:lnTo>
                      <a:pt x="14" y="39"/>
                    </a:lnTo>
                    <a:lnTo>
                      <a:pt x="12" y="42"/>
                    </a:lnTo>
                    <a:lnTo>
                      <a:pt x="11" y="43"/>
                    </a:lnTo>
                    <a:lnTo>
                      <a:pt x="10" y="44"/>
                    </a:lnTo>
                    <a:lnTo>
                      <a:pt x="9" y="45"/>
                    </a:lnTo>
                    <a:lnTo>
                      <a:pt x="8" y="47"/>
                    </a:lnTo>
                    <a:lnTo>
                      <a:pt x="8" y="48"/>
                    </a:lnTo>
                    <a:lnTo>
                      <a:pt x="7" y="49"/>
                    </a:lnTo>
                    <a:lnTo>
                      <a:pt x="6" y="51"/>
                    </a:lnTo>
                    <a:lnTo>
                      <a:pt x="5" y="52"/>
                    </a:lnTo>
                    <a:lnTo>
                      <a:pt x="4" y="54"/>
                    </a:lnTo>
                    <a:lnTo>
                      <a:pt x="4" y="55"/>
                    </a:lnTo>
                    <a:lnTo>
                      <a:pt x="3" y="56"/>
                    </a:lnTo>
                    <a:lnTo>
                      <a:pt x="3" y="58"/>
                    </a:lnTo>
                    <a:lnTo>
                      <a:pt x="2" y="59"/>
                    </a:lnTo>
                    <a:lnTo>
                      <a:pt x="2" y="61"/>
                    </a:lnTo>
                    <a:lnTo>
                      <a:pt x="1" y="62"/>
                    </a:lnTo>
                    <a:lnTo>
                      <a:pt x="1" y="64"/>
                    </a:lnTo>
                    <a:lnTo>
                      <a:pt x="0" y="65"/>
                    </a:lnTo>
                    <a:lnTo>
                      <a:pt x="0" y="67"/>
                    </a:lnTo>
                    <a:lnTo>
                      <a:pt x="0" y="68"/>
                    </a:lnTo>
                    <a:lnTo>
                      <a:pt x="0" y="70"/>
                    </a:lnTo>
                    <a:lnTo>
                      <a:pt x="0" y="71"/>
                    </a:lnTo>
                    <a:lnTo>
                      <a:pt x="0" y="73"/>
                    </a:lnTo>
                    <a:lnTo>
                      <a:pt x="0" y="74"/>
                    </a:lnTo>
                    <a:lnTo>
                      <a:pt x="0" y="76"/>
                    </a:lnTo>
                    <a:lnTo>
                      <a:pt x="0" y="77"/>
                    </a:lnTo>
                    <a:lnTo>
                      <a:pt x="0" y="79"/>
                    </a:lnTo>
                    <a:lnTo>
                      <a:pt x="0" y="81"/>
                    </a:lnTo>
                    <a:lnTo>
                      <a:pt x="1" y="82"/>
                    </a:lnTo>
                    <a:lnTo>
                      <a:pt x="1" y="84"/>
                    </a:lnTo>
                    <a:lnTo>
                      <a:pt x="2" y="85"/>
                    </a:lnTo>
                    <a:lnTo>
                      <a:pt x="2" y="87"/>
                    </a:lnTo>
                    <a:lnTo>
                      <a:pt x="3" y="88"/>
                    </a:lnTo>
                    <a:lnTo>
                      <a:pt x="3" y="89"/>
                    </a:lnTo>
                    <a:lnTo>
                      <a:pt x="4" y="91"/>
                    </a:lnTo>
                    <a:lnTo>
                      <a:pt x="4" y="92"/>
                    </a:lnTo>
                    <a:lnTo>
                      <a:pt x="5" y="94"/>
                    </a:lnTo>
                    <a:lnTo>
                      <a:pt x="7" y="96"/>
                    </a:lnTo>
                    <a:lnTo>
                      <a:pt x="9" y="98"/>
                    </a:lnTo>
                    <a:lnTo>
                      <a:pt x="11" y="100"/>
                    </a:lnTo>
                    <a:lnTo>
                      <a:pt x="14" y="102"/>
                    </a:lnTo>
                    <a:lnTo>
                      <a:pt x="16" y="104"/>
                    </a:lnTo>
                    <a:lnTo>
                      <a:pt x="18" y="106"/>
                    </a:lnTo>
                    <a:lnTo>
                      <a:pt x="20" y="107"/>
                    </a:lnTo>
                    <a:lnTo>
                      <a:pt x="21" y="108"/>
                    </a:lnTo>
                    <a:lnTo>
                      <a:pt x="23" y="108"/>
                    </a:lnTo>
                    <a:lnTo>
                      <a:pt x="24" y="109"/>
                    </a:lnTo>
                    <a:lnTo>
                      <a:pt x="25" y="110"/>
                    </a:lnTo>
                    <a:lnTo>
                      <a:pt x="27" y="111"/>
                    </a:lnTo>
                    <a:lnTo>
                      <a:pt x="28" y="111"/>
                    </a:lnTo>
                    <a:lnTo>
                      <a:pt x="30" y="112"/>
                    </a:lnTo>
                    <a:lnTo>
                      <a:pt x="31" y="112"/>
                    </a:lnTo>
                    <a:lnTo>
                      <a:pt x="33" y="113"/>
                    </a:lnTo>
                    <a:lnTo>
                      <a:pt x="34" y="114"/>
                    </a:lnTo>
                    <a:lnTo>
                      <a:pt x="36" y="114"/>
                    </a:lnTo>
                    <a:lnTo>
                      <a:pt x="38" y="115"/>
                    </a:lnTo>
                    <a:lnTo>
                      <a:pt x="39" y="115"/>
                    </a:lnTo>
                    <a:lnTo>
                      <a:pt x="41" y="115"/>
                    </a:lnTo>
                    <a:lnTo>
                      <a:pt x="42" y="116"/>
                    </a:lnTo>
                    <a:lnTo>
                      <a:pt x="44" y="116"/>
                    </a:lnTo>
                    <a:lnTo>
                      <a:pt x="45" y="116"/>
                    </a:lnTo>
                    <a:lnTo>
                      <a:pt x="46" y="117"/>
                    </a:lnTo>
                    <a:lnTo>
                      <a:pt x="48" y="117"/>
                    </a:lnTo>
                    <a:lnTo>
                      <a:pt x="49" y="117"/>
                    </a:lnTo>
                    <a:lnTo>
                      <a:pt x="51" y="117"/>
                    </a:lnTo>
                    <a:lnTo>
                      <a:pt x="52" y="117"/>
                    </a:lnTo>
                    <a:lnTo>
                      <a:pt x="54" y="118"/>
                    </a:lnTo>
                    <a:lnTo>
                      <a:pt x="56" y="118"/>
                    </a:lnTo>
                    <a:lnTo>
                      <a:pt x="57" y="118"/>
                    </a:lnTo>
                    <a:lnTo>
                      <a:pt x="59" y="118"/>
                    </a:lnTo>
                    <a:lnTo>
                      <a:pt x="60" y="118"/>
                    </a:lnTo>
                    <a:lnTo>
                      <a:pt x="62" y="118"/>
                    </a:lnTo>
                    <a:lnTo>
                      <a:pt x="63" y="118"/>
                    </a:lnTo>
                    <a:lnTo>
                      <a:pt x="64" y="117"/>
                    </a:lnTo>
                    <a:lnTo>
                      <a:pt x="66" y="117"/>
                    </a:lnTo>
                    <a:lnTo>
                      <a:pt x="67" y="117"/>
                    </a:lnTo>
                    <a:lnTo>
                      <a:pt x="69" y="117"/>
                    </a:lnTo>
                    <a:lnTo>
                      <a:pt x="70" y="117"/>
                    </a:lnTo>
                    <a:lnTo>
                      <a:pt x="71" y="117"/>
                    </a:lnTo>
                    <a:lnTo>
                      <a:pt x="74" y="116"/>
                    </a:lnTo>
                    <a:lnTo>
                      <a:pt x="76" y="115"/>
                    </a:lnTo>
                    <a:lnTo>
                      <a:pt x="78" y="115"/>
                    </a:lnTo>
                    <a:lnTo>
                      <a:pt x="81" y="114"/>
                    </a:lnTo>
                    <a:lnTo>
                      <a:pt x="83" y="112"/>
                    </a:lnTo>
                    <a:lnTo>
                      <a:pt x="85" y="111"/>
                    </a:lnTo>
                    <a:lnTo>
                      <a:pt x="87" y="110"/>
                    </a:lnTo>
                    <a:lnTo>
                      <a:pt x="89" y="108"/>
                    </a:lnTo>
                    <a:lnTo>
                      <a:pt x="91" y="106"/>
                    </a:lnTo>
                    <a:lnTo>
                      <a:pt x="93" y="104"/>
                    </a:lnTo>
                    <a:lnTo>
                      <a:pt x="96" y="102"/>
                    </a:lnTo>
                    <a:lnTo>
                      <a:pt x="98" y="100"/>
                    </a:lnTo>
                    <a:lnTo>
                      <a:pt x="100" y="98"/>
                    </a:lnTo>
                    <a:lnTo>
                      <a:pt x="102" y="96"/>
                    </a:lnTo>
                    <a:lnTo>
                      <a:pt x="104" y="94"/>
                    </a:lnTo>
                    <a:lnTo>
                      <a:pt x="107" y="92"/>
                    </a:lnTo>
                    <a:lnTo>
                      <a:pt x="109" y="89"/>
                    </a:lnTo>
                    <a:lnTo>
                      <a:pt x="111" y="87"/>
                    </a:lnTo>
                    <a:lnTo>
                      <a:pt x="113" y="84"/>
                    </a:lnTo>
                    <a:lnTo>
                      <a:pt x="116" y="82"/>
                    </a:lnTo>
                    <a:lnTo>
                      <a:pt x="117" y="79"/>
                    </a:lnTo>
                    <a:lnTo>
                      <a:pt x="120" y="77"/>
                    </a:lnTo>
                    <a:lnTo>
                      <a:pt x="121" y="74"/>
                    </a:lnTo>
                    <a:lnTo>
                      <a:pt x="123" y="72"/>
                    </a:lnTo>
                    <a:lnTo>
                      <a:pt x="125" y="70"/>
                    </a:lnTo>
                    <a:lnTo>
                      <a:pt x="127" y="68"/>
                    </a:lnTo>
                    <a:lnTo>
                      <a:pt x="128" y="66"/>
                    </a:lnTo>
                    <a:lnTo>
                      <a:pt x="130" y="64"/>
                    </a:lnTo>
                    <a:lnTo>
                      <a:pt x="131" y="62"/>
                    </a:lnTo>
                    <a:lnTo>
                      <a:pt x="133" y="60"/>
                    </a:lnTo>
                    <a:lnTo>
                      <a:pt x="134" y="59"/>
                    </a:lnTo>
                    <a:lnTo>
                      <a:pt x="135" y="58"/>
                    </a:lnTo>
                    <a:lnTo>
                      <a:pt x="136" y="55"/>
                    </a:lnTo>
                    <a:lnTo>
                      <a:pt x="138" y="54"/>
                    </a:lnTo>
                    <a:lnTo>
                      <a:pt x="139" y="53"/>
                    </a:lnTo>
                    <a:lnTo>
                      <a:pt x="140" y="53"/>
                    </a:lnTo>
                    <a:lnTo>
                      <a:pt x="141" y="52"/>
                    </a:lnTo>
                    <a:lnTo>
                      <a:pt x="143" y="53"/>
                    </a:lnTo>
                    <a:lnTo>
                      <a:pt x="144" y="53"/>
                    </a:lnTo>
                    <a:lnTo>
                      <a:pt x="147" y="54"/>
                    </a:lnTo>
                    <a:lnTo>
                      <a:pt x="148" y="54"/>
                    </a:lnTo>
                    <a:lnTo>
                      <a:pt x="149" y="55"/>
                    </a:lnTo>
                    <a:lnTo>
                      <a:pt x="150" y="55"/>
                    </a:lnTo>
                    <a:lnTo>
                      <a:pt x="152" y="55"/>
                    </a:lnTo>
                    <a:lnTo>
                      <a:pt x="153" y="55"/>
                    </a:lnTo>
                    <a:lnTo>
                      <a:pt x="155" y="55"/>
                    </a:lnTo>
                    <a:lnTo>
                      <a:pt x="157" y="55"/>
                    </a:lnTo>
                    <a:lnTo>
                      <a:pt x="159" y="55"/>
                    </a:lnTo>
                    <a:lnTo>
                      <a:pt x="160" y="54"/>
                    </a:lnTo>
                    <a:lnTo>
                      <a:pt x="162" y="54"/>
                    </a:lnTo>
                    <a:lnTo>
                      <a:pt x="164" y="53"/>
                    </a:lnTo>
                    <a:lnTo>
                      <a:pt x="166" y="52"/>
                    </a:lnTo>
                    <a:lnTo>
                      <a:pt x="168" y="51"/>
                    </a:lnTo>
                    <a:lnTo>
                      <a:pt x="169" y="50"/>
                    </a:lnTo>
                    <a:lnTo>
                      <a:pt x="171" y="48"/>
                    </a:lnTo>
                    <a:lnTo>
                      <a:pt x="172" y="47"/>
                    </a:lnTo>
                    <a:lnTo>
                      <a:pt x="173" y="45"/>
                    </a:lnTo>
                    <a:lnTo>
                      <a:pt x="174" y="44"/>
                    </a:lnTo>
                    <a:lnTo>
                      <a:pt x="175" y="43"/>
                    </a:lnTo>
                    <a:lnTo>
                      <a:pt x="176" y="41"/>
                    </a:lnTo>
                    <a:lnTo>
                      <a:pt x="176" y="39"/>
                    </a:lnTo>
                    <a:lnTo>
                      <a:pt x="176" y="37"/>
                    </a:lnTo>
                    <a:lnTo>
                      <a:pt x="175" y="35"/>
                    </a:lnTo>
                    <a:lnTo>
                      <a:pt x="175" y="34"/>
                    </a:lnTo>
                    <a:lnTo>
                      <a:pt x="174" y="31"/>
                    </a:lnTo>
                    <a:lnTo>
                      <a:pt x="173" y="30"/>
                    </a:lnTo>
                    <a:lnTo>
                      <a:pt x="172" y="28"/>
                    </a:lnTo>
                    <a:lnTo>
                      <a:pt x="171" y="26"/>
                    </a:lnTo>
                    <a:lnTo>
                      <a:pt x="170" y="24"/>
                    </a:lnTo>
                    <a:lnTo>
                      <a:pt x="169" y="23"/>
                    </a:lnTo>
                    <a:lnTo>
                      <a:pt x="168" y="21"/>
                    </a:lnTo>
                    <a:lnTo>
                      <a:pt x="167" y="20"/>
                    </a:lnTo>
                    <a:lnTo>
                      <a:pt x="167" y="19"/>
                    </a:lnTo>
                    <a:lnTo>
                      <a:pt x="167" y="17"/>
                    </a:lnTo>
                    <a:lnTo>
                      <a:pt x="167" y="16"/>
                    </a:lnTo>
                    <a:lnTo>
                      <a:pt x="167" y="16"/>
                    </a:lnTo>
                    <a:lnTo>
                      <a:pt x="168" y="14"/>
                    </a:lnTo>
                    <a:lnTo>
                      <a:pt x="170" y="12"/>
                    </a:lnTo>
                    <a:lnTo>
                      <a:pt x="172" y="10"/>
                    </a:lnTo>
                    <a:lnTo>
                      <a:pt x="174" y="8"/>
                    </a:lnTo>
                    <a:lnTo>
                      <a:pt x="175" y="5"/>
                    </a:lnTo>
                    <a:lnTo>
                      <a:pt x="176" y="3"/>
                    </a:lnTo>
                    <a:lnTo>
                      <a:pt x="176" y="1"/>
                    </a:lnTo>
                    <a:lnTo>
                      <a:pt x="176" y="0"/>
                    </a:lnTo>
                    <a:lnTo>
                      <a:pt x="174" y="0"/>
                    </a:lnTo>
                    <a:lnTo>
                      <a:pt x="172" y="0"/>
                    </a:lnTo>
                    <a:lnTo>
                      <a:pt x="170" y="1"/>
                    </a:lnTo>
                    <a:lnTo>
                      <a:pt x="168" y="3"/>
                    </a:lnTo>
                    <a:lnTo>
                      <a:pt x="167" y="5"/>
                    </a:lnTo>
                    <a:lnTo>
                      <a:pt x="165" y="7"/>
                    </a:lnTo>
                    <a:lnTo>
                      <a:pt x="164" y="8"/>
                    </a:lnTo>
                    <a:lnTo>
                      <a:pt x="164" y="9"/>
                    </a:lnTo>
                    <a:lnTo>
                      <a:pt x="163" y="8"/>
                    </a:lnTo>
                    <a:lnTo>
                      <a:pt x="161" y="7"/>
                    </a:lnTo>
                    <a:lnTo>
                      <a:pt x="160" y="6"/>
                    </a:lnTo>
                    <a:lnTo>
                      <a:pt x="159" y="6"/>
                    </a:lnTo>
                    <a:lnTo>
                      <a:pt x="157" y="5"/>
                    </a:lnTo>
                    <a:lnTo>
                      <a:pt x="156" y="4"/>
                    </a:lnTo>
                    <a:lnTo>
                      <a:pt x="154" y="3"/>
                    </a:lnTo>
                    <a:lnTo>
                      <a:pt x="153" y="3"/>
                    </a:lnTo>
                    <a:lnTo>
                      <a:pt x="151" y="2"/>
                    </a:lnTo>
                    <a:lnTo>
                      <a:pt x="150" y="2"/>
                    </a:lnTo>
                    <a:lnTo>
                      <a:pt x="149" y="1"/>
                    </a:lnTo>
                    <a:lnTo>
                      <a:pt x="148" y="2"/>
                    </a:lnTo>
                    <a:lnTo>
                      <a:pt x="147" y="2"/>
                    </a:lnTo>
                    <a:lnTo>
                      <a:pt x="146" y="3"/>
                    </a:lnTo>
                    <a:lnTo>
                      <a:pt x="146" y="3"/>
                    </a:lnTo>
                    <a:lnTo>
                      <a:pt x="146" y="5"/>
                    </a:lnTo>
                    <a:lnTo>
                      <a:pt x="146" y="6"/>
                    </a:lnTo>
                    <a:lnTo>
                      <a:pt x="148" y="8"/>
                    </a:lnTo>
                    <a:lnTo>
                      <a:pt x="149" y="9"/>
                    </a:lnTo>
                    <a:lnTo>
                      <a:pt x="150" y="12"/>
                    </a:lnTo>
                    <a:lnTo>
                      <a:pt x="153" y="14"/>
                    </a:lnTo>
                    <a:lnTo>
                      <a:pt x="155" y="16"/>
                    </a:lnTo>
                    <a:lnTo>
                      <a:pt x="157" y="18"/>
                    </a:lnTo>
                    <a:lnTo>
                      <a:pt x="159" y="20"/>
                    </a:lnTo>
                    <a:lnTo>
                      <a:pt x="161" y="22"/>
                    </a:lnTo>
                    <a:lnTo>
                      <a:pt x="163" y="24"/>
                    </a:lnTo>
                    <a:lnTo>
                      <a:pt x="164" y="25"/>
                    </a:lnTo>
                    <a:lnTo>
                      <a:pt x="165" y="27"/>
                    </a:lnTo>
                    <a:lnTo>
                      <a:pt x="166" y="28"/>
                    </a:lnTo>
                    <a:lnTo>
                      <a:pt x="166" y="29"/>
                    </a:lnTo>
                    <a:lnTo>
                      <a:pt x="165" y="30"/>
                    </a:lnTo>
                    <a:lnTo>
                      <a:pt x="164" y="31"/>
                    </a:lnTo>
                    <a:lnTo>
                      <a:pt x="162" y="31"/>
                    </a:lnTo>
                    <a:lnTo>
                      <a:pt x="161" y="30"/>
                    </a:lnTo>
                    <a:lnTo>
                      <a:pt x="158" y="30"/>
                    </a:lnTo>
                    <a:lnTo>
                      <a:pt x="156" y="30"/>
                    </a:lnTo>
                    <a:lnTo>
                      <a:pt x="154" y="30"/>
                    </a:lnTo>
                    <a:lnTo>
                      <a:pt x="152" y="31"/>
                    </a:lnTo>
                    <a:lnTo>
                      <a:pt x="151" y="32"/>
                    </a:lnTo>
                    <a:lnTo>
                      <a:pt x="151" y="33"/>
                    </a:lnTo>
                    <a:lnTo>
                      <a:pt x="151" y="34"/>
                    </a:lnTo>
                    <a:lnTo>
                      <a:pt x="152" y="35"/>
                    </a:lnTo>
                    <a:lnTo>
                      <a:pt x="154" y="36"/>
                    </a:lnTo>
                    <a:lnTo>
                      <a:pt x="156" y="37"/>
                    </a:lnTo>
                    <a:lnTo>
                      <a:pt x="157" y="37"/>
                    </a:lnTo>
                    <a:lnTo>
                      <a:pt x="159" y="38"/>
                    </a:lnTo>
                    <a:lnTo>
                      <a:pt x="161" y="37"/>
                    </a:lnTo>
                    <a:lnTo>
                      <a:pt x="163" y="37"/>
                    </a:lnTo>
                    <a:lnTo>
                      <a:pt x="164" y="38"/>
                    </a:lnTo>
                    <a:lnTo>
                      <a:pt x="166" y="39"/>
                    </a:lnTo>
                    <a:lnTo>
                      <a:pt x="167" y="40"/>
                    </a:lnTo>
                    <a:lnTo>
                      <a:pt x="167" y="41"/>
                    </a:lnTo>
                    <a:lnTo>
                      <a:pt x="168" y="43"/>
                    </a:lnTo>
                    <a:lnTo>
                      <a:pt x="167" y="44"/>
                    </a:lnTo>
                    <a:lnTo>
                      <a:pt x="166" y="45"/>
                    </a:lnTo>
                    <a:lnTo>
                      <a:pt x="164" y="47"/>
                    </a:lnTo>
                    <a:lnTo>
                      <a:pt x="162" y="47"/>
                    </a:lnTo>
                    <a:lnTo>
                      <a:pt x="161" y="48"/>
                    </a:lnTo>
                    <a:lnTo>
                      <a:pt x="159" y="48"/>
                    </a:lnTo>
                    <a:lnTo>
                      <a:pt x="158" y="49"/>
                    </a:lnTo>
                    <a:lnTo>
                      <a:pt x="157" y="49"/>
                    </a:lnTo>
                    <a:lnTo>
                      <a:pt x="155" y="49"/>
                    </a:lnTo>
                    <a:lnTo>
                      <a:pt x="154" y="49"/>
                    </a:lnTo>
                    <a:lnTo>
                      <a:pt x="153" y="49"/>
                    </a:lnTo>
                    <a:lnTo>
                      <a:pt x="151" y="49"/>
                    </a:lnTo>
                    <a:lnTo>
                      <a:pt x="150" y="48"/>
                    </a:lnTo>
                    <a:lnTo>
                      <a:pt x="150" y="47"/>
                    </a:lnTo>
                    <a:lnTo>
                      <a:pt x="150" y="46"/>
                    </a:lnTo>
                    <a:lnTo>
                      <a:pt x="150" y="44"/>
                    </a:lnTo>
                    <a:lnTo>
                      <a:pt x="149" y="43"/>
                    </a:lnTo>
                    <a:lnTo>
                      <a:pt x="148" y="41"/>
                    </a:lnTo>
                    <a:lnTo>
                      <a:pt x="147" y="39"/>
                    </a:lnTo>
                    <a:lnTo>
                      <a:pt x="146" y="37"/>
                    </a:lnTo>
                    <a:lnTo>
                      <a:pt x="145" y="35"/>
                    </a:lnTo>
                    <a:lnTo>
                      <a:pt x="143" y="33"/>
                    </a:lnTo>
                    <a:lnTo>
                      <a:pt x="142" y="31"/>
                    </a:lnTo>
                    <a:lnTo>
                      <a:pt x="141" y="29"/>
                    </a:lnTo>
                    <a:lnTo>
                      <a:pt x="140" y="28"/>
                    </a:lnTo>
                    <a:lnTo>
                      <a:pt x="138" y="26"/>
                    </a:lnTo>
                    <a:lnTo>
                      <a:pt x="137" y="24"/>
                    </a:lnTo>
                    <a:lnTo>
                      <a:pt x="135" y="23"/>
                    </a:lnTo>
                    <a:lnTo>
                      <a:pt x="134" y="22"/>
                    </a:lnTo>
                    <a:lnTo>
                      <a:pt x="133" y="22"/>
                    </a:lnTo>
                    <a:lnTo>
                      <a:pt x="132" y="21"/>
                    </a:lnTo>
                    <a:lnTo>
                      <a:pt x="131" y="21"/>
                    </a:lnTo>
                    <a:lnTo>
                      <a:pt x="130" y="21"/>
                    </a:lnTo>
                    <a:lnTo>
                      <a:pt x="129" y="22"/>
                    </a:lnTo>
                    <a:lnTo>
                      <a:pt x="128" y="24"/>
                    </a:lnTo>
                    <a:lnTo>
                      <a:pt x="128" y="25"/>
                    </a:lnTo>
                    <a:lnTo>
                      <a:pt x="129" y="28"/>
                    </a:lnTo>
                    <a:lnTo>
                      <a:pt x="130" y="30"/>
                    </a:lnTo>
                    <a:lnTo>
                      <a:pt x="131" y="32"/>
                    </a:lnTo>
                    <a:lnTo>
                      <a:pt x="133" y="34"/>
                    </a:lnTo>
                    <a:lnTo>
                      <a:pt x="135" y="35"/>
                    </a:lnTo>
                    <a:lnTo>
                      <a:pt x="137" y="37"/>
                    </a:lnTo>
                    <a:lnTo>
                      <a:pt x="138" y="39"/>
                    </a:lnTo>
                    <a:lnTo>
                      <a:pt x="139" y="40"/>
                    </a:lnTo>
                    <a:lnTo>
                      <a:pt x="140" y="41"/>
                    </a:lnTo>
                    <a:lnTo>
                      <a:pt x="140" y="42"/>
                    </a:lnTo>
                    <a:lnTo>
                      <a:pt x="139" y="44"/>
                    </a:lnTo>
                    <a:lnTo>
                      <a:pt x="137" y="44"/>
                    </a:lnTo>
                    <a:lnTo>
                      <a:pt x="136" y="46"/>
                    </a:lnTo>
                    <a:lnTo>
                      <a:pt x="134" y="48"/>
                    </a:lnTo>
                    <a:lnTo>
                      <a:pt x="133" y="50"/>
                    </a:lnTo>
                    <a:lnTo>
                      <a:pt x="131" y="52"/>
                    </a:lnTo>
                    <a:lnTo>
                      <a:pt x="130" y="54"/>
                    </a:lnTo>
                    <a:lnTo>
                      <a:pt x="129" y="56"/>
                    </a:lnTo>
                    <a:lnTo>
                      <a:pt x="128" y="58"/>
                    </a:lnTo>
                    <a:lnTo>
                      <a:pt x="127" y="58"/>
                    </a:lnTo>
                    <a:lnTo>
                      <a:pt x="127" y="60"/>
                    </a:lnTo>
                    <a:lnTo>
                      <a:pt x="126" y="62"/>
                    </a:lnTo>
                    <a:lnTo>
                      <a:pt x="124" y="64"/>
                    </a:lnTo>
                    <a:lnTo>
                      <a:pt x="123" y="66"/>
                    </a:lnTo>
                    <a:lnTo>
                      <a:pt x="121" y="68"/>
                    </a:lnTo>
                    <a:lnTo>
                      <a:pt x="120" y="71"/>
                    </a:lnTo>
                    <a:lnTo>
                      <a:pt x="118" y="73"/>
                    </a:lnTo>
                    <a:lnTo>
                      <a:pt x="116" y="75"/>
                    </a:lnTo>
                    <a:lnTo>
                      <a:pt x="115" y="77"/>
                    </a:lnTo>
                    <a:lnTo>
                      <a:pt x="113" y="79"/>
                    </a:lnTo>
                    <a:lnTo>
                      <a:pt x="112" y="80"/>
                    </a:lnTo>
                    <a:lnTo>
                      <a:pt x="110" y="81"/>
                    </a:lnTo>
                    <a:lnTo>
                      <a:pt x="109" y="81"/>
                    </a:lnTo>
                    <a:lnTo>
                      <a:pt x="108" y="81"/>
                    </a:lnTo>
                    <a:lnTo>
                      <a:pt x="108" y="80"/>
                    </a:lnTo>
                    <a:lnTo>
                      <a:pt x="108" y="78"/>
                    </a:lnTo>
                    <a:lnTo>
                      <a:pt x="108" y="76"/>
                    </a:lnTo>
                    <a:lnTo>
                      <a:pt x="108" y="74"/>
                    </a:lnTo>
                    <a:lnTo>
                      <a:pt x="108" y="72"/>
                    </a:lnTo>
                    <a:lnTo>
                      <a:pt x="109" y="69"/>
                    </a:lnTo>
                    <a:lnTo>
                      <a:pt x="109" y="67"/>
                    </a:lnTo>
                    <a:lnTo>
                      <a:pt x="109" y="65"/>
                    </a:lnTo>
                    <a:lnTo>
                      <a:pt x="109" y="62"/>
                    </a:lnTo>
                    <a:lnTo>
                      <a:pt x="109" y="61"/>
                    </a:lnTo>
                    <a:lnTo>
                      <a:pt x="109" y="59"/>
                    </a:lnTo>
                    <a:lnTo>
                      <a:pt x="108" y="58"/>
                    </a:lnTo>
                    <a:lnTo>
                      <a:pt x="108" y="57"/>
                    </a:lnTo>
                    <a:lnTo>
                      <a:pt x="108" y="55"/>
                    </a:lnTo>
                    <a:lnTo>
                      <a:pt x="107" y="54"/>
                    </a:lnTo>
                    <a:lnTo>
                      <a:pt x="106" y="53"/>
                    </a:lnTo>
                    <a:lnTo>
                      <a:pt x="106" y="51"/>
                    </a:lnTo>
                    <a:lnTo>
                      <a:pt x="105" y="50"/>
                    </a:lnTo>
                    <a:lnTo>
                      <a:pt x="103" y="49"/>
                    </a:lnTo>
                    <a:lnTo>
                      <a:pt x="102" y="48"/>
                    </a:lnTo>
                    <a:lnTo>
                      <a:pt x="101" y="46"/>
                    </a:lnTo>
                    <a:lnTo>
                      <a:pt x="99" y="45"/>
                    </a:lnTo>
                    <a:lnTo>
                      <a:pt x="98" y="44"/>
                    </a:lnTo>
                    <a:lnTo>
                      <a:pt x="95" y="43"/>
                    </a:lnTo>
                    <a:lnTo>
                      <a:pt x="93" y="43"/>
                    </a:lnTo>
                    <a:lnTo>
                      <a:pt x="91" y="42"/>
                    </a:lnTo>
                    <a:lnTo>
                      <a:pt x="88" y="41"/>
                    </a:lnTo>
                    <a:lnTo>
                      <a:pt x="86" y="40"/>
                    </a:lnTo>
                    <a:lnTo>
                      <a:pt x="84" y="39"/>
                    </a:lnTo>
                    <a:lnTo>
                      <a:pt x="81" y="38"/>
                    </a:lnTo>
                    <a:lnTo>
                      <a:pt x="79" y="37"/>
                    </a:lnTo>
                    <a:lnTo>
                      <a:pt x="77" y="37"/>
                    </a:lnTo>
                    <a:lnTo>
                      <a:pt x="75" y="36"/>
                    </a:lnTo>
                    <a:lnTo>
                      <a:pt x="73" y="35"/>
                    </a:lnTo>
                    <a:lnTo>
                      <a:pt x="71" y="35"/>
                    </a:lnTo>
                    <a:lnTo>
                      <a:pt x="69" y="35"/>
                    </a:lnTo>
                    <a:lnTo>
                      <a:pt x="67" y="35"/>
                    </a:lnTo>
                    <a:lnTo>
                      <a:pt x="65" y="34"/>
                    </a:lnTo>
                    <a:lnTo>
                      <a:pt x="64" y="34"/>
                    </a:lnTo>
                    <a:lnTo>
                      <a:pt x="62" y="34"/>
                    </a:lnTo>
                    <a:lnTo>
                      <a:pt x="60" y="34"/>
                    </a:lnTo>
                    <a:lnTo>
                      <a:pt x="58" y="34"/>
                    </a:lnTo>
                    <a:lnTo>
                      <a:pt x="57" y="34"/>
                    </a:lnTo>
                    <a:lnTo>
                      <a:pt x="55" y="34"/>
                    </a:lnTo>
                    <a:lnTo>
                      <a:pt x="54" y="34"/>
                    </a:lnTo>
                    <a:lnTo>
                      <a:pt x="52" y="34"/>
                    </a:lnTo>
                    <a:lnTo>
                      <a:pt x="51" y="34"/>
                    </a:lnTo>
                    <a:lnTo>
                      <a:pt x="49" y="35"/>
                    </a:lnTo>
                    <a:lnTo>
                      <a:pt x="48" y="35"/>
                    </a:lnTo>
                    <a:lnTo>
                      <a:pt x="46" y="35"/>
                    </a:lnTo>
                    <a:lnTo>
                      <a:pt x="45" y="36"/>
                    </a:lnTo>
                    <a:lnTo>
                      <a:pt x="44" y="36"/>
                    </a:lnTo>
                    <a:lnTo>
                      <a:pt x="43" y="37"/>
                    </a:lnTo>
                    <a:lnTo>
                      <a:pt x="40" y="38"/>
                    </a:lnTo>
                    <a:lnTo>
                      <a:pt x="38" y="40"/>
                    </a:lnTo>
                    <a:lnTo>
                      <a:pt x="36" y="41"/>
                    </a:lnTo>
                    <a:lnTo>
                      <a:pt x="35" y="42"/>
                    </a:lnTo>
                    <a:lnTo>
                      <a:pt x="34" y="42"/>
                    </a:lnTo>
                    <a:lnTo>
                      <a:pt x="35" y="42"/>
                    </a:lnTo>
                    <a:lnTo>
                      <a:pt x="36" y="42"/>
                    </a:lnTo>
                    <a:lnTo>
                      <a:pt x="37" y="42"/>
                    </a:lnTo>
                    <a:lnTo>
                      <a:pt x="38" y="42"/>
                    </a:lnTo>
                    <a:lnTo>
                      <a:pt x="39" y="42"/>
                    </a:lnTo>
                    <a:lnTo>
                      <a:pt x="41" y="41"/>
                    </a:lnTo>
                    <a:lnTo>
                      <a:pt x="42" y="41"/>
                    </a:lnTo>
                    <a:lnTo>
                      <a:pt x="43" y="41"/>
                    </a:lnTo>
                    <a:lnTo>
                      <a:pt x="45" y="41"/>
                    </a:lnTo>
                    <a:lnTo>
                      <a:pt x="46" y="40"/>
                    </a:lnTo>
                    <a:lnTo>
                      <a:pt x="47" y="40"/>
                    </a:lnTo>
                    <a:lnTo>
                      <a:pt x="49" y="40"/>
                    </a:lnTo>
                    <a:lnTo>
                      <a:pt x="51" y="40"/>
                    </a:lnTo>
                    <a:lnTo>
                      <a:pt x="52" y="40"/>
                    </a:lnTo>
                    <a:lnTo>
                      <a:pt x="54" y="40"/>
                    </a:lnTo>
                    <a:lnTo>
                      <a:pt x="56" y="40"/>
                    </a:lnTo>
                    <a:lnTo>
                      <a:pt x="58" y="40"/>
                    </a:lnTo>
                    <a:lnTo>
                      <a:pt x="59" y="40"/>
                    </a:lnTo>
                    <a:lnTo>
                      <a:pt x="61" y="40"/>
                    </a:lnTo>
                    <a:lnTo>
                      <a:pt x="63" y="40"/>
                    </a:lnTo>
                    <a:lnTo>
                      <a:pt x="65" y="41"/>
                    </a:lnTo>
                    <a:lnTo>
                      <a:pt x="67" y="41"/>
                    </a:lnTo>
                    <a:lnTo>
                      <a:pt x="68" y="42"/>
                    </a:lnTo>
                    <a:lnTo>
                      <a:pt x="70" y="42"/>
                    </a:lnTo>
                    <a:lnTo>
                      <a:pt x="71" y="43"/>
                    </a:lnTo>
                    <a:lnTo>
                      <a:pt x="73" y="43"/>
                    </a:lnTo>
                    <a:lnTo>
                      <a:pt x="75" y="44"/>
                    </a:lnTo>
                    <a:lnTo>
                      <a:pt x="76" y="44"/>
                    </a:lnTo>
                    <a:lnTo>
                      <a:pt x="78" y="44"/>
                    </a:lnTo>
                    <a:lnTo>
                      <a:pt x="79" y="45"/>
                    </a:lnTo>
                    <a:lnTo>
                      <a:pt x="81" y="46"/>
                    </a:lnTo>
                    <a:lnTo>
                      <a:pt x="83" y="46"/>
                    </a:lnTo>
                    <a:lnTo>
                      <a:pt x="86" y="47"/>
                    </a:lnTo>
                    <a:lnTo>
                      <a:pt x="88" y="48"/>
                    </a:lnTo>
                    <a:lnTo>
                      <a:pt x="90" y="50"/>
                    </a:lnTo>
                    <a:lnTo>
                      <a:pt x="92" y="51"/>
                    </a:lnTo>
                    <a:lnTo>
                      <a:pt x="94" y="52"/>
                    </a:lnTo>
                    <a:lnTo>
                      <a:pt x="95" y="54"/>
                    </a:lnTo>
                    <a:lnTo>
                      <a:pt x="97" y="56"/>
                    </a:lnTo>
                    <a:lnTo>
                      <a:pt x="98" y="57"/>
                    </a:lnTo>
                    <a:lnTo>
                      <a:pt x="98" y="60"/>
                    </a:lnTo>
                    <a:lnTo>
                      <a:pt x="98" y="61"/>
                    </a:lnTo>
                    <a:lnTo>
                      <a:pt x="99" y="62"/>
                    </a:lnTo>
                    <a:lnTo>
                      <a:pt x="99" y="63"/>
                    </a:lnTo>
                    <a:lnTo>
                      <a:pt x="100" y="65"/>
                    </a:lnTo>
                    <a:lnTo>
                      <a:pt x="100" y="66"/>
                    </a:lnTo>
                    <a:lnTo>
                      <a:pt x="100" y="67"/>
                    </a:lnTo>
                    <a:lnTo>
                      <a:pt x="100" y="69"/>
                    </a:lnTo>
                    <a:lnTo>
                      <a:pt x="100" y="70"/>
                    </a:lnTo>
                    <a:lnTo>
                      <a:pt x="100" y="72"/>
                    </a:lnTo>
                    <a:lnTo>
                      <a:pt x="100" y="73"/>
                    </a:lnTo>
                    <a:lnTo>
                      <a:pt x="100" y="75"/>
                    </a:lnTo>
                    <a:lnTo>
                      <a:pt x="100" y="77"/>
                    </a:lnTo>
                    <a:lnTo>
                      <a:pt x="99" y="78"/>
                    </a:lnTo>
                    <a:lnTo>
                      <a:pt x="99" y="80"/>
                    </a:lnTo>
                    <a:lnTo>
                      <a:pt x="98" y="81"/>
                    </a:lnTo>
                    <a:lnTo>
                      <a:pt x="98" y="83"/>
                    </a:lnTo>
                    <a:lnTo>
                      <a:pt x="98" y="84"/>
                    </a:lnTo>
                    <a:lnTo>
                      <a:pt x="98" y="86"/>
                    </a:lnTo>
                    <a:lnTo>
                      <a:pt x="97" y="87"/>
                    </a:lnTo>
                    <a:lnTo>
                      <a:pt x="96" y="89"/>
                    </a:lnTo>
                    <a:lnTo>
                      <a:pt x="95" y="90"/>
                    </a:lnTo>
                    <a:lnTo>
                      <a:pt x="94" y="91"/>
                    </a:lnTo>
                    <a:lnTo>
                      <a:pt x="93" y="92"/>
                    </a:lnTo>
                    <a:lnTo>
                      <a:pt x="92" y="94"/>
                    </a:lnTo>
                    <a:lnTo>
                      <a:pt x="90" y="95"/>
                    </a:lnTo>
                    <a:lnTo>
                      <a:pt x="89" y="96"/>
                    </a:lnTo>
                    <a:lnTo>
                      <a:pt x="87" y="97"/>
                    </a:lnTo>
                    <a:lnTo>
                      <a:pt x="86" y="98"/>
                    </a:lnTo>
                    <a:lnTo>
                      <a:pt x="84" y="99"/>
                    </a:lnTo>
                    <a:lnTo>
                      <a:pt x="82" y="99"/>
                    </a:lnTo>
                    <a:lnTo>
                      <a:pt x="80" y="100"/>
                    </a:lnTo>
                    <a:lnTo>
                      <a:pt x="78" y="101"/>
                    </a:lnTo>
                    <a:lnTo>
                      <a:pt x="75" y="102"/>
                    </a:lnTo>
                    <a:lnTo>
                      <a:pt x="73" y="102"/>
                    </a:lnTo>
                    <a:lnTo>
                      <a:pt x="71" y="102"/>
                    </a:lnTo>
                    <a:lnTo>
                      <a:pt x="70" y="103"/>
                    </a:lnTo>
                    <a:lnTo>
                      <a:pt x="68" y="103"/>
                    </a:lnTo>
                    <a:lnTo>
                      <a:pt x="67" y="103"/>
                    </a:lnTo>
                    <a:lnTo>
                      <a:pt x="65" y="103"/>
                    </a:lnTo>
                    <a:lnTo>
                      <a:pt x="64" y="103"/>
                    </a:lnTo>
                    <a:lnTo>
                      <a:pt x="62" y="103"/>
                    </a:lnTo>
                    <a:lnTo>
                      <a:pt x="61" y="103"/>
                    </a:lnTo>
                    <a:lnTo>
                      <a:pt x="60" y="103"/>
                    </a:lnTo>
                    <a:lnTo>
                      <a:pt x="58" y="103"/>
                    </a:lnTo>
                    <a:lnTo>
                      <a:pt x="57" y="103"/>
                    </a:lnTo>
                    <a:lnTo>
                      <a:pt x="55" y="103"/>
                    </a:lnTo>
                    <a:lnTo>
                      <a:pt x="54" y="103"/>
                    </a:lnTo>
                    <a:lnTo>
                      <a:pt x="52" y="103"/>
                    </a:lnTo>
                    <a:lnTo>
                      <a:pt x="51" y="103"/>
                    </a:lnTo>
                    <a:lnTo>
                      <a:pt x="50" y="103"/>
                    </a:lnTo>
                    <a:lnTo>
                      <a:pt x="48" y="103"/>
                    </a:lnTo>
                    <a:lnTo>
                      <a:pt x="45" y="103"/>
                    </a:lnTo>
                    <a:lnTo>
                      <a:pt x="44" y="102"/>
                    </a:lnTo>
                    <a:lnTo>
                      <a:pt x="42" y="102"/>
                    </a:lnTo>
                    <a:lnTo>
                      <a:pt x="39" y="101"/>
                    </a:lnTo>
                    <a:lnTo>
                      <a:pt x="38" y="101"/>
                    </a:lnTo>
                    <a:lnTo>
                      <a:pt x="35" y="100"/>
                    </a:lnTo>
                    <a:lnTo>
                      <a:pt x="34" y="99"/>
                    </a:lnTo>
                    <a:lnTo>
                      <a:pt x="32" y="99"/>
                    </a:lnTo>
                    <a:lnTo>
                      <a:pt x="30" y="98"/>
                    </a:lnTo>
                    <a:lnTo>
                      <a:pt x="29" y="97"/>
                    </a:lnTo>
                    <a:lnTo>
                      <a:pt x="27" y="96"/>
                    </a:lnTo>
                    <a:lnTo>
                      <a:pt x="26" y="96"/>
                    </a:lnTo>
                    <a:lnTo>
                      <a:pt x="24" y="95"/>
                    </a:lnTo>
                    <a:lnTo>
                      <a:pt x="22" y="93"/>
                    </a:lnTo>
                    <a:lnTo>
                      <a:pt x="19" y="91"/>
                    </a:lnTo>
                    <a:lnTo>
                      <a:pt x="18" y="89"/>
                    </a:lnTo>
                    <a:lnTo>
                      <a:pt x="17" y="88"/>
                    </a:lnTo>
                    <a:lnTo>
                      <a:pt x="16" y="87"/>
                    </a:lnTo>
                    <a:lnTo>
                      <a:pt x="16" y="86"/>
                    </a:lnTo>
                    <a:lnTo>
                      <a:pt x="15" y="84"/>
                    </a:lnTo>
                    <a:lnTo>
                      <a:pt x="14" y="83"/>
                    </a:lnTo>
                    <a:lnTo>
                      <a:pt x="14" y="81"/>
                    </a:lnTo>
                    <a:lnTo>
                      <a:pt x="13" y="80"/>
                    </a:lnTo>
                    <a:lnTo>
                      <a:pt x="12" y="78"/>
                    </a:lnTo>
                    <a:lnTo>
                      <a:pt x="12" y="77"/>
                    </a:lnTo>
                    <a:lnTo>
                      <a:pt x="11" y="75"/>
                    </a:lnTo>
                    <a:lnTo>
                      <a:pt x="11" y="74"/>
                    </a:lnTo>
                    <a:lnTo>
                      <a:pt x="11" y="72"/>
                    </a:lnTo>
                    <a:lnTo>
                      <a:pt x="10" y="71"/>
                    </a:lnTo>
                    <a:lnTo>
                      <a:pt x="10" y="69"/>
                    </a:lnTo>
                    <a:lnTo>
                      <a:pt x="10" y="68"/>
                    </a:lnTo>
                    <a:lnTo>
                      <a:pt x="10" y="66"/>
                    </a:lnTo>
                    <a:lnTo>
                      <a:pt x="10" y="65"/>
                    </a:lnTo>
                    <a:lnTo>
                      <a:pt x="10" y="64"/>
                    </a:lnTo>
                    <a:lnTo>
                      <a:pt x="10" y="62"/>
                    </a:lnTo>
                    <a:lnTo>
                      <a:pt x="10" y="61"/>
                    </a:lnTo>
                    <a:lnTo>
                      <a:pt x="10" y="59"/>
                    </a:lnTo>
                    <a:lnTo>
                      <a:pt x="11" y="58"/>
                    </a:lnTo>
                    <a:lnTo>
                      <a:pt x="11" y="57"/>
                    </a:lnTo>
                    <a:lnTo>
                      <a:pt x="11" y="55"/>
                    </a:lnTo>
                    <a:lnTo>
                      <a:pt x="11" y="54"/>
                    </a:lnTo>
                    <a:lnTo>
                      <a:pt x="12" y="53"/>
                    </a:lnTo>
                    <a:lnTo>
                      <a:pt x="12" y="52"/>
                    </a:lnTo>
                    <a:lnTo>
                      <a:pt x="13" y="49"/>
                    </a:lnTo>
                    <a:lnTo>
                      <a:pt x="15" y="47"/>
                    </a:lnTo>
                    <a:lnTo>
                      <a:pt x="16" y="45"/>
                    </a:lnTo>
                    <a:lnTo>
                      <a:pt x="18" y="44"/>
                    </a:lnTo>
                    <a:lnTo>
                      <a:pt x="20" y="42"/>
                    </a:lnTo>
                    <a:lnTo>
                      <a:pt x="22" y="40"/>
                    </a:lnTo>
                    <a:lnTo>
                      <a:pt x="24" y="39"/>
                    </a:lnTo>
                    <a:lnTo>
                      <a:pt x="26" y="37"/>
                    </a:lnTo>
                    <a:lnTo>
                      <a:pt x="28" y="36"/>
                    </a:lnTo>
                    <a:lnTo>
                      <a:pt x="30" y="35"/>
                    </a:lnTo>
                    <a:lnTo>
                      <a:pt x="32" y="33"/>
                    </a:lnTo>
                    <a:lnTo>
                      <a:pt x="34" y="32"/>
                    </a:lnTo>
                    <a:lnTo>
                      <a:pt x="37" y="30"/>
                    </a:lnTo>
                    <a:lnTo>
                      <a:pt x="39" y="29"/>
                    </a:lnTo>
                    <a:lnTo>
                      <a:pt x="41" y="28"/>
                    </a:lnTo>
                    <a:lnTo>
                      <a:pt x="42" y="26"/>
                    </a:lnTo>
                    <a:lnTo>
                      <a:pt x="44" y="25"/>
                    </a:lnTo>
                    <a:lnTo>
                      <a:pt x="45" y="24"/>
                    </a:lnTo>
                    <a:lnTo>
                      <a:pt x="47" y="22"/>
                    </a:lnTo>
                    <a:lnTo>
                      <a:pt x="48" y="21"/>
                    </a:lnTo>
                    <a:lnTo>
                      <a:pt x="49" y="19"/>
                    </a:lnTo>
                    <a:lnTo>
                      <a:pt x="50" y="18"/>
                    </a:lnTo>
                    <a:lnTo>
                      <a:pt x="51" y="16"/>
                    </a:lnTo>
                    <a:lnTo>
                      <a:pt x="52" y="15"/>
                    </a:lnTo>
                    <a:lnTo>
                      <a:pt x="52" y="14"/>
                    </a:lnTo>
                    <a:lnTo>
                      <a:pt x="52" y="13"/>
                    </a:lnTo>
                    <a:lnTo>
                      <a:pt x="52" y="11"/>
                    </a:lnTo>
                    <a:lnTo>
                      <a:pt x="51" y="10"/>
                    </a:lnTo>
                    <a:lnTo>
                      <a:pt x="49" y="9"/>
                    </a:lnTo>
                    <a:lnTo>
                      <a:pt x="47" y="9"/>
                    </a:lnTo>
                    <a:lnTo>
                      <a:pt x="46" y="10"/>
                    </a:lnTo>
                    <a:lnTo>
                      <a:pt x="45" y="10"/>
                    </a:lnTo>
                    <a:lnTo>
                      <a:pt x="44" y="11"/>
                    </a:lnTo>
                    <a:lnTo>
                      <a:pt x="42" y="12"/>
                    </a:lnTo>
                    <a:lnTo>
                      <a:pt x="42" y="12"/>
                    </a:lnTo>
                    <a:close/>
                  </a:path>
                </a:pathLst>
              </a:custGeom>
              <a:solidFill>
                <a:srgbClr val="693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0">
                <a:extLst>
                  <a:ext uri="{FF2B5EF4-FFF2-40B4-BE49-F238E27FC236}">
                    <a16:creationId xmlns:a16="http://schemas.microsoft.com/office/drawing/2014/main" id="{A92D0598-FE77-4C12-B96B-83ACBE922064}"/>
                  </a:ext>
                </a:extLst>
              </p:cNvPr>
              <p:cNvSpPr>
                <a:spLocks/>
              </p:cNvSpPr>
              <p:nvPr/>
            </p:nvSpPr>
            <p:spPr bwMode="auto">
              <a:xfrm>
                <a:off x="4597" y="3063"/>
                <a:ext cx="301" cy="215"/>
              </a:xfrm>
              <a:custGeom>
                <a:avLst/>
                <a:gdLst>
                  <a:gd name="T0" fmla="*/ 9 w 301"/>
                  <a:gd name="T1" fmla="*/ 89 h 215"/>
                  <a:gd name="T2" fmla="*/ 19 w 301"/>
                  <a:gd name="T3" fmla="*/ 83 h 215"/>
                  <a:gd name="T4" fmla="*/ 31 w 301"/>
                  <a:gd name="T5" fmla="*/ 73 h 215"/>
                  <a:gd name="T6" fmla="*/ 42 w 301"/>
                  <a:gd name="T7" fmla="*/ 62 h 215"/>
                  <a:gd name="T8" fmla="*/ 48 w 301"/>
                  <a:gd name="T9" fmla="*/ 51 h 215"/>
                  <a:gd name="T10" fmla="*/ 50 w 301"/>
                  <a:gd name="T11" fmla="*/ 39 h 215"/>
                  <a:gd name="T12" fmla="*/ 51 w 301"/>
                  <a:gd name="T13" fmla="*/ 28 h 215"/>
                  <a:gd name="T14" fmla="*/ 51 w 301"/>
                  <a:gd name="T15" fmla="*/ 19 h 215"/>
                  <a:gd name="T16" fmla="*/ 52 w 301"/>
                  <a:gd name="T17" fmla="*/ 11 h 215"/>
                  <a:gd name="T18" fmla="*/ 62 w 301"/>
                  <a:gd name="T19" fmla="*/ 13 h 215"/>
                  <a:gd name="T20" fmla="*/ 69 w 301"/>
                  <a:gd name="T21" fmla="*/ 20 h 215"/>
                  <a:gd name="T22" fmla="*/ 78 w 301"/>
                  <a:gd name="T23" fmla="*/ 28 h 215"/>
                  <a:gd name="T24" fmla="*/ 86 w 301"/>
                  <a:gd name="T25" fmla="*/ 36 h 215"/>
                  <a:gd name="T26" fmla="*/ 96 w 301"/>
                  <a:gd name="T27" fmla="*/ 36 h 215"/>
                  <a:gd name="T28" fmla="*/ 103 w 301"/>
                  <a:gd name="T29" fmla="*/ 23 h 215"/>
                  <a:gd name="T30" fmla="*/ 107 w 301"/>
                  <a:gd name="T31" fmla="*/ 13 h 215"/>
                  <a:gd name="T32" fmla="*/ 118 w 301"/>
                  <a:gd name="T33" fmla="*/ 3 h 215"/>
                  <a:gd name="T34" fmla="*/ 128 w 301"/>
                  <a:gd name="T35" fmla="*/ 0 h 215"/>
                  <a:gd name="T36" fmla="*/ 130 w 301"/>
                  <a:gd name="T37" fmla="*/ 9 h 215"/>
                  <a:gd name="T38" fmla="*/ 130 w 301"/>
                  <a:gd name="T39" fmla="*/ 22 h 215"/>
                  <a:gd name="T40" fmla="*/ 135 w 301"/>
                  <a:gd name="T41" fmla="*/ 33 h 215"/>
                  <a:gd name="T42" fmla="*/ 142 w 301"/>
                  <a:gd name="T43" fmla="*/ 30 h 215"/>
                  <a:gd name="T44" fmla="*/ 143 w 301"/>
                  <a:gd name="T45" fmla="*/ 22 h 215"/>
                  <a:gd name="T46" fmla="*/ 143 w 301"/>
                  <a:gd name="T47" fmla="*/ 13 h 215"/>
                  <a:gd name="T48" fmla="*/ 143 w 301"/>
                  <a:gd name="T49" fmla="*/ 5 h 215"/>
                  <a:gd name="T50" fmla="*/ 151 w 301"/>
                  <a:gd name="T51" fmla="*/ 2 h 215"/>
                  <a:gd name="T52" fmla="*/ 159 w 301"/>
                  <a:gd name="T53" fmla="*/ 7 h 215"/>
                  <a:gd name="T54" fmla="*/ 168 w 301"/>
                  <a:gd name="T55" fmla="*/ 17 h 215"/>
                  <a:gd name="T56" fmla="*/ 177 w 301"/>
                  <a:gd name="T57" fmla="*/ 27 h 215"/>
                  <a:gd name="T58" fmla="*/ 185 w 301"/>
                  <a:gd name="T59" fmla="*/ 37 h 215"/>
                  <a:gd name="T60" fmla="*/ 191 w 301"/>
                  <a:gd name="T61" fmla="*/ 43 h 215"/>
                  <a:gd name="T62" fmla="*/ 201 w 301"/>
                  <a:gd name="T63" fmla="*/ 49 h 215"/>
                  <a:gd name="T64" fmla="*/ 212 w 301"/>
                  <a:gd name="T65" fmla="*/ 55 h 215"/>
                  <a:gd name="T66" fmla="*/ 222 w 301"/>
                  <a:gd name="T67" fmla="*/ 60 h 215"/>
                  <a:gd name="T68" fmla="*/ 235 w 301"/>
                  <a:gd name="T69" fmla="*/ 65 h 215"/>
                  <a:gd name="T70" fmla="*/ 245 w 301"/>
                  <a:gd name="T71" fmla="*/ 66 h 215"/>
                  <a:gd name="T72" fmla="*/ 250 w 301"/>
                  <a:gd name="T73" fmla="*/ 56 h 215"/>
                  <a:gd name="T74" fmla="*/ 249 w 301"/>
                  <a:gd name="T75" fmla="*/ 46 h 215"/>
                  <a:gd name="T76" fmla="*/ 253 w 301"/>
                  <a:gd name="T77" fmla="*/ 39 h 215"/>
                  <a:gd name="T78" fmla="*/ 262 w 301"/>
                  <a:gd name="T79" fmla="*/ 41 h 215"/>
                  <a:gd name="T80" fmla="*/ 273 w 301"/>
                  <a:gd name="T81" fmla="*/ 50 h 215"/>
                  <a:gd name="T82" fmla="*/ 283 w 301"/>
                  <a:gd name="T83" fmla="*/ 62 h 215"/>
                  <a:gd name="T84" fmla="*/ 288 w 301"/>
                  <a:gd name="T85" fmla="*/ 69 h 215"/>
                  <a:gd name="T86" fmla="*/ 293 w 301"/>
                  <a:gd name="T87" fmla="*/ 78 h 215"/>
                  <a:gd name="T88" fmla="*/ 297 w 301"/>
                  <a:gd name="T89" fmla="*/ 87 h 215"/>
                  <a:gd name="T90" fmla="*/ 299 w 301"/>
                  <a:gd name="T91" fmla="*/ 96 h 215"/>
                  <a:gd name="T92" fmla="*/ 301 w 301"/>
                  <a:gd name="T93" fmla="*/ 106 h 215"/>
                  <a:gd name="T94" fmla="*/ 301 w 301"/>
                  <a:gd name="T95" fmla="*/ 115 h 215"/>
                  <a:gd name="T96" fmla="*/ 299 w 301"/>
                  <a:gd name="T97" fmla="*/ 124 h 215"/>
                  <a:gd name="T98" fmla="*/ 296 w 301"/>
                  <a:gd name="T99" fmla="*/ 133 h 215"/>
                  <a:gd name="T100" fmla="*/ 291 w 301"/>
                  <a:gd name="T101" fmla="*/ 142 h 215"/>
                  <a:gd name="T102" fmla="*/ 285 w 301"/>
                  <a:gd name="T103" fmla="*/ 150 h 215"/>
                  <a:gd name="T104" fmla="*/ 279 w 301"/>
                  <a:gd name="T105" fmla="*/ 158 h 215"/>
                  <a:gd name="T106" fmla="*/ 268 w 301"/>
                  <a:gd name="T107" fmla="*/ 169 h 215"/>
                  <a:gd name="T108" fmla="*/ 259 w 301"/>
                  <a:gd name="T109" fmla="*/ 177 h 215"/>
                  <a:gd name="T110" fmla="*/ 5 w 301"/>
                  <a:gd name="T111" fmla="*/ 9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1" h="215">
                    <a:moveTo>
                      <a:pt x="5" y="92"/>
                    </a:moveTo>
                    <a:lnTo>
                      <a:pt x="5" y="92"/>
                    </a:lnTo>
                    <a:lnTo>
                      <a:pt x="6" y="91"/>
                    </a:lnTo>
                    <a:lnTo>
                      <a:pt x="7" y="90"/>
                    </a:lnTo>
                    <a:lnTo>
                      <a:pt x="8" y="90"/>
                    </a:lnTo>
                    <a:lnTo>
                      <a:pt x="9" y="89"/>
                    </a:lnTo>
                    <a:lnTo>
                      <a:pt x="11" y="88"/>
                    </a:lnTo>
                    <a:lnTo>
                      <a:pt x="12" y="87"/>
                    </a:lnTo>
                    <a:lnTo>
                      <a:pt x="14" y="86"/>
                    </a:lnTo>
                    <a:lnTo>
                      <a:pt x="15" y="85"/>
                    </a:lnTo>
                    <a:lnTo>
                      <a:pt x="17" y="84"/>
                    </a:lnTo>
                    <a:lnTo>
                      <a:pt x="19" y="83"/>
                    </a:lnTo>
                    <a:lnTo>
                      <a:pt x="21" y="81"/>
                    </a:lnTo>
                    <a:lnTo>
                      <a:pt x="23" y="80"/>
                    </a:lnTo>
                    <a:lnTo>
                      <a:pt x="25" y="79"/>
                    </a:lnTo>
                    <a:lnTo>
                      <a:pt x="27" y="77"/>
                    </a:lnTo>
                    <a:lnTo>
                      <a:pt x="29" y="75"/>
                    </a:lnTo>
                    <a:lnTo>
                      <a:pt x="31" y="73"/>
                    </a:lnTo>
                    <a:lnTo>
                      <a:pt x="33" y="72"/>
                    </a:lnTo>
                    <a:lnTo>
                      <a:pt x="35" y="70"/>
                    </a:lnTo>
                    <a:lnTo>
                      <a:pt x="36" y="68"/>
                    </a:lnTo>
                    <a:lnTo>
                      <a:pt x="38" y="66"/>
                    </a:lnTo>
                    <a:lnTo>
                      <a:pt x="40" y="64"/>
                    </a:lnTo>
                    <a:lnTo>
                      <a:pt x="42" y="62"/>
                    </a:lnTo>
                    <a:lnTo>
                      <a:pt x="43" y="61"/>
                    </a:lnTo>
                    <a:lnTo>
                      <a:pt x="44" y="59"/>
                    </a:lnTo>
                    <a:lnTo>
                      <a:pt x="46" y="57"/>
                    </a:lnTo>
                    <a:lnTo>
                      <a:pt x="47" y="55"/>
                    </a:lnTo>
                    <a:lnTo>
                      <a:pt x="48" y="53"/>
                    </a:lnTo>
                    <a:lnTo>
                      <a:pt x="48" y="51"/>
                    </a:lnTo>
                    <a:lnTo>
                      <a:pt x="49" y="49"/>
                    </a:lnTo>
                    <a:lnTo>
                      <a:pt x="49" y="47"/>
                    </a:lnTo>
                    <a:lnTo>
                      <a:pt x="50" y="45"/>
                    </a:lnTo>
                    <a:lnTo>
                      <a:pt x="50" y="43"/>
                    </a:lnTo>
                    <a:lnTo>
                      <a:pt x="50" y="41"/>
                    </a:lnTo>
                    <a:lnTo>
                      <a:pt x="50" y="39"/>
                    </a:lnTo>
                    <a:lnTo>
                      <a:pt x="51" y="37"/>
                    </a:lnTo>
                    <a:lnTo>
                      <a:pt x="51" y="35"/>
                    </a:lnTo>
                    <a:lnTo>
                      <a:pt x="51" y="33"/>
                    </a:lnTo>
                    <a:lnTo>
                      <a:pt x="51" y="31"/>
                    </a:lnTo>
                    <a:lnTo>
                      <a:pt x="51" y="30"/>
                    </a:lnTo>
                    <a:lnTo>
                      <a:pt x="51" y="28"/>
                    </a:lnTo>
                    <a:lnTo>
                      <a:pt x="51" y="26"/>
                    </a:lnTo>
                    <a:lnTo>
                      <a:pt x="51" y="25"/>
                    </a:lnTo>
                    <a:lnTo>
                      <a:pt x="51" y="23"/>
                    </a:lnTo>
                    <a:lnTo>
                      <a:pt x="51" y="22"/>
                    </a:lnTo>
                    <a:lnTo>
                      <a:pt x="51" y="21"/>
                    </a:lnTo>
                    <a:lnTo>
                      <a:pt x="51" y="19"/>
                    </a:lnTo>
                    <a:lnTo>
                      <a:pt x="51" y="18"/>
                    </a:lnTo>
                    <a:lnTo>
                      <a:pt x="51" y="17"/>
                    </a:lnTo>
                    <a:lnTo>
                      <a:pt x="51" y="16"/>
                    </a:lnTo>
                    <a:lnTo>
                      <a:pt x="51" y="14"/>
                    </a:lnTo>
                    <a:lnTo>
                      <a:pt x="52" y="13"/>
                    </a:lnTo>
                    <a:lnTo>
                      <a:pt x="52" y="11"/>
                    </a:lnTo>
                    <a:lnTo>
                      <a:pt x="54" y="10"/>
                    </a:lnTo>
                    <a:lnTo>
                      <a:pt x="55" y="10"/>
                    </a:lnTo>
                    <a:lnTo>
                      <a:pt x="57" y="10"/>
                    </a:lnTo>
                    <a:lnTo>
                      <a:pt x="58" y="11"/>
                    </a:lnTo>
                    <a:lnTo>
                      <a:pt x="61" y="12"/>
                    </a:lnTo>
                    <a:lnTo>
                      <a:pt x="62" y="13"/>
                    </a:lnTo>
                    <a:lnTo>
                      <a:pt x="63" y="14"/>
                    </a:lnTo>
                    <a:lnTo>
                      <a:pt x="64" y="15"/>
                    </a:lnTo>
                    <a:lnTo>
                      <a:pt x="66" y="16"/>
                    </a:lnTo>
                    <a:lnTo>
                      <a:pt x="67" y="17"/>
                    </a:lnTo>
                    <a:lnTo>
                      <a:pt x="68" y="18"/>
                    </a:lnTo>
                    <a:lnTo>
                      <a:pt x="69" y="20"/>
                    </a:lnTo>
                    <a:lnTo>
                      <a:pt x="71" y="21"/>
                    </a:lnTo>
                    <a:lnTo>
                      <a:pt x="72" y="23"/>
                    </a:lnTo>
                    <a:lnTo>
                      <a:pt x="73" y="24"/>
                    </a:lnTo>
                    <a:lnTo>
                      <a:pt x="75" y="26"/>
                    </a:lnTo>
                    <a:lnTo>
                      <a:pt x="77" y="27"/>
                    </a:lnTo>
                    <a:lnTo>
                      <a:pt x="78" y="28"/>
                    </a:lnTo>
                    <a:lnTo>
                      <a:pt x="79" y="30"/>
                    </a:lnTo>
                    <a:lnTo>
                      <a:pt x="81" y="31"/>
                    </a:lnTo>
                    <a:lnTo>
                      <a:pt x="82" y="32"/>
                    </a:lnTo>
                    <a:lnTo>
                      <a:pt x="83" y="33"/>
                    </a:lnTo>
                    <a:lnTo>
                      <a:pt x="85" y="35"/>
                    </a:lnTo>
                    <a:lnTo>
                      <a:pt x="86" y="36"/>
                    </a:lnTo>
                    <a:lnTo>
                      <a:pt x="87" y="37"/>
                    </a:lnTo>
                    <a:lnTo>
                      <a:pt x="89" y="38"/>
                    </a:lnTo>
                    <a:lnTo>
                      <a:pt x="92" y="39"/>
                    </a:lnTo>
                    <a:lnTo>
                      <a:pt x="93" y="39"/>
                    </a:lnTo>
                    <a:lnTo>
                      <a:pt x="95" y="38"/>
                    </a:lnTo>
                    <a:lnTo>
                      <a:pt x="96" y="36"/>
                    </a:lnTo>
                    <a:lnTo>
                      <a:pt x="98" y="34"/>
                    </a:lnTo>
                    <a:lnTo>
                      <a:pt x="99" y="32"/>
                    </a:lnTo>
                    <a:lnTo>
                      <a:pt x="100" y="30"/>
                    </a:lnTo>
                    <a:lnTo>
                      <a:pt x="100" y="28"/>
                    </a:lnTo>
                    <a:lnTo>
                      <a:pt x="102" y="26"/>
                    </a:lnTo>
                    <a:lnTo>
                      <a:pt x="103" y="23"/>
                    </a:lnTo>
                    <a:lnTo>
                      <a:pt x="104" y="21"/>
                    </a:lnTo>
                    <a:lnTo>
                      <a:pt x="104" y="19"/>
                    </a:lnTo>
                    <a:lnTo>
                      <a:pt x="105" y="18"/>
                    </a:lnTo>
                    <a:lnTo>
                      <a:pt x="105" y="17"/>
                    </a:lnTo>
                    <a:lnTo>
                      <a:pt x="106" y="16"/>
                    </a:lnTo>
                    <a:lnTo>
                      <a:pt x="107" y="13"/>
                    </a:lnTo>
                    <a:lnTo>
                      <a:pt x="109" y="11"/>
                    </a:lnTo>
                    <a:lnTo>
                      <a:pt x="110" y="9"/>
                    </a:lnTo>
                    <a:lnTo>
                      <a:pt x="112" y="7"/>
                    </a:lnTo>
                    <a:lnTo>
                      <a:pt x="114" y="6"/>
                    </a:lnTo>
                    <a:lnTo>
                      <a:pt x="116" y="5"/>
                    </a:lnTo>
                    <a:lnTo>
                      <a:pt x="118" y="3"/>
                    </a:lnTo>
                    <a:lnTo>
                      <a:pt x="120" y="2"/>
                    </a:lnTo>
                    <a:lnTo>
                      <a:pt x="122" y="1"/>
                    </a:lnTo>
                    <a:lnTo>
                      <a:pt x="124" y="1"/>
                    </a:lnTo>
                    <a:lnTo>
                      <a:pt x="125" y="0"/>
                    </a:lnTo>
                    <a:lnTo>
                      <a:pt x="127" y="0"/>
                    </a:lnTo>
                    <a:lnTo>
                      <a:pt x="128" y="0"/>
                    </a:lnTo>
                    <a:lnTo>
                      <a:pt x="129" y="1"/>
                    </a:lnTo>
                    <a:lnTo>
                      <a:pt x="130" y="2"/>
                    </a:lnTo>
                    <a:lnTo>
                      <a:pt x="131" y="4"/>
                    </a:lnTo>
                    <a:lnTo>
                      <a:pt x="131" y="5"/>
                    </a:lnTo>
                    <a:lnTo>
                      <a:pt x="131" y="7"/>
                    </a:lnTo>
                    <a:lnTo>
                      <a:pt x="130" y="9"/>
                    </a:lnTo>
                    <a:lnTo>
                      <a:pt x="130" y="10"/>
                    </a:lnTo>
                    <a:lnTo>
                      <a:pt x="129" y="12"/>
                    </a:lnTo>
                    <a:lnTo>
                      <a:pt x="129" y="14"/>
                    </a:lnTo>
                    <a:lnTo>
                      <a:pt x="129" y="17"/>
                    </a:lnTo>
                    <a:lnTo>
                      <a:pt x="130" y="19"/>
                    </a:lnTo>
                    <a:lnTo>
                      <a:pt x="130" y="22"/>
                    </a:lnTo>
                    <a:lnTo>
                      <a:pt x="131" y="24"/>
                    </a:lnTo>
                    <a:lnTo>
                      <a:pt x="131" y="26"/>
                    </a:lnTo>
                    <a:lnTo>
                      <a:pt x="132" y="29"/>
                    </a:lnTo>
                    <a:lnTo>
                      <a:pt x="133" y="30"/>
                    </a:lnTo>
                    <a:lnTo>
                      <a:pt x="134" y="32"/>
                    </a:lnTo>
                    <a:lnTo>
                      <a:pt x="135" y="33"/>
                    </a:lnTo>
                    <a:lnTo>
                      <a:pt x="136" y="34"/>
                    </a:lnTo>
                    <a:lnTo>
                      <a:pt x="137" y="34"/>
                    </a:lnTo>
                    <a:lnTo>
                      <a:pt x="138" y="34"/>
                    </a:lnTo>
                    <a:lnTo>
                      <a:pt x="140" y="33"/>
                    </a:lnTo>
                    <a:lnTo>
                      <a:pt x="141" y="32"/>
                    </a:lnTo>
                    <a:lnTo>
                      <a:pt x="142" y="30"/>
                    </a:lnTo>
                    <a:lnTo>
                      <a:pt x="142" y="28"/>
                    </a:lnTo>
                    <a:lnTo>
                      <a:pt x="142" y="27"/>
                    </a:lnTo>
                    <a:lnTo>
                      <a:pt x="143" y="26"/>
                    </a:lnTo>
                    <a:lnTo>
                      <a:pt x="143" y="24"/>
                    </a:lnTo>
                    <a:lnTo>
                      <a:pt x="143" y="23"/>
                    </a:lnTo>
                    <a:lnTo>
                      <a:pt x="143" y="22"/>
                    </a:lnTo>
                    <a:lnTo>
                      <a:pt x="143" y="20"/>
                    </a:lnTo>
                    <a:lnTo>
                      <a:pt x="143" y="19"/>
                    </a:lnTo>
                    <a:lnTo>
                      <a:pt x="143" y="17"/>
                    </a:lnTo>
                    <a:lnTo>
                      <a:pt x="143" y="16"/>
                    </a:lnTo>
                    <a:lnTo>
                      <a:pt x="143" y="14"/>
                    </a:lnTo>
                    <a:lnTo>
                      <a:pt x="143" y="13"/>
                    </a:lnTo>
                    <a:lnTo>
                      <a:pt x="143" y="12"/>
                    </a:lnTo>
                    <a:lnTo>
                      <a:pt x="142" y="10"/>
                    </a:lnTo>
                    <a:lnTo>
                      <a:pt x="142" y="10"/>
                    </a:lnTo>
                    <a:lnTo>
                      <a:pt x="142" y="8"/>
                    </a:lnTo>
                    <a:lnTo>
                      <a:pt x="143" y="7"/>
                    </a:lnTo>
                    <a:lnTo>
                      <a:pt x="143" y="5"/>
                    </a:lnTo>
                    <a:lnTo>
                      <a:pt x="144" y="3"/>
                    </a:lnTo>
                    <a:lnTo>
                      <a:pt x="144" y="2"/>
                    </a:lnTo>
                    <a:lnTo>
                      <a:pt x="145" y="1"/>
                    </a:lnTo>
                    <a:lnTo>
                      <a:pt x="147" y="1"/>
                    </a:lnTo>
                    <a:lnTo>
                      <a:pt x="149" y="1"/>
                    </a:lnTo>
                    <a:lnTo>
                      <a:pt x="151" y="2"/>
                    </a:lnTo>
                    <a:lnTo>
                      <a:pt x="152" y="2"/>
                    </a:lnTo>
                    <a:lnTo>
                      <a:pt x="153" y="3"/>
                    </a:lnTo>
                    <a:lnTo>
                      <a:pt x="154" y="4"/>
                    </a:lnTo>
                    <a:lnTo>
                      <a:pt x="156" y="5"/>
                    </a:lnTo>
                    <a:lnTo>
                      <a:pt x="157" y="6"/>
                    </a:lnTo>
                    <a:lnTo>
                      <a:pt x="159" y="7"/>
                    </a:lnTo>
                    <a:lnTo>
                      <a:pt x="160" y="9"/>
                    </a:lnTo>
                    <a:lnTo>
                      <a:pt x="162" y="10"/>
                    </a:lnTo>
                    <a:lnTo>
                      <a:pt x="163" y="11"/>
                    </a:lnTo>
                    <a:lnTo>
                      <a:pt x="165" y="13"/>
                    </a:lnTo>
                    <a:lnTo>
                      <a:pt x="167" y="15"/>
                    </a:lnTo>
                    <a:lnTo>
                      <a:pt x="168" y="17"/>
                    </a:lnTo>
                    <a:lnTo>
                      <a:pt x="170" y="18"/>
                    </a:lnTo>
                    <a:lnTo>
                      <a:pt x="171" y="20"/>
                    </a:lnTo>
                    <a:lnTo>
                      <a:pt x="173" y="22"/>
                    </a:lnTo>
                    <a:lnTo>
                      <a:pt x="174" y="24"/>
                    </a:lnTo>
                    <a:lnTo>
                      <a:pt x="176" y="26"/>
                    </a:lnTo>
                    <a:lnTo>
                      <a:pt x="177" y="27"/>
                    </a:lnTo>
                    <a:lnTo>
                      <a:pt x="178" y="29"/>
                    </a:lnTo>
                    <a:lnTo>
                      <a:pt x="180" y="30"/>
                    </a:lnTo>
                    <a:lnTo>
                      <a:pt x="181" y="32"/>
                    </a:lnTo>
                    <a:lnTo>
                      <a:pt x="182" y="33"/>
                    </a:lnTo>
                    <a:lnTo>
                      <a:pt x="183" y="35"/>
                    </a:lnTo>
                    <a:lnTo>
                      <a:pt x="185" y="37"/>
                    </a:lnTo>
                    <a:lnTo>
                      <a:pt x="186" y="39"/>
                    </a:lnTo>
                    <a:lnTo>
                      <a:pt x="187" y="41"/>
                    </a:lnTo>
                    <a:lnTo>
                      <a:pt x="188" y="41"/>
                    </a:lnTo>
                    <a:lnTo>
                      <a:pt x="188" y="41"/>
                    </a:lnTo>
                    <a:lnTo>
                      <a:pt x="190" y="42"/>
                    </a:lnTo>
                    <a:lnTo>
                      <a:pt x="191" y="43"/>
                    </a:lnTo>
                    <a:lnTo>
                      <a:pt x="192" y="44"/>
                    </a:lnTo>
                    <a:lnTo>
                      <a:pt x="193" y="45"/>
                    </a:lnTo>
                    <a:lnTo>
                      <a:pt x="195" y="46"/>
                    </a:lnTo>
                    <a:lnTo>
                      <a:pt x="197" y="47"/>
                    </a:lnTo>
                    <a:lnTo>
                      <a:pt x="199" y="48"/>
                    </a:lnTo>
                    <a:lnTo>
                      <a:pt x="201" y="49"/>
                    </a:lnTo>
                    <a:lnTo>
                      <a:pt x="204" y="51"/>
                    </a:lnTo>
                    <a:lnTo>
                      <a:pt x="205" y="52"/>
                    </a:lnTo>
                    <a:lnTo>
                      <a:pt x="208" y="53"/>
                    </a:lnTo>
                    <a:lnTo>
                      <a:pt x="209" y="54"/>
                    </a:lnTo>
                    <a:lnTo>
                      <a:pt x="210" y="55"/>
                    </a:lnTo>
                    <a:lnTo>
                      <a:pt x="212" y="55"/>
                    </a:lnTo>
                    <a:lnTo>
                      <a:pt x="213" y="56"/>
                    </a:lnTo>
                    <a:lnTo>
                      <a:pt x="215" y="57"/>
                    </a:lnTo>
                    <a:lnTo>
                      <a:pt x="218" y="58"/>
                    </a:lnTo>
                    <a:lnTo>
                      <a:pt x="219" y="59"/>
                    </a:lnTo>
                    <a:lnTo>
                      <a:pt x="221" y="60"/>
                    </a:lnTo>
                    <a:lnTo>
                      <a:pt x="222" y="60"/>
                    </a:lnTo>
                    <a:lnTo>
                      <a:pt x="223" y="61"/>
                    </a:lnTo>
                    <a:lnTo>
                      <a:pt x="226" y="61"/>
                    </a:lnTo>
                    <a:lnTo>
                      <a:pt x="228" y="62"/>
                    </a:lnTo>
                    <a:lnTo>
                      <a:pt x="230" y="63"/>
                    </a:lnTo>
                    <a:lnTo>
                      <a:pt x="233" y="64"/>
                    </a:lnTo>
                    <a:lnTo>
                      <a:pt x="235" y="65"/>
                    </a:lnTo>
                    <a:lnTo>
                      <a:pt x="237" y="65"/>
                    </a:lnTo>
                    <a:lnTo>
                      <a:pt x="239" y="66"/>
                    </a:lnTo>
                    <a:lnTo>
                      <a:pt x="241" y="66"/>
                    </a:lnTo>
                    <a:lnTo>
                      <a:pt x="243" y="66"/>
                    </a:lnTo>
                    <a:lnTo>
                      <a:pt x="244" y="66"/>
                    </a:lnTo>
                    <a:lnTo>
                      <a:pt x="245" y="66"/>
                    </a:lnTo>
                    <a:lnTo>
                      <a:pt x="247" y="65"/>
                    </a:lnTo>
                    <a:lnTo>
                      <a:pt x="248" y="64"/>
                    </a:lnTo>
                    <a:lnTo>
                      <a:pt x="249" y="62"/>
                    </a:lnTo>
                    <a:lnTo>
                      <a:pt x="250" y="60"/>
                    </a:lnTo>
                    <a:lnTo>
                      <a:pt x="250" y="58"/>
                    </a:lnTo>
                    <a:lnTo>
                      <a:pt x="250" y="56"/>
                    </a:lnTo>
                    <a:lnTo>
                      <a:pt x="250" y="55"/>
                    </a:lnTo>
                    <a:lnTo>
                      <a:pt x="250" y="54"/>
                    </a:lnTo>
                    <a:lnTo>
                      <a:pt x="250" y="53"/>
                    </a:lnTo>
                    <a:lnTo>
                      <a:pt x="249" y="50"/>
                    </a:lnTo>
                    <a:lnTo>
                      <a:pt x="249" y="48"/>
                    </a:lnTo>
                    <a:lnTo>
                      <a:pt x="249" y="46"/>
                    </a:lnTo>
                    <a:lnTo>
                      <a:pt x="249" y="44"/>
                    </a:lnTo>
                    <a:lnTo>
                      <a:pt x="249" y="42"/>
                    </a:lnTo>
                    <a:lnTo>
                      <a:pt x="250" y="41"/>
                    </a:lnTo>
                    <a:lnTo>
                      <a:pt x="251" y="39"/>
                    </a:lnTo>
                    <a:lnTo>
                      <a:pt x="252" y="39"/>
                    </a:lnTo>
                    <a:lnTo>
                      <a:pt x="253" y="39"/>
                    </a:lnTo>
                    <a:lnTo>
                      <a:pt x="255" y="39"/>
                    </a:lnTo>
                    <a:lnTo>
                      <a:pt x="256" y="39"/>
                    </a:lnTo>
                    <a:lnTo>
                      <a:pt x="257" y="40"/>
                    </a:lnTo>
                    <a:lnTo>
                      <a:pt x="259" y="40"/>
                    </a:lnTo>
                    <a:lnTo>
                      <a:pt x="260" y="41"/>
                    </a:lnTo>
                    <a:lnTo>
                      <a:pt x="262" y="41"/>
                    </a:lnTo>
                    <a:lnTo>
                      <a:pt x="264" y="43"/>
                    </a:lnTo>
                    <a:lnTo>
                      <a:pt x="266" y="44"/>
                    </a:lnTo>
                    <a:lnTo>
                      <a:pt x="268" y="45"/>
                    </a:lnTo>
                    <a:lnTo>
                      <a:pt x="270" y="46"/>
                    </a:lnTo>
                    <a:lnTo>
                      <a:pt x="272" y="48"/>
                    </a:lnTo>
                    <a:lnTo>
                      <a:pt x="273" y="50"/>
                    </a:lnTo>
                    <a:lnTo>
                      <a:pt x="275" y="52"/>
                    </a:lnTo>
                    <a:lnTo>
                      <a:pt x="277" y="54"/>
                    </a:lnTo>
                    <a:lnTo>
                      <a:pt x="279" y="56"/>
                    </a:lnTo>
                    <a:lnTo>
                      <a:pt x="281" y="58"/>
                    </a:lnTo>
                    <a:lnTo>
                      <a:pt x="282" y="61"/>
                    </a:lnTo>
                    <a:lnTo>
                      <a:pt x="283" y="62"/>
                    </a:lnTo>
                    <a:lnTo>
                      <a:pt x="284" y="63"/>
                    </a:lnTo>
                    <a:lnTo>
                      <a:pt x="285" y="64"/>
                    </a:lnTo>
                    <a:lnTo>
                      <a:pt x="286" y="66"/>
                    </a:lnTo>
                    <a:lnTo>
                      <a:pt x="287" y="67"/>
                    </a:lnTo>
                    <a:lnTo>
                      <a:pt x="288" y="68"/>
                    </a:lnTo>
                    <a:lnTo>
                      <a:pt x="288" y="69"/>
                    </a:lnTo>
                    <a:lnTo>
                      <a:pt x="289" y="71"/>
                    </a:lnTo>
                    <a:lnTo>
                      <a:pt x="290" y="72"/>
                    </a:lnTo>
                    <a:lnTo>
                      <a:pt x="291" y="74"/>
                    </a:lnTo>
                    <a:lnTo>
                      <a:pt x="291" y="75"/>
                    </a:lnTo>
                    <a:lnTo>
                      <a:pt x="292" y="76"/>
                    </a:lnTo>
                    <a:lnTo>
                      <a:pt x="293" y="78"/>
                    </a:lnTo>
                    <a:lnTo>
                      <a:pt x="294" y="79"/>
                    </a:lnTo>
                    <a:lnTo>
                      <a:pt x="294" y="81"/>
                    </a:lnTo>
                    <a:lnTo>
                      <a:pt x="295" y="82"/>
                    </a:lnTo>
                    <a:lnTo>
                      <a:pt x="295" y="84"/>
                    </a:lnTo>
                    <a:lnTo>
                      <a:pt x="296" y="85"/>
                    </a:lnTo>
                    <a:lnTo>
                      <a:pt x="297" y="87"/>
                    </a:lnTo>
                    <a:lnTo>
                      <a:pt x="297" y="89"/>
                    </a:lnTo>
                    <a:lnTo>
                      <a:pt x="297" y="90"/>
                    </a:lnTo>
                    <a:lnTo>
                      <a:pt x="298" y="91"/>
                    </a:lnTo>
                    <a:lnTo>
                      <a:pt x="298" y="93"/>
                    </a:lnTo>
                    <a:lnTo>
                      <a:pt x="299" y="95"/>
                    </a:lnTo>
                    <a:lnTo>
                      <a:pt x="299" y="96"/>
                    </a:lnTo>
                    <a:lnTo>
                      <a:pt x="300" y="98"/>
                    </a:lnTo>
                    <a:lnTo>
                      <a:pt x="300" y="99"/>
                    </a:lnTo>
                    <a:lnTo>
                      <a:pt x="300" y="101"/>
                    </a:lnTo>
                    <a:lnTo>
                      <a:pt x="300" y="102"/>
                    </a:lnTo>
                    <a:lnTo>
                      <a:pt x="301" y="104"/>
                    </a:lnTo>
                    <a:lnTo>
                      <a:pt x="301" y="106"/>
                    </a:lnTo>
                    <a:lnTo>
                      <a:pt x="301" y="107"/>
                    </a:lnTo>
                    <a:lnTo>
                      <a:pt x="301" y="109"/>
                    </a:lnTo>
                    <a:lnTo>
                      <a:pt x="301" y="111"/>
                    </a:lnTo>
                    <a:lnTo>
                      <a:pt x="301" y="112"/>
                    </a:lnTo>
                    <a:lnTo>
                      <a:pt x="301" y="113"/>
                    </a:lnTo>
                    <a:lnTo>
                      <a:pt x="301" y="115"/>
                    </a:lnTo>
                    <a:lnTo>
                      <a:pt x="301" y="117"/>
                    </a:lnTo>
                    <a:lnTo>
                      <a:pt x="301" y="118"/>
                    </a:lnTo>
                    <a:lnTo>
                      <a:pt x="300" y="120"/>
                    </a:lnTo>
                    <a:lnTo>
                      <a:pt x="300" y="121"/>
                    </a:lnTo>
                    <a:lnTo>
                      <a:pt x="299" y="123"/>
                    </a:lnTo>
                    <a:lnTo>
                      <a:pt x="299" y="124"/>
                    </a:lnTo>
                    <a:lnTo>
                      <a:pt x="299" y="126"/>
                    </a:lnTo>
                    <a:lnTo>
                      <a:pt x="298" y="127"/>
                    </a:lnTo>
                    <a:lnTo>
                      <a:pt x="297" y="129"/>
                    </a:lnTo>
                    <a:lnTo>
                      <a:pt x="297" y="130"/>
                    </a:lnTo>
                    <a:lnTo>
                      <a:pt x="296" y="132"/>
                    </a:lnTo>
                    <a:lnTo>
                      <a:pt x="296" y="133"/>
                    </a:lnTo>
                    <a:lnTo>
                      <a:pt x="295" y="135"/>
                    </a:lnTo>
                    <a:lnTo>
                      <a:pt x="294" y="136"/>
                    </a:lnTo>
                    <a:lnTo>
                      <a:pt x="294" y="138"/>
                    </a:lnTo>
                    <a:lnTo>
                      <a:pt x="293" y="139"/>
                    </a:lnTo>
                    <a:lnTo>
                      <a:pt x="292" y="141"/>
                    </a:lnTo>
                    <a:lnTo>
                      <a:pt x="291" y="142"/>
                    </a:lnTo>
                    <a:lnTo>
                      <a:pt x="290" y="144"/>
                    </a:lnTo>
                    <a:lnTo>
                      <a:pt x="289" y="145"/>
                    </a:lnTo>
                    <a:lnTo>
                      <a:pt x="288" y="146"/>
                    </a:lnTo>
                    <a:lnTo>
                      <a:pt x="287" y="148"/>
                    </a:lnTo>
                    <a:lnTo>
                      <a:pt x="286" y="149"/>
                    </a:lnTo>
                    <a:lnTo>
                      <a:pt x="285" y="150"/>
                    </a:lnTo>
                    <a:lnTo>
                      <a:pt x="284" y="152"/>
                    </a:lnTo>
                    <a:lnTo>
                      <a:pt x="283" y="153"/>
                    </a:lnTo>
                    <a:lnTo>
                      <a:pt x="282" y="154"/>
                    </a:lnTo>
                    <a:lnTo>
                      <a:pt x="281" y="156"/>
                    </a:lnTo>
                    <a:lnTo>
                      <a:pt x="280" y="157"/>
                    </a:lnTo>
                    <a:lnTo>
                      <a:pt x="279" y="158"/>
                    </a:lnTo>
                    <a:lnTo>
                      <a:pt x="278" y="159"/>
                    </a:lnTo>
                    <a:lnTo>
                      <a:pt x="276" y="162"/>
                    </a:lnTo>
                    <a:lnTo>
                      <a:pt x="274" y="163"/>
                    </a:lnTo>
                    <a:lnTo>
                      <a:pt x="272" y="165"/>
                    </a:lnTo>
                    <a:lnTo>
                      <a:pt x="270" y="167"/>
                    </a:lnTo>
                    <a:lnTo>
                      <a:pt x="268" y="169"/>
                    </a:lnTo>
                    <a:lnTo>
                      <a:pt x="266" y="171"/>
                    </a:lnTo>
                    <a:lnTo>
                      <a:pt x="264" y="172"/>
                    </a:lnTo>
                    <a:lnTo>
                      <a:pt x="263" y="174"/>
                    </a:lnTo>
                    <a:lnTo>
                      <a:pt x="261" y="175"/>
                    </a:lnTo>
                    <a:lnTo>
                      <a:pt x="260" y="176"/>
                    </a:lnTo>
                    <a:lnTo>
                      <a:pt x="259" y="177"/>
                    </a:lnTo>
                    <a:lnTo>
                      <a:pt x="258" y="178"/>
                    </a:lnTo>
                    <a:lnTo>
                      <a:pt x="257" y="179"/>
                    </a:lnTo>
                    <a:lnTo>
                      <a:pt x="257" y="180"/>
                    </a:lnTo>
                    <a:lnTo>
                      <a:pt x="0" y="215"/>
                    </a:lnTo>
                    <a:lnTo>
                      <a:pt x="5" y="92"/>
                    </a:lnTo>
                    <a:lnTo>
                      <a:pt x="5" y="92"/>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1">
                <a:extLst>
                  <a:ext uri="{FF2B5EF4-FFF2-40B4-BE49-F238E27FC236}">
                    <a16:creationId xmlns:a16="http://schemas.microsoft.com/office/drawing/2014/main" id="{04F3A731-16F0-4AB5-BB18-4E16894AF1B0}"/>
                  </a:ext>
                </a:extLst>
              </p:cNvPr>
              <p:cNvSpPr>
                <a:spLocks/>
              </p:cNvSpPr>
              <p:nvPr/>
            </p:nvSpPr>
            <p:spPr bwMode="auto">
              <a:xfrm>
                <a:off x="4608" y="3103"/>
                <a:ext cx="255" cy="169"/>
              </a:xfrm>
              <a:custGeom>
                <a:avLst/>
                <a:gdLst>
                  <a:gd name="T0" fmla="*/ 34 w 255"/>
                  <a:gd name="T1" fmla="*/ 55 h 169"/>
                  <a:gd name="T2" fmla="*/ 38 w 255"/>
                  <a:gd name="T3" fmla="*/ 58 h 169"/>
                  <a:gd name="T4" fmla="*/ 44 w 255"/>
                  <a:gd name="T5" fmla="*/ 61 h 169"/>
                  <a:gd name="T6" fmla="*/ 48 w 255"/>
                  <a:gd name="T7" fmla="*/ 60 h 169"/>
                  <a:gd name="T8" fmla="*/ 51 w 255"/>
                  <a:gd name="T9" fmla="*/ 56 h 169"/>
                  <a:gd name="T10" fmla="*/ 53 w 255"/>
                  <a:gd name="T11" fmla="*/ 52 h 169"/>
                  <a:gd name="T12" fmla="*/ 54 w 255"/>
                  <a:gd name="T13" fmla="*/ 47 h 169"/>
                  <a:gd name="T14" fmla="*/ 54 w 255"/>
                  <a:gd name="T15" fmla="*/ 42 h 169"/>
                  <a:gd name="T16" fmla="*/ 55 w 255"/>
                  <a:gd name="T17" fmla="*/ 37 h 169"/>
                  <a:gd name="T18" fmla="*/ 55 w 255"/>
                  <a:gd name="T19" fmla="*/ 32 h 169"/>
                  <a:gd name="T20" fmla="*/ 55 w 255"/>
                  <a:gd name="T21" fmla="*/ 28 h 169"/>
                  <a:gd name="T22" fmla="*/ 55 w 255"/>
                  <a:gd name="T23" fmla="*/ 24 h 169"/>
                  <a:gd name="T24" fmla="*/ 57 w 255"/>
                  <a:gd name="T25" fmla="*/ 20 h 169"/>
                  <a:gd name="T26" fmla="*/ 60 w 255"/>
                  <a:gd name="T27" fmla="*/ 18 h 169"/>
                  <a:gd name="T28" fmla="*/ 66 w 255"/>
                  <a:gd name="T29" fmla="*/ 21 h 169"/>
                  <a:gd name="T30" fmla="*/ 73 w 255"/>
                  <a:gd name="T31" fmla="*/ 25 h 169"/>
                  <a:gd name="T32" fmla="*/ 78 w 255"/>
                  <a:gd name="T33" fmla="*/ 32 h 169"/>
                  <a:gd name="T34" fmla="*/ 83 w 255"/>
                  <a:gd name="T35" fmla="*/ 37 h 169"/>
                  <a:gd name="T36" fmla="*/ 87 w 255"/>
                  <a:gd name="T37" fmla="*/ 39 h 169"/>
                  <a:gd name="T38" fmla="*/ 91 w 255"/>
                  <a:gd name="T39" fmla="*/ 36 h 169"/>
                  <a:gd name="T40" fmla="*/ 95 w 255"/>
                  <a:gd name="T41" fmla="*/ 29 h 169"/>
                  <a:gd name="T42" fmla="*/ 96 w 255"/>
                  <a:gd name="T43" fmla="*/ 25 h 169"/>
                  <a:gd name="T44" fmla="*/ 98 w 255"/>
                  <a:gd name="T45" fmla="*/ 21 h 169"/>
                  <a:gd name="T46" fmla="*/ 99 w 255"/>
                  <a:gd name="T47" fmla="*/ 16 h 169"/>
                  <a:gd name="T48" fmla="*/ 101 w 255"/>
                  <a:gd name="T49" fmla="*/ 12 h 169"/>
                  <a:gd name="T50" fmla="*/ 102 w 255"/>
                  <a:gd name="T51" fmla="*/ 8 h 169"/>
                  <a:gd name="T52" fmla="*/ 105 w 255"/>
                  <a:gd name="T53" fmla="*/ 3 h 169"/>
                  <a:gd name="T54" fmla="*/ 110 w 255"/>
                  <a:gd name="T55" fmla="*/ 0 h 169"/>
                  <a:gd name="T56" fmla="*/ 116 w 255"/>
                  <a:gd name="T57" fmla="*/ 3 h 169"/>
                  <a:gd name="T58" fmla="*/ 119 w 255"/>
                  <a:gd name="T59" fmla="*/ 7 h 169"/>
                  <a:gd name="T60" fmla="*/ 123 w 255"/>
                  <a:gd name="T61" fmla="*/ 11 h 169"/>
                  <a:gd name="T62" fmla="*/ 127 w 255"/>
                  <a:gd name="T63" fmla="*/ 16 h 169"/>
                  <a:gd name="T64" fmla="*/ 130 w 255"/>
                  <a:gd name="T65" fmla="*/ 21 h 169"/>
                  <a:gd name="T66" fmla="*/ 133 w 255"/>
                  <a:gd name="T67" fmla="*/ 25 h 169"/>
                  <a:gd name="T68" fmla="*/ 137 w 255"/>
                  <a:gd name="T69" fmla="*/ 31 h 169"/>
                  <a:gd name="T70" fmla="*/ 222 w 255"/>
                  <a:gd name="T71" fmla="*/ 51 h 169"/>
                  <a:gd name="T72" fmla="*/ 226 w 255"/>
                  <a:gd name="T73" fmla="*/ 53 h 169"/>
                  <a:gd name="T74" fmla="*/ 231 w 255"/>
                  <a:gd name="T75" fmla="*/ 55 h 169"/>
                  <a:gd name="T76" fmla="*/ 237 w 255"/>
                  <a:gd name="T77" fmla="*/ 55 h 169"/>
                  <a:gd name="T78" fmla="*/ 242 w 255"/>
                  <a:gd name="T79" fmla="*/ 52 h 169"/>
                  <a:gd name="T80" fmla="*/ 246 w 255"/>
                  <a:gd name="T81" fmla="*/ 47 h 169"/>
                  <a:gd name="T82" fmla="*/ 248 w 255"/>
                  <a:gd name="T83" fmla="*/ 45 h 169"/>
                  <a:gd name="T84" fmla="*/ 252 w 255"/>
                  <a:gd name="T85" fmla="*/ 43 h 169"/>
                  <a:gd name="T86" fmla="*/ 255 w 255"/>
                  <a:gd name="T87" fmla="*/ 47 h 169"/>
                  <a:gd name="T88" fmla="*/ 255 w 255"/>
                  <a:gd name="T89" fmla="*/ 52 h 169"/>
                  <a:gd name="T90" fmla="*/ 255 w 255"/>
                  <a:gd name="T91" fmla="*/ 58 h 169"/>
                  <a:gd name="T92" fmla="*/ 254 w 255"/>
                  <a:gd name="T93" fmla="*/ 61 h 169"/>
                  <a:gd name="T94" fmla="*/ 254 w 255"/>
                  <a:gd name="T95" fmla="*/ 66 h 169"/>
                  <a:gd name="T96" fmla="*/ 253 w 255"/>
                  <a:gd name="T97" fmla="*/ 71 h 169"/>
                  <a:gd name="T98" fmla="*/ 252 w 255"/>
                  <a:gd name="T99" fmla="*/ 77 h 169"/>
                  <a:gd name="T100" fmla="*/ 251 w 255"/>
                  <a:gd name="T101" fmla="*/ 83 h 169"/>
                  <a:gd name="T102" fmla="*/ 250 w 255"/>
                  <a:gd name="T103" fmla="*/ 89 h 169"/>
                  <a:gd name="T104" fmla="*/ 249 w 255"/>
                  <a:gd name="T105" fmla="*/ 94 h 169"/>
                  <a:gd name="T106" fmla="*/ 248 w 255"/>
                  <a:gd name="T107" fmla="*/ 99 h 169"/>
                  <a:gd name="T108" fmla="*/ 247 w 255"/>
                  <a:gd name="T109" fmla="*/ 102 h 169"/>
                  <a:gd name="T110" fmla="*/ 247 w 255"/>
                  <a:gd name="T111" fmla="*/ 105 h 169"/>
                  <a:gd name="T112" fmla="*/ 12 w 255"/>
                  <a:gd name="T113" fmla="*/ 5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5" h="169">
                    <a:moveTo>
                      <a:pt x="31" y="52"/>
                    </a:moveTo>
                    <a:lnTo>
                      <a:pt x="32" y="53"/>
                    </a:lnTo>
                    <a:lnTo>
                      <a:pt x="34" y="55"/>
                    </a:lnTo>
                    <a:lnTo>
                      <a:pt x="35" y="56"/>
                    </a:lnTo>
                    <a:lnTo>
                      <a:pt x="37" y="57"/>
                    </a:lnTo>
                    <a:lnTo>
                      <a:pt x="38" y="58"/>
                    </a:lnTo>
                    <a:lnTo>
                      <a:pt x="40" y="59"/>
                    </a:lnTo>
                    <a:lnTo>
                      <a:pt x="42" y="60"/>
                    </a:lnTo>
                    <a:lnTo>
                      <a:pt x="44" y="61"/>
                    </a:lnTo>
                    <a:lnTo>
                      <a:pt x="45" y="61"/>
                    </a:lnTo>
                    <a:lnTo>
                      <a:pt x="47" y="61"/>
                    </a:lnTo>
                    <a:lnTo>
                      <a:pt x="48" y="60"/>
                    </a:lnTo>
                    <a:lnTo>
                      <a:pt x="50" y="59"/>
                    </a:lnTo>
                    <a:lnTo>
                      <a:pt x="51" y="57"/>
                    </a:lnTo>
                    <a:lnTo>
                      <a:pt x="51" y="56"/>
                    </a:lnTo>
                    <a:lnTo>
                      <a:pt x="52" y="55"/>
                    </a:lnTo>
                    <a:lnTo>
                      <a:pt x="53" y="54"/>
                    </a:lnTo>
                    <a:lnTo>
                      <a:pt x="53" y="52"/>
                    </a:lnTo>
                    <a:lnTo>
                      <a:pt x="53" y="50"/>
                    </a:lnTo>
                    <a:lnTo>
                      <a:pt x="53" y="49"/>
                    </a:lnTo>
                    <a:lnTo>
                      <a:pt x="54" y="47"/>
                    </a:lnTo>
                    <a:lnTo>
                      <a:pt x="54" y="45"/>
                    </a:lnTo>
                    <a:lnTo>
                      <a:pt x="54" y="44"/>
                    </a:lnTo>
                    <a:lnTo>
                      <a:pt x="54" y="42"/>
                    </a:lnTo>
                    <a:lnTo>
                      <a:pt x="55" y="40"/>
                    </a:lnTo>
                    <a:lnTo>
                      <a:pt x="55" y="39"/>
                    </a:lnTo>
                    <a:lnTo>
                      <a:pt x="55" y="37"/>
                    </a:lnTo>
                    <a:lnTo>
                      <a:pt x="55" y="35"/>
                    </a:lnTo>
                    <a:lnTo>
                      <a:pt x="55" y="34"/>
                    </a:lnTo>
                    <a:lnTo>
                      <a:pt x="55" y="32"/>
                    </a:lnTo>
                    <a:lnTo>
                      <a:pt x="55" y="31"/>
                    </a:lnTo>
                    <a:lnTo>
                      <a:pt x="55" y="29"/>
                    </a:lnTo>
                    <a:lnTo>
                      <a:pt x="55" y="28"/>
                    </a:lnTo>
                    <a:lnTo>
                      <a:pt x="55" y="27"/>
                    </a:lnTo>
                    <a:lnTo>
                      <a:pt x="55" y="25"/>
                    </a:lnTo>
                    <a:lnTo>
                      <a:pt x="55" y="24"/>
                    </a:lnTo>
                    <a:lnTo>
                      <a:pt x="55" y="23"/>
                    </a:lnTo>
                    <a:lnTo>
                      <a:pt x="56" y="21"/>
                    </a:lnTo>
                    <a:lnTo>
                      <a:pt x="57" y="20"/>
                    </a:lnTo>
                    <a:lnTo>
                      <a:pt x="57" y="19"/>
                    </a:lnTo>
                    <a:lnTo>
                      <a:pt x="59" y="19"/>
                    </a:lnTo>
                    <a:lnTo>
                      <a:pt x="60" y="18"/>
                    </a:lnTo>
                    <a:lnTo>
                      <a:pt x="62" y="19"/>
                    </a:lnTo>
                    <a:lnTo>
                      <a:pt x="64" y="19"/>
                    </a:lnTo>
                    <a:lnTo>
                      <a:pt x="66" y="21"/>
                    </a:lnTo>
                    <a:lnTo>
                      <a:pt x="69" y="22"/>
                    </a:lnTo>
                    <a:lnTo>
                      <a:pt x="71" y="24"/>
                    </a:lnTo>
                    <a:lnTo>
                      <a:pt x="73" y="25"/>
                    </a:lnTo>
                    <a:lnTo>
                      <a:pt x="74" y="27"/>
                    </a:lnTo>
                    <a:lnTo>
                      <a:pt x="76" y="30"/>
                    </a:lnTo>
                    <a:lnTo>
                      <a:pt x="78" y="32"/>
                    </a:lnTo>
                    <a:lnTo>
                      <a:pt x="80" y="34"/>
                    </a:lnTo>
                    <a:lnTo>
                      <a:pt x="81" y="35"/>
                    </a:lnTo>
                    <a:lnTo>
                      <a:pt x="83" y="37"/>
                    </a:lnTo>
                    <a:lnTo>
                      <a:pt x="85" y="38"/>
                    </a:lnTo>
                    <a:lnTo>
                      <a:pt x="86" y="39"/>
                    </a:lnTo>
                    <a:lnTo>
                      <a:pt x="87" y="39"/>
                    </a:lnTo>
                    <a:lnTo>
                      <a:pt x="89" y="39"/>
                    </a:lnTo>
                    <a:lnTo>
                      <a:pt x="90" y="38"/>
                    </a:lnTo>
                    <a:lnTo>
                      <a:pt x="91" y="36"/>
                    </a:lnTo>
                    <a:lnTo>
                      <a:pt x="92" y="34"/>
                    </a:lnTo>
                    <a:lnTo>
                      <a:pt x="93" y="31"/>
                    </a:lnTo>
                    <a:lnTo>
                      <a:pt x="95" y="29"/>
                    </a:lnTo>
                    <a:lnTo>
                      <a:pt x="95" y="28"/>
                    </a:lnTo>
                    <a:lnTo>
                      <a:pt x="96" y="26"/>
                    </a:lnTo>
                    <a:lnTo>
                      <a:pt x="96" y="25"/>
                    </a:lnTo>
                    <a:lnTo>
                      <a:pt x="97" y="24"/>
                    </a:lnTo>
                    <a:lnTo>
                      <a:pt x="97" y="22"/>
                    </a:lnTo>
                    <a:lnTo>
                      <a:pt x="98" y="21"/>
                    </a:lnTo>
                    <a:lnTo>
                      <a:pt x="98" y="20"/>
                    </a:lnTo>
                    <a:lnTo>
                      <a:pt x="99" y="18"/>
                    </a:lnTo>
                    <a:lnTo>
                      <a:pt x="99" y="16"/>
                    </a:lnTo>
                    <a:lnTo>
                      <a:pt x="100" y="15"/>
                    </a:lnTo>
                    <a:lnTo>
                      <a:pt x="100" y="14"/>
                    </a:lnTo>
                    <a:lnTo>
                      <a:pt x="101" y="12"/>
                    </a:lnTo>
                    <a:lnTo>
                      <a:pt x="101" y="11"/>
                    </a:lnTo>
                    <a:lnTo>
                      <a:pt x="102" y="9"/>
                    </a:lnTo>
                    <a:lnTo>
                      <a:pt x="102" y="8"/>
                    </a:lnTo>
                    <a:lnTo>
                      <a:pt x="103" y="7"/>
                    </a:lnTo>
                    <a:lnTo>
                      <a:pt x="104" y="5"/>
                    </a:lnTo>
                    <a:lnTo>
                      <a:pt x="105" y="3"/>
                    </a:lnTo>
                    <a:lnTo>
                      <a:pt x="107" y="1"/>
                    </a:lnTo>
                    <a:lnTo>
                      <a:pt x="108" y="1"/>
                    </a:lnTo>
                    <a:lnTo>
                      <a:pt x="110" y="0"/>
                    </a:lnTo>
                    <a:lnTo>
                      <a:pt x="111" y="0"/>
                    </a:lnTo>
                    <a:lnTo>
                      <a:pt x="114" y="1"/>
                    </a:lnTo>
                    <a:lnTo>
                      <a:pt x="116" y="3"/>
                    </a:lnTo>
                    <a:lnTo>
                      <a:pt x="117" y="4"/>
                    </a:lnTo>
                    <a:lnTo>
                      <a:pt x="118" y="5"/>
                    </a:lnTo>
                    <a:lnTo>
                      <a:pt x="119" y="7"/>
                    </a:lnTo>
                    <a:lnTo>
                      <a:pt x="121" y="8"/>
                    </a:lnTo>
                    <a:lnTo>
                      <a:pt x="122" y="10"/>
                    </a:lnTo>
                    <a:lnTo>
                      <a:pt x="123" y="11"/>
                    </a:lnTo>
                    <a:lnTo>
                      <a:pt x="125" y="13"/>
                    </a:lnTo>
                    <a:lnTo>
                      <a:pt x="126" y="15"/>
                    </a:lnTo>
                    <a:lnTo>
                      <a:pt x="127" y="16"/>
                    </a:lnTo>
                    <a:lnTo>
                      <a:pt x="128" y="18"/>
                    </a:lnTo>
                    <a:lnTo>
                      <a:pt x="129" y="20"/>
                    </a:lnTo>
                    <a:lnTo>
                      <a:pt x="130" y="21"/>
                    </a:lnTo>
                    <a:lnTo>
                      <a:pt x="131" y="22"/>
                    </a:lnTo>
                    <a:lnTo>
                      <a:pt x="132" y="24"/>
                    </a:lnTo>
                    <a:lnTo>
                      <a:pt x="133" y="25"/>
                    </a:lnTo>
                    <a:lnTo>
                      <a:pt x="134" y="27"/>
                    </a:lnTo>
                    <a:lnTo>
                      <a:pt x="136" y="29"/>
                    </a:lnTo>
                    <a:lnTo>
                      <a:pt x="137" y="31"/>
                    </a:lnTo>
                    <a:lnTo>
                      <a:pt x="137" y="32"/>
                    </a:lnTo>
                    <a:lnTo>
                      <a:pt x="138" y="32"/>
                    </a:lnTo>
                    <a:lnTo>
                      <a:pt x="222" y="51"/>
                    </a:lnTo>
                    <a:lnTo>
                      <a:pt x="222" y="51"/>
                    </a:lnTo>
                    <a:lnTo>
                      <a:pt x="224" y="52"/>
                    </a:lnTo>
                    <a:lnTo>
                      <a:pt x="226" y="53"/>
                    </a:lnTo>
                    <a:lnTo>
                      <a:pt x="227" y="54"/>
                    </a:lnTo>
                    <a:lnTo>
                      <a:pt x="229" y="54"/>
                    </a:lnTo>
                    <a:lnTo>
                      <a:pt x="231" y="55"/>
                    </a:lnTo>
                    <a:lnTo>
                      <a:pt x="233" y="55"/>
                    </a:lnTo>
                    <a:lnTo>
                      <a:pt x="235" y="55"/>
                    </a:lnTo>
                    <a:lnTo>
                      <a:pt x="237" y="55"/>
                    </a:lnTo>
                    <a:lnTo>
                      <a:pt x="239" y="54"/>
                    </a:lnTo>
                    <a:lnTo>
                      <a:pt x="241" y="54"/>
                    </a:lnTo>
                    <a:lnTo>
                      <a:pt x="242" y="52"/>
                    </a:lnTo>
                    <a:lnTo>
                      <a:pt x="244" y="51"/>
                    </a:lnTo>
                    <a:lnTo>
                      <a:pt x="246" y="49"/>
                    </a:lnTo>
                    <a:lnTo>
                      <a:pt x="246" y="47"/>
                    </a:lnTo>
                    <a:lnTo>
                      <a:pt x="247" y="46"/>
                    </a:lnTo>
                    <a:lnTo>
                      <a:pt x="247" y="45"/>
                    </a:lnTo>
                    <a:lnTo>
                      <a:pt x="248" y="45"/>
                    </a:lnTo>
                    <a:lnTo>
                      <a:pt x="249" y="43"/>
                    </a:lnTo>
                    <a:lnTo>
                      <a:pt x="250" y="43"/>
                    </a:lnTo>
                    <a:lnTo>
                      <a:pt x="252" y="43"/>
                    </a:lnTo>
                    <a:lnTo>
                      <a:pt x="254" y="44"/>
                    </a:lnTo>
                    <a:lnTo>
                      <a:pt x="254" y="45"/>
                    </a:lnTo>
                    <a:lnTo>
                      <a:pt x="255" y="47"/>
                    </a:lnTo>
                    <a:lnTo>
                      <a:pt x="255" y="48"/>
                    </a:lnTo>
                    <a:lnTo>
                      <a:pt x="255" y="50"/>
                    </a:lnTo>
                    <a:lnTo>
                      <a:pt x="255" y="52"/>
                    </a:lnTo>
                    <a:lnTo>
                      <a:pt x="255" y="54"/>
                    </a:lnTo>
                    <a:lnTo>
                      <a:pt x="255" y="56"/>
                    </a:lnTo>
                    <a:lnTo>
                      <a:pt x="255" y="58"/>
                    </a:lnTo>
                    <a:lnTo>
                      <a:pt x="255" y="59"/>
                    </a:lnTo>
                    <a:lnTo>
                      <a:pt x="255" y="60"/>
                    </a:lnTo>
                    <a:lnTo>
                      <a:pt x="254" y="61"/>
                    </a:lnTo>
                    <a:lnTo>
                      <a:pt x="254" y="63"/>
                    </a:lnTo>
                    <a:lnTo>
                      <a:pt x="254" y="64"/>
                    </a:lnTo>
                    <a:lnTo>
                      <a:pt x="254" y="66"/>
                    </a:lnTo>
                    <a:lnTo>
                      <a:pt x="253" y="68"/>
                    </a:lnTo>
                    <a:lnTo>
                      <a:pt x="253" y="70"/>
                    </a:lnTo>
                    <a:lnTo>
                      <a:pt x="253" y="71"/>
                    </a:lnTo>
                    <a:lnTo>
                      <a:pt x="253" y="73"/>
                    </a:lnTo>
                    <a:lnTo>
                      <a:pt x="252" y="75"/>
                    </a:lnTo>
                    <a:lnTo>
                      <a:pt x="252" y="77"/>
                    </a:lnTo>
                    <a:lnTo>
                      <a:pt x="251" y="79"/>
                    </a:lnTo>
                    <a:lnTo>
                      <a:pt x="251" y="81"/>
                    </a:lnTo>
                    <a:lnTo>
                      <a:pt x="251" y="83"/>
                    </a:lnTo>
                    <a:lnTo>
                      <a:pt x="250" y="85"/>
                    </a:lnTo>
                    <a:lnTo>
                      <a:pt x="250" y="87"/>
                    </a:lnTo>
                    <a:lnTo>
                      <a:pt x="250" y="89"/>
                    </a:lnTo>
                    <a:lnTo>
                      <a:pt x="249" y="90"/>
                    </a:lnTo>
                    <a:lnTo>
                      <a:pt x="249" y="92"/>
                    </a:lnTo>
                    <a:lnTo>
                      <a:pt x="249" y="94"/>
                    </a:lnTo>
                    <a:lnTo>
                      <a:pt x="248" y="96"/>
                    </a:lnTo>
                    <a:lnTo>
                      <a:pt x="248" y="97"/>
                    </a:lnTo>
                    <a:lnTo>
                      <a:pt x="248" y="99"/>
                    </a:lnTo>
                    <a:lnTo>
                      <a:pt x="247" y="100"/>
                    </a:lnTo>
                    <a:lnTo>
                      <a:pt x="247" y="101"/>
                    </a:lnTo>
                    <a:lnTo>
                      <a:pt x="247" y="102"/>
                    </a:lnTo>
                    <a:lnTo>
                      <a:pt x="247" y="103"/>
                    </a:lnTo>
                    <a:lnTo>
                      <a:pt x="247" y="104"/>
                    </a:lnTo>
                    <a:lnTo>
                      <a:pt x="247" y="105"/>
                    </a:lnTo>
                    <a:lnTo>
                      <a:pt x="192" y="169"/>
                    </a:lnTo>
                    <a:lnTo>
                      <a:pt x="0" y="147"/>
                    </a:lnTo>
                    <a:lnTo>
                      <a:pt x="12" y="55"/>
                    </a:lnTo>
                    <a:lnTo>
                      <a:pt x="31" y="52"/>
                    </a:lnTo>
                    <a:lnTo>
                      <a:pt x="31" y="52"/>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2">
                <a:extLst>
                  <a:ext uri="{FF2B5EF4-FFF2-40B4-BE49-F238E27FC236}">
                    <a16:creationId xmlns:a16="http://schemas.microsoft.com/office/drawing/2014/main" id="{64153E74-7E5D-471B-99E6-6E2E2ED8E84F}"/>
                  </a:ext>
                </a:extLst>
              </p:cNvPr>
              <p:cNvSpPr>
                <a:spLocks/>
              </p:cNvSpPr>
              <p:nvPr/>
            </p:nvSpPr>
            <p:spPr bwMode="auto">
              <a:xfrm>
                <a:off x="4526" y="3044"/>
                <a:ext cx="375" cy="346"/>
              </a:xfrm>
              <a:custGeom>
                <a:avLst/>
                <a:gdLst>
                  <a:gd name="T0" fmla="*/ 51 w 375"/>
                  <a:gd name="T1" fmla="*/ 57 h 346"/>
                  <a:gd name="T2" fmla="*/ 45 w 375"/>
                  <a:gd name="T3" fmla="*/ 86 h 346"/>
                  <a:gd name="T4" fmla="*/ 35 w 375"/>
                  <a:gd name="T5" fmla="*/ 121 h 346"/>
                  <a:gd name="T6" fmla="*/ 21 w 375"/>
                  <a:gd name="T7" fmla="*/ 157 h 346"/>
                  <a:gd name="T8" fmla="*/ 9 w 375"/>
                  <a:gd name="T9" fmla="*/ 194 h 346"/>
                  <a:gd name="T10" fmla="*/ 1 w 375"/>
                  <a:gd name="T11" fmla="*/ 232 h 346"/>
                  <a:gd name="T12" fmla="*/ 1 w 375"/>
                  <a:gd name="T13" fmla="*/ 269 h 346"/>
                  <a:gd name="T14" fmla="*/ 11 w 375"/>
                  <a:gd name="T15" fmla="*/ 301 h 346"/>
                  <a:gd name="T16" fmla="*/ 32 w 375"/>
                  <a:gd name="T17" fmla="*/ 325 h 346"/>
                  <a:gd name="T18" fmla="*/ 55 w 375"/>
                  <a:gd name="T19" fmla="*/ 340 h 346"/>
                  <a:gd name="T20" fmla="*/ 81 w 375"/>
                  <a:gd name="T21" fmla="*/ 346 h 346"/>
                  <a:gd name="T22" fmla="*/ 104 w 375"/>
                  <a:gd name="T23" fmla="*/ 337 h 346"/>
                  <a:gd name="T24" fmla="*/ 122 w 375"/>
                  <a:gd name="T25" fmla="*/ 316 h 346"/>
                  <a:gd name="T26" fmla="*/ 136 w 375"/>
                  <a:gd name="T27" fmla="*/ 290 h 346"/>
                  <a:gd name="T28" fmla="*/ 156 w 375"/>
                  <a:gd name="T29" fmla="*/ 272 h 346"/>
                  <a:gd name="T30" fmla="*/ 176 w 375"/>
                  <a:gd name="T31" fmla="*/ 261 h 346"/>
                  <a:gd name="T32" fmla="*/ 158 w 375"/>
                  <a:gd name="T33" fmla="*/ 283 h 346"/>
                  <a:gd name="T34" fmla="*/ 151 w 375"/>
                  <a:gd name="T35" fmla="*/ 305 h 346"/>
                  <a:gd name="T36" fmla="*/ 174 w 375"/>
                  <a:gd name="T37" fmla="*/ 328 h 346"/>
                  <a:gd name="T38" fmla="*/ 209 w 375"/>
                  <a:gd name="T39" fmla="*/ 339 h 346"/>
                  <a:gd name="T40" fmla="*/ 240 w 375"/>
                  <a:gd name="T41" fmla="*/ 331 h 346"/>
                  <a:gd name="T42" fmla="*/ 266 w 375"/>
                  <a:gd name="T43" fmla="*/ 315 h 346"/>
                  <a:gd name="T44" fmla="*/ 293 w 375"/>
                  <a:gd name="T45" fmla="*/ 314 h 346"/>
                  <a:gd name="T46" fmla="*/ 317 w 375"/>
                  <a:gd name="T47" fmla="*/ 316 h 346"/>
                  <a:gd name="T48" fmla="*/ 338 w 375"/>
                  <a:gd name="T49" fmla="*/ 315 h 346"/>
                  <a:gd name="T50" fmla="*/ 362 w 375"/>
                  <a:gd name="T51" fmla="*/ 302 h 346"/>
                  <a:gd name="T52" fmla="*/ 375 w 375"/>
                  <a:gd name="T53" fmla="*/ 269 h 346"/>
                  <a:gd name="T54" fmla="*/ 371 w 375"/>
                  <a:gd name="T55" fmla="*/ 242 h 346"/>
                  <a:gd name="T56" fmla="*/ 361 w 375"/>
                  <a:gd name="T57" fmla="*/ 217 h 346"/>
                  <a:gd name="T58" fmla="*/ 354 w 375"/>
                  <a:gd name="T59" fmla="*/ 191 h 346"/>
                  <a:gd name="T60" fmla="*/ 348 w 375"/>
                  <a:gd name="T61" fmla="*/ 165 h 346"/>
                  <a:gd name="T62" fmla="*/ 345 w 375"/>
                  <a:gd name="T63" fmla="*/ 144 h 346"/>
                  <a:gd name="T64" fmla="*/ 334 w 375"/>
                  <a:gd name="T65" fmla="*/ 128 h 346"/>
                  <a:gd name="T66" fmla="*/ 311 w 375"/>
                  <a:gd name="T67" fmla="*/ 150 h 346"/>
                  <a:gd name="T68" fmla="*/ 296 w 375"/>
                  <a:gd name="T69" fmla="*/ 174 h 346"/>
                  <a:gd name="T70" fmla="*/ 306 w 375"/>
                  <a:gd name="T71" fmla="*/ 148 h 346"/>
                  <a:gd name="T72" fmla="*/ 309 w 375"/>
                  <a:gd name="T73" fmla="*/ 124 h 346"/>
                  <a:gd name="T74" fmla="*/ 305 w 375"/>
                  <a:gd name="T75" fmla="*/ 91 h 346"/>
                  <a:gd name="T76" fmla="*/ 295 w 375"/>
                  <a:gd name="T77" fmla="*/ 60 h 346"/>
                  <a:gd name="T78" fmla="*/ 283 w 375"/>
                  <a:gd name="T79" fmla="*/ 34 h 346"/>
                  <a:gd name="T80" fmla="*/ 267 w 375"/>
                  <a:gd name="T81" fmla="*/ 9 h 346"/>
                  <a:gd name="T82" fmla="*/ 251 w 375"/>
                  <a:gd name="T83" fmla="*/ 9 h 346"/>
                  <a:gd name="T84" fmla="*/ 241 w 375"/>
                  <a:gd name="T85" fmla="*/ 33 h 346"/>
                  <a:gd name="T86" fmla="*/ 220 w 375"/>
                  <a:gd name="T87" fmla="*/ 54 h 346"/>
                  <a:gd name="T88" fmla="*/ 208 w 375"/>
                  <a:gd name="T89" fmla="*/ 83 h 346"/>
                  <a:gd name="T90" fmla="*/ 205 w 375"/>
                  <a:gd name="T91" fmla="*/ 110 h 346"/>
                  <a:gd name="T92" fmla="*/ 199 w 375"/>
                  <a:gd name="T93" fmla="*/ 124 h 346"/>
                  <a:gd name="T94" fmla="*/ 193 w 375"/>
                  <a:gd name="T95" fmla="*/ 101 h 346"/>
                  <a:gd name="T96" fmla="*/ 189 w 375"/>
                  <a:gd name="T97" fmla="*/ 81 h 346"/>
                  <a:gd name="T98" fmla="*/ 167 w 375"/>
                  <a:gd name="T99" fmla="*/ 96 h 346"/>
                  <a:gd name="T100" fmla="*/ 152 w 375"/>
                  <a:gd name="T101" fmla="*/ 124 h 346"/>
                  <a:gd name="T102" fmla="*/ 159 w 375"/>
                  <a:gd name="T103" fmla="*/ 158 h 346"/>
                  <a:gd name="T104" fmla="*/ 163 w 375"/>
                  <a:gd name="T105" fmla="*/ 185 h 346"/>
                  <a:gd name="T106" fmla="*/ 152 w 375"/>
                  <a:gd name="T107" fmla="*/ 170 h 346"/>
                  <a:gd name="T108" fmla="*/ 136 w 375"/>
                  <a:gd name="T109" fmla="*/ 156 h 346"/>
                  <a:gd name="T110" fmla="*/ 127 w 375"/>
                  <a:gd name="T111" fmla="*/ 177 h 346"/>
                  <a:gd name="T112" fmla="*/ 111 w 375"/>
                  <a:gd name="T113" fmla="*/ 181 h 346"/>
                  <a:gd name="T114" fmla="*/ 113 w 375"/>
                  <a:gd name="T115" fmla="*/ 154 h 346"/>
                  <a:gd name="T116" fmla="*/ 115 w 375"/>
                  <a:gd name="T117" fmla="*/ 131 h 346"/>
                  <a:gd name="T118" fmla="*/ 112 w 375"/>
                  <a:gd name="T119" fmla="*/ 104 h 346"/>
                  <a:gd name="T120" fmla="*/ 105 w 375"/>
                  <a:gd name="T121" fmla="*/ 81 h 346"/>
                  <a:gd name="T122" fmla="*/ 90 w 375"/>
                  <a:gd name="T123" fmla="*/ 54 h 346"/>
                  <a:gd name="T124" fmla="*/ 71 w 375"/>
                  <a:gd name="T125" fmla="*/ 4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346">
                    <a:moveTo>
                      <a:pt x="55" y="41"/>
                    </a:moveTo>
                    <a:lnTo>
                      <a:pt x="54" y="41"/>
                    </a:lnTo>
                    <a:lnTo>
                      <a:pt x="54" y="41"/>
                    </a:lnTo>
                    <a:lnTo>
                      <a:pt x="54" y="42"/>
                    </a:lnTo>
                    <a:lnTo>
                      <a:pt x="54" y="43"/>
                    </a:lnTo>
                    <a:lnTo>
                      <a:pt x="53" y="45"/>
                    </a:lnTo>
                    <a:lnTo>
                      <a:pt x="53" y="47"/>
                    </a:lnTo>
                    <a:lnTo>
                      <a:pt x="53" y="48"/>
                    </a:lnTo>
                    <a:lnTo>
                      <a:pt x="53" y="49"/>
                    </a:lnTo>
                    <a:lnTo>
                      <a:pt x="52" y="50"/>
                    </a:lnTo>
                    <a:lnTo>
                      <a:pt x="52" y="52"/>
                    </a:lnTo>
                    <a:lnTo>
                      <a:pt x="52" y="53"/>
                    </a:lnTo>
                    <a:lnTo>
                      <a:pt x="52" y="54"/>
                    </a:lnTo>
                    <a:lnTo>
                      <a:pt x="51" y="56"/>
                    </a:lnTo>
                    <a:lnTo>
                      <a:pt x="51" y="57"/>
                    </a:lnTo>
                    <a:lnTo>
                      <a:pt x="51" y="58"/>
                    </a:lnTo>
                    <a:lnTo>
                      <a:pt x="51" y="60"/>
                    </a:lnTo>
                    <a:lnTo>
                      <a:pt x="50" y="62"/>
                    </a:lnTo>
                    <a:lnTo>
                      <a:pt x="50" y="64"/>
                    </a:lnTo>
                    <a:lnTo>
                      <a:pt x="49" y="65"/>
                    </a:lnTo>
                    <a:lnTo>
                      <a:pt x="49" y="67"/>
                    </a:lnTo>
                    <a:lnTo>
                      <a:pt x="48" y="69"/>
                    </a:lnTo>
                    <a:lnTo>
                      <a:pt x="48" y="71"/>
                    </a:lnTo>
                    <a:lnTo>
                      <a:pt x="48" y="73"/>
                    </a:lnTo>
                    <a:lnTo>
                      <a:pt x="47" y="75"/>
                    </a:lnTo>
                    <a:lnTo>
                      <a:pt x="47" y="77"/>
                    </a:lnTo>
                    <a:lnTo>
                      <a:pt x="47" y="80"/>
                    </a:lnTo>
                    <a:lnTo>
                      <a:pt x="46" y="81"/>
                    </a:lnTo>
                    <a:lnTo>
                      <a:pt x="45" y="83"/>
                    </a:lnTo>
                    <a:lnTo>
                      <a:pt x="45" y="86"/>
                    </a:lnTo>
                    <a:lnTo>
                      <a:pt x="44" y="88"/>
                    </a:lnTo>
                    <a:lnTo>
                      <a:pt x="44" y="90"/>
                    </a:lnTo>
                    <a:lnTo>
                      <a:pt x="43" y="92"/>
                    </a:lnTo>
                    <a:lnTo>
                      <a:pt x="42" y="94"/>
                    </a:lnTo>
                    <a:lnTo>
                      <a:pt x="42" y="97"/>
                    </a:lnTo>
                    <a:lnTo>
                      <a:pt x="41" y="99"/>
                    </a:lnTo>
                    <a:lnTo>
                      <a:pt x="40" y="102"/>
                    </a:lnTo>
                    <a:lnTo>
                      <a:pt x="40" y="104"/>
                    </a:lnTo>
                    <a:lnTo>
                      <a:pt x="39" y="107"/>
                    </a:lnTo>
                    <a:lnTo>
                      <a:pt x="38" y="109"/>
                    </a:lnTo>
                    <a:lnTo>
                      <a:pt x="38" y="112"/>
                    </a:lnTo>
                    <a:lnTo>
                      <a:pt x="37" y="114"/>
                    </a:lnTo>
                    <a:lnTo>
                      <a:pt x="36" y="117"/>
                    </a:lnTo>
                    <a:lnTo>
                      <a:pt x="36" y="119"/>
                    </a:lnTo>
                    <a:lnTo>
                      <a:pt x="35" y="121"/>
                    </a:lnTo>
                    <a:lnTo>
                      <a:pt x="34" y="124"/>
                    </a:lnTo>
                    <a:lnTo>
                      <a:pt x="33" y="126"/>
                    </a:lnTo>
                    <a:lnTo>
                      <a:pt x="32" y="129"/>
                    </a:lnTo>
                    <a:lnTo>
                      <a:pt x="32" y="131"/>
                    </a:lnTo>
                    <a:lnTo>
                      <a:pt x="31" y="133"/>
                    </a:lnTo>
                    <a:lnTo>
                      <a:pt x="30" y="136"/>
                    </a:lnTo>
                    <a:lnTo>
                      <a:pt x="29" y="138"/>
                    </a:lnTo>
                    <a:lnTo>
                      <a:pt x="28" y="140"/>
                    </a:lnTo>
                    <a:lnTo>
                      <a:pt x="27" y="143"/>
                    </a:lnTo>
                    <a:lnTo>
                      <a:pt x="26" y="145"/>
                    </a:lnTo>
                    <a:lnTo>
                      <a:pt x="25" y="148"/>
                    </a:lnTo>
                    <a:lnTo>
                      <a:pt x="24" y="150"/>
                    </a:lnTo>
                    <a:lnTo>
                      <a:pt x="23" y="153"/>
                    </a:lnTo>
                    <a:lnTo>
                      <a:pt x="22" y="155"/>
                    </a:lnTo>
                    <a:lnTo>
                      <a:pt x="21" y="157"/>
                    </a:lnTo>
                    <a:lnTo>
                      <a:pt x="20" y="160"/>
                    </a:lnTo>
                    <a:lnTo>
                      <a:pt x="19" y="162"/>
                    </a:lnTo>
                    <a:lnTo>
                      <a:pt x="18" y="164"/>
                    </a:lnTo>
                    <a:lnTo>
                      <a:pt x="17" y="167"/>
                    </a:lnTo>
                    <a:lnTo>
                      <a:pt x="16" y="169"/>
                    </a:lnTo>
                    <a:lnTo>
                      <a:pt x="15" y="172"/>
                    </a:lnTo>
                    <a:lnTo>
                      <a:pt x="15" y="174"/>
                    </a:lnTo>
                    <a:lnTo>
                      <a:pt x="14" y="177"/>
                    </a:lnTo>
                    <a:lnTo>
                      <a:pt x="13" y="179"/>
                    </a:lnTo>
                    <a:lnTo>
                      <a:pt x="12" y="182"/>
                    </a:lnTo>
                    <a:lnTo>
                      <a:pt x="12" y="184"/>
                    </a:lnTo>
                    <a:lnTo>
                      <a:pt x="11" y="186"/>
                    </a:lnTo>
                    <a:lnTo>
                      <a:pt x="10" y="189"/>
                    </a:lnTo>
                    <a:lnTo>
                      <a:pt x="10" y="191"/>
                    </a:lnTo>
                    <a:lnTo>
                      <a:pt x="9" y="194"/>
                    </a:lnTo>
                    <a:lnTo>
                      <a:pt x="8" y="196"/>
                    </a:lnTo>
                    <a:lnTo>
                      <a:pt x="7" y="199"/>
                    </a:lnTo>
                    <a:lnTo>
                      <a:pt x="7" y="201"/>
                    </a:lnTo>
                    <a:lnTo>
                      <a:pt x="6" y="204"/>
                    </a:lnTo>
                    <a:lnTo>
                      <a:pt x="5" y="207"/>
                    </a:lnTo>
                    <a:lnTo>
                      <a:pt x="5" y="209"/>
                    </a:lnTo>
                    <a:lnTo>
                      <a:pt x="4" y="212"/>
                    </a:lnTo>
                    <a:lnTo>
                      <a:pt x="4" y="215"/>
                    </a:lnTo>
                    <a:lnTo>
                      <a:pt x="3" y="217"/>
                    </a:lnTo>
                    <a:lnTo>
                      <a:pt x="3" y="220"/>
                    </a:lnTo>
                    <a:lnTo>
                      <a:pt x="2" y="222"/>
                    </a:lnTo>
                    <a:lnTo>
                      <a:pt x="2" y="225"/>
                    </a:lnTo>
                    <a:lnTo>
                      <a:pt x="2" y="228"/>
                    </a:lnTo>
                    <a:lnTo>
                      <a:pt x="1" y="230"/>
                    </a:lnTo>
                    <a:lnTo>
                      <a:pt x="1" y="232"/>
                    </a:lnTo>
                    <a:lnTo>
                      <a:pt x="1" y="235"/>
                    </a:lnTo>
                    <a:lnTo>
                      <a:pt x="1" y="237"/>
                    </a:lnTo>
                    <a:lnTo>
                      <a:pt x="0" y="240"/>
                    </a:lnTo>
                    <a:lnTo>
                      <a:pt x="0" y="242"/>
                    </a:lnTo>
                    <a:lnTo>
                      <a:pt x="0" y="245"/>
                    </a:lnTo>
                    <a:lnTo>
                      <a:pt x="0" y="247"/>
                    </a:lnTo>
                    <a:lnTo>
                      <a:pt x="0" y="250"/>
                    </a:lnTo>
                    <a:lnTo>
                      <a:pt x="0" y="252"/>
                    </a:lnTo>
                    <a:lnTo>
                      <a:pt x="0" y="255"/>
                    </a:lnTo>
                    <a:lnTo>
                      <a:pt x="0" y="257"/>
                    </a:lnTo>
                    <a:lnTo>
                      <a:pt x="0" y="260"/>
                    </a:lnTo>
                    <a:lnTo>
                      <a:pt x="0" y="262"/>
                    </a:lnTo>
                    <a:lnTo>
                      <a:pt x="1" y="265"/>
                    </a:lnTo>
                    <a:lnTo>
                      <a:pt x="1" y="267"/>
                    </a:lnTo>
                    <a:lnTo>
                      <a:pt x="1" y="269"/>
                    </a:lnTo>
                    <a:lnTo>
                      <a:pt x="1" y="271"/>
                    </a:lnTo>
                    <a:lnTo>
                      <a:pt x="2" y="274"/>
                    </a:lnTo>
                    <a:lnTo>
                      <a:pt x="2" y="276"/>
                    </a:lnTo>
                    <a:lnTo>
                      <a:pt x="3" y="278"/>
                    </a:lnTo>
                    <a:lnTo>
                      <a:pt x="3" y="281"/>
                    </a:lnTo>
                    <a:lnTo>
                      <a:pt x="4" y="283"/>
                    </a:lnTo>
                    <a:lnTo>
                      <a:pt x="5" y="285"/>
                    </a:lnTo>
                    <a:lnTo>
                      <a:pt x="5" y="287"/>
                    </a:lnTo>
                    <a:lnTo>
                      <a:pt x="6" y="289"/>
                    </a:lnTo>
                    <a:lnTo>
                      <a:pt x="7" y="291"/>
                    </a:lnTo>
                    <a:lnTo>
                      <a:pt x="8" y="293"/>
                    </a:lnTo>
                    <a:lnTo>
                      <a:pt x="8" y="295"/>
                    </a:lnTo>
                    <a:lnTo>
                      <a:pt x="9" y="297"/>
                    </a:lnTo>
                    <a:lnTo>
                      <a:pt x="10" y="299"/>
                    </a:lnTo>
                    <a:lnTo>
                      <a:pt x="11" y="301"/>
                    </a:lnTo>
                    <a:lnTo>
                      <a:pt x="13" y="303"/>
                    </a:lnTo>
                    <a:lnTo>
                      <a:pt x="14" y="304"/>
                    </a:lnTo>
                    <a:lnTo>
                      <a:pt x="15" y="306"/>
                    </a:lnTo>
                    <a:lnTo>
                      <a:pt x="16" y="308"/>
                    </a:lnTo>
                    <a:lnTo>
                      <a:pt x="17" y="309"/>
                    </a:lnTo>
                    <a:lnTo>
                      <a:pt x="18" y="311"/>
                    </a:lnTo>
                    <a:lnTo>
                      <a:pt x="20" y="313"/>
                    </a:lnTo>
                    <a:lnTo>
                      <a:pt x="21" y="314"/>
                    </a:lnTo>
                    <a:lnTo>
                      <a:pt x="23" y="316"/>
                    </a:lnTo>
                    <a:lnTo>
                      <a:pt x="24" y="317"/>
                    </a:lnTo>
                    <a:lnTo>
                      <a:pt x="26" y="319"/>
                    </a:lnTo>
                    <a:lnTo>
                      <a:pt x="27" y="320"/>
                    </a:lnTo>
                    <a:lnTo>
                      <a:pt x="29" y="322"/>
                    </a:lnTo>
                    <a:lnTo>
                      <a:pt x="30" y="323"/>
                    </a:lnTo>
                    <a:lnTo>
                      <a:pt x="32" y="325"/>
                    </a:lnTo>
                    <a:lnTo>
                      <a:pt x="33" y="326"/>
                    </a:lnTo>
                    <a:lnTo>
                      <a:pt x="35" y="327"/>
                    </a:lnTo>
                    <a:lnTo>
                      <a:pt x="36" y="329"/>
                    </a:lnTo>
                    <a:lnTo>
                      <a:pt x="38" y="330"/>
                    </a:lnTo>
                    <a:lnTo>
                      <a:pt x="39" y="331"/>
                    </a:lnTo>
                    <a:lnTo>
                      <a:pt x="41" y="332"/>
                    </a:lnTo>
                    <a:lnTo>
                      <a:pt x="43" y="333"/>
                    </a:lnTo>
                    <a:lnTo>
                      <a:pt x="44" y="334"/>
                    </a:lnTo>
                    <a:lnTo>
                      <a:pt x="46" y="335"/>
                    </a:lnTo>
                    <a:lnTo>
                      <a:pt x="47" y="336"/>
                    </a:lnTo>
                    <a:lnTo>
                      <a:pt x="49" y="337"/>
                    </a:lnTo>
                    <a:lnTo>
                      <a:pt x="51" y="338"/>
                    </a:lnTo>
                    <a:lnTo>
                      <a:pt x="52" y="339"/>
                    </a:lnTo>
                    <a:lnTo>
                      <a:pt x="54" y="339"/>
                    </a:lnTo>
                    <a:lnTo>
                      <a:pt x="55" y="340"/>
                    </a:lnTo>
                    <a:lnTo>
                      <a:pt x="57" y="341"/>
                    </a:lnTo>
                    <a:lnTo>
                      <a:pt x="59" y="342"/>
                    </a:lnTo>
                    <a:lnTo>
                      <a:pt x="61" y="342"/>
                    </a:lnTo>
                    <a:lnTo>
                      <a:pt x="63" y="343"/>
                    </a:lnTo>
                    <a:lnTo>
                      <a:pt x="64" y="344"/>
                    </a:lnTo>
                    <a:lnTo>
                      <a:pt x="66" y="344"/>
                    </a:lnTo>
                    <a:lnTo>
                      <a:pt x="67" y="344"/>
                    </a:lnTo>
                    <a:lnTo>
                      <a:pt x="69" y="345"/>
                    </a:lnTo>
                    <a:lnTo>
                      <a:pt x="71" y="345"/>
                    </a:lnTo>
                    <a:lnTo>
                      <a:pt x="72" y="345"/>
                    </a:lnTo>
                    <a:lnTo>
                      <a:pt x="74" y="345"/>
                    </a:lnTo>
                    <a:lnTo>
                      <a:pt x="76" y="346"/>
                    </a:lnTo>
                    <a:lnTo>
                      <a:pt x="77" y="346"/>
                    </a:lnTo>
                    <a:lnTo>
                      <a:pt x="79" y="346"/>
                    </a:lnTo>
                    <a:lnTo>
                      <a:pt x="81" y="346"/>
                    </a:lnTo>
                    <a:lnTo>
                      <a:pt x="82" y="345"/>
                    </a:lnTo>
                    <a:lnTo>
                      <a:pt x="84" y="345"/>
                    </a:lnTo>
                    <a:lnTo>
                      <a:pt x="85" y="345"/>
                    </a:lnTo>
                    <a:lnTo>
                      <a:pt x="87" y="345"/>
                    </a:lnTo>
                    <a:lnTo>
                      <a:pt x="89" y="344"/>
                    </a:lnTo>
                    <a:lnTo>
                      <a:pt x="91" y="344"/>
                    </a:lnTo>
                    <a:lnTo>
                      <a:pt x="92" y="343"/>
                    </a:lnTo>
                    <a:lnTo>
                      <a:pt x="94" y="343"/>
                    </a:lnTo>
                    <a:lnTo>
                      <a:pt x="95" y="342"/>
                    </a:lnTo>
                    <a:lnTo>
                      <a:pt x="97" y="342"/>
                    </a:lnTo>
                    <a:lnTo>
                      <a:pt x="98" y="341"/>
                    </a:lnTo>
                    <a:lnTo>
                      <a:pt x="100" y="340"/>
                    </a:lnTo>
                    <a:lnTo>
                      <a:pt x="101" y="339"/>
                    </a:lnTo>
                    <a:lnTo>
                      <a:pt x="103" y="338"/>
                    </a:lnTo>
                    <a:lnTo>
                      <a:pt x="104" y="337"/>
                    </a:lnTo>
                    <a:lnTo>
                      <a:pt x="106" y="336"/>
                    </a:lnTo>
                    <a:lnTo>
                      <a:pt x="107" y="335"/>
                    </a:lnTo>
                    <a:lnTo>
                      <a:pt x="109" y="334"/>
                    </a:lnTo>
                    <a:lnTo>
                      <a:pt x="110" y="333"/>
                    </a:lnTo>
                    <a:lnTo>
                      <a:pt x="111" y="331"/>
                    </a:lnTo>
                    <a:lnTo>
                      <a:pt x="113" y="330"/>
                    </a:lnTo>
                    <a:lnTo>
                      <a:pt x="114" y="328"/>
                    </a:lnTo>
                    <a:lnTo>
                      <a:pt x="115" y="327"/>
                    </a:lnTo>
                    <a:lnTo>
                      <a:pt x="116" y="325"/>
                    </a:lnTo>
                    <a:lnTo>
                      <a:pt x="118" y="323"/>
                    </a:lnTo>
                    <a:lnTo>
                      <a:pt x="119" y="322"/>
                    </a:lnTo>
                    <a:lnTo>
                      <a:pt x="119" y="320"/>
                    </a:lnTo>
                    <a:lnTo>
                      <a:pt x="120" y="319"/>
                    </a:lnTo>
                    <a:lnTo>
                      <a:pt x="121" y="318"/>
                    </a:lnTo>
                    <a:lnTo>
                      <a:pt x="122" y="316"/>
                    </a:lnTo>
                    <a:lnTo>
                      <a:pt x="123" y="315"/>
                    </a:lnTo>
                    <a:lnTo>
                      <a:pt x="124" y="313"/>
                    </a:lnTo>
                    <a:lnTo>
                      <a:pt x="125" y="312"/>
                    </a:lnTo>
                    <a:lnTo>
                      <a:pt x="126" y="311"/>
                    </a:lnTo>
                    <a:lnTo>
                      <a:pt x="127" y="308"/>
                    </a:lnTo>
                    <a:lnTo>
                      <a:pt x="128" y="306"/>
                    </a:lnTo>
                    <a:lnTo>
                      <a:pt x="129" y="304"/>
                    </a:lnTo>
                    <a:lnTo>
                      <a:pt x="130" y="302"/>
                    </a:lnTo>
                    <a:lnTo>
                      <a:pt x="131" y="300"/>
                    </a:lnTo>
                    <a:lnTo>
                      <a:pt x="132" y="298"/>
                    </a:lnTo>
                    <a:lnTo>
                      <a:pt x="133" y="296"/>
                    </a:lnTo>
                    <a:lnTo>
                      <a:pt x="134" y="295"/>
                    </a:lnTo>
                    <a:lnTo>
                      <a:pt x="134" y="293"/>
                    </a:lnTo>
                    <a:lnTo>
                      <a:pt x="135" y="292"/>
                    </a:lnTo>
                    <a:lnTo>
                      <a:pt x="136" y="290"/>
                    </a:lnTo>
                    <a:lnTo>
                      <a:pt x="136" y="289"/>
                    </a:lnTo>
                    <a:lnTo>
                      <a:pt x="137" y="288"/>
                    </a:lnTo>
                    <a:lnTo>
                      <a:pt x="137" y="287"/>
                    </a:lnTo>
                    <a:lnTo>
                      <a:pt x="139" y="284"/>
                    </a:lnTo>
                    <a:lnTo>
                      <a:pt x="140" y="283"/>
                    </a:lnTo>
                    <a:lnTo>
                      <a:pt x="142" y="281"/>
                    </a:lnTo>
                    <a:lnTo>
                      <a:pt x="144" y="279"/>
                    </a:lnTo>
                    <a:lnTo>
                      <a:pt x="145" y="278"/>
                    </a:lnTo>
                    <a:lnTo>
                      <a:pt x="147" y="277"/>
                    </a:lnTo>
                    <a:lnTo>
                      <a:pt x="148" y="276"/>
                    </a:lnTo>
                    <a:lnTo>
                      <a:pt x="150" y="276"/>
                    </a:lnTo>
                    <a:lnTo>
                      <a:pt x="152" y="274"/>
                    </a:lnTo>
                    <a:lnTo>
                      <a:pt x="153" y="273"/>
                    </a:lnTo>
                    <a:lnTo>
                      <a:pt x="155" y="273"/>
                    </a:lnTo>
                    <a:lnTo>
                      <a:pt x="156" y="272"/>
                    </a:lnTo>
                    <a:lnTo>
                      <a:pt x="158" y="270"/>
                    </a:lnTo>
                    <a:lnTo>
                      <a:pt x="159" y="269"/>
                    </a:lnTo>
                    <a:lnTo>
                      <a:pt x="161" y="269"/>
                    </a:lnTo>
                    <a:lnTo>
                      <a:pt x="162" y="268"/>
                    </a:lnTo>
                    <a:lnTo>
                      <a:pt x="164" y="266"/>
                    </a:lnTo>
                    <a:lnTo>
                      <a:pt x="167" y="264"/>
                    </a:lnTo>
                    <a:lnTo>
                      <a:pt x="169" y="262"/>
                    </a:lnTo>
                    <a:lnTo>
                      <a:pt x="171" y="261"/>
                    </a:lnTo>
                    <a:lnTo>
                      <a:pt x="172" y="259"/>
                    </a:lnTo>
                    <a:lnTo>
                      <a:pt x="173" y="259"/>
                    </a:lnTo>
                    <a:lnTo>
                      <a:pt x="174" y="258"/>
                    </a:lnTo>
                    <a:lnTo>
                      <a:pt x="175" y="258"/>
                    </a:lnTo>
                    <a:lnTo>
                      <a:pt x="175" y="259"/>
                    </a:lnTo>
                    <a:lnTo>
                      <a:pt x="176" y="260"/>
                    </a:lnTo>
                    <a:lnTo>
                      <a:pt x="176" y="261"/>
                    </a:lnTo>
                    <a:lnTo>
                      <a:pt x="176" y="262"/>
                    </a:lnTo>
                    <a:lnTo>
                      <a:pt x="176" y="262"/>
                    </a:lnTo>
                    <a:lnTo>
                      <a:pt x="176" y="264"/>
                    </a:lnTo>
                    <a:lnTo>
                      <a:pt x="175" y="266"/>
                    </a:lnTo>
                    <a:lnTo>
                      <a:pt x="174" y="269"/>
                    </a:lnTo>
                    <a:lnTo>
                      <a:pt x="172" y="271"/>
                    </a:lnTo>
                    <a:lnTo>
                      <a:pt x="170" y="273"/>
                    </a:lnTo>
                    <a:lnTo>
                      <a:pt x="169" y="274"/>
                    </a:lnTo>
                    <a:lnTo>
                      <a:pt x="168" y="275"/>
                    </a:lnTo>
                    <a:lnTo>
                      <a:pt x="167" y="276"/>
                    </a:lnTo>
                    <a:lnTo>
                      <a:pt x="165" y="277"/>
                    </a:lnTo>
                    <a:lnTo>
                      <a:pt x="163" y="279"/>
                    </a:lnTo>
                    <a:lnTo>
                      <a:pt x="160" y="281"/>
                    </a:lnTo>
                    <a:lnTo>
                      <a:pt x="159" y="282"/>
                    </a:lnTo>
                    <a:lnTo>
                      <a:pt x="158" y="283"/>
                    </a:lnTo>
                    <a:lnTo>
                      <a:pt x="156" y="284"/>
                    </a:lnTo>
                    <a:lnTo>
                      <a:pt x="156" y="285"/>
                    </a:lnTo>
                    <a:lnTo>
                      <a:pt x="154" y="286"/>
                    </a:lnTo>
                    <a:lnTo>
                      <a:pt x="153" y="288"/>
                    </a:lnTo>
                    <a:lnTo>
                      <a:pt x="153" y="289"/>
                    </a:lnTo>
                    <a:lnTo>
                      <a:pt x="152" y="290"/>
                    </a:lnTo>
                    <a:lnTo>
                      <a:pt x="151" y="292"/>
                    </a:lnTo>
                    <a:lnTo>
                      <a:pt x="151" y="293"/>
                    </a:lnTo>
                    <a:lnTo>
                      <a:pt x="150" y="294"/>
                    </a:lnTo>
                    <a:lnTo>
                      <a:pt x="150" y="296"/>
                    </a:lnTo>
                    <a:lnTo>
                      <a:pt x="150" y="297"/>
                    </a:lnTo>
                    <a:lnTo>
                      <a:pt x="150" y="299"/>
                    </a:lnTo>
                    <a:lnTo>
                      <a:pt x="150" y="301"/>
                    </a:lnTo>
                    <a:lnTo>
                      <a:pt x="151" y="303"/>
                    </a:lnTo>
                    <a:lnTo>
                      <a:pt x="151" y="305"/>
                    </a:lnTo>
                    <a:lnTo>
                      <a:pt x="152" y="306"/>
                    </a:lnTo>
                    <a:lnTo>
                      <a:pt x="152" y="308"/>
                    </a:lnTo>
                    <a:lnTo>
                      <a:pt x="154" y="310"/>
                    </a:lnTo>
                    <a:lnTo>
                      <a:pt x="155" y="312"/>
                    </a:lnTo>
                    <a:lnTo>
                      <a:pt x="156" y="313"/>
                    </a:lnTo>
                    <a:lnTo>
                      <a:pt x="157" y="315"/>
                    </a:lnTo>
                    <a:lnTo>
                      <a:pt x="159" y="316"/>
                    </a:lnTo>
                    <a:lnTo>
                      <a:pt x="160" y="318"/>
                    </a:lnTo>
                    <a:lnTo>
                      <a:pt x="162" y="319"/>
                    </a:lnTo>
                    <a:lnTo>
                      <a:pt x="164" y="321"/>
                    </a:lnTo>
                    <a:lnTo>
                      <a:pt x="166" y="323"/>
                    </a:lnTo>
                    <a:lnTo>
                      <a:pt x="168" y="324"/>
                    </a:lnTo>
                    <a:lnTo>
                      <a:pt x="170" y="325"/>
                    </a:lnTo>
                    <a:lnTo>
                      <a:pt x="172" y="327"/>
                    </a:lnTo>
                    <a:lnTo>
                      <a:pt x="174" y="328"/>
                    </a:lnTo>
                    <a:lnTo>
                      <a:pt x="176" y="329"/>
                    </a:lnTo>
                    <a:lnTo>
                      <a:pt x="178" y="330"/>
                    </a:lnTo>
                    <a:lnTo>
                      <a:pt x="181" y="331"/>
                    </a:lnTo>
                    <a:lnTo>
                      <a:pt x="183" y="332"/>
                    </a:lnTo>
                    <a:lnTo>
                      <a:pt x="185" y="333"/>
                    </a:lnTo>
                    <a:lnTo>
                      <a:pt x="188" y="334"/>
                    </a:lnTo>
                    <a:lnTo>
                      <a:pt x="190" y="335"/>
                    </a:lnTo>
                    <a:lnTo>
                      <a:pt x="193" y="336"/>
                    </a:lnTo>
                    <a:lnTo>
                      <a:pt x="195" y="336"/>
                    </a:lnTo>
                    <a:lnTo>
                      <a:pt x="197" y="337"/>
                    </a:lnTo>
                    <a:lnTo>
                      <a:pt x="200" y="338"/>
                    </a:lnTo>
                    <a:lnTo>
                      <a:pt x="202" y="338"/>
                    </a:lnTo>
                    <a:lnTo>
                      <a:pt x="204" y="338"/>
                    </a:lnTo>
                    <a:lnTo>
                      <a:pt x="207" y="339"/>
                    </a:lnTo>
                    <a:lnTo>
                      <a:pt x="209" y="339"/>
                    </a:lnTo>
                    <a:lnTo>
                      <a:pt x="212" y="340"/>
                    </a:lnTo>
                    <a:lnTo>
                      <a:pt x="214" y="340"/>
                    </a:lnTo>
                    <a:lnTo>
                      <a:pt x="216" y="340"/>
                    </a:lnTo>
                    <a:lnTo>
                      <a:pt x="218" y="339"/>
                    </a:lnTo>
                    <a:lnTo>
                      <a:pt x="220" y="339"/>
                    </a:lnTo>
                    <a:lnTo>
                      <a:pt x="223" y="338"/>
                    </a:lnTo>
                    <a:lnTo>
                      <a:pt x="225" y="338"/>
                    </a:lnTo>
                    <a:lnTo>
                      <a:pt x="226" y="337"/>
                    </a:lnTo>
                    <a:lnTo>
                      <a:pt x="227" y="337"/>
                    </a:lnTo>
                    <a:lnTo>
                      <a:pt x="228" y="336"/>
                    </a:lnTo>
                    <a:lnTo>
                      <a:pt x="230" y="336"/>
                    </a:lnTo>
                    <a:lnTo>
                      <a:pt x="232" y="334"/>
                    </a:lnTo>
                    <a:lnTo>
                      <a:pt x="235" y="333"/>
                    </a:lnTo>
                    <a:lnTo>
                      <a:pt x="237" y="332"/>
                    </a:lnTo>
                    <a:lnTo>
                      <a:pt x="240" y="331"/>
                    </a:lnTo>
                    <a:lnTo>
                      <a:pt x="241" y="330"/>
                    </a:lnTo>
                    <a:lnTo>
                      <a:pt x="242" y="329"/>
                    </a:lnTo>
                    <a:lnTo>
                      <a:pt x="243" y="328"/>
                    </a:lnTo>
                    <a:lnTo>
                      <a:pt x="245" y="328"/>
                    </a:lnTo>
                    <a:lnTo>
                      <a:pt x="246" y="327"/>
                    </a:lnTo>
                    <a:lnTo>
                      <a:pt x="247" y="326"/>
                    </a:lnTo>
                    <a:lnTo>
                      <a:pt x="249" y="326"/>
                    </a:lnTo>
                    <a:lnTo>
                      <a:pt x="250" y="325"/>
                    </a:lnTo>
                    <a:lnTo>
                      <a:pt x="252" y="323"/>
                    </a:lnTo>
                    <a:lnTo>
                      <a:pt x="255" y="322"/>
                    </a:lnTo>
                    <a:lnTo>
                      <a:pt x="257" y="320"/>
                    </a:lnTo>
                    <a:lnTo>
                      <a:pt x="260" y="319"/>
                    </a:lnTo>
                    <a:lnTo>
                      <a:pt x="262" y="318"/>
                    </a:lnTo>
                    <a:lnTo>
                      <a:pt x="264" y="316"/>
                    </a:lnTo>
                    <a:lnTo>
                      <a:pt x="266" y="315"/>
                    </a:lnTo>
                    <a:lnTo>
                      <a:pt x="268" y="314"/>
                    </a:lnTo>
                    <a:lnTo>
                      <a:pt x="270" y="313"/>
                    </a:lnTo>
                    <a:lnTo>
                      <a:pt x="272" y="312"/>
                    </a:lnTo>
                    <a:lnTo>
                      <a:pt x="274" y="312"/>
                    </a:lnTo>
                    <a:lnTo>
                      <a:pt x="276" y="311"/>
                    </a:lnTo>
                    <a:lnTo>
                      <a:pt x="277" y="311"/>
                    </a:lnTo>
                    <a:lnTo>
                      <a:pt x="279" y="311"/>
                    </a:lnTo>
                    <a:lnTo>
                      <a:pt x="281" y="311"/>
                    </a:lnTo>
                    <a:lnTo>
                      <a:pt x="282" y="312"/>
                    </a:lnTo>
                    <a:lnTo>
                      <a:pt x="283" y="312"/>
                    </a:lnTo>
                    <a:lnTo>
                      <a:pt x="285" y="312"/>
                    </a:lnTo>
                    <a:lnTo>
                      <a:pt x="287" y="313"/>
                    </a:lnTo>
                    <a:lnTo>
                      <a:pt x="289" y="313"/>
                    </a:lnTo>
                    <a:lnTo>
                      <a:pt x="291" y="313"/>
                    </a:lnTo>
                    <a:lnTo>
                      <a:pt x="293" y="314"/>
                    </a:lnTo>
                    <a:lnTo>
                      <a:pt x="295" y="314"/>
                    </a:lnTo>
                    <a:lnTo>
                      <a:pt x="297" y="315"/>
                    </a:lnTo>
                    <a:lnTo>
                      <a:pt x="300" y="315"/>
                    </a:lnTo>
                    <a:lnTo>
                      <a:pt x="302" y="315"/>
                    </a:lnTo>
                    <a:lnTo>
                      <a:pt x="303" y="315"/>
                    </a:lnTo>
                    <a:lnTo>
                      <a:pt x="305" y="315"/>
                    </a:lnTo>
                    <a:lnTo>
                      <a:pt x="306" y="316"/>
                    </a:lnTo>
                    <a:lnTo>
                      <a:pt x="308" y="316"/>
                    </a:lnTo>
                    <a:lnTo>
                      <a:pt x="309" y="316"/>
                    </a:lnTo>
                    <a:lnTo>
                      <a:pt x="310" y="316"/>
                    </a:lnTo>
                    <a:lnTo>
                      <a:pt x="312" y="316"/>
                    </a:lnTo>
                    <a:lnTo>
                      <a:pt x="313" y="316"/>
                    </a:lnTo>
                    <a:lnTo>
                      <a:pt x="314" y="316"/>
                    </a:lnTo>
                    <a:lnTo>
                      <a:pt x="316" y="316"/>
                    </a:lnTo>
                    <a:lnTo>
                      <a:pt x="317" y="316"/>
                    </a:lnTo>
                    <a:lnTo>
                      <a:pt x="319" y="317"/>
                    </a:lnTo>
                    <a:lnTo>
                      <a:pt x="320" y="316"/>
                    </a:lnTo>
                    <a:lnTo>
                      <a:pt x="322" y="316"/>
                    </a:lnTo>
                    <a:lnTo>
                      <a:pt x="323" y="316"/>
                    </a:lnTo>
                    <a:lnTo>
                      <a:pt x="324" y="316"/>
                    </a:lnTo>
                    <a:lnTo>
                      <a:pt x="326" y="316"/>
                    </a:lnTo>
                    <a:lnTo>
                      <a:pt x="327" y="316"/>
                    </a:lnTo>
                    <a:lnTo>
                      <a:pt x="328" y="316"/>
                    </a:lnTo>
                    <a:lnTo>
                      <a:pt x="330" y="316"/>
                    </a:lnTo>
                    <a:lnTo>
                      <a:pt x="331" y="316"/>
                    </a:lnTo>
                    <a:lnTo>
                      <a:pt x="332" y="315"/>
                    </a:lnTo>
                    <a:lnTo>
                      <a:pt x="334" y="315"/>
                    </a:lnTo>
                    <a:lnTo>
                      <a:pt x="335" y="315"/>
                    </a:lnTo>
                    <a:lnTo>
                      <a:pt x="336" y="315"/>
                    </a:lnTo>
                    <a:lnTo>
                      <a:pt x="338" y="315"/>
                    </a:lnTo>
                    <a:lnTo>
                      <a:pt x="339" y="314"/>
                    </a:lnTo>
                    <a:lnTo>
                      <a:pt x="341" y="314"/>
                    </a:lnTo>
                    <a:lnTo>
                      <a:pt x="342" y="314"/>
                    </a:lnTo>
                    <a:lnTo>
                      <a:pt x="343" y="313"/>
                    </a:lnTo>
                    <a:lnTo>
                      <a:pt x="344" y="313"/>
                    </a:lnTo>
                    <a:lnTo>
                      <a:pt x="346" y="312"/>
                    </a:lnTo>
                    <a:lnTo>
                      <a:pt x="347" y="312"/>
                    </a:lnTo>
                    <a:lnTo>
                      <a:pt x="348" y="311"/>
                    </a:lnTo>
                    <a:lnTo>
                      <a:pt x="350" y="311"/>
                    </a:lnTo>
                    <a:lnTo>
                      <a:pt x="351" y="310"/>
                    </a:lnTo>
                    <a:lnTo>
                      <a:pt x="353" y="309"/>
                    </a:lnTo>
                    <a:lnTo>
                      <a:pt x="356" y="308"/>
                    </a:lnTo>
                    <a:lnTo>
                      <a:pt x="358" y="306"/>
                    </a:lnTo>
                    <a:lnTo>
                      <a:pt x="360" y="304"/>
                    </a:lnTo>
                    <a:lnTo>
                      <a:pt x="362" y="302"/>
                    </a:lnTo>
                    <a:lnTo>
                      <a:pt x="364" y="300"/>
                    </a:lnTo>
                    <a:lnTo>
                      <a:pt x="365" y="298"/>
                    </a:lnTo>
                    <a:lnTo>
                      <a:pt x="367" y="296"/>
                    </a:lnTo>
                    <a:lnTo>
                      <a:pt x="368" y="294"/>
                    </a:lnTo>
                    <a:lnTo>
                      <a:pt x="369" y="292"/>
                    </a:lnTo>
                    <a:lnTo>
                      <a:pt x="370" y="290"/>
                    </a:lnTo>
                    <a:lnTo>
                      <a:pt x="371" y="288"/>
                    </a:lnTo>
                    <a:lnTo>
                      <a:pt x="372" y="285"/>
                    </a:lnTo>
                    <a:lnTo>
                      <a:pt x="372" y="283"/>
                    </a:lnTo>
                    <a:lnTo>
                      <a:pt x="373" y="281"/>
                    </a:lnTo>
                    <a:lnTo>
                      <a:pt x="374" y="278"/>
                    </a:lnTo>
                    <a:lnTo>
                      <a:pt x="374" y="276"/>
                    </a:lnTo>
                    <a:lnTo>
                      <a:pt x="375" y="273"/>
                    </a:lnTo>
                    <a:lnTo>
                      <a:pt x="375" y="271"/>
                    </a:lnTo>
                    <a:lnTo>
                      <a:pt x="375" y="269"/>
                    </a:lnTo>
                    <a:lnTo>
                      <a:pt x="375" y="267"/>
                    </a:lnTo>
                    <a:lnTo>
                      <a:pt x="375" y="266"/>
                    </a:lnTo>
                    <a:lnTo>
                      <a:pt x="375" y="265"/>
                    </a:lnTo>
                    <a:lnTo>
                      <a:pt x="375" y="263"/>
                    </a:lnTo>
                    <a:lnTo>
                      <a:pt x="375" y="262"/>
                    </a:lnTo>
                    <a:lnTo>
                      <a:pt x="375" y="261"/>
                    </a:lnTo>
                    <a:lnTo>
                      <a:pt x="375" y="259"/>
                    </a:lnTo>
                    <a:lnTo>
                      <a:pt x="375" y="258"/>
                    </a:lnTo>
                    <a:lnTo>
                      <a:pt x="374" y="256"/>
                    </a:lnTo>
                    <a:lnTo>
                      <a:pt x="374" y="253"/>
                    </a:lnTo>
                    <a:lnTo>
                      <a:pt x="373" y="251"/>
                    </a:lnTo>
                    <a:lnTo>
                      <a:pt x="373" y="249"/>
                    </a:lnTo>
                    <a:lnTo>
                      <a:pt x="372" y="246"/>
                    </a:lnTo>
                    <a:lnTo>
                      <a:pt x="372" y="244"/>
                    </a:lnTo>
                    <a:lnTo>
                      <a:pt x="371" y="242"/>
                    </a:lnTo>
                    <a:lnTo>
                      <a:pt x="371" y="240"/>
                    </a:lnTo>
                    <a:lnTo>
                      <a:pt x="370" y="238"/>
                    </a:lnTo>
                    <a:lnTo>
                      <a:pt x="369" y="235"/>
                    </a:lnTo>
                    <a:lnTo>
                      <a:pt x="368" y="233"/>
                    </a:lnTo>
                    <a:lnTo>
                      <a:pt x="368" y="232"/>
                    </a:lnTo>
                    <a:lnTo>
                      <a:pt x="366" y="230"/>
                    </a:lnTo>
                    <a:lnTo>
                      <a:pt x="365" y="228"/>
                    </a:lnTo>
                    <a:lnTo>
                      <a:pt x="365" y="226"/>
                    </a:lnTo>
                    <a:lnTo>
                      <a:pt x="364" y="225"/>
                    </a:lnTo>
                    <a:lnTo>
                      <a:pt x="364" y="224"/>
                    </a:lnTo>
                    <a:lnTo>
                      <a:pt x="364" y="223"/>
                    </a:lnTo>
                    <a:lnTo>
                      <a:pt x="363" y="221"/>
                    </a:lnTo>
                    <a:lnTo>
                      <a:pt x="362" y="220"/>
                    </a:lnTo>
                    <a:lnTo>
                      <a:pt x="362" y="218"/>
                    </a:lnTo>
                    <a:lnTo>
                      <a:pt x="361" y="217"/>
                    </a:lnTo>
                    <a:lnTo>
                      <a:pt x="361" y="215"/>
                    </a:lnTo>
                    <a:lnTo>
                      <a:pt x="360" y="214"/>
                    </a:lnTo>
                    <a:lnTo>
                      <a:pt x="360" y="212"/>
                    </a:lnTo>
                    <a:lnTo>
                      <a:pt x="360" y="211"/>
                    </a:lnTo>
                    <a:lnTo>
                      <a:pt x="359" y="209"/>
                    </a:lnTo>
                    <a:lnTo>
                      <a:pt x="358" y="207"/>
                    </a:lnTo>
                    <a:lnTo>
                      <a:pt x="358" y="205"/>
                    </a:lnTo>
                    <a:lnTo>
                      <a:pt x="357" y="204"/>
                    </a:lnTo>
                    <a:lnTo>
                      <a:pt x="357" y="202"/>
                    </a:lnTo>
                    <a:lnTo>
                      <a:pt x="356" y="200"/>
                    </a:lnTo>
                    <a:lnTo>
                      <a:pt x="356" y="198"/>
                    </a:lnTo>
                    <a:lnTo>
                      <a:pt x="355" y="197"/>
                    </a:lnTo>
                    <a:lnTo>
                      <a:pt x="355" y="195"/>
                    </a:lnTo>
                    <a:lnTo>
                      <a:pt x="354" y="193"/>
                    </a:lnTo>
                    <a:lnTo>
                      <a:pt x="354" y="191"/>
                    </a:lnTo>
                    <a:lnTo>
                      <a:pt x="353" y="189"/>
                    </a:lnTo>
                    <a:lnTo>
                      <a:pt x="353" y="188"/>
                    </a:lnTo>
                    <a:lnTo>
                      <a:pt x="353" y="186"/>
                    </a:lnTo>
                    <a:lnTo>
                      <a:pt x="352" y="184"/>
                    </a:lnTo>
                    <a:lnTo>
                      <a:pt x="352" y="182"/>
                    </a:lnTo>
                    <a:lnTo>
                      <a:pt x="351" y="181"/>
                    </a:lnTo>
                    <a:lnTo>
                      <a:pt x="351" y="179"/>
                    </a:lnTo>
                    <a:lnTo>
                      <a:pt x="350" y="177"/>
                    </a:lnTo>
                    <a:lnTo>
                      <a:pt x="350" y="176"/>
                    </a:lnTo>
                    <a:lnTo>
                      <a:pt x="350" y="174"/>
                    </a:lnTo>
                    <a:lnTo>
                      <a:pt x="349" y="172"/>
                    </a:lnTo>
                    <a:lnTo>
                      <a:pt x="349" y="170"/>
                    </a:lnTo>
                    <a:lnTo>
                      <a:pt x="349" y="169"/>
                    </a:lnTo>
                    <a:lnTo>
                      <a:pt x="348" y="167"/>
                    </a:lnTo>
                    <a:lnTo>
                      <a:pt x="348" y="165"/>
                    </a:lnTo>
                    <a:lnTo>
                      <a:pt x="347" y="163"/>
                    </a:lnTo>
                    <a:lnTo>
                      <a:pt x="347" y="162"/>
                    </a:lnTo>
                    <a:lnTo>
                      <a:pt x="347" y="160"/>
                    </a:lnTo>
                    <a:lnTo>
                      <a:pt x="346" y="159"/>
                    </a:lnTo>
                    <a:lnTo>
                      <a:pt x="346" y="157"/>
                    </a:lnTo>
                    <a:lnTo>
                      <a:pt x="346" y="156"/>
                    </a:lnTo>
                    <a:lnTo>
                      <a:pt x="346" y="154"/>
                    </a:lnTo>
                    <a:lnTo>
                      <a:pt x="346" y="153"/>
                    </a:lnTo>
                    <a:lnTo>
                      <a:pt x="345" y="152"/>
                    </a:lnTo>
                    <a:lnTo>
                      <a:pt x="345" y="150"/>
                    </a:lnTo>
                    <a:lnTo>
                      <a:pt x="345" y="149"/>
                    </a:lnTo>
                    <a:lnTo>
                      <a:pt x="345" y="148"/>
                    </a:lnTo>
                    <a:lnTo>
                      <a:pt x="345" y="147"/>
                    </a:lnTo>
                    <a:lnTo>
                      <a:pt x="345" y="146"/>
                    </a:lnTo>
                    <a:lnTo>
                      <a:pt x="345" y="144"/>
                    </a:lnTo>
                    <a:lnTo>
                      <a:pt x="345" y="142"/>
                    </a:lnTo>
                    <a:lnTo>
                      <a:pt x="345" y="140"/>
                    </a:lnTo>
                    <a:lnTo>
                      <a:pt x="345" y="139"/>
                    </a:lnTo>
                    <a:lnTo>
                      <a:pt x="345" y="137"/>
                    </a:lnTo>
                    <a:lnTo>
                      <a:pt x="345" y="136"/>
                    </a:lnTo>
                    <a:lnTo>
                      <a:pt x="345" y="135"/>
                    </a:lnTo>
                    <a:lnTo>
                      <a:pt x="345" y="134"/>
                    </a:lnTo>
                    <a:lnTo>
                      <a:pt x="345" y="132"/>
                    </a:lnTo>
                    <a:lnTo>
                      <a:pt x="344" y="131"/>
                    </a:lnTo>
                    <a:lnTo>
                      <a:pt x="343" y="130"/>
                    </a:lnTo>
                    <a:lnTo>
                      <a:pt x="341" y="129"/>
                    </a:lnTo>
                    <a:lnTo>
                      <a:pt x="340" y="128"/>
                    </a:lnTo>
                    <a:lnTo>
                      <a:pt x="338" y="128"/>
                    </a:lnTo>
                    <a:lnTo>
                      <a:pt x="336" y="128"/>
                    </a:lnTo>
                    <a:lnTo>
                      <a:pt x="334" y="128"/>
                    </a:lnTo>
                    <a:lnTo>
                      <a:pt x="332" y="128"/>
                    </a:lnTo>
                    <a:lnTo>
                      <a:pt x="330" y="129"/>
                    </a:lnTo>
                    <a:lnTo>
                      <a:pt x="328" y="130"/>
                    </a:lnTo>
                    <a:lnTo>
                      <a:pt x="326" y="132"/>
                    </a:lnTo>
                    <a:lnTo>
                      <a:pt x="324" y="133"/>
                    </a:lnTo>
                    <a:lnTo>
                      <a:pt x="322" y="136"/>
                    </a:lnTo>
                    <a:lnTo>
                      <a:pt x="320" y="137"/>
                    </a:lnTo>
                    <a:lnTo>
                      <a:pt x="319" y="138"/>
                    </a:lnTo>
                    <a:lnTo>
                      <a:pt x="318" y="140"/>
                    </a:lnTo>
                    <a:lnTo>
                      <a:pt x="317" y="141"/>
                    </a:lnTo>
                    <a:lnTo>
                      <a:pt x="316" y="143"/>
                    </a:lnTo>
                    <a:lnTo>
                      <a:pt x="315" y="145"/>
                    </a:lnTo>
                    <a:lnTo>
                      <a:pt x="314" y="146"/>
                    </a:lnTo>
                    <a:lnTo>
                      <a:pt x="313" y="148"/>
                    </a:lnTo>
                    <a:lnTo>
                      <a:pt x="311" y="150"/>
                    </a:lnTo>
                    <a:lnTo>
                      <a:pt x="310" y="152"/>
                    </a:lnTo>
                    <a:lnTo>
                      <a:pt x="309" y="154"/>
                    </a:lnTo>
                    <a:lnTo>
                      <a:pt x="308" y="156"/>
                    </a:lnTo>
                    <a:lnTo>
                      <a:pt x="307" y="157"/>
                    </a:lnTo>
                    <a:lnTo>
                      <a:pt x="306" y="159"/>
                    </a:lnTo>
                    <a:lnTo>
                      <a:pt x="305" y="161"/>
                    </a:lnTo>
                    <a:lnTo>
                      <a:pt x="304" y="163"/>
                    </a:lnTo>
                    <a:lnTo>
                      <a:pt x="303" y="164"/>
                    </a:lnTo>
                    <a:lnTo>
                      <a:pt x="302" y="166"/>
                    </a:lnTo>
                    <a:lnTo>
                      <a:pt x="301" y="167"/>
                    </a:lnTo>
                    <a:lnTo>
                      <a:pt x="301" y="169"/>
                    </a:lnTo>
                    <a:lnTo>
                      <a:pt x="299" y="171"/>
                    </a:lnTo>
                    <a:lnTo>
                      <a:pt x="298" y="173"/>
                    </a:lnTo>
                    <a:lnTo>
                      <a:pt x="297" y="173"/>
                    </a:lnTo>
                    <a:lnTo>
                      <a:pt x="296" y="174"/>
                    </a:lnTo>
                    <a:lnTo>
                      <a:pt x="295" y="173"/>
                    </a:lnTo>
                    <a:lnTo>
                      <a:pt x="295" y="171"/>
                    </a:lnTo>
                    <a:lnTo>
                      <a:pt x="295" y="169"/>
                    </a:lnTo>
                    <a:lnTo>
                      <a:pt x="296" y="167"/>
                    </a:lnTo>
                    <a:lnTo>
                      <a:pt x="296" y="165"/>
                    </a:lnTo>
                    <a:lnTo>
                      <a:pt x="298" y="163"/>
                    </a:lnTo>
                    <a:lnTo>
                      <a:pt x="299" y="161"/>
                    </a:lnTo>
                    <a:lnTo>
                      <a:pt x="301" y="159"/>
                    </a:lnTo>
                    <a:lnTo>
                      <a:pt x="301" y="157"/>
                    </a:lnTo>
                    <a:lnTo>
                      <a:pt x="302" y="156"/>
                    </a:lnTo>
                    <a:lnTo>
                      <a:pt x="303" y="155"/>
                    </a:lnTo>
                    <a:lnTo>
                      <a:pt x="304" y="153"/>
                    </a:lnTo>
                    <a:lnTo>
                      <a:pt x="305" y="152"/>
                    </a:lnTo>
                    <a:lnTo>
                      <a:pt x="305" y="150"/>
                    </a:lnTo>
                    <a:lnTo>
                      <a:pt x="306" y="148"/>
                    </a:lnTo>
                    <a:lnTo>
                      <a:pt x="307" y="146"/>
                    </a:lnTo>
                    <a:lnTo>
                      <a:pt x="307" y="144"/>
                    </a:lnTo>
                    <a:lnTo>
                      <a:pt x="308" y="142"/>
                    </a:lnTo>
                    <a:lnTo>
                      <a:pt x="308" y="140"/>
                    </a:lnTo>
                    <a:lnTo>
                      <a:pt x="308" y="139"/>
                    </a:lnTo>
                    <a:lnTo>
                      <a:pt x="308" y="138"/>
                    </a:lnTo>
                    <a:lnTo>
                      <a:pt x="309" y="136"/>
                    </a:lnTo>
                    <a:lnTo>
                      <a:pt x="309" y="135"/>
                    </a:lnTo>
                    <a:lnTo>
                      <a:pt x="309" y="133"/>
                    </a:lnTo>
                    <a:lnTo>
                      <a:pt x="309" y="132"/>
                    </a:lnTo>
                    <a:lnTo>
                      <a:pt x="309" y="131"/>
                    </a:lnTo>
                    <a:lnTo>
                      <a:pt x="309" y="129"/>
                    </a:lnTo>
                    <a:lnTo>
                      <a:pt x="309" y="127"/>
                    </a:lnTo>
                    <a:lnTo>
                      <a:pt x="309" y="126"/>
                    </a:lnTo>
                    <a:lnTo>
                      <a:pt x="309" y="124"/>
                    </a:lnTo>
                    <a:lnTo>
                      <a:pt x="309" y="122"/>
                    </a:lnTo>
                    <a:lnTo>
                      <a:pt x="309" y="120"/>
                    </a:lnTo>
                    <a:lnTo>
                      <a:pt x="309" y="118"/>
                    </a:lnTo>
                    <a:lnTo>
                      <a:pt x="309" y="116"/>
                    </a:lnTo>
                    <a:lnTo>
                      <a:pt x="309" y="114"/>
                    </a:lnTo>
                    <a:lnTo>
                      <a:pt x="309" y="112"/>
                    </a:lnTo>
                    <a:lnTo>
                      <a:pt x="309" y="110"/>
                    </a:lnTo>
                    <a:lnTo>
                      <a:pt x="309" y="108"/>
                    </a:lnTo>
                    <a:lnTo>
                      <a:pt x="308" y="105"/>
                    </a:lnTo>
                    <a:lnTo>
                      <a:pt x="308" y="103"/>
                    </a:lnTo>
                    <a:lnTo>
                      <a:pt x="307" y="100"/>
                    </a:lnTo>
                    <a:lnTo>
                      <a:pt x="307" y="98"/>
                    </a:lnTo>
                    <a:lnTo>
                      <a:pt x="306" y="96"/>
                    </a:lnTo>
                    <a:lnTo>
                      <a:pt x="306" y="93"/>
                    </a:lnTo>
                    <a:lnTo>
                      <a:pt x="305" y="91"/>
                    </a:lnTo>
                    <a:lnTo>
                      <a:pt x="305" y="89"/>
                    </a:lnTo>
                    <a:lnTo>
                      <a:pt x="304" y="86"/>
                    </a:lnTo>
                    <a:lnTo>
                      <a:pt x="304" y="84"/>
                    </a:lnTo>
                    <a:lnTo>
                      <a:pt x="303" y="82"/>
                    </a:lnTo>
                    <a:lnTo>
                      <a:pt x="303" y="80"/>
                    </a:lnTo>
                    <a:lnTo>
                      <a:pt x="302" y="78"/>
                    </a:lnTo>
                    <a:lnTo>
                      <a:pt x="301" y="76"/>
                    </a:lnTo>
                    <a:lnTo>
                      <a:pt x="301" y="74"/>
                    </a:lnTo>
                    <a:lnTo>
                      <a:pt x="300" y="72"/>
                    </a:lnTo>
                    <a:lnTo>
                      <a:pt x="299" y="70"/>
                    </a:lnTo>
                    <a:lnTo>
                      <a:pt x="298" y="68"/>
                    </a:lnTo>
                    <a:lnTo>
                      <a:pt x="298" y="66"/>
                    </a:lnTo>
                    <a:lnTo>
                      <a:pt x="297" y="64"/>
                    </a:lnTo>
                    <a:lnTo>
                      <a:pt x="296" y="62"/>
                    </a:lnTo>
                    <a:lnTo>
                      <a:pt x="295" y="60"/>
                    </a:lnTo>
                    <a:lnTo>
                      <a:pt x="295" y="58"/>
                    </a:lnTo>
                    <a:lnTo>
                      <a:pt x="294" y="56"/>
                    </a:lnTo>
                    <a:lnTo>
                      <a:pt x="293" y="54"/>
                    </a:lnTo>
                    <a:lnTo>
                      <a:pt x="292" y="52"/>
                    </a:lnTo>
                    <a:lnTo>
                      <a:pt x="291" y="51"/>
                    </a:lnTo>
                    <a:lnTo>
                      <a:pt x="291" y="49"/>
                    </a:lnTo>
                    <a:lnTo>
                      <a:pt x="290" y="47"/>
                    </a:lnTo>
                    <a:lnTo>
                      <a:pt x="289" y="45"/>
                    </a:lnTo>
                    <a:lnTo>
                      <a:pt x="288" y="44"/>
                    </a:lnTo>
                    <a:lnTo>
                      <a:pt x="287" y="42"/>
                    </a:lnTo>
                    <a:lnTo>
                      <a:pt x="286" y="40"/>
                    </a:lnTo>
                    <a:lnTo>
                      <a:pt x="286" y="39"/>
                    </a:lnTo>
                    <a:lnTo>
                      <a:pt x="285" y="37"/>
                    </a:lnTo>
                    <a:lnTo>
                      <a:pt x="284" y="36"/>
                    </a:lnTo>
                    <a:lnTo>
                      <a:pt x="283" y="34"/>
                    </a:lnTo>
                    <a:lnTo>
                      <a:pt x="282" y="33"/>
                    </a:lnTo>
                    <a:lnTo>
                      <a:pt x="281" y="31"/>
                    </a:lnTo>
                    <a:lnTo>
                      <a:pt x="280" y="30"/>
                    </a:lnTo>
                    <a:lnTo>
                      <a:pt x="279" y="29"/>
                    </a:lnTo>
                    <a:lnTo>
                      <a:pt x="279" y="27"/>
                    </a:lnTo>
                    <a:lnTo>
                      <a:pt x="278" y="26"/>
                    </a:lnTo>
                    <a:lnTo>
                      <a:pt x="277" y="25"/>
                    </a:lnTo>
                    <a:lnTo>
                      <a:pt x="276" y="22"/>
                    </a:lnTo>
                    <a:lnTo>
                      <a:pt x="275" y="20"/>
                    </a:lnTo>
                    <a:lnTo>
                      <a:pt x="273" y="18"/>
                    </a:lnTo>
                    <a:lnTo>
                      <a:pt x="272" y="16"/>
                    </a:lnTo>
                    <a:lnTo>
                      <a:pt x="270" y="14"/>
                    </a:lnTo>
                    <a:lnTo>
                      <a:pt x="269" y="12"/>
                    </a:lnTo>
                    <a:lnTo>
                      <a:pt x="268" y="11"/>
                    </a:lnTo>
                    <a:lnTo>
                      <a:pt x="267" y="9"/>
                    </a:lnTo>
                    <a:lnTo>
                      <a:pt x="265" y="8"/>
                    </a:lnTo>
                    <a:lnTo>
                      <a:pt x="265" y="7"/>
                    </a:lnTo>
                    <a:lnTo>
                      <a:pt x="263" y="5"/>
                    </a:lnTo>
                    <a:lnTo>
                      <a:pt x="261" y="3"/>
                    </a:lnTo>
                    <a:lnTo>
                      <a:pt x="260" y="2"/>
                    </a:lnTo>
                    <a:lnTo>
                      <a:pt x="259" y="1"/>
                    </a:lnTo>
                    <a:lnTo>
                      <a:pt x="257" y="0"/>
                    </a:lnTo>
                    <a:lnTo>
                      <a:pt x="256" y="0"/>
                    </a:lnTo>
                    <a:lnTo>
                      <a:pt x="255" y="1"/>
                    </a:lnTo>
                    <a:lnTo>
                      <a:pt x="254" y="2"/>
                    </a:lnTo>
                    <a:lnTo>
                      <a:pt x="253" y="3"/>
                    </a:lnTo>
                    <a:lnTo>
                      <a:pt x="253" y="5"/>
                    </a:lnTo>
                    <a:lnTo>
                      <a:pt x="252" y="6"/>
                    </a:lnTo>
                    <a:lnTo>
                      <a:pt x="252" y="7"/>
                    </a:lnTo>
                    <a:lnTo>
                      <a:pt x="251" y="9"/>
                    </a:lnTo>
                    <a:lnTo>
                      <a:pt x="251" y="10"/>
                    </a:lnTo>
                    <a:lnTo>
                      <a:pt x="251" y="12"/>
                    </a:lnTo>
                    <a:lnTo>
                      <a:pt x="250" y="14"/>
                    </a:lnTo>
                    <a:lnTo>
                      <a:pt x="250" y="15"/>
                    </a:lnTo>
                    <a:lnTo>
                      <a:pt x="250" y="18"/>
                    </a:lnTo>
                    <a:lnTo>
                      <a:pt x="249" y="19"/>
                    </a:lnTo>
                    <a:lnTo>
                      <a:pt x="248" y="21"/>
                    </a:lnTo>
                    <a:lnTo>
                      <a:pt x="248" y="23"/>
                    </a:lnTo>
                    <a:lnTo>
                      <a:pt x="247" y="25"/>
                    </a:lnTo>
                    <a:lnTo>
                      <a:pt x="246" y="26"/>
                    </a:lnTo>
                    <a:lnTo>
                      <a:pt x="245" y="27"/>
                    </a:lnTo>
                    <a:lnTo>
                      <a:pt x="244" y="29"/>
                    </a:lnTo>
                    <a:lnTo>
                      <a:pt x="243" y="30"/>
                    </a:lnTo>
                    <a:lnTo>
                      <a:pt x="242" y="31"/>
                    </a:lnTo>
                    <a:lnTo>
                      <a:pt x="241" y="33"/>
                    </a:lnTo>
                    <a:lnTo>
                      <a:pt x="240" y="34"/>
                    </a:lnTo>
                    <a:lnTo>
                      <a:pt x="238" y="35"/>
                    </a:lnTo>
                    <a:lnTo>
                      <a:pt x="236" y="37"/>
                    </a:lnTo>
                    <a:lnTo>
                      <a:pt x="234" y="40"/>
                    </a:lnTo>
                    <a:lnTo>
                      <a:pt x="232" y="41"/>
                    </a:lnTo>
                    <a:lnTo>
                      <a:pt x="231" y="42"/>
                    </a:lnTo>
                    <a:lnTo>
                      <a:pt x="230" y="43"/>
                    </a:lnTo>
                    <a:lnTo>
                      <a:pt x="228" y="44"/>
                    </a:lnTo>
                    <a:lnTo>
                      <a:pt x="227" y="45"/>
                    </a:lnTo>
                    <a:lnTo>
                      <a:pt x="226" y="47"/>
                    </a:lnTo>
                    <a:lnTo>
                      <a:pt x="225" y="48"/>
                    </a:lnTo>
                    <a:lnTo>
                      <a:pt x="223" y="50"/>
                    </a:lnTo>
                    <a:lnTo>
                      <a:pt x="223" y="51"/>
                    </a:lnTo>
                    <a:lnTo>
                      <a:pt x="221" y="52"/>
                    </a:lnTo>
                    <a:lnTo>
                      <a:pt x="220" y="54"/>
                    </a:lnTo>
                    <a:lnTo>
                      <a:pt x="219" y="56"/>
                    </a:lnTo>
                    <a:lnTo>
                      <a:pt x="218" y="57"/>
                    </a:lnTo>
                    <a:lnTo>
                      <a:pt x="217" y="59"/>
                    </a:lnTo>
                    <a:lnTo>
                      <a:pt x="216" y="61"/>
                    </a:lnTo>
                    <a:lnTo>
                      <a:pt x="215" y="63"/>
                    </a:lnTo>
                    <a:lnTo>
                      <a:pt x="214" y="65"/>
                    </a:lnTo>
                    <a:lnTo>
                      <a:pt x="213" y="67"/>
                    </a:lnTo>
                    <a:lnTo>
                      <a:pt x="212" y="69"/>
                    </a:lnTo>
                    <a:lnTo>
                      <a:pt x="212" y="71"/>
                    </a:lnTo>
                    <a:lnTo>
                      <a:pt x="211" y="73"/>
                    </a:lnTo>
                    <a:lnTo>
                      <a:pt x="210" y="75"/>
                    </a:lnTo>
                    <a:lnTo>
                      <a:pt x="210" y="77"/>
                    </a:lnTo>
                    <a:lnTo>
                      <a:pt x="209" y="79"/>
                    </a:lnTo>
                    <a:lnTo>
                      <a:pt x="208" y="81"/>
                    </a:lnTo>
                    <a:lnTo>
                      <a:pt x="208" y="83"/>
                    </a:lnTo>
                    <a:lnTo>
                      <a:pt x="207" y="85"/>
                    </a:lnTo>
                    <a:lnTo>
                      <a:pt x="207" y="87"/>
                    </a:lnTo>
                    <a:lnTo>
                      <a:pt x="207" y="89"/>
                    </a:lnTo>
                    <a:lnTo>
                      <a:pt x="206" y="91"/>
                    </a:lnTo>
                    <a:lnTo>
                      <a:pt x="206" y="93"/>
                    </a:lnTo>
                    <a:lnTo>
                      <a:pt x="206" y="95"/>
                    </a:lnTo>
                    <a:lnTo>
                      <a:pt x="205" y="97"/>
                    </a:lnTo>
                    <a:lnTo>
                      <a:pt x="205" y="98"/>
                    </a:lnTo>
                    <a:lnTo>
                      <a:pt x="205" y="100"/>
                    </a:lnTo>
                    <a:lnTo>
                      <a:pt x="205" y="102"/>
                    </a:lnTo>
                    <a:lnTo>
                      <a:pt x="205" y="104"/>
                    </a:lnTo>
                    <a:lnTo>
                      <a:pt x="205" y="105"/>
                    </a:lnTo>
                    <a:lnTo>
                      <a:pt x="205" y="107"/>
                    </a:lnTo>
                    <a:lnTo>
                      <a:pt x="205" y="109"/>
                    </a:lnTo>
                    <a:lnTo>
                      <a:pt x="205" y="110"/>
                    </a:lnTo>
                    <a:lnTo>
                      <a:pt x="205" y="112"/>
                    </a:lnTo>
                    <a:lnTo>
                      <a:pt x="205" y="113"/>
                    </a:lnTo>
                    <a:lnTo>
                      <a:pt x="205" y="114"/>
                    </a:lnTo>
                    <a:lnTo>
                      <a:pt x="205" y="116"/>
                    </a:lnTo>
                    <a:lnTo>
                      <a:pt x="205" y="117"/>
                    </a:lnTo>
                    <a:lnTo>
                      <a:pt x="205" y="118"/>
                    </a:lnTo>
                    <a:lnTo>
                      <a:pt x="206" y="119"/>
                    </a:lnTo>
                    <a:lnTo>
                      <a:pt x="206" y="121"/>
                    </a:lnTo>
                    <a:lnTo>
                      <a:pt x="206" y="122"/>
                    </a:lnTo>
                    <a:lnTo>
                      <a:pt x="205" y="123"/>
                    </a:lnTo>
                    <a:lnTo>
                      <a:pt x="204" y="124"/>
                    </a:lnTo>
                    <a:lnTo>
                      <a:pt x="203" y="124"/>
                    </a:lnTo>
                    <a:lnTo>
                      <a:pt x="202" y="124"/>
                    </a:lnTo>
                    <a:lnTo>
                      <a:pt x="200" y="124"/>
                    </a:lnTo>
                    <a:lnTo>
                      <a:pt x="199" y="124"/>
                    </a:lnTo>
                    <a:lnTo>
                      <a:pt x="198" y="123"/>
                    </a:lnTo>
                    <a:lnTo>
                      <a:pt x="196" y="122"/>
                    </a:lnTo>
                    <a:lnTo>
                      <a:pt x="195" y="121"/>
                    </a:lnTo>
                    <a:lnTo>
                      <a:pt x="194" y="120"/>
                    </a:lnTo>
                    <a:lnTo>
                      <a:pt x="192" y="118"/>
                    </a:lnTo>
                    <a:lnTo>
                      <a:pt x="192" y="117"/>
                    </a:lnTo>
                    <a:lnTo>
                      <a:pt x="191" y="115"/>
                    </a:lnTo>
                    <a:lnTo>
                      <a:pt x="191" y="114"/>
                    </a:lnTo>
                    <a:lnTo>
                      <a:pt x="191" y="112"/>
                    </a:lnTo>
                    <a:lnTo>
                      <a:pt x="191" y="110"/>
                    </a:lnTo>
                    <a:lnTo>
                      <a:pt x="192" y="107"/>
                    </a:lnTo>
                    <a:lnTo>
                      <a:pt x="192" y="105"/>
                    </a:lnTo>
                    <a:lnTo>
                      <a:pt x="192" y="103"/>
                    </a:lnTo>
                    <a:lnTo>
                      <a:pt x="193" y="102"/>
                    </a:lnTo>
                    <a:lnTo>
                      <a:pt x="193" y="101"/>
                    </a:lnTo>
                    <a:lnTo>
                      <a:pt x="193" y="99"/>
                    </a:lnTo>
                    <a:lnTo>
                      <a:pt x="193" y="98"/>
                    </a:lnTo>
                    <a:lnTo>
                      <a:pt x="193" y="97"/>
                    </a:lnTo>
                    <a:lnTo>
                      <a:pt x="193" y="95"/>
                    </a:lnTo>
                    <a:lnTo>
                      <a:pt x="194" y="94"/>
                    </a:lnTo>
                    <a:lnTo>
                      <a:pt x="194" y="93"/>
                    </a:lnTo>
                    <a:lnTo>
                      <a:pt x="194" y="91"/>
                    </a:lnTo>
                    <a:lnTo>
                      <a:pt x="194" y="90"/>
                    </a:lnTo>
                    <a:lnTo>
                      <a:pt x="194" y="89"/>
                    </a:lnTo>
                    <a:lnTo>
                      <a:pt x="194" y="86"/>
                    </a:lnTo>
                    <a:lnTo>
                      <a:pt x="194" y="85"/>
                    </a:lnTo>
                    <a:lnTo>
                      <a:pt x="193" y="83"/>
                    </a:lnTo>
                    <a:lnTo>
                      <a:pt x="192" y="82"/>
                    </a:lnTo>
                    <a:lnTo>
                      <a:pt x="190" y="81"/>
                    </a:lnTo>
                    <a:lnTo>
                      <a:pt x="189" y="81"/>
                    </a:lnTo>
                    <a:lnTo>
                      <a:pt x="186" y="81"/>
                    </a:lnTo>
                    <a:lnTo>
                      <a:pt x="184" y="82"/>
                    </a:lnTo>
                    <a:lnTo>
                      <a:pt x="183" y="83"/>
                    </a:lnTo>
                    <a:lnTo>
                      <a:pt x="181" y="83"/>
                    </a:lnTo>
                    <a:lnTo>
                      <a:pt x="180" y="84"/>
                    </a:lnTo>
                    <a:lnTo>
                      <a:pt x="179" y="85"/>
                    </a:lnTo>
                    <a:lnTo>
                      <a:pt x="177" y="86"/>
                    </a:lnTo>
                    <a:lnTo>
                      <a:pt x="176" y="86"/>
                    </a:lnTo>
                    <a:lnTo>
                      <a:pt x="174" y="87"/>
                    </a:lnTo>
                    <a:lnTo>
                      <a:pt x="173" y="89"/>
                    </a:lnTo>
                    <a:lnTo>
                      <a:pt x="172" y="90"/>
                    </a:lnTo>
                    <a:lnTo>
                      <a:pt x="171" y="91"/>
                    </a:lnTo>
                    <a:lnTo>
                      <a:pt x="169" y="93"/>
                    </a:lnTo>
                    <a:lnTo>
                      <a:pt x="168" y="94"/>
                    </a:lnTo>
                    <a:lnTo>
                      <a:pt x="167" y="96"/>
                    </a:lnTo>
                    <a:lnTo>
                      <a:pt x="165" y="97"/>
                    </a:lnTo>
                    <a:lnTo>
                      <a:pt x="164" y="99"/>
                    </a:lnTo>
                    <a:lnTo>
                      <a:pt x="162" y="100"/>
                    </a:lnTo>
                    <a:lnTo>
                      <a:pt x="161" y="102"/>
                    </a:lnTo>
                    <a:lnTo>
                      <a:pt x="160" y="104"/>
                    </a:lnTo>
                    <a:lnTo>
                      <a:pt x="159" y="106"/>
                    </a:lnTo>
                    <a:lnTo>
                      <a:pt x="158" y="108"/>
                    </a:lnTo>
                    <a:lnTo>
                      <a:pt x="156" y="109"/>
                    </a:lnTo>
                    <a:lnTo>
                      <a:pt x="156" y="111"/>
                    </a:lnTo>
                    <a:lnTo>
                      <a:pt x="155" y="113"/>
                    </a:lnTo>
                    <a:lnTo>
                      <a:pt x="154" y="115"/>
                    </a:lnTo>
                    <a:lnTo>
                      <a:pt x="153" y="117"/>
                    </a:lnTo>
                    <a:lnTo>
                      <a:pt x="152" y="119"/>
                    </a:lnTo>
                    <a:lnTo>
                      <a:pt x="152" y="121"/>
                    </a:lnTo>
                    <a:lnTo>
                      <a:pt x="152" y="124"/>
                    </a:lnTo>
                    <a:lnTo>
                      <a:pt x="151" y="126"/>
                    </a:lnTo>
                    <a:lnTo>
                      <a:pt x="151" y="128"/>
                    </a:lnTo>
                    <a:lnTo>
                      <a:pt x="151" y="130"/>
                    </a:lnTo>
                    <a:lnTo>
                      <a:pt x="151" y="132"/>
                    </a:lnTo>
                    <a:lnTo>
                      <a:pt x="151" y="134"/>
                    </a:lnTo>
                    <a:lnTo>
                      <a:pt x="152" y="136"/>
                    </a:lnTo>
                    <a:lnTo>
                      <a:pt x="152" y="139"/>
                    </a:lnTo>
                    <a:lnTo>
                      <a:pt x="153" y="141"/>
                    </a:lnTo>
                    <a:lnTo>
                      <a:pt x="154" y="144"/>
                    </a:lnTo>
                    <a:lnTo>
                      <a:pt x="154" y="146"/>
                    </a:lnTo>
                    <a:lnTo>
                      <a:pt x="155" y="148"/>
                    </a:lnTo>
                    <a:lnTo>
                      <a:pt x="156" y="151"/>
                    </a:lnTo>
                    <a:lnTo>
                      <a:pt x="157" y="153"/>
                    </a:lnTo>
                    <a:lnTo>
                      <a:pt x="158" y="156"/>
                    </a:lnTo>
                    <a:lnTo>
                      <a:pt x="159" y="158"/>
                    </a:lnTo>
                    <a:lnTo>
                      <a:pt x="160" y="161"/>
                    </a:lnTo>
                    <a:lnTo>
                      <a:pt x="161" y="163"/>
                    </a:lnTo>
                    <a:lnTo>
                      <a:pt x="162" y="165"/>
                    </a:lnTo>
                    <a:lnTo>
                      <a:pt x="163" y="167"/>
                    </a:lnTo>
                    <a:lnTo>
                      <a:pt x="163" y="169"/>
                    </a:lnTo>
                    <a:lnTo>
                      <a:pt x="164" y="171"/>
                    </a:lnTo>
                    <a:lnTo>
                      <a:pt x="165" y="173"/>
                    </a:lnTo>
                    <a:lnTo>
                      <a:pt x="165" y="175"/>
                    </a:lnTo>
                    <a:lnTo>
                      <a:pt x="166" y="176"/>
                    </a:lnTo>
                    <a:lnTo>
                      <a:pt x="166" y="178"/>
                    </a:lnTo>
                    <a:lnTo>
                      <a:pt x="166" y="179"/>
                    </a:lnTo>
                    <a:lnTo>
                      <a:pt x="165" y="181"/>
                    </a:lnTo>
                    <a:lnTo>
                      <a:pt x="165" y="182"/>
                    </a:lnTo>
                    <a:lnTo>
                      <a:pt x="164" y="184"/>
                    </a:lnTo>
                    <a:lnTo>
                      <a:pt x="163" y="185"/>
                    </a:lnTo>
                    <a:lnTo>
                      <a:pt x="161" y="185"/>
                    </a:lnTo>
                    <a:lnTo>
                      <a:pt x="160" y="185"/>
                    </a:lnTo>
                    <a:lnTo>
                      <a:pt x="159" y="185"/>
                    </a:lnTo>
                    <a:lnTo>
                      <a:pt x="158" y="185"/>
                    </a:lnTo>
                    <a:lnTo>
                      <a:pt x="156" y="184"/>
                    </a:lnTo>
                    <a:lnTo>
                      <a:pt x="155" y="182"/>
                    </a:lnTo>
                    <a:lnTo>
                      <a:pt x="155" y="181"/>
                    </a:lnTo>
                    <a:lnTo>
                      <a:pt x="154" y="180"/>
                    </a:lnTo>
                    <a:lnTo>
                      <a:pt x="154" y="178"/>
                    </a:lnTo>
                    <a:lnTo>
                      <a:pt x="153" y="177"/>
                    </a:lnTo>
                    <a:lnTo>
                      <a:pt x="153" y="176"/>
                    </a:lnTo>
                    <a:lnTo>
                      <a:pt x="153" y="174"/>
                    </a:lnTo>
                    <a:lnTo>
                      <a:pt x="152" y="173"/>
                    </a:lnTo>
                    <a:lnTo>
                      <a:pt x="152" y="171"/>
                    </a:lnTo>
                    <a:lnTo>
                      <a:pt x="152" y="170"/>
                    </a:lnTo>
                    <a:lnTo>
                      <a:pt x="151" y="168"/>
                    </a:lnTo>
                    <a:lnTo>
                      <a:pt x="151" y="166"/>
                    </a:lnTo>
                    <a:lnTo>
                      <a:pt x="150" y="165"/>
                    </a:lnTo>
                    <a:lnTo>
                      <a:pt x="150" y="163"/>
                    </a:lnTo>
                    <a:lnTo>
                      <a:pt x="149" y="162"/>
                    </a:lnTo>
                    <a:lnTo>
                      <a:pt x="149" y="160"/>
                    </a:lnTo>
                    <a:lnTo>
                      <a:pt x="148" y="159"/>
                    </a:lnTo>
                    <a:lnTo>
                      <a:pt x="147" y="157"/>
                    </a:lnTo>
                    <a:lnTo>
                      <a:pt x="145" y="155"/>
                    </a:lnTo>
                    <a:lnTo>
                      <a:pt x="143" y="154"/>
                    </a:lnTo>
                    <a:lnTo>
                      <a:pt x="141" y="154"/>
                    </a:lnTo>
                    <a:lnTo>
                      <a:pt x="139" y="154"/>
                    </a:lnTo>
                    <a:lnTo>
                      <a:pt x="138" y="155"/>
                    </a:lnTo>
                    <a:lnTo>
                      <a:pt x="137" y="155"/>
                    </a:lnTo>
                    <a:lnTo>
                      <a:pt x="136" y="156"/>
                    </a:lnTo>
                    <a:lnTo>
                      <a:pt x="135" y="157"/>
                    </a:lnTo>
                    <a:lnTo>
                      <a:pt x="134" y="158"/>
                    </a:lnTo>
                    <a:lnTo>
                      <a:pt x="133" y="159"/>
                    </a:lnTo>
                    <a:lnTo>
                      <a:pt x="133" y="160"/>
                    </a:lnTo>
                    <a:lnTo>
                      <a:pt x="132" y="162"/>
                    </a:lnTo>
                    <a:lnTo>
                      <a:pt x="131" y="163"/>
                    </a:lnTo>
                    <a:lnTo>
                      <a:pt x="131" y="165"/>
                    </a:lnTo>
                    <a:lnTo>
                      <a:pt x="130" y="166"/>
                    </a:lnTo>
                    <a:lnTo>
                      <a:pt x="130" y="168"/>
                    </a:lnTo>
                    <a:lnTo>
                      <a:pt x="129" y="169"/>
                    </a:lnTo>
                    <a:lnTo>
                      <a:pt x="129" y="171"/>
                    </a:lnTo>
                    <a:lnTo>
                      <a:pt x="129" y="173"/>
                    </a:lnTo>
                    <a:lnTo>
                      <a:pt x="128" y="174"/>
                    </a:lnTo>
                    <a:lnTo>
                      <a:pt x="128" y="176"/>
                    </a:lnTo>
                    <a:lnTo>
                      <a:pt x="127" y="177"/>
                    </a:lnTo>
                    <a:lnTo>
                      <a:pt x="127" y="179"/>
                    </a:lnTo>
                    <a:lnTo>
                      <a:pt x="126" y="180"/>
                    </a:lnTo>
                    <a:lnTo>
                      <a:pt x="126" y="182"/>
                    </a:lnTo>
                    <a:lnTo>
                      <a:pt x="125" y="182"/>
                    </a:lnTo>
                    <a:lnTo>
                      <a:pt x="124" y="184"/>
                    </a:lnTo>
                    <a:lnTo>
                      <a:pt x="123" y="185"/>
                    </a:lnTo>
                    <a:lnTo>
                      <a:pt x="121" y="186"/>
                    </a:lnTo>
                    <a:lnTo>
                      <a:pt x="119" y="187"/>
                    </a:lnTo>
                    <a:lnTo>
                      <a:pt x="117" y="186"/>
                    </a:lnTo>
                    <a:lnTo>
                      <a:pt x="116" y="186"/>
                    </a:lnTo>
                    <a:lnTo>
                      <a:pt x="115" y="185"/>
                    </a:lnTo>
                    <a:lnTo>
                      <a:pt x="113" y="184"/>
                    </a:lnTo>
                    <a:lnTo>
                      <a:pt x="113" y="184"/>
                    </a:lnTo>
                    <a:lnTo>
                      <a:pt x="111" y="182"/>
                    </a:lnTo>
                    <a:lnTo>
                      <a:pt x="111" y="181"/>
                    </a:lnTo>
                    <a:lnTo>
                      <a:pt x="110" y="179"/>
                    </a:lnTo>
                    <a:lnTo>
                      <a:pt x="110" y="177"/>
                    </a:lnTo>
                    <a:lnTo>
                      <a:pt x="110" y="175"/>
                    </a:lnTo>
                    <a:lnTo>
                      <a:pt x="110" y="174"/>
                    </a:lnTo>
                    <a:lnTo>
                      <a:pt x="110" y="173"/>
                    </a:lnTo>
                    <a:lnTo>
                      <a:pt x="111" y="171"/>
                    </a:lnTo>
                    <a:lnTo>
                      <a:pt x="111" y="170"/>
                    </a:lnTo>
                    <a:lnTo>
                      <a:pt x="111" y="168"/>
                    </a:lnTo>
                    <a:lnTo>
                      <a:pt x="111" y="166"/>
                    </a:lnTo>
                    <a:lnTo>
                      <a:pt x="112" y="164"/>
                    </a:lnTo>
                    <a:lnTo>
                      <a:pt x="112" y="162"/>
                    </a:lnTo>
                    <a:lnTo>
                      <a:pt x="113" y="160"/>
                    </a:lnTo>
                    <a:lnTo>
                      <a:pt x="113" y="158"/>
                    </a:lnTo>
                    <a:lnTo>
                      <a:pt x="113" y="155"/>
                    </a:lnTo>
                    <a:lnTo>
                      <a:pt x="113" y="154"/>
                    </a:lnTo>
                    <a:lnTo>
                      <a:pt x="114" y="153"/>
                    </a:lnTo>
                    <a:lnTo>
                      <a:pt x="114" y="151"/>
                    </a:lnTo>
                    <a:lnTo>
                      <a:pt x="114" y="150"/>
                    </a:lnTo>
                    <a:lnTo>
                      <a:pt x="114" y="148"/>
                    </a:lnTo>
                    <a:lnTo>
                      <a:pt x="114" y="147"/>
                    </a:lnTo>
                    <a:lnTo>
                      <a:pt x="114" y="146"/>
                    </a:lnTo>
                    <a:lnTo>
                      <a:pt x="114" y="144"/>
                    </a:lnTo>
                    <a:lnTo>
                      <a:pt x="114" y="143"/>
                    </a:lnTo>
                    <a:lnTo>
                      <a:pt x="114" y="141"/>
                    </a:lnTo>
                    <a:lnTo>
                      <a:pt x="114" y="139"/>
                    </a:lnTo>
                    <a:lnTo>
                      <a:pt x="115" y="138"/>
                    </a:lnTo>
                    <a:lnTo>
                      <a:pt x="115" y="136"/>
                    </a:lnTo>
                    <a:lnTo>
                      <a:pt x="115" y="134"/>
                    </a:lnTo>
                    <a:lnTo>
                      <a:pt x="115" y="133"/>
                    </a:lnTo>
                    <a:lnTo>
                      <a:pt x="115" y="131"/>
                    </a:lnTo>
                    <a:lnTo>
                      <a:pt x="115" y="129"/>
                    </a:lnTo>
                    <a:lnTo>
                      <a:pt x="115" y="128"/>
                    </a:lnTo>
                    <a:lnTo>
                      <a:pt x="114" y="126"/>
                    </a:lnTo>
                    <a:lnTo>
                      <a:pt x="114" y="124"/>
                    </a:lnTo>
                    <a:lnTo>
                      <a:pt x="114" y="122"/>
                    </a:lnTo>
                    <a:lnTo>
                      <a:pt x="114" y="120"/>
                    </a:lnTo>
                    <a:lnTo>
                      <a:pt x="114" y="118"/>
                    </a:lnTo>
                    <a:lnTo>
                      <a:pt x="114" y="117"/>
                    </a:lnTo>
                    <a:lnTo>
                      <a:pt x="113" y="115"/>
                    </a:lnTo>
                    <a:lnTo>
                      <a:pt x="113" y="113"/>
                    </a:lnTo>
                    <a:lnTo>
                      <a:pt x="113" y="111"/>
                    </a:lnTo>
                    <a:lnTo>
                      <a:pt x="113" y="109"/>
                    </a:lnTo>
                    <a:lnTo>
                      <a:pt x="112" y="108"/>
                    </a:lnTo>
                    <a:lnTo>
                      <a:pt x="112" y="106"/>
                    </a:lnTo>
                    <a:lnTo>
                      <a:pt x="112" y="104"/>
                    </a:lnTo>
                    <a:lnTo>
                      <a:pt x="112" y="103"/>
                    </a:lnTo>
                    <a:lnTo>
                      <a:pt x="111" y="101"/>
                    </a:lnTo>
                    <a:lnTo>
                      <a:pt x="111" y="99"/>
                    </a:lnTo>
                    <a:lnTo>
                      <a:pt x="110" y="98"/>
                    </a:lnTo>
                    <a:lnTo>
                      <a:pt x="110" y="96"/>
                    </a:lnTo>
                    <a:lnTo>
                      <a:pt x="110" y="94"/>
                    </a:lnTo>
                    <a:lnTo>
                      <a:pt x="109" y="93"/>
                    </a:lnTo>
                    <a:lnTo>
                      <a:pt x="109" y="91"/>
                    </a:lnTo>
                    <a:lnTo>
                      <a:pt x="108" y="90"/>
                    </a:lnTo>
                    <a:lnTo>
                      <a:pt x="108" y="88"/>
                    </a:lnTo>
                    <a:lnTo>
                      <a:pt x="107" y="86"/>
                    </a:lnTo>
                    <a:lnTo>
                      <a:pt x="107" y="85"/>
                    </a:lnTo>
                    <a:lnTo>
                      <a:pt x="106" y="84"/>
                    </a:lnTo>
                    <a:lnTo>
                      <a:pt x="106" y="82"/>
                    </a:lnTo>
                    <a:lnTo>
                      <a:pt x="105" y="81"/>
                    </a:lnTo>
                    <a:lnTo>
                      <a:pt x="105" y="80"/>
                    </a:lnTo>
                    <a:lnTo>
                      <a:pt x="104" y="79"/>
                    </a:lnTo>
                    <a:lnTo>
                      <a:pt x="104" y="77"/>
                    </a:lnTo>
                    <a:lnTo>
                      <a:pt x="103" y="76"/>
                    </a:lnTo>
                    <a:lnTo>
                      <a:pt x="102" y="74"/>
                    </a:lnTo>
                    <a:lnTo>
                      <a:pt x="102" y="73"/>
                    </a:lnTo>
                    <a:lnTo>
                      <a:pt x="101" y="70"/>
                    </a:lnTo>
                    <a:lnTo>
                      <a:pt x="100" y="68"/>
                    </a:lnTo>
                    <a:lnTo>
                      <a:pt x="98" y="65"/>
                    </a:lnTo>
                    <a:lnTo>
                      <a:pt x="97" y="63"/>
                    </a:lnTo>
                    <a:lnTo>
                      <a:pt x="96" y="61"/>
                    </a:lnTo>
                    <a:lnTo>
                      <a:pt x="95" y="59"/>
                    </a:lnTo>
                    <a:lnTo>
                      <a:pt x="93" y="57"/>
                    </a:lnTo>
                    <a:lnTo>
                      <a:pt x="92" y="55"/>
                    </a:lnTo>
                    <a:lnTo>
                      <a:pt x="90" y="54"/>
                    </a:lnTo>
                    <a:lnTo>
                      <a:pt x="89" y="52"/>
                    </a:lnTo>
                    <a:lnTo>
                      <a:pt x="88" y="51"/>
                    </a:lnTo>
                    <a:lnTo>
                      <a:pt x="87" y="49"/>
                    </a:lnTo>
                    <a:lnTo>
                      <a:pt x="85" y="48"/>
                    </a:lnTo>
                    <a:lnTo>
                      <a:pt x="84" y="48"/>
                    </a:lnTo>
                    <a:lnTo>
                      <a:pt x="83" y="46"/>
                    </a:lnTo>
                    <a:lnTo>
                      <a:pt x="81" y="45"/>
                    </a:lnTo>
                    <a:lnTo>
                      <a:pt x="80" y="45"/>
                    </a:lnTo>
                    <a:lnTo>
                      <a:pt x="79" y="44"/>
                    </a:lnTo>
                    <a:lnTo>
                      <a:pt x="77" y="43"/>
                    </a:lnTo>
                    <a:lnTo>
                      <a:pt x="76" y="42"/>
                    </a:lnTo>
                    <a:lnTo>
                      <a:pt x="75" y="42"/>
                    </a:lnTo>
                    <a:lnTo>
                      <a:pt x="73" y="41"/>
                    </a:lnTo>
                    <a:lnTo>
                      <a:pt x="72" y="40"/>
                    </a:lnTo>
                    <a:lnTo>
                      <a:pt x="71" y="40"/>
                    </a:lnTo>
                    <a:lnTo>
                      <a:pt x="70" y="39"/>
                    </a:lnTo>
                    <a:lnTo>
                      <a:pt x="68" y="39"/>
                    </a:lnTo>
                    <a:lnTo>
                      <a:pt x="66" y="38"/>
                    </a:lnTo>
                    <a:lnTo>
                      <a:pt x="65" y="37"/>
                    </a:lnTo>
                    <a:lnTo>
                      <a:pt x="63" y="37"/>
                    </a:lnTo>
                    <a:lnTo>
                      <a:pt x="61" y="37"/>
                    </a:lnTo>
                    <a:lnTo>
                      <a:pt x="59" y="36"/>
                    </a:lnTo>
                    <a:lnTo>
                      <a:pt x="58" y="37"/>
                    </a:lnTo>
                    <a:lnTo>
                      <a:pt x="56" y="37"/>
                    </a:lnTo>
                    <a:lnTo>
                      <a:pt x="55" y="38"/>
                    </a:lnTo>
                    <a:lnTo>
                      <a:pt x="55" y="39"/>
                    </a:lnTo>
                    <a:lnTo>
                      <a:pt x="55" y="41"/>
                    </a:lnTo>
                    <a:lnTo>
                      <a:pt x="55" y="41"/>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3">
                <a:extLst>
                  <a:ext uri="{FF2B5EF4-FFF2-40B4-BE49-F238E27FC236}">
                    <a16:creationId xmlns:a16="http://schemas.microsoft.com/office/drawing/2014/main" id="{2908E154-37FB-4C6A-82F5-F90BD9E3BFA8}"/>
                  </a:ext>
                </a:extLst>
              </p:cNvPr>
              <p:cNvSpPr>
                <a:spLocks/>
              </p:cNvSpPr>
              <p:nvPr/>
            </p:nvSpPr>
            <p:spPr bwMode="auto">
              <a:xfrm>
                <a:off x="4535" y="3046"/>
                <a:ext cx="361" cy="336"/>
              </a:xfrm>
              <a:custGeom>
                <a:avLst/>
                <a:gdLst>
                  <a:gd name="T0" fmla="*/ 31 w 361"/>
                  <a:gd name="T1" fmla="*/ 100 h 336"/>
                  <a:gd name="T2" fmla="*/ 7 w 361"/>
                  <a:gd name="T3" fmla="*/ 181 h 336"/>
                  <a:gd name="T4" fmla="*/ 5 w 361"/>
                  <a:gd name="T5" fmla="*/ 283 h 336"/>
                  <a:gd name="T6" fmla="*/ 62 w 361"/>
                  <a:gd name="T7" fmla="*/ 334 h 336"/>
                  <a:gd name="T8" fmla="*/ 117 w 361"/>
                  <a:gd name="T9" fmla="*/ 313 h 336"/>
                  <a:gd name="T10" fmla="*/ 148 w 361"/>
                  <a:gd name="T11" fmla="*/ 267 h 336"/>
                  <a:gd name="T12" fmla="*/ 155 w 361"/>
                  <a:gd name="T13" fmla="*/ 280 h 336"/>
                  <a:gd name="T14" fmla="*/ 174 w 361"/>
                  <a:gd name="T15" fmla="*/ 330 h 336"/>
                  <a:gd name="T16" fmla="*/ 219 w 361"/>
                  <a:gd name="T17" fmla="*/ 332 h 336"/>
                  <a:gd name="T18" fmla="*/ 267 w 361"/>
                  <a:gd name="T19" fmla="*/ 301 h 336"/>
                  <a:gd name="T20" fmla="*/ 317 w 361"/>
                  <a:gd name="T21" fmla="*/ 309 h 336"/>
                  <a:gd name="T22" fmla="*/ 358 w 361"/>
                  <a:gd name="T23" fmla="*/ 276 h 336"/>
                  <a:gd name="T24" fmla="*/ 356 w 361"/>
                  <a:gd name="T25" fmla="*/ 233 h 336"/>
                  <a:gd name="T26" fmla="*/ 340 w 361"/>
                  <a:gd name="T27" fmla="*/ 189 h 336"/>
                  <a:gd name="T28" fmla="*/ 337 w 361"/>
                  <a:gd name="T29" fmla="*/ 138 h 336"/>
                  <a:gd name="T30" fmla="*/ 304 w 361"/>
                  <a:gd name="T31" fmla="*/ 153 h 336"/>
                  <a:gd name="T32" fmla="*/ 289 w 361"/>
                  <a:gd name="T33" fmla="*/ 152 h 336"/>
                  <a:gd name="T34" fmla="*/ 296 w 361"/>
                  <a:gd name="T35" fmla="*/ 101 h 336"/>
                  <a:gd name="T36" fmla="*/ 273 w 361"/>
                  <a:gd name="T37" fmla="*/ 40 h 336"/>
                  <a:gd name="T38" fmla="*/ 244 w 361"/>
                  <a:gd name="T39" fmla="*/ 1 h 336"/>
                  <a:gd name="T40" fmla="*/ 220 w 361"/>
                  <a:gd name="T41" fmla="*/ 47 h 336"/>
                  <a:gd name="T42" fmla="*/ 200 w 361"/>
                  <a:gd name="T43" fmla="*/ 101 h 336"/>
                  <a:gd name="T44" fmla="*/ 182 w 361"/>
                  <a:gd name="T45" fmla="*/ 107 h 336"/>
                  <a:gd name="T46" fmla="*/ 164 w 361"/>
                  <a:gd name="T47" fmla="*/ 92 h 336"/>
                  <a:gd name="T48" fmla="*/ 148 w 361"/>
                  <a:gd name="T49" fmla="*/ 150 h 336"/>
                  <a:gd name="T50" fmla="*/ 144 w 361"/>
                  <a:gd name="T51" fmla="*/ 172 h 336"/>
                  <a:gd name="T52" fmla="*/ 121 w 361"/>
                  <a:gd name="T53" fmla="*/ 169 h 336"/>
                  <a:gd name="T54" fmla="*/ 101 w 361"/>
                  <a:gd name="T55" fmla="*/ 170 h 336"/>
                  <a:gd name="T56" fmla="*/ 103 w 361"/>
                  <a:gd name="T57" fmla="*/ 122 h 336"/>
                  <a:gd name="T58" fmla="*/ 89 w 361"/>
                  <a:gd name="T59" fmla="*/ 78 h 336"/>
                  <a:gd name="T60" fmla="*/ 76 w 361"/>
                  <a:gd name="T61" fmla="*/ 71 h 336"/>
                  <a:gd name="T62" fmla="*/ 93 w 361"/>
                  <a:gd name="T63" fmla="*/ 121 h 336"/>
                  <a:gd name="T64" fmla="*/ 90 w 361"/>
                  <a:gd name="T65" fmla="*/ 168 h 336"/>
                  <a:gd name="T66" fmla="*/ 120 w 361"/>
                  <a:gd name="T67" fmla="*/ 199 h 336"/>
                  <a:gd name="T68" fmla="*/ 135 w 361"/>
                  <a:gd name="T69" fmla="*/ 173 h 336"/>
                  <a:gd name="T70" fmla="*/ 164 w 361"/>
                  <a:gd name="T71" fmla="*/ 178 h 336"/>
                  <a:gd name="T72" fmla="*/ 153 w 361"/>
                  <a:gd name="T73" fmla="*/ 125 h 336"/>
                  <a:gd name="T74" fmla="*/ 174 w 361"/>
                  <a:gd name="T75" fmla="*/ 109 h 336"/>
                  <a:gd name="T76" fmla="*/ 205 w 361"/>
                  <a:gd name="T77" fmla="*/ 126 h 336"/>
                  <a:gd name="T78" fmla="*/ 206 w 361"/>
                  <a:gd name="T79" fmla="*/ 77 h 336"/>
                  <a:gd name="T80" fmla="*/ 247 w 361"/>
                  <a:gd name="T81" fmla="*/ 20 h 336"/>
                  <a:gd name="T82" fmla="*/ 271 w 361"/>
                  <a:gd name="T83" fmla="*/ 53 h 336"/>
                  <a:gd name="T84" fmla="*/ 288 w 361"/>
                  <a:gd name="T85" fmla="*/ 105 h 336"/>
                  <a:gd name="T86" fmla="*/ 277 w 361"/>
                  <a:gd name="T87" fmla="*/ 153 h 336"/>
                  <a:gd name="T88" fmla="*/ 287 w 361"/>
                  <a:gd name="T89" fmla="*/ 192 h 336"/>
                  <a:gd name="T90" fmla="*/ 316 w 361"/>
                  <a:gd name="T91" fmla="*/ 148 h 336"/>
                  <a:gd name="T92" fmla="*/ 330 w 361"/>
                  <a:gd name="T93" fmla="*/ 180 h 336"/>
                  <a:gd name="T94" fmla="*/ 350 w 361"/>
                  <a:gd name="T95" fmla="*/ 236 h 336"/>
                  <a:gd name="T96" fmla="*/ 343 w 361"/>
                  <a:gd name="T97" fmla="*/ 284 h 336"/>
                  <a:gd name="T98" fmla="*/ 293 w 361"/>
                  <a:gd name="T99" fmla="*/ 297 h 336"/>
                  <a:gd name="T100" fmla="*/ 247 w 361"/>
                  <a:gd name="T101" fmla="*/ 306 h 336"/>
                  <a:gd name="T102" fmla="*/ 199 w 361"/>
                  <a:gd name="T103" fmla="*/ 324 h 336"/>
                  <a:gd name="T104" fmla="*/ 158 w 361"/>
                  <a:gd name="T105" fmla="*/ 302 h 336"/>
                  <a:gd name="T106" fmla="*/ 173 w 361"/>
                  <a:gd name="T107" fmla="*/ 250 h 336"/>
                  <a:gd name="T108" fmla="*/ 128 w 361"/>
                  <a:gd name="T109" fmla="*/ 268 h 336"/>
                  <a:gd name="T110" fmla="*/ 106 w 361"/>
                  <a:gd name="T111" fmla="*/ 313 h 336"/>
                  <a:gd name="T112" fmla="*/ 57 w 361"/>
                  <a:gd name="T113" fmla="*/ 325 h 336"/>
                  <a:gd name="T114" fmla="*/ 15 w 361"/>
                  <a:gd name="T115" fmla="*/ 291 h 336"/>
                  <a:gd name="T116" fmla="*/ 9 w 361"/>
                  <a:gd name="T117" fmla="*/ 236 h 336"/>
                  <a:gd name="T118" fmla="*/ 13 w 361"/>
                  <a:gd name="T119" fmla="*/ 180 h 336"/>
                  <a:gd name="T120" fmla="*/ 32 w 361"/>
                  <a:gd name="T121" fmla="*/ 128 h 336"/>
                  <a:gd name="T122" fmla="*/ 48 w 361"/>
                  <a:gd name="T123" fmla="*/ 81 h 336"/>
                  <a:gd name="T124" fmla="*/ 46 w 361"/>
                  <a:gd name="T125" fmla="*/ 5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336">
                    <a:moveTo>
                      <a:pt x="46" y="52"/>
                    </a:moveTo>
                    <a:lnTo>
                      <a:pt x="45" y="53"/>
                    </a:lnTo>
                    <a:lnTo>
                      <a:pt x="45" y="54"/>
                    </a:lnTo>
                    <a:lnTo>
                      <a:pt x="45" y="56"/>
                    </a:lnTo>
                    <a:lnTo>
                      <a:pt x="45" y="58"/>
                    </a:lnTo>
                    <a:lnTo>
                      <a:pt x="44" y="59"/>
                    </a:lnTo>
                    <a:lnTo>
                      <a:pt x="44" y="61"/>
                    </a:lnTo>
                    <a:lnTo>
                      <a:pt x="43" y="63"/>
                    </a:lnTo>
                    <a:lnTo>
                      <a:pt x="43" y="65"/>
                    </a:lnTo>
                    <a:lnTo>
                      <a:pt x="42" y="67"/>
                    </a:lnTo>
                    <a:lnTo>
                      <a:pt x="42" y="69"/>
                    </a:lnTo>
                    <a:lnTo>
                      <a:pt x="41" y="72"/>
                    </a:lnTo>
                    <a:lnTo>
                      <a:pt x="40" y="74"/>
                    </a:lnTo>
                    <a:lnTo>
                      <a:pt x="40" y="75"/>
                    </a:lnTo>
                    <a:lnTo>
                      <a:pt x="39" y="77"/>
                    </a:lnTo>
                    <a:lnTo>
                      <a:pt x="39" y="78"/>
                    </a:lnTo>
                    <a:lnTo>
                      <a:pt x="39" y="79"/>
                    </a:lnTo>
                    <a:lnTo>
                      <a:pt x="38" y="80"/>
                    </a:lnTo>
                    <a:lnTo>
                      <a:pt x="38" y="82"/>
                    </a:lnTo>
                    <a:lnTo>
                      <a:pt x="37" y="83"/>
                    </a:lnTo>
                    <a:lnTo>
                      <a:pt x="37" y="85"/>
                    </a:lnTo>
                    <a:lnTo>
                      <a:pt x="36" y="86"/>
                    </a:lnTo>
                    <a:lnTo>
                      <a:pt x="35" y="88"/>
                    </a:lnTo>
                    <a:lnTo>
                      <a:pt x="35" y="89"/>
                    </a:lnTo>
                    <a:lnTo>
                      <a:pt x="34" y="91"/>
                    </a:lnTo>
                    <a:lnTo>
                      <a:pt x="34" y="93"/>
                    </a:lnTo>
                    <a:lnTo>
                      <a:pt x="33" y="95"/>
                    </a:lnTo>
                    <a:lnTo>
                      <a:pt x="32" y="96"/>
                    </a:lnTo>
                    <a:lnTo>
                      <a:pt x="32" y="99"/>
                    </a:lnTo>
                    <a:lnTo>
                      <a:pt x="31" y="100"/>
                    </a:lnTo>
                    <a:lnTo>
                      <a:pt x="30" y="102"/>
                    </a:lnTo>
                    <a:lnTo>
                      <a:pt x="30" y="104"/>
                    </a:lnTo>
                    <a:lnTo>
                      <a:pt x="29" y="106"/>
                    </a:lnTo>
                    <a:lnTo>
                      <a:pt x="28" y="108"/>
                    </a:lnTo>
                    <a:lnTo>
                      <a:pt x="27" y="110"/>
                    </a:lnTo>
                    <a:lnTo>
                      <a:pt x="27" y="113"/>
                    </a:lnTo>
                    <a:lnTo>
                      <a:pt x="26" y="115"/>
                    </a:lnTo>
                    <a:lnTo>
                      <a:pt x="25" y="117"/>
                    </a:lnTo>
                    <a:lnTo>
                      <a:pt x="25" y="119"/>
                    </a:lnTo>
                    <a:lnTo>
                      <a:pt x="24" y="122"/>
                    </a:lnTo>
                    <a:lnTo>
                      <a:pt x="23" y="124"/>
                    </a:lnTo>
                    <a:lnTo>
                      <a:pt x="22" y="127"/>
                    </a:lnTo>
                    <a:lnTo>
                      <a:pt x="21" y="129"/>
                    </a:lnTo>
                    <a:lnTo>
                      <a:pt x="21" y="132"/>
                    </a:lnTo>
                    <a:lnTo>
                      <a:pt x="20" y="134"/>
                    </a:lnTo>
                    <a:lnTo>
                      <a:pt x="19" y="137"/>
                    </a:lnTo>
                    <a:lnTo>
                      <a:pt x="18" y="140"/>
                    </a:lnTo>
                    <a:lnTo>
                      <a:pt x="17" y="143"/>
                    </a:lnTo>
                    <a:lnTo>
                      <a:pt x="16" y="146"/>
                    </a:lnTo>
                    <a:lnTo>
                      <a:pt x="16" y="149"/>
                    </a:lnTo>
                    <a:lnTo>
                      <a:pt x="15" y="152"/>
                    </a:lnTo>
                    <a:lnTo>
                      <a:pt x="14" y="155"/>
                    </a:lnTo>
                    <a:lnTo>
                      <a:pt x="13" y="158"/>
                    </a:lnTo>
                    <a:lnTo>
                      <a:pt x="12" y="161"/>
                    </a:lnTo>
                    <a:lnTo>
                      <a:pt x="11" y="165"/>
                    </a:lnTo>
                    <a:lnTo>
                      <a:pt x="10" y="168"/>
                    </a:lnTo>
                    <a:lnTo>
                      <a:pt x="9" y="171"/>
                    </a:lnTo>
                    <a:lnTo>
                      <a:pt x="8" y="175"/>
                    </a:lnTo>
                    <a:lnTo>
                      <a:pt x="8" y="178"/>
                    </a:lnTo>
                    <a:lnTo>
                      <a:pt x="7" y="181"/>
                    </a:lnTo>
                    <a:lnTo>
                      <a:pt x="6" y="185"/>
                    </a:lnTo>
                    <a:lnTo>
                      <a:pt x="5" y="188"/>
                    </a:lnTo>
                    <a:lnTo>
                      <a:pt x="5" y="192"/>
                    </a:lnTo>
                    <a:lnTo>
                      <a:pt x="4" y="195"/>
                    </a:lnTo>
                    <a:lnTo>
                      <a:pt x="4" y="199"/>
                    </a:lnTo>
                    <a:lnTo>
                      <a:pt x="3" y="202"/>
                    </a:lnTo>
                    <a:lnTo>
                      <a:pt x="3" y="206"/>
                    </a:lnTo>
                    <a:lnTo>
                      <a:pt x="2" y="209"/>
                    </a:lnTo>
                    <a:lnTo>
                      <a:pt x="2" y="213"/>
                    </a:lnTo>
                    <a:lnTo>
                      <a:pt x="1" y="217"/>
                    </a:lnTo>
                    <a:lnTo>
                      <a:pt x="1" y="220"/>
                    </a:lnTo>
                    <a:lnTo>
                      <a:pt x="1" y="224"/>
                    </a:lnTo>
                    <a:lnTo>
                      <a:pt x="1" y="227"/>
                    </a:lnTo>
                    <a:lnTo>
                      <a:pt x="0" y="230"/>
                    </a:lnTo>
                    <a:lnTo>
                      <a:pt x="0" y="234"/>
                    </a:lnTo>
                    <a:lnTo>
                      <a:pt x="0" y="237"/>
                    </a:lnTo>
                    <a:lnTo>
                      <a:pt x="0" y="241"/>
                    </a:lnTo>
                    <a:lnTo>
                      <a:pt x="0" y="244"/>
                    </a:lnTo>
                    <a:lnTo>
                      <a:pt x="0" y="248"/>
                    </a:lnTo>
                    <a:lnTo>
                      <a:pt x="0" y="251"/>
                    </a:lnTo>
                    <a:lnTo>
                      <a:pt x="1" y="255"/>
                    </a:lnTo>
                    <a:lnTo>
                      <a:pt x="1" y="258"/>
                    </a:lnTo>
                    <a:lnTo>
                      <a:pt x="1" y="261"/>
                    </a:lnTo>
                    <a:lnTo>
                      <a:pt x="1" y="264"/>
                    </a:lnTo>
                    <a:lnTo>
                      <a:pt x="2" y="268"/>
                    </a:lnTo>
                    <a:lnTo>
                      <a:pt x="2" y="271"/>
                    </a:lnTo>
                    <a:lnTo>
                      <a:pt x="3" y="274"/>
                    </a:lnTo>
                    <a:lnTo>
                      <a:pt x="3" y="277"/>
                    </a:lnTo>
                    <a:lnTo>
                      <a:pt x="4" y="280"/>
                    </a:lnTo>
                    <a:lnTo>
                      <a:pt x="5" y="283"/>
                    </a:lnTo>
                    <a:lnTo>
                      <a:pt x="5" y="286"/>
                    </a:lnTo>
                    <a:lnTo>
                      <a:pt x="6" y="288"/>
                    </a:lnTo>
                    <a:lnTo>
                      <a:pt x="7" y="291"/>
                    </a:lnTo>
                    <a:lnTo>
                      <a:pt x="8" y="294"/>
                    </a:lnTo>
                    <a:lnTo>
                      <a:pt x="9" y="297"/>
                    </a:lnTo>
                    <a:lnTo>
                      <a:pt x="10" y="299"/>
                    </a:lnTo>
                    <a:lnTo>
                      <a:pt x="11" y="302"/>
                    </a:lnTo>
                    <a:lnTo>
                      <a:pt x="12" y="304"/>
                    </a:lnTo>
                    <a:lnTo>
                      <a:pt x="14" y="307"/>
                    </a:lnTo>
                    <a:lnTo>
                      <a:pt x="15" y="309"/>
                    </a:lnTo>
                    <a:lnTo>
                      <a:pt x="17" y="311"/>
                    </a:lnTo>
                    <a:lnTo>
                      <a:pt x="19" y="313"/>
                    </a:lnTo>
                    <a:lnTo>
                      <a:pt x="20" y="315"/>
                    </a:lnTo>
                    <a:lnTo>
                      <a:pt x="22" y="317"/>
                    </a:lnTo>
                    <a:lnTo>
                      <a:pt x="24" y="319"/>
                    </a:lnTo>
                    <a:lnTo>
                      <a:pt x="26" y="321"/>
                    </a:lnTo>
                    <a:lnTo>
                      <a:pt x="28" y="323"/>
                    </a:lnTo>
                    <a:lnTo>
                      <a:pt x="30" y="324"/>
                    </a:lnTo>
                    <a:lnTo>
                      <a:pt x="32" y="326"/>
                    </a:lnTo>
                    <a:lnTo>
                      <a:pt x="35" y="327"/>
                    </a:lnTo>
                    <a:lnTo>
                      <a:pt x="37" y="328"/>
                    </a:lnTo>
                    <a:lnTo>
                      <a:pt x="39" y="329"/>
                    </a:lnTo>
                    <a:lnTo>
                      <a:pt x="42" y="331"/>
                    </a:lnTo>
                    <a:lnTo>
                      <a:pt x="45" y="331"/>
                    </a:lnTo>
                    <a:lnTo>
                      <a:pt x="48" y="332"/>
                    </a:lnTo>
                    <a:lnTo>
                      <a:pt x="51" y="332"/>
                    </a:lnTo>
                    <a:lnTo>
                      <a:pt x="54" y="333"/>
                    </a:lnTo>
                    <a:lnTo>
                      <a:pt x="57" y="333"/>
                    </a:lnTo>
                    <a:lnTo>
                      <a:pt x="59" y="333"/>
                    </a:lnTo>
                    <a:lnTo>
                      <a:pt x="62" y="334"/>
                    </a:lnTo>
                    <a:lnTo>
                      <a:pt x="65" y="334"/>
                    </a:lnTo>
                    <a:lnTo>
                      <a:pt x="67" y="334"/>
                    </a:lnTo>
                    <a:lnTo>
                      <a:pt x="70" y="334"/>
                    </a:lnTo>
                    <a:lnTo>
                      <a:pt x="72" y="334"/>
                    </a:lnTo>
                    <a:lnTo>
                      <a:pt x="75" y="334"/>
                    </a:lnTo>
                    <a:lnTo>
                      <a:pt x="77" y="334"/>
                    </a:lnTo>
                    <a:lnTo>
                      <a:pt x="79" y="334"/>
                    </a:lnTo>
                    <a:lnTo>
                      <a:pt x="81" y="334"/>
                    </a:lnTo>
                    <a:lnTo>
                      <a:pt x="83" y="334"/>
                    </a:lnTo>
                    <a:lnTo>
                      <a:pt x="85" y="334"/>
                    </a:lnTo>
                    <a:lnTo>
                      <a:pt x="87" y="333"/>
                    </a:lnTo>
                    <a:lnTo>
                      <a:pt x="89" y="333"/>
                    </a:lnTo>
                    <a:lnTo>
                      <a:pt x="91" y="333"/>
                    </a:lnTo>
                    <a:lnTo>
                      <a:pt x="93" y="332"/>
                    </a:lnTo>
                    <a:lnTo>
                      <a:pt x="94" y="332"/>
                    </a:lnTo>
                    <a:lnTo>
                      <a:pt x="96" y="332"/>
                    </a:lnTo>
                    <a:lnTo>
                      <a:pt x="97" y="332"/>
                    </a:lnTo>
                    <a:lnTo>
                      <a:pt x="98" y="331"/>
                    </a:lnTo>
                    <a:lnTo>
                      <a:pt x="100" y="330"/>
                    </a:lnTo>
                    <a:lnTo>
                      <a:pt x="101" y="330"/>
                    </a:lnTo>
                    <a:lnTo>
                      <a:pt x="103" y="329"/>
                    </a:lnTo>
                    <a:lnTo>
                      <a:pt x="105" y="328"/>
                    </a:lnTo>
                    <a:lnTo>
                      <a:pt x="107" y="326"/>
                    </a:lnTo>
                    <a:lnTo>
                      <a:pt x="109" y="325"/>
                    </a:lnTo>
                    <a:lnTo>
                      <a:pt x="111" y="323"/>
                    </a:lnTo>
                    <a:lnTo>
                      <a:pt x="112" y="321"/>
                    </a:lnTo>
                    <a:lnTo>
                      <a:pt x="113" y="320"/>
                    </a:lnTo>
                    <a:lnTo>
                      <a:pt x="115" y="317"/>
                    </a:lnTo>
                    <a:lnTo>
                      <a:pt x="116" y="316"/>
                    </a:lnTo>
                    <a:lnTo>
                      <a:pt x="117" y="313"/>
                    </a:lnTo>
                    <a:lnTo>
                      <a:pt x="117" y="311"/>
                    </a:lnTo>
                    <a:lnTo>
                      <a:pt x="118" y="309"/>
                    </a:lnTo>
                    <a:lnTo>
                      <a:pt x="119" y="307"/>
                    </a:lnTo>
                    <a:lnTo>
                      <a:pt x="119" y="305"/>
                    </a:lnTo>
                    <a:lnTo>
                      <a:pt x="120" y="303"/>
                    </a:lnTo>
                    <a:lnTo>
                      <a:pt x="120" y="301"/>
                    </a:lnTo>
                    <a:lnTo>
                      <a:pt x="121" y="299"/>
                    </a:lnTo>
                    <a:lnTo>
                      <a:pt x="121" y="297"/>
                    </a:lnTo>
                    <a:lnTo>
                      <a:pt x="121" y="295"/>
                    </a:lnTo>
                    <a:lnTo>
                      <a:pt x="121" y="293"/>
                    </a:lnTo>
                    <a:lnTo>
                      <a:pt x="122" y="291"/>
                    </a:lnTo>
                    <a:lnTo>
                      <a:pt x="122" y="289"/>
                    </a:lnTo>
                    <a:lnTo>
                      <a:pt x="122" y="287"/>
                    </a:lnTo>
                    <a:lnTo>
                      <a:pt x="123" y="285"/>
                    </a:lnTo>
                    <a:lnTo>
                      <a:pt x="123" y="284"/>
                    </a:lnTo>
                    <a:lnTo>
                      <a:pt x="124" y="283"/>
                    </a:lnTo>
                    <a:lnTo>
                      <a:pt x="124" y="281"/>
                    </a:lnTo>
                    <a:lnTo>
                      <a:pt x="125" y="280"/>
                    </a:lnTo>
                    <a:lnTo>
                      <a:pt x="126" y="280"/>
                    </a:lnTo>
                    <a:lnTo>
                      <a:pt x="128" y="278"/>
                    </a:lnTo>
                    <a:lnTo>
                      <a:pt x="130" y="276"/>
                    </a:lnTo>
                    <a:lnTo>
                      <a:pt x="133" y="275"/>
                    </a:lnTo>
                    <a:lnTo>
                      <a:pt x="135" y="274"/>
                    </a:lnTo>
                    <a:lnTo>
                      <a:pt x="138" y="272"/>
                    </a:lnTo>
                    <a:lnTo>
                      <a:pt x="140" y="271"/>
                    </a:lnTo>
                    <a:lnTo>
                      <a:pt x="141" y="270"/>
                    </a:lnTo>
                    <a:lnTo>
                      <a:pt x="143" y="270"/>
                    </a:lnTo>
                    <a:lnTo>
                      <a:pt x="144" y="269"/>
                    </a:lnTo>
                    <a:lnTo>
                      <a:pt x="145" y="269"/>
                    </a:lnTo>
                    <a:lnTo>
                      <a:pt x="148" y="267"/>
                    </a:lnTo>
                    <a:lnTo>
                      <a:pt x="150" y="266"/>
                    </a:lnTo>
                    <a:lnTo>
                      <a:pt x="152" y="264"/>
                    </a:lnTo>
                    <a:lnTo>
                      <a:pt x="154" y="261"/>
                    </a:lnTo>
                    <a:lnTo>
                      <a:pt x="155" y="260"/>
                    </a:lnTo>
                    <a:lnTo>
                      <a:pt x="156" y="259"/>
                    </a:lnTo>
                    <a:lnTo>
                      <a:pt x="156" y="257"/>
                    </a:lnTo>
                    <a:lnTo>
                      <a:pt x="157" y="257"/>
                    </a:lnTo>
                    <a:lnTo>
                      <a:pt x="159" y="255"/>
                    </a:lnTo>
                    <a:lnTo>
                      <a:pt x="161" y="254"/>
                    </a:lnTo>
                    <a:lnTo>
                      <a:pt x="162" y="253"/>
                    </a:lnTo>
                    <a:lnTo>
                      <a:pt x="163" y="252"/>
                    </a:lnTo>
                    <a:lnTo>
                      <a:pt x="164" y="252"/>
                    </a:lnTo>
                    <a:lnTo>
                      <a:pt x="165" y="253"/>
                    </a:lnTo>
                    <a:lnTo>
                      <a:pt x="166" y="253"/>
                    </a:lnTo>
                    <a:lnTo>
                      <a:pt x="167" y="254"/>
                    </a:lnTo>
                    <a:lnTo>
                      <a:pt x="167" y="256"/>
                    </a:lnTo>
                    <a:lnTo>
                      <a:pt x="168" y="257"/>
                    </a:lnTo>
                    <a:lnTo>
                      <a:pt x="167" y="259"/>
                    </a:lnTo>
                    <a:lnTo>
                      <a:pt x="167" y="261"/>
                    </a:lnTo>
                    <a:lnTo>
                      <a:pt x="167" y="262"/>
                    </a:lnTo>
                    <a:lnTo>
                      <a:pt x="167" y="264"/>
                    </a:lnTo>
                    <a:lnTo>
                      <a:pt x="166" y="265"/>
                    </a:lnTo>
                    <a:lnTo>
                      <a:pt x="166" y="267"/>
                    </a:lnTo>
                    <a:lnTo>
                      <a:pt x="165" y="269"/>
                    </a:lnTo>
                    <a:lnTo>
                      <a:pt x="163" y="271"/>
                    </a:lnTo>
                    <a:lnTo>
                      <a:pt x="162" y="273"/>
                    </a:lnTo>
                    <a:lnTo>
                      <a:pt x="161" y="275"/>
                    </a:lnTo>
                    <a:lnTo>
                      <a:pt x="159" y="277"/>
                    </a:lnTo>
                    <a:lnTo>
                      <a:pt x="157" y="279"/>
                    </a:lnTo>
                    <a:lnTo>
                      <a:pt x="155" y="280"/>
                    </a:lnTo>
                    <a:lnTo>
                      <a:pt x="154" y="282"/>
                    </a:lnTo>
                    <a:lnTo>
                      <a:pt x="152" y="284"/>
                    </a:lnTo>
                    <a:lnTo>
                      <a:pt x="151" y="286"/>
                    </a:lnTo>
                    <a:lnTo>
                      <a:pt x="150" y="287"/>
                    </a:lnTo>
                    <a:lnTo>
                      <a:pt x="149" y="288"/>
                    </a:lnTo>
                    <a:lnTo>
                      <a:pt x="149" y="289"/>
                    </a:lnTo>
                    <a:lnTo>
                      <a:pt x="149" y="291"/>
                    </a:lnTo>
                    <a:lnTo>
                      <a:pt x="148" y="292"/>
                    </a:lnTo>
                    <a:lnTo>
                      <a:pt x="148" y="293"/>
                    </a:lnTo>
                    <a:lnTo>
                      <a:pt x="148" y="295"/>
                    </a:lnTo>
                    <a:lnTo>
                      <a:pt x="148" y="297"/>
                    </a:lnTo>
                    <a:lnTo>
                      <a:pt x="148" y="298"/>
                    </a:lnTo>
                    <a:lnTo>
                      <a:pt x="148" y="300"/>
                    </a:lnTo>
                    <a:lnTo>
                      <a:pt x="149" y="302"/>
                    </a:lnTo>
                    <a:lnTo>
                      <a:pt x="150" y="304"/>
                    </a:lnTo>
                    <a:lnTo>
                      <a:pt x="150" y="306"/>
                    </a:lnTo>
                    <a:lnTo>
                      <a:pt x="151" y="308"/>
                    </a:lnTo>
                    <a:lnTo>
                      <a:pt x="152" y="310"/>
                    </a:lnTo>
                    <a:lnTo>
                      <a:pt x="153" y="312"/>
                    </a:lnTo>
                    <a:lnTo>
                      <a:pt x="154" y="314"/>
                    </a:lnTo>
                    <a:lnTo>
                      <a:pt x="156" y="316"/>
                    </a:lnTo>
                    <a:lnTo>
                      <a:pt x="158" y="318"/>
                    </a:lnTo>
                    <a:lnTo>
                      <a:pt x="160" y="320"/>
                    </a:lnTo>
                    <a:lnTo>
                      <a:pt x="161" y="322"/>
                    </a:lnTo>
                    <a:lnTo>
                      <a:pt x="163" y="323"/>
                    </a:lnTo>
                    <a:lnTo>
                      <a:pt x="165" y="325"/>
                    </a:lnTo>
                    <a:lnTo>
                      <a:pt x="168" y="327"/>
                    </a:lnTo>
                    <a:lnTo>
                      <a:pt x="170" y="328"/>
                    </a:lnTo>
                    <a:lnTo>
                      <a:pt x="173" y="330"/>
                    </a:lnTo>
                    <a:lnTo>
                      <a:pt x="174" y="330"/>
                    </a:lnTo>
                    <a:lnTo>
                      <a:pt x="175" y="331"/>
                    </a:lnTo>
                    <a:lnTo>
                      <a:pt x="177" y="332"/>
                    </a:lnTo>
                    <a:lnTo>
                      <a:pt x="178" y="332"/>
                    </a:lnTo>
                    <a:lnTo>
                      <a:pt x="179" y="332"/>
                    </a:lnTo>
                    <a:lnTo>
                      <a:pt x="181" y="333"/>
                    </a:lnTo>
                    <a:lnTo>
                      <a:pt x="182" y="333"/>
                    </a:lnTo>
                    <a:lnTo>
                      <a:pt x="184" y="334"/>
                    </a:lnTo>
                    <a:lnTo>
                      <a:pt x="185" y="334"/>
                    </a:lnTo>
                    <a:lnTo>
                      <a:pt x="187" y="335"/>
                    </a:lnTo>
                    <a:lnTo>
                      <a:pt x="188" y="335"/>
                    </a:lnTo>
                    <a:lnTo>
                      <a:pt x="190" y="335"/>
                    </a:lnTo>
                    <a:lnTo>
                      <a:pt x="191" y="336"/>
                    </a:lnTo>
                    <a:lnTo>
                      <a:pt x="192" y="336"/>
                    </a:lnTo>
                    <a:lnTo>
                      <a:pt x="194" y="336"/>
                    </a:lnTo>
                    <a:lnTo>
                      <a:pt x="196" y="336"/>
                    </a:lnTo>
                    <a:lnTo>
                      <a:pt x="197" y="336"/>
                    </a:lnTo>
                    <a:lnTo>
                      <a:pt x="199" y="336"/>
                    </a:lnTo>
                    <a:lnTo>
                      <a:pt x="200" y="336"/>
                    </a:lnTo>
                    <a:lnTo>
                      <a:pt x="202" y="336"/>
                    </a:lnTo>
                    <a:lnTo>
                      <a:pt x="204" y="336"/>
                    </a:lnTo>
                    <a:lnTo>
                      <a:pt x="205" y="336"/>
                    </a:lnTo>
                    <a:lnTo>
                      <a:pt x="207" y="336"/>
                    </a:lnTo>
                    <a:lnTo>
                      <a:pt x="209" y="336"/>
                    </a:lnTo>
                    <a:lnTo>
                      <a:pt x="210" y="335"/>
                    </a:lnTo>
                    <a:lnTo>
                      <a:pt x="212" y="335"/>
                    </a:lnTo>
                    <a:lnTo>
                      <a:pt x="213" y="335"/>
                    </a:lnTo>
                    <a:lnTo>
                      <a:pt x="215" y="334"/>
                    </a:lnTo>
                    <a:lnTo>
                      <a:pt x="216" y="334"/>
                    </a:lnTo>
                    <a:lnTo>
                      <a:pt x="218" y="333"/>
                    </a:lnTo>
                    <a:lnTo>
                      <a:pt x="219" y="332"/>
                    </a:lnTo>
                    <a:lnTo>
                      <a:pt x="221" y="332"/>
                    </a:lnTo>
                    <a:lnTo>
                      <a:pt x="223" y="332"/>
                    </a:lnTo>
                    <a:lnTo>
                      <a:pt x="224" y="331"/>
                    </a:lnTo>
                    <a:lnTo>
                      <a:pt x="226" y="330"/>
                    </a:lnTo>
                    <a:lnTo>
                      <a:pt x="228" y="330"/>
                    </a:lnTo>
                    <a:lnTo>
                      <a:pt x="229" y="329"/>
                    </a:lnTo>
                    <a:lnTo>
                      <a:pt x="231" y="328"/>
                    </a:lnTo>
                    <a:lnTo>
                      <a:pt x="232" y="327"/>
                    </a:lnTo>
                    <a:lnTo>
                      <a:pt x="234" y="326"/>
                    </a:lnTo>
                    <a:lnTo>
                      <a:pt x="235" y="325"/>
                    </a:lnTo>
                    <a:lnTo>
                      <a:pt x="236" y="324"/>
                    </a:lnTo>
                    <a:lnTo>
                      <a:pt x="237" y="323"/>
                    </a:lnTo>
                    <a:lnTo>
                      <a:pt x="239" y="323"/>
                    </a:lnTo>
                    <a:lnTo>
                      <a:pt x="241" y="321"/>
                    </a:lnTo>
                    <a:lnTo>
                      <a:pt x="243" y="319"/>
                    </a:lnTo>
                    <a:lnTo>
                      <a:pt x="245" y="318"/>
                    </a:lnTo>
                    <a:lnTo>
                      <a:pt x="247" y="316"/>
                    </a:lnTo>
                    <a:lnTo>
                      <a:pt x="249" y="315"/>
                    </a:lnTo>
                    <a:lnTo>
                      <a:pt x="250" y="313"/>
                    </a:lnTo>
                    <a:lnTo>
                      <a:pt x="251" y="312"/>
                    </a:lnTo>
                    <a:lnTo>
                      <a:pt x="253" y="311"/>
                    </a:lnTo>
                    <a:lnTo>
                      <a:pt x="255" y="308"/>
                    </a:lnTo>
                    <a:lnTo>
                      <a:pt x="257" y="306"/>
                    </a:lnTo>
                    <a:lnTo>
                      <a:pt x="259" y="304"/>
                    </a:lnTo>
                    <a:lnTo>
                      <a:pt x="260" y="303"/>
                    </a:lnTo>
                    <a:lnTo>
                      <a:pt x="261" y="302"/>
                    </a:lnTo>
                    <a:lnTo>
                      <a:pt x="263" y="301"/>
                    </a:lnTo>
                    <a:lnTo>
                      <a:pt x="264" y="301"/>
                    </a:lnTo>
                    <a:lnTo>
                      <a:pt x="265" y="301"/>
                    </a:lnTo>
                    <a:lnTo>
                      <a:pt x="267" y="301"/>
                    </a:lnTo>
                    <a:lnTo>
                      <a:pt x="268" y="302"/>
                    </a:lnTo>
                    <a:lnTo>
                      <a:pt x="269" y="303"/>
                    </a:lnTo>
                    <a:lnTo>
                      <a:pt x="270" y="303"/>
                    </a:lnTo>
                    <a:lnTo>
                      <a:pt x="272" y="304"/>
                    </a:lnTo>
                    <a:lnTo>
                      <a:pt x="273" y="305"/>
                    </a:lnTo>
                    <a:lnTo>
                      <a:pt x="275" y="305"/>
                    </a:lnTo>
                    <a:lnTo>
                      <a:pt x="277" y="306"/>
                    </a:lnTo>
                    <a:lnTo>
                      <a:pt x="279" y="306"/>
                    </a:lnTo>
                    <a:lnTo>
                      <a:pt x="281" y="307"/>
                    </a:lnTo>
                    <a:lnTo>
                      <a:pt x="283" y="308"/>
                    </a:lnTo>
                    <a:lnTo>
                      <a:pt x="285" y="308"/>
                    </a:lnTo>
                    <a:lnTo>
                      <a:pt x="287" y="309"/>
                    </a:lnTo>
                    <a:lnTo>
                      <a:pt x="289" y="309"/>
                    </a:lnTo>
                    <a:lnTo>
                      <a:pt x="292" y="309"/>
                    </a:lnTo>
                    <a:lnTo>
                      <a:pt x="294" y="310"/>
                    </a:lnTo>
                    <a:lnTo>
                      <a:pt x="295" y="310"/>
                    </a:lnTo>
                    <a:lnTo>
                      <a:pt x="296" y="310"/>
                    </a:lnTo>
                    <a:lnTo>
                      <a:pt x="298" y="310"/>
                    </a:lnTo>
                    <a:lnTo>
                      <a:pt x="299" y="310"/>
                    </a:lnTo>
                    <a:lnTo>
                      <a:pt x="302" y="310"/>
                    </a:lnTo>
                    <a:lnTo>
                      <a:pt x="304" y="310"/>
                    </a:lnTo>
                    <a:lnTo>
                      <a:pt x="305" y="310"/>
                    </a:lnTo>
                    <a:lnTo>
                      <a:pt x="307" y="310"/>
                    </a:lnTo>
                    <a:lnTo>
                      <a:pt x="308" y="310"/>
                    </a:lnTo>
                    <a:lnTo>
                      <a:pt x="310" y="310"/>
                    </a:lnTo>
                    <a:lnTo>
                      <a:pt x="311" y="310"/>
                    </a:lnTo>
                    <a:lnTo>
                      <a:pt x="312" y="309"/>
                    </a:lnTo>
                    <a:lnTo>
                      <a:pt x="314" y="309"/>
                    </a:lnTo>
                    <a:lnTo>
                      <a:pt x="315" y="309"/>
                    </a:lnTo>
                    <a:lnTo>
                      <a:pt x="317" y="309"/>
                    </a:lnTo>
                    <a:lnTo>
                      <a:pt x="318" y="308"/>
                    </a:lnTo>
                    <a:lnTo>
                      <a:pt x="319" y="308"/>
                    </a:lnTo>
                    <a:lnTo>
                      <a:pt x="320" y="308"/>
                    </a:lnTo>
                    <a:lnTo>
                      <a:pt x="322" y="307"/>
                    </a:lnTo>
                    <a:lnTo>
                      <a:pt x="323" y="307"/>
                    </a:lnTo>
                    <a:lnTo>
                      <a:pt x="325" y="306"/>
                    </a:lnTo>
                    <a:lnTo>
                      <a:pt x="326" y="306"/>
                    </a:lnTo>
                    <a:lnTo>
                      <a:pt x="327" y="305"/>
                    </a:lnTo>
                    <a:lnTo>
                      <a:pt x="329" y="305"/>
                    </a:lnTo>
                    <a:lnTo>
                      <a:pt x="330" y="304"/>
                    </a:lnTo>
                    <a:lnTo>
                      <a:pt x="332" y="303"/>
                    </a:lnTo>
                    <a:lnTo>
                      <a:pt x="333" y="302"/>
                    </a:lnTo>
                    <a:lnTo>
                      <a:pt x="334" y="302"/>
                    </a:lnTo>
                    <a:lnTo>
                      <a:pt x="336" y="301"/>
                    </a:lnTo>
                    <a:lnTo>
                      <a:pt x="337" y="300"/>
                    </a:lnTo>
                    <a:lnTo>
                      <a:pt x="339" y="299"/>
                    </a:lnTo>
                    <a:lnTo>
                      <a:pt x="340" y="298"/>
                    </a:lnTo>
                    <a:lnTo>
                      <a:pt x="341" y="297"/>
                    </a:lnTo>
                    <a:lnTo>
                      <a:pt x="343" y="296"/>
                    </a:lnTo>
                    <a:lnTo>
                      <a:pt x="345" y="294"/>
                    </a:lnTo>
                    <a:lnTo>
                      <a:pt x="348" y="292"/>
                    </a:lnTo>
                    <a:lnTo>
                      <a:pt x="350" y="289"/>
                    </a:lnTo>
                    <a:lnTo>
                      <a:pt x="352" y="287"/>
                    </a:lnTo>
                    <a:lnTo>
                      <a:pt x="352" y="285"/>
                    </a:lnTo>
                    <a:lnTo>
                      <a:pt x="353" y="284"/>
                    </a:lnTo>
                    <a:lnTo>
                      <a:pt x="354" y="283"/>
                    </a:lnTo>
                    <a:lnTo>
                      <a:pt x="355" y="282"/>
                    </a:lnTo>
                    <a:lnTo>
                      <a:pt x="356" y="279"/>
                    </a:lnTo>
                    <a:lnTo>
                      <a:pt x="358" y="277"/>
                    </a:lnTo>
                    <a:lnTo>
                      <a:pt x="358" y="276"/>
                    </a:lnTo>
                    <a:lnTo>
                      <a:pt x="358" y="274"/>
                    </a:lnTo>
                    <a:lnTo>
                      <a:pt x="359" y="273"/>
                    </a:lnTo>
                    <a:lnTo>
                      <a:pt x="359" y="271"/>
                    </a:lnTo>
                    <a:lnTo>
                      <a:pt x="359" y="270"/>
                    </a:lnTo>
                    <a:lnTo>
                      <a:pt x="360" y="269"/>
                    </a:lnTo>
                    <a:lnTo>
                      <a:pt x="360" y="267"/>
                    </a:lnTo>
                    <a:lnTo>
                      <a:pt x="360" y="266"/>
                    </a:lnTo>
                    <a:lnTo>
                      <a:pt x="360" y="264"/>
                    </a:lnTo>
                    <a:lnTo>
                      <a:pt x="360" y="263"/>
                    </a:lnTo>
                    <a:lnTo>
                      <a:pt x="360" y="262"/>
                    </a:lnTo>
                    <a:lnTo>
                      <a:pt x="361" y="260"/>
                    </a:lnTo>
                    <a:lnTo>
                      <a:pt x="361" y="259"/>
                    </a:lnTo>
                    <a:lnTo>
                      <a:pt x="361" y="257"/>
                    </a:lnTo>
                    <a:lnTo>
                      <a:pt x="361" y="256"/>
                    </a:lnTo>
                    <a:lnTo>
                      <a:pt x="361" y="255"/>
                    </a:lnTo>
                    <a:lnTo>
                      <a:pt x="360" y="253"/>
                    </a:lnTo>
                    <a:lnTo>
                      <a:pt x="360" y="252"/>
                    </a:lnTo>
                    <a:lnTo>
                      <a:pt x="360" y="250"/>
                    </a:lnTo>
                    <a:lnTo>
                      <a:pt x="360" y="248"/>
                    </a:lnTo>
                    <a:lnTo>
                      <a:pt x="359" y="247"/>
                    </a:lnTo>
                    <a:lnTo>
                      <a:pt x="359" y="246"/>
                    </a:lnTo>
                    <a:lnTo>
                      <a:pt x="359" y="244"/>
                    </a:lnTo>
                    <a:lnTo>
                      <a:pt x="359" y="243"/>
                    </a:lnTo>
                    <a:lnTo>
                      <a:pt x="358" y="241"/>
                    </a:lnTo>
                    <a:lnTo>
                      <a:pt x="358" y="240"/>
                    </a:lnTo>
                    <a:lnTo>
                      <a:pt x="358" y="238"/>
                    </a:lnTo>
                    <a:lnTo>
                      <a:pt x="357" y="237"/>
                    </a:lnTo>
                    <a:lnTo>
                      <a:pt x="357" y="236"/>
                    </a:lnTo>
                    <a:lnTo>
                      <a:pt x="356" y="234"/>
                    </a:lnTo>
                    <a:lnTo>
                      <a:pt x="356" y="233"/>
                    </a:lnTo>
                    <a:lnTo>
                      <a:pt x="356" y="232"/>
                    </a:lnTo>
                    <a:lnTo>
                      <a:pt x="355" y="230"/>
                    </a:lnTo>
                    <a:lnTo>
                      <a:pt x="355" y="229"/>
                    </a:lnTo>
                    <a:lnTo>
                      <a:pt x="354" y="228"/>
                    </a:lnTo>
                    <a:lnTo>
                      <a:pt x="354" y="226"/>
                    </a:lnTo>
                    <a:lnTo>
                      <a:pt x="353" y="225"/>
                    </a:lnTo>
                    <a:lnTo>
                      <a:pt x="353" y="224"/>
                    </a:lnTo>
                    <a:lnTo>
                      <a:pt x="352" y="222"/>
                    </a:lnTo>
                    <a:lnTo>
                      <a:pt x="352" y="221"/>
                    </a:lnTo>
                    <a:lnTo>
                      <a:pt x="351" y="220"/>
                    </a:lnTo>
                    <a:lnTo>
                      <a:pt x="351" y="218"/>
                    </a:lnTo>
                    <a:lnTo>
                      <a:pt x="350" y="217"/>
                    </a:lnTo>
                    <a:lnTo>
                      <a:pt x="350" y="216"/>
                    </a:lnTo>
                    <a:lnTo>
                      <a:pt x="348" y="213"/>
                    </a:lnTo>
                    <a:lnTo>
                      <a:pt x="348" y="211"/>
                    </a:lnTo>
                    <a:lnTo>
                      <a:pt x="347" y="210"/>
                    </a:lnTo>
                    <a:lnTo>
                      <a:pt x="346" y="209"/>
                    </a:lnTo>
                    <a:lnTo>
                      <a:pt x="346" y="207"/>
                    </a:lnTo>
                    <a:lnTo>
                      <a:pt x="345" y="206"/>
                    </a:lnTo>
                    <a:lnTo>
                      <a:pt x="344" y="203"/>
                    </a:lnTo>
                    <a:lnTo>
                      <a:pt x="344" y="201"/>
                    </a:lnTo>
                    <a:lnTo>
                      <a:pt x="343" y="200"/>
                    </a:lnTo>
                    <a:lnTo>
                      <a:pt x="343" y="199"/>
                    </a:lnTo>
                    <a:lnTo>
                      <a:pt x="342" y="197"/>
                    </a:lnTo>
                    <a:lnTo>
                      <a:pt x="342" y="196"/>
                    </a:lnTo>
                    <a:lnTo>
                      <a:pt x="341" y="195"/>
                    </a:lnTo>
                    <a:lnTo>
                      <a:pt x="341" y="193"/>
                    </a:lnTo>
                    <a:lnTo>
                      <a:pt x="341" y="192"/>
                    </a:lnTo>
                    <a:lnTo>
                      <a:pt x="341" y="191"/>
                    </a:lnTo>
                    <a:lnTo>
                      <a:pt x="340" y="189"/>
                    </a:lnTo>
                    <a:lnTo>
                      <a:pt x="340" y="188"/>
                    </a:lnTo>
                    <a:lnTo>
                      <a:pt x="340" y="187"/>
                    </a:lnTo>
                    <a:lnTo>
                      <a:pt x="339" y="185"/>
                    </a:lnTo>
                    <a:lnTo>
                      <a:pt x="339" y="184"/>
                    </a:lnTo>
                    <a:lnTo>
                      <a:pt x="339" y="183"/>
                    </a:lnTo>
                    <a:lnTo>
                      <a:pt x="338" y="181"/>
                    </a:lnTo>
                    <a:lnTo>
                      <a:pt x="338" y="180"/>
                    </a:lnTo>
                    <a:lnTo>
                      <a:pt x="338" y="179"/>
                    </a:lnTo>
                    <a:lnTo>
                      <a:pt x="338" y="178"/>
                    </a:lnTo>
                    <a:lnTo>
                      <a:pt x="337" y="176"/>
                    </a:lnTo>
                    <a:lnTo>
                      <a:pt x="337" y="175"/>
                    </a:lnTo>
                    <a:lnTo>
                      <a:pt x="337" y="173"/>
                    </a:lnTo>
                    <a:lnTo>
                      <a:pt x="337" y="170"/>
                    </a:lnTo>
                    <a:lnTo>
                      <a:pt x="337" y="169"/>
                    </a:lnTo>
                    <a:lnTo>
                      <a:pt x="337" y="167"/>
                    </a:lnTo>
                    <a:lnTo>
                      <a:pt x="336" y="166"/>
                    </a:lnTo>
                    <a:lnTo>
                      <a:pt x="336" y="165"/>
                    </a:lnTo>
                    <a:lnTo>
                      <a:pt x="336" y="162"/>
                    </a:lnTo>
                    <a:lnTo>
                      <a:pt x="336" y="160"/>
                    </a:lnTo>
                    <a:lnTo>
                      <a:pt x="336" y="157"/>
                    </a:lnTo>
                    <a:lnTo>
                      <a:pt x="336" y="155"/>
                    </a:lnTo>
                    <a:lnTo>
                      <a:pt x="336" y="153"/>
                    </a:lnTo>
                    <a:lnTo>
                      <a:pt x="336" y="151"/>
                    </a:lnTo>
                    <a:lnTo>
                      <a:pt x="336" y="149"/>
                    </a:lnTo>
                    <a:lnTo>
                      <a:pt x="336" y="146"/>
                    </a:lnTo>
                    <a:lnTo>
                      <a:pt x="336" y="144"/>
                    </a:lnTo>
                    <a:lnTo>
                      <a:pt x="337" y="143"/>
                    </a:lnTo>
                    <a:lnTo>
                      <a:pt x="337" y="141"/>
                    </a:lnTo>
                    <a:lnTo>
                      <a:pt x="337" y="139"/>
                    </a:lnTo>
                    <a:lnTo>
                      <a:pt x="337" y="138"/>
                    </a:lnTo>
                    <a:lnTo>
                      <a:pt x="338" y="136"/>
                    </a:lnTo>
                    <a:lnTo>
                      <a:pt x="338" y="135"/>
                    </a:lnTo>
                    <a:lnTo>
                      <a:pt x="338" y="133"/>
                    </a:lnTo>
                    <a:lnTo>
                      <a:pt x="338" y="132"/>
                    </a:lnTo>
                    <a:lnTo>
                      <a:pt x="338" y="131"/>
                    </a:lnTo>
                    <a:lnTo>
                      <a:pt x="338" y="129"/>
                    </a:lnTo>
                    <a:lnTo>
                      <a:pt x="337" y="128"/>
                    </a:lnTo>
                    <a:lnTo>
                      <a:pt x="336" y="127"/>
                    </a:lnTo>
                    <a:lnTo>
                      <a:pt x="335" y="127"/>
                    </a:lnTo>
                    <a:lnTo>
                      <a:pt x="334" y="127"/>
                    </a:lnTo>
                    <a:lnTo>
                      <a:pt x="333" y="127"/>
                    </a:lnTo>
                    <a:lnTo>
                      <a:pt x="331" y="127"/>
                    </a:lnTo>
                    <a:lnTo>
                      <a:pt x="329" y="127"/>
                    </a:lnTo>
                    <a:lnTo>
                      <a:pt x="328" y="128"/>
                    </a:lnTo>
                    <a:lnTo>
                      <a:pt x="326" y="129"/>
                    </a:lnTo>
                    <a:lnTo>
                      <a:pt x="323" y="130"/>
                    </a:lnTo>
                    <a:lnTo>
                      <a:pt x="321" y="132"/>
                    </a:lnTo>
                    <a:lnTo>
                      <a:pt x="319" y="134"/>
                    </a:lnTo>
                    <a:lnTo>
                      <a:pt x="318" y="136"/>
                    </a:lnTo>
                    <a:lnTo>
                      <a:pt x="316" y="137"/>
                    </a:lnTo>
                    <a:lnTo>
                      <a:pt x="315" y="138"/>
                    </a:lnTo>
                    <a:lnTo>
                      <a:pt x="314" y="140"/>
                    </a:lnTo>
                    <a:lnTo>
                      <a:pt x="312" y="141"/>
                    </a:lnTo>
                    <a:lnTo>
                      <a:pt x="311" y="143"/>
                    </a:lnTo>
                    <a:lnTo>
                      <a:pt x="310" y="144"/>
                    </a:lnTo>
                    <a:lnTo>
                      <a:pt x="309" y="146"/>
                    </a:lnTo>
                    <a:lnTo>
                      <a:pt x="307" y="148"/>
                    </a:lnTo>
                    <a:lnTo>
                      <a:pt x="306" y="150"/>
                    </a:lnTo>
                    <a:lnTo>
                      <a:pt x="305" y="151"/>
                    </a:lnTo>
                    <a:lnTo>
                      <a:pt x="304" y="153"/>
                    </a:lnTo>
                    <a:lnTo>
                      <a:pt x="303" y="155"/>
                    </a:lnTo>
                    <a:lnTo>
                      <a:pt x="301" y="157"/>
                    </a:lnTo>
                    <a:lnTo>
                      <a:pt x="300" y="159"/>
                    </a:lnTo>
                    <a:lnTo>
                      <a:pt x="299" y="161"/>
                    </a:lnTo>
                    <a:lnTo>
                      <a:pt x="298" y="163"/>
                    </a:lnTo>
                    <a:lnTo>
                      <a:pt x="296" y="164"/>
                    </a:lnTo>
                    <a:lnTo>
                      <a:pt x="295" y="166"/>
                    </a:lnTo>
                    <a:lnTo>
                      <a:pt x="294" y="167"/>
                    </a:lnTo>
                    <a:lnTo>
                      <a:pt x="293" y="169"/>
                    </a:lnTo>
                    <a:lnTo>
                      <a:pt x="292" y="170"/>
                    </a:lnTo>
                    <a:lnTo>
                      <a:pt x="291" y="172"/>
                    </a:lnTo>
                    <a:lnTo>
                      <a:pt x="290" y="173"/>
                    </a:lnTo>
                    <a:lnTo>
                      <a:pt x="289" y="174"/>
                    </a:lnTo>
                    <a:lnTo>
                      <a:pt x="287" y="176"/>
                    </a:lnTo>
                    <a:lnTo>
                      <a:pt x="285" y="176"/>
                    </a:lnTo>
                    <a:lnTo>
                      <a:pt x="284" y="176"/>
                    </a:lnTo>
                    <a:lnTo>
                      <a:pt x="283" y="176"/>
                    </a:lnTo>
                    <a:lnTo>
                      <a:pt x="281" y="174"/>
                    </a:lnTo>
                    <a:lnTo>
                      <a:pt x="281" y="172"/>
                    </a:lnTo>
                    <a:lnTo>
                      <a:pt x="281" y="170"/>
                    </a:lnTo>
                    <a:lnTo>
                      <a:pt x="282" y="167"/>
                    </a:lnTo>
                    <a:lnTo>
                      <a:pt x="283" y="166"/>
                    </a:lnTo>
                    <a:lnTo>
                      <a:pt x="283" y="164"/>
                    </a:lnTo>
                    <a:lnTo>
                      <a:pt x="284" y="163"/>
                    </a:lnTo>
                    <a:lnTo>
                      <a:pt x="285" y="161"/>
                    </a:lnTo>
                    <a:lnTo>
                      <a:pt x="285" y="160"/>
                    </a:lnTo>
                    <a:lnTo>
                      <a:pt x="286" y="158"/>
                    </a:lnTo>
                    <a:lnTo>
                      <a:pt x="287" y="156"/>
                    </a:lnTo>
                    <a:lnTo>
                      <a:pt x="288" y="154"/>
                    </a:lnTo>
                    <a:lnTo>
                      <a:pt x="289" y="152"/>
                    </a:lnTo>
                    <a:lnTo>
                      <a:pt x="290" y="150"/>
                    </a:lnTo>
                    <a:lnTo>
                      <a:pt x="291" y="148"/>
                    </a:lnTo>
                    <a:lnTo>
                      <a:pt x="292" y="146"/>
                    </a:lnTo>
                    <a:lnTo>
                      <a:pt x="293" y="143"/>
                    </a:lnTo>
                    <a:lnTo>
                      <a:pt x="294" y="141"/>
                    </a:lnTo>
                    <a:lnTo>
                      <a:pt x="294" y="139"/>
                    </a:lnTo>
                    <a:lnTo>
                      <a:pt x="294" y="138"/>
                    </a:lnTo>
                    <a:lnTo>
                      <a:pt x="295" y="137"/>
                    </a:lnTo>
                    <a:lnTo>
                      <a:pt x="295" y="135"/>
                    </a:lnTo>
                    <a:lnTo>
                      <a:pt x="296" y="134"/>
                    </a:lnTo>
                    <a:lnTo>
                      <a:pt x="296" y="132"/>
                    </a:lnTo>
                    <a:lnTo>
                      <a:pt x="296" y="131"/>
                    </a:lnTo>
                    <a:lnTo>
                      <a:pt x="296" y="130"/>
                    </a:lnTo>
                    <a:lnTo>
                      <a:pt x="296" y="128"/>
                    </a:lnTo>
                    <a:lnTo>
                      <a:pt x="297" y="127"/>
                    </a:lnTo>
                    <a:lnTo>
                      <a:pt x="297" y="126"/>
                    </a:lnTo>
                    <a:lnTo>
                      <a:pt x="297" y="124"/>
                    </a:lnTo>
                    <a:lnTo>
                      <a:pt x="297" y="122"/>
                    </a:lnTo>
                    <a:lnTo>
                      <a:pt x="297" y="121"/>
                    </a:lnTo>
                    <a:lnTo>
                      <a:pt x="297" y="119"/>
                    </a:lnTo>
                    <a:lnTo>
                      <a:pt x="297" y="118"/>
                    </a:lnTo>
                    <a:lnTo>
                      <a:pt x="297" y="116"/>
                    </a:lnTo>
                    <a:lnTo>
                      <a:pt x="297" y="114"/>
                    </a:lnTo>
                    <a:lnTo>
                      <a:pt x="297" y="112"/>
                    </a:lnTo>
                    <a:lnTo>
                      <a:pt x="297" y="111"/>
                    </a:lnTo>
                    <a:lnTo>
                      <a:pt x="297" y="109"/>
                    </a:lnTo>
                    <a:lnTo>
                      <a:pt x="296" y="107"/>
                    </a:lnTo>
                    <a:lnTo>
                      <a:pt x="296" y="105"/>
                    </a:lnTo>
                    <a:lnTo>
                      <a:pt x="296" y="103"/>
                    </a:lnTo>
                    <a:lnTo>
                      <a:pt x="296" y="101"/>
                    </a:lnTo>
                    <a:lnTo>
                      <a:pt x="295" y="99"/>
                    </a:lnTo>
                    <a:lnTo>
                      <a:pt x="295" y="97"/>
                    </a:lnTo>
                    <a:lnTo>
                      <a:pt x="294" y="95"/>
                    </a:lnTo>
                    <a:lnTo>
                      <a:pt x="294" y="93"/>
                    </a:lnTo>
                    <a:lnTo>
                      <a:pt x="293" y="91"/>
                    </a:lnTo>
                    <a:lnTo>
                      <a:pt x="293" y="89"/>
                    </a:lnTo>
                    <a:lnTo>
                      <a:pt x="292" y="87"/>
                    </a:lnTo>
                    <a:lnTo>
                      <a:pt x="292" y="85"/>
                    </a:lnTo>
                    <a:lnTo>
                      <a:pt x="291" y="83"/>
                    </a:lnTo>
                    <a:lnTo>
                      <a:pt x="290" y="81"/>
                    </a:lnTo>
                    <a:lnTo>
                      <a:pt x="290" y="79"/>
                    </a:lnTo>
                    <a:lnTo>
                      <a:pt x="289" y="77"/>
                    </a:lnTo>
                    <a:lnTo>
                      <a:pt x="288" y="75"/>
                    </a:lnTo>
                    <a:lnTo>
                      <a:pt x="287" y="73"/>
                    </a:lnTo>
                    <a:lnTo>
                      <a:pt x="287" y="71"/>
                    </a:lnTo>
                    <a:lnTo>
                      <a:pt x="286" y="69"/>
                    </a:lnTo>
                    <a:lnTo>
                      <a:pt x="285" y="66"/>
                    </a:lnTo>
                    <a:lnTo>
                      <a:pt x="284" y="64"/>
                    </a:lnTo>
                    <a:lnTo>
                      <a:pt x="284" y="62"/>
                    </a:lnTo>
                    <a:lnTo>
                      <a:pt x="283" y="60"/>
                    </a:lnTo>
                    <a:lnTo>
                      <a:pt x="282" y="58"/>
                    </a:lnTo>
                    <a:lnTo>
                      <a:pt x="281" y="56"/>
                    </a:lnTo>
                    <a:lnTo>
                      <a:pt x="280" y="54"/>
                    </a:lnTo>
                    <a:lnTo>
                      <a:pt x="279" y="52"/>
                    </a:lnTo>
                    <a:lnTo>
                      <a:pt x="278" y="50"/>
                    </a:lnTo>
                    <a:lnTo>
                      <a:pt x="277" y="48"/>
                    </a:lnTo>
                    <a:lnTo>
                      <a:pt x="277" y="46"/>
                    </a:lnTo>
                    <a:lnTo>
                      <a:pt x="275" y="44"/>
                    </a:lnTo>
                    <a:lnTo>
                      <a:pt x="274" y="42"/>
                    </a:lnTo>
                    <a:lnTo>
                      <a:pt x="273" y="40"/>
                    </a:lnTo>
                    <a:lnTo>
                      <a:pt x="273" y="38"/>
                    </a:lnTo>
                    <a:lnTo>
                      <a:pt x="272" y="36"/>
                    </a:lnTo>
                    <a:lnTo>
                      <a:pt x="271" y="35"/>
                    </a:lnTo>
                    <a:lnTo>
                      <a:pt x="270" y="33"/>
                    </a:lnTo>
                    <a:lnTo>
                      <a:pt x="269" y="31"/>
                    </a:lnTo>
                    <a:lnTo>
                      <a:pt x="268" y="29"/>
                    </a:lnTo>
                    <a:lnTo>
                      <a:pt x="267" y="27"/>
                    </a:lnTo>
                    <a:lnTo>
                      <a:pt x="267" y="26"/>
                    </a:lnTo>
                    <a:lnTo>
                      <a:pt x="266" y="25"/>
                    </a:lnTo>
                    <a:lnTo>
                      <a:pt x="265" y="23"/>
                    </a:lnTo>
                    <a:lnTo>
                      <a:pt x="264" y="22"/>
                    </a:lnTo>
                    <a:lnTo>
                      <a:pt x="263" y="20"/>
                    </a:lnTo>
                    <a:lnTo>
                      <a:pt x="263" y="19"/>
                    </a:lnTo>
                    <a:lnTo>
                      <a:pt x="262" y="17"/>
                    </a:lnTo>
                    <a:lnTo>
                      <a:pt x="261" y="16"/>
                    </a:lnTo>
                    <a:lnTo>
                      <a:pt x="260" y="15"/>
                    </a:lnTo>
                    <a:lnTo>
                      <a:pt x="259" y="13"/>
                    </a:lnTo>
                    <a:lnTo>
                      <a:pt x="258" y="11"/>
                    </a:lnTo>
                    <a:lnTo>
                      <a:pt x="256" y="9"/>
                    </a:lnTo>
                    <a:lnTo>
                      <a:pt x="255" y="7"/>
                    </a:lnTo>
                    <a:lnTo>
                      <a:pt x="253" y="6"/>
                    </a:lnTo>
                    <a:lnTo>
                      <a:pt x="252" y="4"/>
                    </a:lnTo>
                    <a:lnTo>
                      <a:pt x="251" y="4"/>
                    </a:lnTo>
                    <a:lnTo>
                      <a:pt x="249" y="2"/>
                    </a:lnTo>
                    <a:lnTo>
                      <a:pt x="248" y="1"/>
                    </a:lnTo>
                    <a:lnTo>
                      <a:pt x="247" y="0"/>
                    </a:lnTo>
                    <a:lnTo>
                      <a:pt x="246" y="0"/>
                    </a:lnTo>
                    <a:lnTo>
                      <a:pt x="245" y="0"/>
                    </a:lnTo>
                    <a:lnTo>
                      <a:pt x="244" y="1"/>
                    </a:lnTo>
                    <a:lnTo>
                      <a:pt x="244" y="1"/>
                    </a:lnTo>
                    <a:lnTo>
                      <a:pt x="244" y="3"/>
                    </a:lnTo>
                    <a:lnTo>
                      <a:pt x="243" y="4"/>
                    </a:lnTo>
                    <a:lnTo>
                      <a:pt x="243" y="6"/>
                    </a:lnTo>
                    <a:lnTo>
                      <a:pt x="243" y="8"/>
                    </a:lnTo>
                    <a:lnTo>
                      <a:pt x="243" y="10"/>
                    </a:lnTo>
                    <a:lnTo>
                      <a:pt x="243" y="11"/>
                    </a:lnTo>
                    <a:lnTo>
                      <a:pt x="242" y="13"/>
                    </a:lnTo>
                    <a:lnTo>
                      <a:pt x="242" y="14"/>
                    </a:lnTo>
                    <a:lnTo>
                      <a:pt x="242" y="15"/>
                    </a:lnTo>
                    <a:lnTo>
                      <a:pt x="241" y="17"/>
                    </a:lnTo>
                    <a:lnTo>
                      <a:pt x="241" y="18"/>
                    </a:lnTo>
                    <a:lnTo>
                      <a:pt x="241" y="20"/>
                    </a:lnTo>
                    <a:lnTo>
                      <a:pt x="241" y="22"/>
                    </a:lnTo>
                    <a:lnTo>
                      <a:pt x="240" y="23"/>
                    </a:lnTo>
                    <a:lnTo>
                      <a:pt x="239" y="25"/>
                    </a:lnTo>
                    <a:lnTo>
                      <a:pt x="238" y="26"/>
                    </a:lnTo>
                    <a:lnTo>
                      <a:pt x="238" y="27"/>
                    </a:lnTo>
                    <a:lnTo>
                      <a:pt x="236" y="29"/>
                    </a:lnTo>
                    <a:lnTo>
                      <a:pt x="236" y="30"/>
                    </a:lnTo>
                    <a:lnTo>
                      <a:pt x="234" y="31"/>
                    </a:lnTo>
                    <a:lnTo>
                      <a:pt x="233" y="33"/>
                    </a:lnTo>
                    <a:lnTo>
                      <a:pt x="232" y="35"/>
                    </a:lnTo>
                    <a:lnTo>
                      <a:pt x="231" y="36"/>
                    </a:lnTo>
                    <a:lnTo>
                      <a:pt x="229" y="37"/>
                    </a:lnTo>
                    <a:lnTo>
                      <a:pt x="228" y="39"/>
                    </a:lnTo>
                    <a:lnTo>
                      <a:pt x="226" y="40"/>
                    </a:lnTo>
                    <a:lnTo>
                      <a:pt x="225" y="42"/>
                    </a:lnTo>
                    <a:lnTo>
                      <a:pt x="223" y="43"/>
                    </a:lnTo>
                    <a:lnTo>
                      <a:pt x="222" y="45"/>
                    </a:lnTo>
                    <a:lnTo>
                      <a:pt x="220" y="47"/>
                    </a:lnTo>
                    <a:lnTo>
                      <a:pt x="219" y="48"/>
                    </a:lnTo>
                    <a:lnTo>
                      <a:pt x="217" y="50"/>
                    </a:lnTo>
                    <a:lnTo>
                      <a:pt x="215" y="51"/>
                    </a:lnTo>
                    <a:lnTo>
                      <a:pt x="214" y="53"/>
                    </a:lnTo>
                    <a:lnTo>
                      <a:pt x="213" y="54"/>
                    </a:lnTo>
                    <a:lnTo>
                      <a:pt x="211" y="56"/>
                    </a:lnTo>
                    <a:lnTo>
                      <a:pt x="210" y="58"/>
                    </a:lnTo>
                    <a:lnTo>
                      <a:pt x="209" y="59"/>
                    </a:lnTo>
                    <a:lnTo>
                      <a:pt x="207" y="61"/>
                    </a:lnTo>
                    <a:lnTo>
                      <a:pt x="206" y="63"/>
                    </a:lnTo>
                    <a:lnTo>
                      <a:pt x="205" y="65"/>
                    </a:lnTo>
                    <a:lnTo>
                      <a:pt x="204" y="66"/>
                    </a:lnTo>
                    <a:lnTo>
                      <a:pt x="203" y="68"/>
                    </a:lnTo>
                    <a:lnTo>
                      <a:pt x="202" y="70"/>
                    </a:lnTo>
                    <a:lnTo>
                      <a:pt x="202" y="72"/>
                    </a:lnTo>
                    <a:lnTo>
                      <a:pt x="201" y="74"/>
                    </a:lnTo>
                    <a:lnTo>
                      <a:pt x="200" y="76"/>
                    </a:lnTo>
                    <a:lnTo>
                      <a:pt x="200" y="77"/>
                    </a:lnTo>
                    <a:lnTo>
                      <a:pt x="199" y="79"/>
                    </a:lnTo>
                    <a:lnTo>
                      <a:pt x="199" y="81"/>
                    </a:lnTo>
                    <a:lnTo>
                      <a:pt x="199" y="83"/>
                    </a:lnTo>
                    <a:lnTo>
                      <a:pt x="199" y="85"/>
                    </a:lnTo>
                    <a:lnTo>
                      <a:pt x="199" y="87"/>
                    </a:lnTo>
                    <a:lnTo>
                      <a:pt x="199" y="89"/>
                    </a:lnTo>
                    <a:lnTo>
                      <a:pt x="199" y="91"/>
                    </a:lnTo>
                    <a:lnTo>
                      <a:pt x="199" y="93"/>
                    </a:lnTo>
                    <a:lnTo>
                      <a:pt x="199" y="95"/>
                    </a:lnTo>
                    <a:lnTo>
                      <a:pt x="199" y="97"/>
                    </a:lnTo>
                    <a:lnTo>
                      <a:pt x="200" y="99"/>
                    </a:lnTo>
                    <a:lnTo>
                      <a:pt x="200" y="101"/>
                    </a:lnTo>
                    <a:lnTo>
                      <a:pt x="200" y="103"/>
                    </a:lnTo>
                    <a:lnTo>
                      <a:pt x="200" y="105"/>
                    </a:lnTo>
                    <a:lnTo>
                      <a:pt x="201" y="107"/>
                    </a:lnTo>
                    <a:lnTo>
                      <a:pt x="201" y="109"/>
                    </a:lnTo>
                    <a:lnTo>
                      <a:pt x="201" y="111"/>
                    </a:lnTo>
                    <a:lnTo>
                      <a:pt x="201" y="112"/>
                    </a:lnTo>
                    <a:lnTo>
                      <a:pt x="201" y="114"/>
                    </a:lnTo>
                    <a:lnTo>
                      <a:pt x="201" y="115"/>
                    </a:lnTo>
                    <a:lnTo>
                      <a:pt x="201" y="117"/>
                    </a:lnTo>
                    <a:lnTo>
                      <a:pt x="201" y="118"/>
                    </a:lnTo>
                    <a:lnTo>
                      <a:pt x="201" y="119"/>
                    </a:lnTo>
                    <a:lnTo>
                      <a:pt x="200" y="121"/>
                    </a:lnTo>
                    <a:lnTo>
                      <a:pt x="200" y="122"/>
                    </a:lnTo>
                    <a:lnTo>
                      <a:pt x="199" y="124"/>
                    </a:lnTo>
                    <a:lnTo>
                      <a:pt x="198" y="126"/>
                    </a:lnTo>
                    <a:lnTo>
                      <a:pt x="196" y="127"/>
                    </a:lnTo>
                    <a:lnTo>
                      <a:pt x="194" y="127"/>
                    </a:lnTo>
                    <a:lnTo>
                      <a:pt x="192" y="126"/>
                    </a:lnTo>
                    <a:lnTo>
                      <a:pt x="191" y="125"/>
                    </a:lnTo>
                    <a:lnTo>
                      <a:pt x="189" y="123"/>
                    </a:lnTo>
                    <a:lnTo>
                      <a:pt x="187" y="121"/>
                    </a:lnTo>
                    <a:lnTo>
                      <a:pt x="187" y="119"/>
                    </a:lnTo>
                    <a:lnTo>
                      <a:pt x="186" y="118"/>
                    </a:lnTo>
                    <a:lnTo>
                      <a:pt x="185" y="116"/>
                    </a:lnTo>
                    <a:lnTo>
                      <a:pt x="185" y="115"/>
                    </a:lnTo>
                    <a:lnTo>
                      <a:pt x="184" y="113"/>
                    </a:lnTo>
                    <a:lnTo>
                      <a:pt x="184" y="112"/>
                    </a:lnTo>
                    <a:lnTo>
                      <a:pt x="183" y="110"/>
                    </a:lnTo>
                    <a:lnTo>
                      <a:pt x="183" y="108"/>
                    </a:lnTo>
                    <a:lnTo>
                      <a:pt x="182" y="107"/>
                    </a:lnTo>
                    <a:lnTo>
                      <a:pt x="182" y="105"/>
                    </a:lnTo>
                    <a:lnTo>
                      <a:pt x="181" y="103"/>
                    </a:lnTo>
                    <a:lnTo>
                      <a:pt x="181" y="102"/>
                    </a:lnTo>
                    <a:lnTo>
                      <a:pt x="181" y="100"/>
                    </a:lnTo>
                    <a:lnTo>
                      <a:pt x="180" y="98"/>
                    </a:lnTo>
                    <a:lnTo>
                      <a:pt x="180" y="97"/>
                    </a:lnTo>
                    <a:lnTo>
                      <a:pt x="180" y="95"/>
                    </a:lnTo>
                    <a:lnTo>
                      <a:pt x="180" y="94"/>
                    </a:lnTo>
                    <a:lnTo>
                      <a:pt x="180" y="92"/>
                    </a:lnTo>
                    <a:lnTo>
                      <a:pt x="180" y="91"/>
                    </a:lnTo>
                    <a:lnTo>
                      <a:pt x="181" y="90"/>
                    </a:lnTo>
                    <a:lnTo>
                      <a:pt x="181" y="87"/>
                    </a:lnTo>
                    <a:lnTo>
                      <a:pt x="181" y="85"/>
                    </a:lnTo>
                    <a:lnTo>
                      <a:pt x="181" y="83"/>
                    </a:lnTo>
                    <a:lnTo>
                      <a:pt x="181" y="81"/>
                    </a:lnTo>
                    <a:lnTo>
                      <a:pt x="181" y="80"/>
                    </a:lnTo>
                    <a:lnTo>
                      <a:pt x="181" y="79"/>
                    </a:lnTo>
                    <a:lnTo>
                      <a:pt x="180" y="78"/>
                    </a:lnTo>
                    <a:lnTo>
                      <a:pt x="180" y="78"/>
                    </a:lnTo>
                    <a:lnTo>
                      <a:pt x="179" y="78"/>
                    </a:lnTo>
                    <a:lnTo>
                      <a:pt x="177" y="79"/>
                    </a:lnTo>
                    <a:lnTo>
                      <a:pt x="176" y="80"/>
                    </a:lnTo>
                    <a:lnTo>
                      <a:pt x="174" y="82"/>
                    </a:lnTo>
                    <a:lnTo>
                      <a:pt x="173" y="83"/>
                    </a:lnTo>
                    <a:lnTo>
                      <a:pt x="171" y="84"/>
                    </a:lnTo>
                    <a:lnTo>
                      <a:pt x="170" y="85"/>
                    </a:lnTo>
                    <a:lnTo>
                      <a:pt x="169" y="87"/>
                    </a:lnTo>
                    <a:lnTo>
                      <a:pt x="167" y="88"/>
                    </a:lnTo>
                    <a:lnTo>
                      <a:pt x="165" y="90"/>
                    </a:lnTo>
                    <a:lnTo>
                      <a:pt x="164" y="92"/>
                    </a:lnTo>
                    <a:lnTo>
                      <a:pt x="162" y="95"/>
                    </a:lnTo>
                    <a:lnTo>
                      <a:pt x="160" y="97"/>
                    </a:lnTo>
                    <a:lnTo>
                      <a:pt x="158" y="99"/>
                    </a:lnTo>
                    <a:lnTo>
                      <a:pt x="157" y="101"/>
                    </a:lnTo>
                    <a:lnTo>
                      <a:pt x="155" y="103"/>
                    </a:lnTo>
                    <a:lnTo>
                      <a:pt x="154" y="105"/>
                    </a:lnTo>
                    <a:lnTo>
                      <a:pt x="152" y="107"/>
                    </a:lnTo>
                    <a:lnTo>
                      <a:pt x="151" y="110"/>
                    </a:lnTo>
                    <a:lnTo>
                      <a:pt x="150" y="112"/>
                    </a:lnTo>
                    <a:lnTo>
                      <a:pt x="149" y="114"/>
                    </a:lnTo>
                    <a:lnTo>
                      <a:pt x="148" y="116"/>
                    </a:lnTo>
                    <a:lnTo>
                      <a:pt x="148" y="118"/>
                    </a:lnTo>
                    <a:lnTo>
                      <a:pt x="147" y="120"/>
                    </a:lnTo>
                    <a:lnTo>
                      <a:pt x="146" y="122"/>
                    </a:lnTo>
                    <a:lnTo>
                      <a:pt x="146" y="124"/>
                    </a:lnTo>
                    <a:lnTo>
                      <a:pt x="145" y="126"/>
                    </a:lnTo>
                    <a:lnTo>
                      <a:pt x="145" y="128"/>
                    </a:lnTo>
                    <a:lnTo>
                      <a:pt x="145" y="129"/>
                    </a:lnTo>
                    <a:lnTo>
                      <a:pt x="145" y="131"/>
                    </a:lnTo>
                    <a:lnTo>
                      <a:pt x="145" y="133"/>
                    </a:lnTo>
                    <a:lnTo>
                      <a:pt x="145" y="135"/>
                    </a:lnTo>
                    <a:lnTo>
                      <a:pt x="145" y="136"/>
                    </a:lnTo>
                    <a:lnTo>
                      <a:pt x="145" y="138"/>
                    </a:lnTo>
                    <a:lnTo>
                      <a:pt x="145" y="140"/>
                    </a:lnTo>
                    <a:lnTo>
                      <a:pt x="146" y="142"/>
                    </a:lnTo>
                    <a:lnTo>
                      <a:pt x="146" y="144"/>
                    </a:lnTo>
                    <a:lnTo>
                      <a:pt x="147" y="145"/>
                    </a:lnTo>
                    <a:lnTo>
                      <a:pt x="147" y="147"/>
                    </a:lnTo>
                    <a:lnTo>
                      <a:pt x="148" y="149"/>
                    </a:lnTo>
                    <a:lnTo>
                      <a:pt x="148" y="150"/>
                    </a:lnTo>
                    <a:lnTo>
                      <a:pt x="149" y="152"/>
                    </a:lnTo>
                    <a:lnTo>
                      <a:pt x="150" y="154"/>
                    </a:lnTo>
                    <a:lnTo>
                      <a:pt x="151" y="156"/>
                    </a:lnTo>
                    <a:lnTo>
                      <a:pt x="152" y="157"/>
                    </a:lnTo>
                    <a:lnTo>
                      <a:pt x="153" y="159"/>
                    </a:lnTo>
                    <a:lnTo>
                      <a:pt x="153" y="160"/>
                    </a:lnTo>
                    <a:lnTo>
                      <a:pt x="154" y="162"/>
                    </a:lnTo>
                    <a:lnTo>
                      <a:pt x="154" y="163"/>
                    </a:lnTo>
                    <a:lnTo>
                      <a:pt x="155" y="165"/>
                    </a:lnTo>
                    <a:lnTo>
                      <a:pt x="156" y="166"/>
                    </a:lnTo>
                    <a:lnTo>
                      <a:pt x="156" y="168"/>
                    </a:lnTo>
                    <a:lnTo>
                      <a:pt x="157" y="169"/>
                    </a:lnTo>
                    <a:lnTo>
                      <a:pt x="157" y="171"/>
                    </a:lnTo>
                    <a:lnTo>
                      <a:pt x="157" y="172"/>
                    </a:lnTo>
                    <a:lnTo>
                      <a:pt x="158" y="174"/>
                    </a:lnTo>
                    <a:lnTo>
                      <a:pt x="158" y="176"/>
                    </a:lnTo>
                    <a:lnTo>
                      <a:pt x="158" y="179"/>
                    </a:lnTo>
                    <a:lnTo>
                      <a:pt x="158" y="180"/>
                    </a:lnTo>
                    <a:lnTo>
                      <a:pt x="157" y="182"/>
                    </a:lnTo>
                    <a:lnTo>
                      <a:pt x="157" y="183"/>
                    </a:lnTo>
                    <a:lnTo>
                      <a:pt x="156" y="184"/>
                    </a:lnTo>
                    <a:lnTo>
                      <a:pt x="155" y="184"/>
                    </a:lnTo>
                    <a:lnTo>
                      <a:pt x="153" y="184"/>
                    </a:lnTo>
                    <a:lnTo>
                      <a:pt x="152" y="183"/>
                    </a:lnTo>
                    <a:lnTo>
                      <a:pt x="150" y="182"/>
                    </a:lnTo>
                    <a:lnTo>
                      <a:pt x="148" y="180"/>
                    </a:lnTo>
                    <a:lnTo>
                      <a:pt x="147" y="178"/>
                    </a:lnTo>
                    <a:lnTo>
                      <a:pt x="145" y="176"/>
                    </a:lnTo>
                    <a:lnTo>
                      <a:pt x="144" y="173"/>
                    </a:lnTo>
                    <a:lnTo>
                      <a:pt x="144" y="172"/>
                    </a:lnTo>
                    <a:lnTo>
                      <a:pt x="143" y="171"/>
                    </a:lnTo>
                    <a:lnTo>
                      <a:pt x="143" y="169"/>
                    </a:lnTo>
                    <a:lnTo>
                      <a:pt x="143" y="168"/>
                    </a:lnTo>
                    <a:lnTo>
                      <a:pt x="143" y="167"/>
                    </a:lnTo>
                    <a:lnTo>
                      <a:pt x="142" y="165"/>
                    </a:lnTo>
                    <a:lnTo>
                      <a:pt x="142" y="164"/>
                    </a:lnTo>
                    <a:lnTo>
                      <a:pt x="142" y="163"/>
                    </a:lnTo>
                    <a:lnTo>
                      <a:pt x="142" y="161"/>
                    </a:lnTo>
                    <a:lnTo>
                      <a:pt x="141" y="160"/>
                    </a:lnTo>
                    <a:lnTo>
                      <a:pt x="141" y="158"/>
                    </a:lnTo>
                    <a:lnTo>
                      <a:pt x="141" y="157"/>
                    </a:lnTo>
                    <a:lnTo>
                      <a:pt x="140" y="155"/>
                    </a:lnTo>
                    <a:lnTo>
                      <a:pt x="139" y="153"/>
                    </a:lnTo>
                    <a:lnTo>
                      <a:pt x="138" y="152"/>
                    </a:lnTo>
                    <a:lnTo>
                      <a:pt x="137" y="150"/>
                    </a:lnTo>
                    <a:lnTo>
                      <a:pt x="136" y="150"/>
                    </a:lnTo>
                    <a:lnTo>
                      <a:pt x="134" y="150"/>
                    </a:lnTo>
                    <a:lnTo>
                      <a:pt x="132" y="150"/>
                    </a:lnTo>
                    <a:lnTo>
                      <a:pt x="130" y="151"/>
                    </a:lnTo>
                    <a:lnTo>
                      <a:pt x="129" y="153"/>
                    </a:lnTo>
                    <a:lnTo>
                      <a:pt x="128" y="154"/>
                    </a:lnTo>
                    <a:lnTo>
                      <a:pt x="126" y="156"/>
                    </a:lnTo>
                    <a:lnTo>
                      <a:pt x="125" y="159"/>
                    </a:lnTo>
                    <a:lnTo>
                      <a:pt x="124" y="160"/>
                    </a:lnTo>
                    <a:lnTo>
                      <a:pt x="124" y="161"/>
                    </a:lnTo>
                    <a:lnTo>
                      <a:pt x="123" y="163"/>
                    </a:lnTo>
                    <a:lnTo>
                      <a:pt x="123" y="164"/>
                    </a:lnTo>
                    <a:lnTo>
                      <a:pt x="122" y="166"/>
                    </a:lnTo>
                    <a:lnTo>
                      <a:pt x="122" y="167"/>
                    </a:lnTo>
                    <a:lnTo>
                      <a:pt x="121" y="169"/>
                    </a:lnTo>
                    <a:lnTo>
                      <a:pt x="121" y="170"/>
                    </a:lnTo>
                    <a:lnTo>
                      <a:pt x="120" y="172"/>
                    </a:lnTo>
                    <a:lnTo>
                      <a:pt x="120" y="173"/>
                    </a:lnTo>
                    <a:lnTo>
                      <a:pt x="120" y="174"/>
                    </a:lnTo>
                    <a:lnTo>
                      <a:pt x="119" y="176"/>
                    </a:lnTo>
                    <a:lnTo>
                      <a:pt x="119" y="177"/>
                    </a:lnTo>
                    <a:lnTo>
                      <a:pt x="118" y="179"/>
                    </a:lnTo>
                    <a:lnTo>
                      <a:pt x="117" y="180"/>
                    </a:lnTo>
                    <a:lnTo>
                      <a:pt x="117" y="181"/>
                    </a:lnTo>
                    <a:lnTo>
                      <a:pt x="116" y="182"/>
                    </a:lnTo>
                    <a:lnTo>
                      <a:pt x="116" y="184"/>
                    </a:lnTo>
                    <a:lnTo>
                      <a:pt x="115" y="185"/>
                    </a:lnTo>
                    <a:lnTo>
                      <a:pt x="115" y="186"/>
                    </a:lnTo>
                    <a:lnTo>
                      <a:pt x="113" y="187"/>
                    </a:lnTo>
                    <a:lnTo>
                      <a:pt x="112" y="189"/>
                    </a:lnTo>
                    <a:lnTo>
                      <a:pt x="110" y="189"/>
                    </a:lnTo>
                    <a:lnTo>
                      <a:pt x="110" y="190"/>
                    </a:lnTo>
                    <a:lnTo>
                      <a:pt x="108" y="190"/>
                    </a:lnTo>
                    <a:lnTo>
                      <a:pt x="107" y="189"/>
                    </a:lnTo>
                    <a:lnTo>
                      <a:pt x="105" y="188"/>
                    </a:lnTo>
                    <a:lnTo>
                      <a:pt x="104" y="187"/>
                    </a:lnTo>
                    <a:lnTo>
                      <a:pt x="103" y="186"/>
                    </a:lnTo>
                    <a:lnTo>
                      <a:pt x="102" y="184"/>
                    </a:lnTo>
                    <a:lnTo>
                      <a:pt x="101" y="182"/>
                    </a:lnTo>
                    <a:lnTo>
                      <a:pt x="101" y="180"/>
                    </a:lnTo>
                    <a:lnTo>
                      <a:pt x="100" y="179"/>
                    </a:lnTo>
                    <a:lnTo>
                      <a:pt x="100" y="176"/>
                    </a:lnTo>
                    <a:lnTo>
                      <a:pt x="100" y="174"/>
                    </a:lnTo>
                    <a:lnTo>
                      <a:pt x="101" y="172"/>
                    </a:lnTo>
                    <a:lnTo>
                      <a:pt x="101" y="170"/>
                    </a:lnTo>
                    <a:lnTo>
                      <a:pt x="101" y="169"/>
                    </a:lnTo>
                    <a:lnTo>
                      <a:pt x="101" y="167"/>
                    </a:lnTo>
                    <a:lnTo>
                      <a:pt x="101" y="165"/>
                    </a:lnTo>
                    <a:lnTo>
                      <a:pt x="102" y="164"/>
                    </a:lnTo>
                    <a:lnTo>
                      <a:pt x="102" y="162"/>
                    </a:lnTo>
                    <a:lnTo>
                      <a:pt x="102" y="160"/>
                    </a:lnTo>
                    <a:lnTo>
                      <a:pt x="102" y="158"/>
                    </a:lnTo>
                    <a:lnTo>
                      <a:pt x="102" y="156"/>
                    </a:lnTo>
                    <a:lnTo>
                      <a:pt x="103" y="154"/>
                    </a:lnTo>
                    <a:lnTo>
                      <a:pt x="103" y="152"/>
                    </a:lnTo>
                    <a:lnTo>
                      <a:pt x="103" y="150"/>
                    </a:lnTo>
                    <a:lnTo>
                      <a:pt x="103" y="147"/>
                    </a:lnTo>
                    <a:lnTo>
                      <a:pt x="103" y="145"/>
                    </a:lnTo>
                    <a:lnTo>
                      <a:pt x="104" y="143"/>
                    </a:lnTo>
                    <a:lnTo>
                      <a:pt x="104" y="141"/>
                    </a:lnTo>
                    <a:lnTo>
                      <a:pt x="104" y="139"/>
                    </a:lnTo>
                    <a:lnTo>
                      <a:pt x="104" y="138"/>
                    </a:lnTo>
                    <a:lnTo>
                      <a:pt x="104" y="137"/>
                    </a:lnTo>
                    <a:lnTo>
                      <a:pt x="104" y="136"/>
                    </a:lnTo>
                    <a:lnTo>
                      <a:pt x="104" y="134"/>
                    </a:lnTo>
                    <a:lnTo>
                      <a:pt x="104" y="133"/>
                    </a:lnTo>
                    <a:lnTo>
                      <a:pt x="104" y="132"/>
                    </a:lnTo>
                    <a:lnTo>
                      <a:pt x="104" y="130"/>
                    </a:lnTo>
                    <a:lnTo>
                      <a:pt x="103" y="129"/>
                    </a:lnTo>
                    <a:lnTo>
                      <a:pt x="103" y="128"/>
                    </a:lnTo>
                    <a:lnTo>
                      <a:pt x="103" y="127"/>
                    </a:lnTo>
                    <a:lnTo>
                      <a:pt x="103" y="126"/>
                    </a:lnTo>
                    <a:lnTo>
                      <a:pt x="103" y="124"/>
                    </a:lnTo>
                    <a:lnTo>
                      <a:pt x="103" y="123"/>
                    </a:lnTo>
                    <a:lnTo>
                      <a:pt x="103" y="122"/>
                    </a:lnTo>
                    <a:lnTo>
                      <a:pt x="103" y="120"/>
                    </a:lnTo>
                    <a:lnTo>
                      <a:pt x="103" y="119"/>
                    </a:lnTo>
                    <a:lnTo>
                      <a:pt x="102" y="117"/>
                    </a:lnTo>
                    <a:lnTo>
                      <a:pt x="102" y="116"/>
                    </a:lnTo>
                    <a:lnTo>
                      <a:pt x="102" y="115"/>
                    </a:lnTo>
                    <a:lnTo>
                      <a:pt x="102" y="113"/>
                    </a:lnTo>
                    <a:lnTo>
                      <a:pt x="102" y="112"/>
                    </a:lnTo>
                    <a:lnTo>
                      <a:pt x="101" y="110"/>
                    </a:lnTo>
                    <a:lnTo>
                      <a:pt x="101" y="109"/>
                    </a:lnTo>
                    <a:lnTo>
                      <a:pt x="101" y="107"/>
                    </a:lnTo>
                    <a:lnTo>
                      <a:pt x="100" y="106"/>
                    </a:lnTo>
                    <a:lnTo>
                      <a:pt x="100" y="104"/>
                    </a:lnTo>
                    <a:lnTo>
                      <a:pt x="100" y="103"/>
                    </a:lnTo>
                    <a:lnTo>
                      <a:pt x="99" y="101"/>
                    </a:lnTo>
                    <a:lnTo>
                      <a:pt x="99" y="100"/>
                    </a:lnTo>
                    <a:lnTo>
                      <a:pt x="98" y="99"/>
                    </a:lnTo>
                    <a:lnTo>
                      <a:pt x="98" y="97"/>
                    </a:lnTo>
                    <a:lnTo>
                      <a:pt x="98" y="96"/>
                    </a:lnTo>
                    <a:lnTo>
                      <a:pt x="97" y="94"/>
                    </a:lnTo>
                    <a:lnTo>
                      <a:pt x="96" y="92"/>
                    </a:lnTo>
                    <a:lnTo>
                      <a:pt x="96" y="91"/>
                    </a:lnTo>
                    <a:lnTo>
                      <a:pt x="95" y="89"/>
                    </a:lnTo>
                    <a:lnTo>
                      <a:pt x="95" y="88"/>
                    </a:lnTo>
                    <a:lnTo>
                      <a:pt x="94" y="87"/>
                    </a:lnTo>
                    <a:lnTo>
                      <a:pt x="94" y="85"/>
                    </a:lnTo>
                    <a:lnTo>
                      <a:pt x="93" y="84"/>
                    </a:lnTo>
                    <a:lnTo>
                      <a:pt x="92" y="82"/>
                    </a:lnTo>
                    <a:lnTo>
                      <a:pt x="91" y="81"/>
                    </a:lnTo>
                    <a:lnTo>
                      <a:pt x="91" y="80"/>
                    </a:lnTo>
                    <a:lnTo>
                      <a:pt x="89" y="78"/>
                    </a:lnTo>
                    <a:lnTo>
                      <a:pt x="88" y="75"/>
                    </a:lnTo>
                    <a:lnTo>
                      <a:pt x="87" y="73"/>
                    </a:lnTo>
                    <a:lnTo>
                      <a:pt x="85" y="70"/>
                    </a:lnTo>
                    <a:lnTo>
                      <a:pt x="84" y="68"/>
                    </a:lnTo>
                    <a:lnTo>
                      <a:pt x="82" y="66"/>
                    </a:lnTo>
                    <a:lnTo>
                      <a:pt x="81" y="64"/>
                    </a:lnTo>
                    <a:lnTo>
                      <a:pt x="79" y="62"/>
                    </a:lnTo>
                    <a:lnTo>
                      <a:pt x="78" y="61"/>
                    </a:lnTo>
                    <a:lnTo>
                      <a:pt x="77" y="59"/>
                    </a:lnTo>
                    <a:lnTo>
                      <a:pt x="76" y="58"/>
                    </a:lnTo>
                    <a:lnTo>
                      <a:pt x="74" y="56"/>
                    </a:lnTo>
                    <a:lnTo>
                      <a:pt x="73" y="55"/>
                    </a:lnTo>
                    <a:lnTo>
                      <a:pt x="72" y="54"/>
                    </a:lnTo>
                    <a:lnTo>
                      <a:pt x="69" y="52"/>
                    </a:lnTo>
                    <a:lnTo>
                      <a:pt x="68" y="51"/>
                    </a:lnTo>
                    <a:lnTo>
                      <a:pt x="66" y="50"/>
                    </a:lnTo>
                    <a:lnTo>
                      <a:pt x="65" y="51"/>
                    </a:lnTo>
                    <a:lnTo>
                      <a:pt x="64" y="52"/>
                    </a:lnTo>
                    <a:lnTo>
                      <a:pt x="65" y="54"/>
                    </a:lnTo>
                    <a:lnTo>
                      <a:pt x="65" y="55"/>
                    </a:lnTo>
                    <a:lnTo>
                      <a:pt x="66" y="58"/>
                    </a:lnTo>
                    <a:lnTo>
                      <a:pt x="67" y="59"/>
                    </a:lnTo>
                    <a:lnTo>
                      <a:pt x="68" y="60"/>
                    </a:lnTo>
                    <a:lnTo>
                      <a:pt x="69" y="62"/>
                    </a:lnTo>
                    <a:lnTo>
                      <a:pt x="70" y="63"/>
                    </a:lnTo>
                    <a:lnTo>
                      <a:pt x="71" y="64"/>
                    </a:lnTo>
                    <a:lnTo>
                      <a:pt x="72" y="66"/>
                    </a:lnTo>
                    <a:lnTo>
                      <a:pt x="73" y="67"/>
                    </a:lnTo>
                    <a:lnTo>
                      <a:pt x="75" y="69"/>
                    </a:lnTo>
                    <a:lnTo>
                      <a:pt x="76" y="71"/>
                    </a:lnTo>
                    <a:lnTo>
                      <a:pt x="77" y="73"/>
                    </a:lnTo>
                    <a:lnTo>
                      <a:pt x="79" y="75"/>
                    </a:lnTo>
                    <a:lnTo>
                      <a:pt x="80" y="77"/>
                    </a:lnTo>
                    <a:lnTo>
                      <a:pt x="81" y="78"/>
                    </a:lnTo>
                    <a:lnTo>
                      <a:pt x="83" y="80"/>
                    </a:lnTo>
                    <a:lnTo>
                      <a:pt x="84" y="82"/>
                    </a:lnTo>
                    <a:lnTo>
                      <a:pt x="85" y="85"/>
                    </a:lnTo>
                    <a:lnTo>
                      <a:pt x="86" y="87"/>
                    </a:lnTo>
                    <a:lnTo>
                      <a:pt x="87" y="89"/>
                    </a:lnTo>
                    <a:lnTo>
                      <a:pt x="88" y="91"/>
                    </a:lnTo>
                    <a:lnTo>
                      <a:pt x="89" y="92"/>
                    </a:lnTo>
                    <a:lnTo>
                      <a:pt x="89" y="93"/>
                    </a:lnTo>
                    <a:lnTo>
                      <a:pt x="90" y="95"/>
                    </a:lnTo>
                    <a:lnTo>
                      <a:pt x="90" y="96"/>
                    </a:lnTo>
                    <a:lnTo>
                      <a:pt x="91" y="97"/>
                    </a:lnTo>
                    <a:lnTo>
                      <a:pt x="91" y="99"/>
                    </a:lnTo>
                    <a:lnTo>
                      <a:pt x="91" y="100"/>
                    </a:lnTo>
                    <a:lnTo>
                      <a:pt x="91" y="101"/>
                    </a:lnTo>
                    <a:lnTo>
                      <a:pt x="92" y="103"/>
                    </a:lnTo>
                    <a:lnTo>
                      <a:pt x="92" y="104"/>
                    </a:lnTo>
                    <a:lnTo>
                      <a:pt x="93" y="106"/>
                    </a:lnTo>
                    <a:lnTo>
                      <a:pt x="93" y="107"/>
                    </a:lnTo>
                    <a:lnTo>
                      <a:pt x="93" y="109"/>
                    </a:lnTo>
                    <a:lnTo>
                      <a:pt x="93" y="111"/>
                    </a:lnTo>
                    <a:lnTo>
                      <a:pt x="93" y="112"/>
                    </a:lnTo>
                    <a:lnTo>
                      <a:pt x="93" y="114"/>
                    </a:lnTo>
                    <a:lnTo>
                      <a:pt x="93" y="116"/>
                    </a:lnTo>
                    <a:lnTo>
                      <a:pt x="93" y="117"/>
                    </a:lnTo>
                    <a:lnTo>
                      <a:pt x="94" y="119"/>
                    </a:lnTo>
                    <a:lnTo>
                      <a:pt x="93" y="121"/>
                    </a:lnTo>
                    <a:lnTo>
                      <a:pt x="93" y="123"/>
                    </a:lnTo>
                    <a:lnTo>
                      <a:pt x="93" y="124"/>
                    </a:lnTo>
                    <a:lnTo>
                      <a:pt x="93" y="126"/>
                    </a:lnTo>
                    <a:lnTo>
                      <a:pt x="93" y="127"/>
                    </a:lnTo>
                    <a:lnTo>
                      <a:pt x="93" y="129"/>
                    </a:lnTo>
                    <a:lnTo>
                      <a:pt x="92" y="130"/>
                    </a:lnTo>
                    <a:lnTo>
                      <a:pt x="92" y="132"/>
                    </a:lnTo>
                    <a:lnTo>
                      <a:pt x="92" y="134"/>
                    </a:lnTo>
                    <a:lnTo>
                      <a:pt x="92" y="136"/>
                    </a:lnTo>
                    <a:lnTo>
                      <a:pt x="92" y="137"/>
                    </a:lnTo>
                    <a:lnTo>
                      <a:pt x="92" y="139"/>
                    </a:lnTo>
                    <a:lnTo>
                      <a:pt x="92" y="141"/>
                    </a:lnTo>
                    <a:lnTo>
                      <a:pt x="91" y="142"/>
                    </a:lnTo>
                    <a:lnTo>
                      <a:pt x="91" y="144"/>
                    </a:lnTo>
                    <a:lnTo>
                      <a:pt x="91" y="146"/>
                    </a:lnTo>
                    <a:lnTo>
                      <a:pt x="91" y="147"/>
                    </a:lnTo>
                    <a:lnTo>
                      <a:pt x="91" y="149"/>
                    </a:lnTo>
                    <a:lnTo>
                      <a:pt x="91" y="150"/>
                    </a:lnTo>
                    <a:lnTo>
                      <a:pt x="91" y="152"/>
                    </a:lnTo>
                    <a:lnTo>
                      <a:pt x="91" y="153"/>
                    </a:lnTo>
                    <a:lnTo>
                      <a:pt x="90" y="155"/>
                    </a:lnTo>
                    <a:lnTo>
                      <a:pt x="90" y="157"/>
                    </a:lnTo>
                    <a:lnTo>
                      <a:pt x="90" y="158"/>
                    </a:lnTo>
                    <a:lnTo>
                      <a:pt x="90" y="160"/>
                    </a:lnTo>
                    <a:lnTo>
                      <a:pt x="90" y="161"/>
                    </a:lnTo>
                    <a:lnTo>
                      <a:pt x="90" y="162"/>
                    </a:lnTo>
                    <a:lnTo>
                      <a:pt x="90" y="164"/>
                    </a:lnTo>
                    <a:lnTo>
                      <a:pt x="90" y="165"/>
                    </a:lnTo>
                    <a:lnTo>
                      <a:pt x="90" y="167"/>
                    </a:lnTo>
                    <a:lnTo>
                      <a:pt x="90" y="168"/>
                    </a:lnTo>
                    <a:lnTo>
                      <a:pt x="90" y="170"/>
                    </a:lnTo>
                    <a:lnTo>
                      <a:pt x="90" y="172"/>
                    </a:lnTo>
                    <a:lnTo>
                      <a:pt x="90" y="175"/>
                    </a:lnTo>
                    <a:lnTo>
                      <a:pt x="90" y="177"/>
                    </a:lnTo>
                    <a:lnTo>
                      <a:pt x="90" y="180"/>
                    </a:lnTo>
                    <a:lnTo>
                      <a:pt x="90" y="181"/>
                    </a:lnTo>
                    <a:lnTo>
                      <a:pt x="91" y="184"/>
                    </a:lnTo>
                    <a:lnTo>
                      <a:pt x="91" y="186"/>
                    </a:lnTo>
                    <a:lnTo>
                      <a:pt x="92" y="188"/>
                    </a:lnTo>
                    <a:lnTo>
                      <a:pt x="92" y="190"/>
                    </a:lnTo>
                    <a:lnTo>
                      <a:pt x="93" y="191"/>
                    </a:lnTo>
                    <a:lnTo>
                      <a:pt x="94" y="193"/>
                    </a:lnTo>
                    <a:lnTo>
                      <a:pt x="95" y="195"/>
                    </a:lnTo>
                    <a:lnTo>
                      <a:pt x="96" y="196"/>
                    </a:lnTo>
                    <a:lnTo>
                      <a:pt x="98" y="197"/>
                    </a:lnTo>
                    <a:lnTo>
                      <a:pt x="99" y="198"/>
                    </a:lnTo>
                    <a:lnTo>
                      <a:pt x="101" y="199"/>
                    </a:lnTo>
                    <a:lnTo>
                      <a:pt x="103" y="199"/>
                    </a:lnTo>
                    <a:lnTo>
                      <a:pt x="104" y="200"/>
                    </a:lnTo>
                    <a:lnTo>
                      <a:pt x="106" y="201"/>
                    </a:lnTo>
                    <a:lnTo>
                      <a:pt x="107" y="201"/>
                    </a:lnTo>
                    <a:lnTo>
                      <a:pt x="109" y="202"/>
                    </a:lnTo>
                    <a:lnTo>
                      <a:pt x="110" y="202"/>
                    </a:lnTo>
                    <a:lnTo>
                      <a:pt x="111" y="202"/>
                    </a:lnTo>
                    <a:lnTo>
                      <a:pt x="112" y="202"/>
                    </a:lnTo>
                    <a:lnTo>
                      <a:pt x="114" y="202"/>
                    </a:lnTo>
                    <a:lnTo>
                      <a:pt x="116" y="202"/>
                    </a:lnTo>
                    <a:lnTo>
                      <a:pt x="117" y="201"/>
                    </a:lnTo>
                    <a:lnTo>
                      <a:pt x="119" y="200"/>
                    </a:lnTo>
                    <a:lnTo>
                      <a:pt x="120" y="199"/>
                    </a:lnTo>
                    <a:lnTo>
                      <a:pt x="121" y="197"/>
                    </a:lnTo>
                    <a:lnTo>
                      <a:pt x="122" y="196"/>
                    </a:lnTo>
                    <a:lnTo>
                      <a:pt x="123" y="194"/>
                    </a:lnTo>
                    <a:lnTo>
                      <a:pt x="123" y="191"/>
                    </a:lnTo>
                    <a:lnTo>
                      <a:pt x="124" y="189"/>
                    </a:lnTo>
                    <a:lnTo>
                      <a:pt x="124" y="187"/>
                    </a:lnTo>
                    <a:lnTo>
                      <a:pt x="124" y="184"/>
                    </a:lnTo>
                    <a:lnTo>
                      <a:pt x="124" y="183"/>
                    </a:lnTo>
                    <a:lnTo>
                      <a:pt x="124" y="182"/>
                    </a:lnTo>
                    <a:lnTo>
                      <a:pt x="124" y="180"/>
                    </a:lnTo>
                    <a:lnTo>
                      <a:pt x="124" y="179"/>
                    </a:lnTo>
                    <a:lnTo>
                      <a:pt x="124" y="177"/>
                    </a:lnTo>
                    <a:lnTo>
                      <a:pt x="124" y="175"/>
                    </a:lnTo>
                    <a:lnTo>
                      <a:pt x="124" y="172"/>
                    </a:lnTo>
                    <a:lnTo>
                      <a:pt x="125" y="170"/>
                    </a:lnTo>
                    <a:lnTo>
                      <a:pt x="125" y="169"/>
                    </a:lnTo>
                    <a:lnTo>
                      <a:pt x="125" y="167"/>
                    </a:lnTo>
                    <a:lnTo>
                      <a:pt x="125" y="165"/>
                    </a:lnTo>
                    <a:lnTo>
                      <a:pt x="126" y="164"/>
                    </a:lnTo>
                    <a:lnTo>
                      <a:pt x="126" y="163"/>
                    </a:lnTo>
                    <a:lnTo>
                      <a:pt x="127" y="163"/>
                    </a:lnTo>
                    <a:lnTo>
                      <a:pt x="128" y="162"/>
                    </a:lnTo>
                    <a:lnTo>
                      <a:pt x="131" y="163"/>
                    </a:lnTo>
                    <a:lnTo>
                      <a:pt x="132" y="164"/>
                    </a:lnTo>
                    <a:lnTo>
                      <a:pt x="132" y="165"/>
                    </a:lnTo>
                    <a:lnTo>
                      <a:pt x="133" y="166"/>
                    </a:lnTo>
                    <a:lnTo>
                      <a:pt x="134" y="168"/>
                    </a:lnTo>
                    <a:lnTo>
                      <a:pt x="134" y="169"/>
                    </a:lnTo>
                    <a:lnTo>
                      <a:pt x="135" y="171"/>
                    </a:lnTo>
                    <a:lnTo>
                      <a:pt x="135" y="173"/>
                    </a:lnTo>
                    <a:lnTo>
                      <a:pt x="135" y="175"/>
                    </a:lnTo>
                    <a:lnTo>
                      <a:pt x="136" y="177"/>
                    </a:lnTo>
                    <a:lnTo>
                      <a:pt x="137" y="179"/>
                    </a:lnTo>
                    <a:lnTo>
                      <a:pt x="137" y="181"/>
                    </a:lnTo>
                    <a:lnTo>
                      <a:pt x="139" y="183"/>
                    </a:lnTo>
                    <a:lnTo>
                      <a:pt x="140" y="184"/>
                    </a:lnTo>
                    <a:lnTo>
                      <a:pt x="142" y="186"/>
                    </a:lnTo>
                    <a:lnTo>
                      <a:pt x="143" y="187"/>
                    </a:lnTo>
                    <a:lnTo>
                      <a:pt x="144" y="188"/>
                    </a:lnTo>
                    <a:lnTo>
                      <a:pt x="146" y="188"/>
                    </a:lnTo>
                    <a:lnTo>
                      <a:pt x="147" y="189"/>
                    </a:lnTo>
                    <a:lnTo>
                      <a:pt x="148" y="189"/>
                    </a:lnTo>
                    <a:lnTo>
                      <a:pt x="150" y="190"/>
                    </a:lnTo>
                    <a:lnTo>
                      <a:pt x="151" y="190"/>
                    </a:lnTo>
                    <a:lnTo>
                      <a:pt x="152" y="190"/>
                    </a:lnTo>
                    <a:lnTo>
                      <a:pt x="154" y="191"/>
                    </a:lnTo>
                    <a:lnTo>
                      <a:pt x="156" y="191"/>
                    </a:lnTo>
                    <a:lnTo>
                      <a:pt x="157" y="191"/>
                    </a:lnTo>
                    <a:lnTo>
                      <a:pt x="159" y="191"/>
                    </a:lnTo>
                    <a:lnTo>
                      <a:pt x="160" y="190"/>
                    </a:lnTo>
                    <a:lnTo>
                      <a:pt x="161" y="190"/>
                    </a:lnTo>
                    <a:lnTo>
                      <a:pt x="162" y="189"/>
                    </a:lnTo>
                    <a:lnTo>
                      <a:pt x="162" y="188"/>
                    </a:lnTo>
                    <a:lnTo>
                      <a:pt x="162" y="187"/>
                    </a:lnTo>
                    <a:lnTo>
                      <a:pt x="163" y="186"/>
                    </a:lnTo>
                    <a:lnTo>
                      <a:pt x="163" y="184"/>
                    </a:lnTo>
                    <a:lnTo>
                      <a:pt x="164" y="182"/>
                    </a:lnTo>
                    <a:lnTo>
                      <a:pt x="164" y="180"/>
                    </a:lnTo>
                    <a:lnTo>
                      <a:pt x="164" y="179"/>
                    </a:lnTo>
                    <a:lnTo>
                      <a:pt x="164" y="178"/>
                    </a:lnTo>
                    <a:lnTo>
                      <a:pt x="164" y="177"/>
                    </a:lnTo>
                    <a:lnTo>
                      <a:pt x="164" y="175"/>
                    </a:lnTo>
                    <a:lnTo>
                      <a:pt x="164" y="174"/>
                    </a:lnTo>
                    <a:lnTo>
                      <a:pt x="163" y="173"/>
                    </a:lnTo>
                    <a:lnTo>
                      <a:pt x="163" y="171"/>
                    </a:lnTo>
                    <a:lnTo>
                      <a:pt x="163" y="169"/>
                    </a:lnTo>
                    <a:lnTo>
                      <a:pt x="162" y="168"/>
                    </a:lnTo>
                    <a:lnTo>
                      <a:pt x="162" y="166"/>
                    </a:lnTo>
                    <a:lnTo>
                      <a:pt x="161" y="164"/>
                    </a:lnTo>
                    <a:lnTo>
                      <a:pt x="161" y="162"/>
                    </a:lnTo>
                    <a:lnTo>
                      <a:pt x="160" y="160"/>
                    </a:lnTo>
                    <a:lnTo>
                      <a:pt x="159" y="158"/>
                    </a:lnTo>
                    <a:lnTo>
                      <a:pt x="158" y="156"/>
                    </a:lnTo>
                    <a:lnTo>
                      <a:pt x="158" y="154"/>
                    </a:lnTo>
                    <a:lnTo>
                      <a:pt x="157" y="153"/>
                    </a:lnTo>
                    <a:lnTo>
                      <a:pt x="156" y="150"/>
                    </a:lnTo>
                    <a:lnTo>
                      <a:pt x="155" y="148"/>
                    </a:lnTo>
                    <a:lnTo>
                      <a:pt x="155" y="146"/>
                    </a:lnTo>
                    <a:lnTo>
                      <a:pt x="154" y="144"/>
                    </a:lnTo>
                    <a:lnTo>
                      <a:pt x="153" y="142"/>
                    </a:lnTo>
                    <a:lnTo>
                      <a:pt x="153" y="140"/>
                    </a:lnTo>
                    <a:lnTo>
                      <a:pt x="152" y="138"/>
                    </a:lnTo>
                    <a:lnTo>
                      <a:pt x="152" y="136"/>
                    </a:lnTo>
                    <a:lnTo>
                      <a:pt x="152" y="134"/>
                    </a:lnTo>
                    <a:lnTo>
                      <a:pt x="152" y="132"/>
                    </a:lnTo>
                    <a:lnTo>
                      <a:pt x="152" y="130"/>
                    </a:lnTo>
                    <a:lnTo>
                      <a:pt x="152" y="129"/>
                    </a:lnTo>
                    <a:lnTo>
                      <a:pt x="152" y="128"/>
                    </a:lnTo>
                    <a:lnTo>
                      <a:pt x="152" y="126"/>
                    </a:lnTo>
                    <a:lnTo>
                      <a:pt x="153" y="125"/>
                    </a:lnTo>
                    <a:lnTo>
                      <a:pt x="154" y="123"/>
                    </a:lnTo>
                    <a:lnTo>
                      <a:pt x="154" y="122"/>
                    </a:lnTo>
                    <a:lnTo>
                      <a:pt x="155" y="120"/>
                    </a:lnTo>
                    <a:lnTo>
                      <a:pt x="155" y="119"/>
                    </a:lnTo>
                    <a:lnTo>
                      <a:pt x="156" y="118"/>
                    </a:lnTo>
                    <a:lnTo>
                      <a:pt x="157" y="116"/>
                    </a:lnTo>
                    <a:lnTo>
                      <a:pt x="157" y="115"/>
                    </a:lnTo>
                    <a:lnTo>
                      <a:pt x="158" y="113"/>
                    </a:lnTo>
                    <a:lnTo>
                      <a:pt x="159" y="112"/>
                    </a:lnTo>
                    <a:lnTo>
                      <a:pt x="159" y="110"/>
                    </a:lnTo>
                    <a:lnTo>
                      <a:pt x="160" y="109"/>
                    </a:lnTo>
                    <a:lnTo>
                      <a:pt x="161" y="107"/>
                    </a:lnTo>
                    <a:lnTo>
                      <a:pt x="161" y="106"/>
                    </a:lnTo>
                    <a:lnTo>
                      <a:pt x="162" y="104"/>
                    </a:lnTo>
                    <a:lnTo>
                      <a:pt x="163" y="101"/>
                    </a:lnTo>
                    <a:lnTo>
                      <a:pt x="165" y="99"/>
                    </a:lnTo>
                    <a:lnTo>
                      <a:pt x="166" y="97"/>
                    </a:lnTo>
                    <a:lnTo>
                      <a:pt x="167" y="96"/>
                    </a:lnTo>
                    <a:lnTo>
                      <a:pt x="168" y="95"/>
                    </a:lnTo>
                    <a:lnTo>
                      <a:pt x="169" y="94"/>
                    </a:lnTo>
                    <a:lnTo>
                      <a:pt x="170" y="94"/>
                    </a:lnTo>
                    <a:lnTo>
                      <a:pt x="171" y="95"/>
                    </a:lnTo>
                    <a:lnTo>
                      <a:pt x="172" y="96"/>
                    </a:lnTo>
                    <a:lnTo>
                      <a:pt x="173" y="98"/>
                    </a:lnTo>
                    <a:lnTo>
                      <a:pt x="173" y="99"/>
                    </a:lnTo>
                    <a:lnTo>
                      <a:pt x="174" y="101"/>
                    </a:lnTo>
                    <a:lnTo>
                      <a:pt x="174" y="103"/>
                    </a:lnTo>
                    <a:lnTo>
                      <a:pt x="174" y="105"/>
                    </a:lnTo>
                    <a:lnTo>
                      <a:pt x="174" y="107"/>
                    </a:lnTo>
                    <a:lnTo>
                      <a:pt x="174" y="109"/>
                    </a:lnTo>
                    <a:lnTo>
                      <a:pt x="174" y="111"/>
                    </a:lnTo>
                    <a:lnTo>
                      <a:pt x="174" y="113"/>
                    </a:lnTo>
                    <a:lnTo>
                      <a:pt x="175" y="116"/>
                    </a:lnTo>
                    <a:lnTo>
                      <a:pt x="176" y="118"/>
                    </a:lnTo>
                    <a:lnTo>
                      <a:pt x="177" y="120"/>
                    </a:lnTo>
                    <a:lnTo>
                      <a:pt x="178" y="122"/>
                    </a:lnTo>
                    <a:lnTo>
                      <a:pt x="180" y="124"/>
                    </a:lnTo>
                    <a:lnTo>
                      <a:pt x="181" y="125"/>
                    </a:lnTo>
                    <a:lnTo>
                      <a:pt x="182" y="126"/>
                    </a:lnTo>
                    <a:lnTo>
                      <a:pt x="184" y="127"/>
                    </a:lnTo>
                    <a:lnTo>
                      <a:pt x="185" y="129"/>
                    </a:lnTo>
                    <a:lnTo>
                      <a:pt x="187" y="129"/>
                    </a:lnTo>
                    <a:lnTo>
                      <a:pt x="188" y="130"/>
                    </a:lnTo>
                    <a:lnTo>
                      <a:pt x="189" y="131"/>
                    </a:lnTo>
                    <a:lnTo>
                      <a:pt x="191" y="132"/>
                    </a:lnTo>
                    <a:lnTo>
                      <a:pt x="193" y="133"/>
                    </a:lnTo>
                    <a:lnTo>
                      <a:pt x="195" y="135"/>
                    </a:lnTo>
                    <a:lnTo>
                      <a:pt x="197" y="136"/>
                    </a:lnTo>
                    <a:lnTo>
                      <a:pt x="198" y="137"/>
                    </a:lnTo>
                    <a:lnTo>
                      <a:pt x="199" y="137"/>
                    </a:lnTo>
                    <a:lnTo>
                      <a:pt x="201" y="138"/>
                    </a:lnTo>
                    <a:lnTo>
                      <a:pt x="201" y="137"/>
                    </a:lnTo>
                    <a:lnTo>
                      <a:pt x="202" y="137"/>
                    </a:lnTo>
                    <a:lnTo>
                      <a:pt x="203" y="136"/>
                    </a:lnTo>
                    <a:lnTo>
                      <a:pt x="203" y="134"/>
                    </a:lnTo>
                    <a:lnTo>
                      <a:pt x="204" y="132"/>
                    </a:lnTo>
                    <a:lnTo>
                      <a:pt x="204" y="130"/>
                    </a:lnTo>
                    <a:lnTo>
                      <a:pt x="204" y="129"/>
                    </a:lnTo>
                    <a:lnTo>
                      <a:pt x="205" y="128"/>
                    </a:lnTo>
                    <a:lnTo>
                      <a:pt x="205" y="126"/>
                    </a:lnTo>
                    <a:lnTo>
                      <a:pt x="205" y="125"/>
                    </a:lnTo>
                    <a:lnTo>
                      <a:pt x="205" y="123"/>
                    </a:lnTo>
                    <a:lnTo>
                      <a:pt x="206" y="121"/>
                    </a:lnTo>
                    <a:lnTo>
                      <a:pt x="206" y="119"/>
                    </a:lnTo>
                    <a:lnTo>
                      <a:pt x="206" y="117"/>
                    </a:lnTo>
                    <a:lnTo>
                      <a:pt x="206" y="116"/>
                    </a:lnTo>
                    <a:lnTo>
                      <a:pt x="206" y="114"/>
                    </a:lnTo>
                    <a:lnTo>
                      <a:pt x="206" y="112"/>
                    </a:lnTo>
                    <a:lnTo>
                      <a:pt x="206" y="110"/>
                    </a:lnTo>
                    <a:lnTo>
                      <a:pt x="206" y="108"/>
                    </a:lnTo>
                    <a:lnTo>
                      <a:pt x="206" y="106"/>
                    </a:lnTo>
                    <a:lnTo>
                      <a:pt x="205" y="104"/>
                    </a:lnTo>
                    <a:lnTo>
                      <a:pt x="205" y="103"/>
                    </a:lnTo>
                    <a:lnTo>
                      <a:pt x="205" y="101"/>
                    </a:lnTo>
                    <a:lnTo>
                      <a:pt x="205" y="99"/>
                    </a:lnTo>
                    <a:lnTo>
                      <a:pt x="205" y="97"/>
                    </a:lnTo>
                    <a:lnTo>
                      <a:pt x="205" y="96"/>
                    </a:lnTo>
                    <a:lnTo>
                      <a:pt x="205" y="94"/>
                    </a:lnTo>
                    <a:lnTo>
                      <a:pt x="204" y="92"/>
                    </a:lnTo>
                    <a:lnTo>
                      <a:pt x="204" y="91"/>
                    </a:lnTo>
                    <a:lnTo>
                      <a:pt x="204" y="89"/>
                    </a:lnTo>
                    <a:lnTo>
                      <a:pt x="204" y="88"/>
                    </a:lnTo>
                    <a:lnTo>
                      <a:pt x="204" y="86"/>
                    </a:lnTo>
                    <a:lnTo>
                      <a:pt x="204" y="85"/>
                    </a:lnTo>
                    <a:lnTo>
                      <a:pt x="204" y="83"/>
                    </a:lnTo>
                    <a:lnTo>
                      <a:pt x="204" y="82"/>
                    </a:lnTo>
                    <a:lnTo>
                      <a:pt x="204" y="81"/>
                    </a:lnTo>
                    <a:lnTo>
                      <a:pt x="205" y="79"/>
                    </a:lnTo>
                    <a:lnTo>
                      <a:pt x="205" y="78"/>
                    </a:lnTo>
                    <a:lnTo>
                      <a:pt x="206" y="77"/>
                    </a:lnTo>
                    <a:lnTo>
                      <a:pt x="207" y="75"/>
                    </a:lnTo>
                    <a:lnTo>
                      <a:pt x="208" y="73"/>
                    </a:lnTo>
                    <a:lnTo>
                      <a:pt x="209" y="71"/>
                    </a:lnTo>
                    <a:lnTo>
                      <a:pt x="211" y="69"/>
                    </a:lnTo>
                    <a:lnTo>
                      <a:pt x="212" y="67"/>
                    </a:lnTo>
                    <a:lnTo>
                      <a:pt x="214" y="65"/>
                    </a:lnTo>
                    <a:lnTo>
                      <a:pt x="214" y="62"/>
                    </a:lnTo>
                    <a:lnTo>
                      <a:pt x="216" y="60"/>
                    </a:lnTo>
                    <a:lnTo>
                      <a:pt x="218" y="58"/>
                    </a:lnTo>
                    <a:lnTo>
                      <a:pt x="220" y="55"/>
                    </a:lnTo>
                    <a:lnTo>
                      <a:pt x="221" y="53"/>
                    </a:lnTo>
                    <a:lnTo>
                      <a:pt x="224" y="50"/>
                    </a:lnTo>
                    <a:lnTo>
                      <a:pt x="226" y="48"/>
                    </a:lnTo>
                    <a:lnTo>
                      <a:pt x="227" y="47"/>
                    </a:lnTo>
                    <a:lnTo>
                      <a:pt x="228" y="46"/>
                    </a:lnTo>
                    <a:lnTo>
                      <a:pt x="229" y="44"/>
                    </a:lnTo>
                    <a:lnTo>
                      <a:pt x="231" y="43"/>
                    </a:lnTo>
                    <a:lnTo>
                      <a:pt x="232" y="42"/>
                    </a:lnTo>
                    <a:lnTo>
                      <a:pt x="233" y="41"/>
                    </a:lnTo>
                    <a:lnTo>
                      <a:pt x="235" y="40"/>
                    </a:lnTo>
                    <a:lnTo>
                      <a:pt x="236" y="39"/>
                    </a:lnTo>
                    <a:lnTo>
                      <a:pt x="238" y="37"/>
                    </a:lnTo>
                    <a:lnTo>
                      <a:pt x="240" y="35"/>
                    </a:lnTo>
                    <a:lnTo>
                      <a:pt x="242" y="33"/>
                    </a:lnTo>
                    <a:lnTo>
                      <a:pt x="244" y="31"/>
                    </a:lnTo>
                    <a:lnTo>
                      <a:pt x="244" y="28"/>
                    </a:lnTo>
                    <a:lnTo>
                      <a:pt x="245" y="26"/>
                    </a:lnTo>
                    <a:lnTo>
                      <a:pt x="246" y="24"/>
                    </a:lnTo>
                    <a:lnTo>
                      <a:pt x="247" y="22"/>
                    </a:lnTo>
                    <a:lnTo>
                      <a:pt x="247" y="20"/>
                    </a:lnTo>
                    <a:lnTo>
                      <a:pt x="247" y="19"/>
                    </a:lnTo>
                    <a:lnTo>
                      <a:pt x="248" y="17"/>
                    </a:lnTo>
                    <a:lnTo>
                      <a:pt x="248" y="16"/>
                    </a:lnTo>
                    <a:lnTo>
                      <a:pt x="250" y="15"/>
                    </a:lnTo>
                    <a:lnTo>
                      <a:pt x="251" y="16"/>
                    </a:lnTo>
                    <a:lnTo>
                      <a:pt x="252" y="16"/>
                    </a:lnTo>
                    <a:lnTo>
                      <a:pt x="253" y="17"/>
                    </a:lnTo>
                    <a:lnTo>
                      <a:pt x="253" y="18"/>
                    </a:lnTo>
                    <a:lnTo>
                      <a:pt x="255" y="20"/>
                    </a:lnTo>
                    <a:lnTo>
                      <a:pt x="255" y="22"/>
                    </a:lnTo>
                    <a:lnTo>
                      <a:pt x="257" y="24"/>
                    </a:lnTo>
                    <a:lnTo>
                      <a:pt x="258" y="25"/>
                    </a:lnTo>
                    <a:lnTo>
                      <a:pt x="258" y="26"/>
                    </a:lnTo>
                    <a:lnTo>
                      <a:pt x="259" y="27"/>
                    </a:lnTo>
                    <a:lnTo>
                      <a:pt x="260" y="28"/>
                    </a:lnTo>
                    <a:lnTo>
                      <a:pt x="260" y="29"/>
                    </a:lnTo>
                    <a:lnTo>
                      <a:pt x="261" y="31"/>
                    </a:lnTo>
                    <a:lnTo>
                      <a:pt x="262" y="32"/>
                    </a:lnTo>
                    <a:lnTo>
                      <a:pt x="262" y="34"/>
                    </a:lnTo>
                    <a:lnTo>
                      <a:pt x="263" y="35"/>
                    </a:lnTo>
                    <a:lnTo>
                      <a:pt x="264" y="37"/>
                    </a:lnTo>
                    <a:lnTo>
                      <a:pt x="265" y="39"/>
                    </a:lnTo>
                    <a:lnTo>
                      <a:pt x="266" y="40"/>
                    </a:lnTo>
                    <a:lnTo>
                      <a:pt x="266" y="42"/>
                    </a:lnTo>
                    <a:lnTo>
                      <a:pt x="267" y="44"/>
                    </a:lnTo>
                    <a:lnTo>
                      <a:pt x="267" y="45"/>
                    </a:lnTo>
                    <a:lnTo>
                      <a:pt x="268" y="47"/>
                    </a:lnTo>
                    <a:lnTo>
                      <a:pt x="269" y="49"/>
                    </a:lnTo>
                    <a:lnTo>
                      <a:pt x="270" y="51"/>
                    </a:lnTo>
                    <a:lnTo>
                      <a:pt x="271" y="53"/>
                    </a:lnTo>
                    <a:lnTo>
                      <a:pt x="272" y="55"/>
                    </a:lnTo>
                    <a:lnTo>
                      <a:pt x="272" y="57"/>
                    </a:lnTo>
                    <a:lnTo>
                      <a:pt x="273" y="58"/>
                    </a:lnTo>
                    <a:lnTo>
                      <a:pt x="274" y="60"/>
                    </a:lnTo>
                    <a:lnTo>
                      <a:pt x="274" y="62"/>
                    </a:lnTo>
                    <a:lnTo>
                      <a:pt x="275" y="64"/>
                    </a:lnTo>
                    <a:lnTo>
                      <a:pt x="276" y="66"/>
                    </a:lnTo>
                    <a:lnTo>
                      <a:pt x="277" y="68"/>
                    </a:lnTo>
                    <a:lnTo>
                      <a:pt x="277" y="70"/>
                    </a:lnTo>
                    <a:lnTo>
                      <a:pt x="278" y="72"/>
                    </a:lnTo>
                    <a:lnTo>
                      <a:pt x="279" y="74"/>
                    </a:lnTo>
                    <a:lnTo>
                      <a:pt x="280" y="76"/>
                    </a:lnTo>
                    <a:lnTo>
                      <a:pt x="280" y="78"/>
                    </a:lnTo>
                    <a:lnTo>
                      <a:pt x="281" y="79"/>
                    </a:lnTo>
                    <a:lnTo>
                      <a:pt x="281" y="81"/>
                    </a:lnTo>
                    <a:lnTo>
                      <a:pt x="282" y="83"/>
                    </a:lnTo>
                    <a:lnTo>
                      <a:pt x="283" y="85"/>
                    </a:lnTo>
                    <a:lnTo>
                      <a:pt x="283" y="86"/>
                    </a:lnTo>
                    <a:lnTo>
                      <a:pt x="284" y="88"/>
                    </a:lnTo>
                    <a:lnTo>
                      <a:pt x="284" y="90"/>
                    </a:lnTo>
                    <a:lnTo>
                      <a:pt x="285" y="92"/>
                    </a:lnTo>
                    <a:lnTo>
                      <a:pt x="285" y="93"/>
                    </a:lnTo>
                    <a:lnTo>
                      <a:pt x="286" y="95"/>
                    </a:lnTo>
                    <a:lnTo>
                      <a:pt x="286" y="96"/>
                    </a:lnTo>
                    <a:lnTo>
                      <a:pt x="287" y="98"/>
                    </a:lnTo>
                    <a:lnTo>
                      <a:pt x="287" y="100"/>
                    </a:lnTo>
                    <a:lnTo>
                      <a:pt x="287" y="101"/>
                    </a:lnTo>
                    <a:lnTo>
                      <a:pt x="288" y="103"/>
                    </a:lnTo>
                    <a:lnTo>
                      <a:pt x="288" y="104"/>
                    </a:lnTo>
                    <a:lnTo>
                      <a:pt x="288" y="105"/>
                    </a:lnTo>
                    <a:lnTo>
                      <a:pt x="288" y="107"/>
                    </a:lnTo>
                    <a:lnTo>
                      <a:pt x="288" y="108"/>
                    </a:lnTo>
                    <a:lnTo>
                      <a:pt x="289" y="109"/>
                    </a:lnTo>
                    <a:lnTo>
                      <a:pt x="288" y="111"/>
                    </a:lnTo>
                    <a:lnTo>
                      <a:pt x="288" y="114"/>
                    </a:lnTo>
                    <a:lnTo>
                      <a:pt x="288" y="116"/>
                    </a:lnTo>
                    <a:lnTo>
                      <a:pt x="288" y="119"/>
                    </a:lnTo>
                    <a:lnTo>
                      <a:pt x="287" y="121"/>
                    </a:lnTo>
                    <a:lnTo>
                      <a:pt x="287" y="124"/>
                    </a:lnTo>
                    <a:lnTo>
                      <a:pt x="286" y="125"/>
                    </a:lnTo>
                    <a:lnTo>
                      <a:pt x="286" y="126"/>
                    </a:lnTo>
                    <a:lnTo>
                      <a:pt x="286" y="128"/>
                    </a:lnTo>
                    <a:lnTo>
                      <a:pt x="286" y="129"/>
                    </a:lnTo>
                    <a:lnTo>
                      <a:pt x="285" y="130"/>
                    </a:lnTo>
                    <a:lnTo>
                      <a:pt x="285" y="131"/>
                    </a:lnTo>
                    <a:lnTo>
                      <a:pt x="284" y="133"/>
                    </a:lnTo>
                    <a:lnTo>
                      <a:pt x="284" y="134"/>
                    </a:lnTo>
                    <a:lnTo>
                      <a:pt x="283" y="135"/>
                    </a:lnTo>
                    <a:lnTo>
                      <a:pt x="283" y="137"/>
                    </a:lnTo>
                    <a:lnTo>
                      <a:pt x="282" y="138"/>
                    </a:lnTo>
                    <a:lnTo>
                      <a:pt x="282" y="139"/>
                    </a:lnTo>
                    <a:lnTo>
                      <a:pt x="281" y="141"/>
                    </a:lnTo>
                    <a:lnTo>
                      <a:pt x="281" y="142"/>
                    </a:lnTo>
                    <a:lnTo>
                      <a:pt x="280" y="143"/>
                    </a:lnTo>
                    <a:lnTo>
                      <a:pt x="280" y="145"/>
                    </a:lnTo>
                    <a:lnTo>
                      <a:pt x="279" y="146"/>
                    </a:lnTo>
                    <a:lnTo>
                      <a:pt x="279" y="148"/>
                    </a:lnTo>
                    <a:lnTo>
                      <a:pt x="278" y="149"/>
                    </a:lnTo>
                    <a:lnTo>
                      <a:pt x="278" y="150"/>
                    </a:lnTo>
                    <a:lnTo>
                      <a:pt x="277" y="153"/>
                    </a:lnTo>
                    <a:lnTo>
                      <a:pt x="276" y="155"/>
                    </a:lnTo>
                    <a:lnTo>
                      <a:pt x="275" y="157"/>
                    </a:lnTo>
                    <a:lnTo>
                      <a:pt x="275" y="158"/>
                    </a:lnTo>
                    <a:lnTo>
                      <a:pt x="274" y="159"/>
                    </a:lnTo>
                    <a:lnTo>
                      <a:pt x="274" y="161"/>
                    </a:lnTo>
                    <a:lnTo>
                      <a:pt x="273" y="163"/>
                    </a:lnTo>
                    <a:lnTo>
                      <a:pt x="272" y="165"/>
                    </a:lnTo>
                    <a:lnTo>
                      <a:pt x="272" y="168"/>
                    </a:lnTo>
                    <a:lnTo>
                      <a:pt x="271" y="170"/>
                    </a:lnTo>
                    <a:lnTo>
                      <a:pt x="270" y="172"/>
                    </a:lnTo>
                    <a:lnTo>
                      <a:pt x="270" y="174"/>
                    </a:lnTo>
                    <a:lnTo>
                      <a:pt x="270" y="176"/>
                    </a:lnTo>
                    <a:lnTo>
                      <a:pt x="270" y="178"/>
                    </a:lnTo>
                    <a:lnTo>
                      <a:pt x="270" y="180"/>
                    </a:lnTo>
                    <a:lnTo>
                      <a:pt x="270" y="181"/>
                    </a:lnTo>
                    <a:lnTo>
                      <a:pt x="270" y="183"/>
                    </a:lnTo>
                    <a:lnTo>
                      <a:pt x="270" y="184"/>
                    </a:lnTo>
                    <a:lnTo>
                      <a:pt x="271" y="187"/>
                    </a:lnTo>
                    <a:lnTo>
                      <a:pt x="272" y="189"/>
                    </a:lnTo>
                    <a:lnTo>
                      <a:pt x="273" y="191"/>
                    </a:lnTo>
                    <a:lnTo>
                      <a:pt x="274" y="192"/>
                    </a:lnTo>
                    <a:lnTo>
                      <a:pt x="275" y="193"/>
                    </a:lnTo>
                    <a:lnTo>
                      <a:pt x="276" y="194"/>
                    </a:lnTo>
                    <a:lnTo>
                      <a:pt x="277" y="195"/>
                    </a:lnTo>
                    <a:lnTo>
                      <a:pt x="279" y="196"/>
                    </a:lnTo>
                    <a:lnTo>
                      <a:pt x="280" y="195"/>
                    </a:lnTo>
                    <a:lnTo>
                      <a:pt x="282" y="195"/>
                    </a:lnTo>
                    <a:lnTo>
                      <a:pt x="283" y="195"/>
                    </a:lnTo>
                    <a:lnTo>
                      <a:pt x="285" y="194"/>
                    </a:lnTo>
                    <a:lnTo>
                      <a:pt x="287" y="192"/>
                    </a:lnTo>
                    <a:lnTo>
                      <a:pt x="289" y="191"/>
                    </a:lnTo>
                    <a:lnTo>
                      <a:pt x="291" y="189"/>
                    </a:lnTo>
                    <a:lnTo>
                      <a:pt x="293" y="187"/>
                    </a:lnTo>
                    <a:lnTo>
                      <a:pt x="294" y="186"/>
                    </a:lnTo>
                    <a:lnTo>
                      <a:pt x="296" y="185"/>
                    </a:lnTo>
                    <a:lnTo>
                      <a:pt x="296" y="183"/>
                    </a:lnTo>
                    <a:lnTo>
                      <a:pt x="298" y="182"/>
                    </a:lnTo>
                    <a:lnTo>
                      <a:pt x="298" y="180"/>
                    </a:lnTo>
                    <a:lnTo>
                      <a:pt x="299" y="180"/>
                    </a:lnTo>
                    <a:lnTo>
                      <a:pt x="300" y="178"/>
                    </a:lnTo>
                    <a:lnTo>
                      <a:pt x="301" y="177"/>
                    </a:lnTo>
                    <a:lnTo>
                      <a:pt x="302" y="175"/>
                    </a:lnTo>
                    <a:lnTo>
                      <a:pt x="303" y="173"/>
                    </a:lnTo>
                    <a:lnTo>
                      <a:pt x="303" y="172"/>
                    </a:lnTo>
                    <a:lnTo>
                      <a:pt x="304" y="170"/>
                    </a:lnTo>
                    <a:lnTo>
                      <a:pt x="305" y="169"/>
                    </a:lnTo>
                    <a:lnTo>
                      <a:pt x="306" y="167"/>
                    </a:lnTo>
                    <a:lnTo>
                      <a:pt x="307" y="166"/>
                    </a:lnTo>
                    <a:lnTo>
                      <a:pt x="308" y="164"/>
                    </a:lnTo>
                    <a:lnTo>
                      <a:pt x="308" y="163"/>
                    </a:lnTo>
                    <a:lnTo>
                      <a:pt x="309" y="161"/>
                    </a:lnTo>
                    <a:lnTo>
                      <a:pt x="310" y="159"/>
                    </a:lnTo>
                    <a:lnTo>
                      <a:pt x="311" y="158"/>
                    </a:lnTo>
                    <a:lnTo>
                      <a:pt x="311" y="156"/>
                    </a:lnTo>
                    <a:lnTo>
                      <a:pt x="312" y="155"/>
                    </a:lnTo>
                    <a:lnTo>
                      <a:pt x="313" y="153"/>
                    </a:lnTo>
                    <a:lnTo>
                      <a:pt x="314" y="152"/>
                    </a:lnTo>
                    <a:lnTo>
                      <a:pt x="314" y="151"/>
                    </a:lnTo>
                    <a:lnTo>
                      <a:pt x="315" y="150"/>
                    </a:lnTo>
                    <a:lnTo>
                      <a:pt x="316" y="148"/>
                    </a:lnTo>
                    <a:lnTo>
                      <a:pt x="317" y="147"/>
                    </a:lnTo>
                    <a:lnTo>
                      <a:pt x="318" y="145"/>
                    </a:lnTo>
                    <a:lnTo>
                      <a:pt x="320" y="144"/>
                    </a:lnTo>
                    <a:lnTo>
                      <a:pt x="321" y="142"/>
                    </a:lnTo>
                    <a:lnTo>
                      <a:pt x="323" y="142"/>
                    </a:lnTo>
                    <a:lnTo>
                      <a:pt x="324" y="141"/>
                    </a:lnTo>
                    <a:lnTo>
                      <a:pt x="326" y="141"/>
                    </a:lnTo>
                    <a:lnTo>
                      <a:pt x="327" y="141"/>
                    </a:lnTo>
                    <a:lnTo>
                      <a:pt x="328" y="143"/>
                    </a:lnTo>
                    <a:lnTo>
                      <a:pt x="329" y="144"/>
                    </a:lnTo>
                    <a:lnTo>
                      <a:pt x="329" y="146"/>
                    </a:lnTo>
                    <a:lnTo>
                      <a:pt x="329" y="147"/>
                    </a:lnTo>
                    <a:lnTo>
                      <a:pt x="329" y="149"/>
                    </a:lnTo>
                    <a:lnTo>
                      <a:pt x="329" y="151"/>
                    </a:lnTo>
                    <a:lnTo>
                      <a:pt x="329" y="153"/>
                    </a:lnTo>
                    <a:lnTo>
                      <a:pt x="329" y="155"/>
                    </a:lnTo>
                    <a:lnTo>
                      <a:pt x="329" y="157"/>
                    </a:lnTo>
                    <a:lnTo>
                      <a:pt x="329" y="160"/>
                    </a:lnTo>
                    <a:lnTo>
                      <a:pt x="329" y="162"/>
                    </a:lnTo>
                    <a:lnTo>
                      <a:pt x="329" y="164"/>
                    </a:lnTo>
                    <a:lnTo>
                      <a:pt x="329" y="165"/>
                    </a:lnTo>
                    <a:lnTo>
                      <a:pt x="329" y="167"/>
                    </a:lnTo>
                    <a:lnTo>
                      <a:pt x="329" y="168"/>
                    </a:lnTo>
                    <a:lnTo>
                      <a:pt x="329" y="170"/>
                    </a:lnTo>
                    <a:lnTo>
                      <a:pt x="329" y="172"/>
                    </a:lnTo>
                    <a:lnTo>
                      <a:pt x="329" y="173"/>
                    </a:lnTo>
                    <a:lnTo>
                      <a:pt x="329" y="175"/>
                    </a:lnTo>
                    <a:lnTo>
                      <a:pt x="329" y="177"/>
                    </a:lnTo>
                    <a:lnTo>
                      <a:pt x="329" y="179"/>
                    </a:lnTo>
                    <a:lnTo>
                      <a:pt x="330" y="180"/>
                    </a:lnTo>
                    <a:lnTo>
                      <a:pt x="330" y="182"/>
                    </a:lnTo>
                    <a:lnTo>
                      <a:pt x="330" y="184"/>
                    </a:lnTo>
                    <a:lnTo>
                      <a:pt x="331" y="186"/>
                    </a:lnTo>
                    <a:lnTo>
                      <a:pt x="331" y="188"/>
                    </a:lnTo>
                    <a:lnTo>
                      <a:pt x="331" y="190"/>
                    </a:lnTo>
                    <a:lnTo>
                      <a:pt x="332" y="192"/>
                    </a:lnTo>
                    <a:lnTo>
                      <a:pt x="332" y="194"/>
                    </a:lnTo>
                    <a:lnTo>
                      <a:pt x="333" y="196"/>
                    </a:lnTo>
                    <a:lnTo>
                      <a:pt x="333" y="198"/>
                    </a:lnTo>
                    <a:lnTo>
                      <a:pt x="334" y="199"/>
                    </a:lnTo>
                    <a:lnTo>
                      <a:pt x="334" y="202"/>
                    </a:lnTo>
                    <a:lnTo>
                      <a:pt x="335" y="203"/>
                    </a:lnTo>
                    <a:lnTo>
                      <a:pt x="336" y="205"/>
                    </a:lnTo>
                    <a:lnTo>
                      <a:pt x="337" y="207"/>
                    </a:lnTo>
                    <a:lnTo>
                      <a:pt x="337" y="209"/>
                    </a:lnTo>
                    <a:lnTo>
                      <a:pt x="338" y="211"/>
                    </a:lnTo>
                    <a:lnTo>
                      <a:pt x="339" y="213"/>
                    </a:lnTo>
                    <a:lnTo>
                      <a:pt x="340" y="214"/>
                    </a:lnTo>
                    <a:lnTo>
                      <a:pt x="341" y="216"/>
                    </a:lnTo>
                    <a:lnTo>
                      <a:pt x="341" y="218"/>
                    </a:lnTo>
                    <a:lnTo>
                      <a:pt x="342" y="220"/>
                    </a:lnTo>
                    <a:lnTo>
                      <a:pt x="343" y="221"/>
                    </a:lnTo>
                    <a:lnTo>
                      <a:pt x="344" y="223"/>
                    </a:lnTo>
                    <a:lnTo>
                      <a:pt x="345" y="225"/>
                    </a:lnTo>
                    <a:lnTo>
                      <a:pt x="346" y="227"/>
                    </a:lnTo>
                    <a:lnTo>
                      <a:pt x="347" y="229"/>
                    </a:lnTo>
                    <a:lnTo>
                      <a:pt x="347" y="230"/>
                    </a:lnTo>
                    <a:lnTo>
                      <a:pt x="348" y="232"/>
                    </a:lnTo>
                    <a:lnTo>
                      <a:pt x="349" y="234"/>
                    </a:lnTo>
                    <a:lnTo>
                      <a:pt x="350" y="236"/>
                    </a:lnTo>
                    <a:lnTo>
                      <a:pt x="350" y="237"/>
                    </a:lnTo>
                    <a:lnTo>
                      <a:pt x="351" y="239"/>
                    </a:lnTo>
                    <a:lnTo>
                      <a:pt x="352" y="241"/>
                    </a:lnTo>
                    <a:lnTo>
                      <a:pt x="352" y="243"/>
                    </a:lnTo>
                    <a:lnTo>
                      <a:pt x="352" y="245"/>
                    </a:lnTo>
                    <a:lnTo>
                      <a:pt x="353" y="247"/>
                    </a:lnTo>
                    <a:lnTo>
                      <a:pt x="353" y="248"/>
                    </a:lnTo>
                    <a:lnTo>
                      <a:pt x="354" y="250"/>
                    </a:lnTo>
                    <a:lnTo>
                      <a:pt x="354" y="252"/>
                    </a:lnTo>
                    <a:lnTo>
                      <a:pt x="354" y="254"/>
                    </a:lnTo>
                    <a:lnTo>
                      <a:pt x="355" y="256"/>
                    </a:lnTo>
                    <a:lnTo>
                      <a:pt x="354" y="257"/>
                    </a:lnTo>
                    <a:lnTo>
                      <a:pt x="354" y="259"/>
                    </a:lnTo>
                    <a:lnTo>
                      <a:pt x="354" y="260"/>
                    </a:lnTo>
                    <a:lnTo>
                      <a:pt x="354" y="262"/>
                    </a:lnTo>
                    <a:lnTo>
                      <a:pt x="354" y="264"/>
                    </a:lnTo>
                    <a:lnTo>
                      <a:pt x="353" y="266"/>
                    </a:lnTo>
                    <a:lnTo>
                      <a:pt x="353" y="267"/>
                    </a:lnTo>
                    <a:lnTo>
                      <a:pt x="352" y="269"/>
                    </a:lnTo>
                    <a:lnTo>
                      <a:pt x="352" y="270"/>
                    </a:lnTo>
                    <a:lnTo>
                      <a:pt x="351" y="272"/>
                    </a:lnTo>
                    <a:lnTo>
                      <a:pt x="350" y="273"/>
                    </a:lnTo>
                    <a:lnTo>
                      <a:pt x="349" y="275"/>
                    </a:lnTo>
                    <a:lnTo>
                      <a:pt x="348" y="276"/>
                    </a:lnTo>
                    <a:lnTo>
                      <a:pt x="348" y="278"/>
                    </a:lnTo>
                    <a:lnTo>
                      <a:pt x="347" y="279"/>
                    </a:lnTo>
                    <a:lnTo>
                      <a:pt x="346" y="281"/>
                    </a:lnTo>
                    <a:lnTo>
                      <a:pt x="345" y="282"/>
                    </a:lnTo>
                    <a:lnTo>
                      <a:pt x="344" y="283"/>
                    </a:lnTo>
                    <a:lnTo>
                      <a:pt x="343" y="284"/>
                    </a:lnTo>
                    <a:lnTo>
                      <a:pt x="342" y="286"/>
                    </a:lnTo>
                    <a:lnTo>
                      <a:pt x="339" y="288"/>
                    </a:lnTo>
                    <a:lnTo>
                      <a:pt x="337" y="291"/>
                    </a:lnTo>
                    <a:lnTo>
                      <a:pt x="336" y="292"/>
                    </a:lnTo>
                    <a:lnTo>
                      <a:pt x="334" y="293"/>
                    </a:lnTo>
                    <a:lnTo>
                      <a:pt x="333" y="294"/>
                    </a:lnTo>
                    <a:lnTo>
                      <a:pt x="332" y="295"/>
                    </a:lnTo>
                    <a:lnTo>
                      <a:pt x="330" y="295"/>
                    </a:lnTo>
                    <a:lnTo>
                      <a:pt x="329" y="296"/>
                    </a:lnTo>
                    <a:lnTo>
                      <a:pt x="327" y="297"/>
                    </a:lnTo>
                    <a:lnTo>
                      <a:pt x="326" y="298"/>
                    </a:lnTo>
                    <a:lnTo>
                      <a:pt x="324" y="298"/>
                    </a:lnTo>
                    <a:lnTo>
                      <a:pt x="322" y="299"/>
                    </a:lnTo>
                    <a:lnTo>
                      <a:pt x="321" y="300"/>
                    </a:lnTo>
                    <a:lnTo>
                      <a:pt x="319" y="300"/>
                    </a:lnTo>
                    <a:lnTo>
                      <a:pt x="318" y="300"/>
                    </a:lnTo>
                    <a:lnTo>
                      <a:pt x="316" y="301"/>
                    </a:lnTo>
                    <a:lnTo>
                      <a:pt x="314" y="301"/>
                    </a:lnTo>
                    <a:lnTo>
                      <a:pt x="312" y="301"/>
                    </a:lnTo>
                    <a:lnTo>
                      <a:pt x="310" y="301"/>
                    </a:lnTo>
                    <a:lnTo>
                      <a:pt x="308" y="301"/>
                    </a:lnTo>
                    <a:lnTo>
                      <a:pt x="306" y="301"/>
                    </a:lnTo>
                    <a:lnTo>
                      <a:pt x="304" y="300"/>
                    </a:lnTo>
                    <a:lnTo>
                      <a:pt x="302" y="300"/>
                    </a:lnTo>
                    <a:lnTo>
                      <a:pt x="301" y="300"/>
                    </a:lnTo>
                    <a:lnTo>
                      <a:pt x="299" y="299"/>
                    </a:lnTo>
                    <a:lnTo>
                      <a:pt x="298" y="299"/>
                    </a:lnTo>
                    <a:lnTo>
                      <a:pt x="296" y="298"/>
                    </a:lnTo>
                    <a:lnTo>
                      <a:pt x="295" y="298"/>
                    </a:lnTo>
                    <a:lnTo>
                      <a:pt x="293" y="297"/>
                    </a:lnTo>
                    <a:lnTo>
                      <a:pt x="292" y="297"/>
                    </a:lnTo>
                    <a:lnTo>
                      <a:pt x="290" y="296"/>
                    </a:lnTo>
                    <a:lnTo>
                      <a:pt x="288" y="295"/>
                    </a:lnTo>
                    <a:lnTo>
                      <a:pt x="285" y="293"/>
                    </a:lnTo>
                    <a:lnTo>
                      <a:pt x="283" y="292"/>
                    </a:lnTo>
                    <a:lnTo>
                      <a:pt x="280" y="291"/>
                    </a:lnTo>
                    <a:lnTo>
                      <a:pt x="278" y="290"/>
                    </a:lnTo>
                    <a:lnTo>
                      <a:pt x="277" y="290"/>
                    </a:lnTo>
                    <a:lnTo>
                      <a:pt x="275" y="290"/>
                    </a:lnTo>
                    <a:lnTo>
                      <a:pt x="274" y="289"/>
                    </a:lnTo>
                    <a:lnTo>
                      <a:pt x="273" y="289"/>
                    </a:lnTo>
                    <a:lnTo>
                      <a:pt x="271" y="289"/>
                    </a:lnTo>
                    <a:lnTo>
                      <a:pt x="270" y="289"/>
                    </a:lnTo>
                    <a:lnTo>
                      <a:pt x="268" y="289"/>
                    </a:lnTo>
                    <a:lnTo>
                      <a:pt x="267" y="289"/>
                    </a:lnTo>
                    <a:lnTo>
                      <a:pt x="266" y="289"/>
                    </a:lnTo>
                    <a:lnTo>
                      <a:pt x="264" y="289"/>
                    </a:lnTo>
                    <a:lnTo>
                      <a:pt x="263" y="289"/>
                    </a:lnTo>
                    <a:lnTo>
                      <a:pt x="261" y="290"/>
                    </a:lnTo>
                    <a:lnTo>
                      <a:pt x="260" y="291"/>
                    </a:lnTo>
                    <a:lnTo>
                      <a:pt x="259" y="292"/>
                    </a:lnTo>
                    <a:lnTo>
                      <a:pt x="257" y="293"/>
                    </a:lnTo>
                    <a:lnTo>
                      <a:pt x="256" y="294"/>
                    </a:lnTo>
                    <a:lnTo>
                      <a:pt x="255" y="296"/>
                    </a:lnTo>
                    <a:lnTo>
                      <a:pt x="253" y="297"/>
                    </a:lnTo>
                    <a:lnTo>
                      <a:pt x="252" y="299"/>
                    </a:lnTo>
                    <a:lnTo>
                      <a:pt x="251" y="301"/>
                    </a:lnTo>
                    <a:lnTo>
                      <a:pt x="249" y="302"/>
                    </a:lnTo>
                    <a:lnTo>
                      <a:pt x="248" y="304"/>
                    </a:lnTo>
                    <a:lnTo>
                      <a:pt x="247" y="306"/>
                    </a:lnTo>
                    <a:lnTo>
                      <a:pt x="245" y="308"/>
                    </a:lnTo>
                    <a:lnTo>
                      <a:pt x="244" y="309"/>
                    </a:lnTo>
                    <a:lnTo>
                      <a:pt x="242" y="311"/>
                    </a:lnTo>
                    <a:lnTo>
                      <a:pt x="240" y="313"/>
                    </a:lnTo>
                    <a:lnTo>
                      <a:pt x="239" y="314"/>
                    </a:lnTo>
                    <a:lnTo>
                      <a:pt x="237" y="316"/>
                    </a:lnTo>
                    <a:lnTo>
                      <a:pt x="235" y="317"/>
                    </a:lnTo>
                    <a:lnTo>
                      <a:pt x="233" y="319"/>
                    </a:lnTo>
                    <a:lnTo>
                      <a:pt x="232" y="320"/>
                    </a:lnTo>
                    <a:lnTo>
                      <a:pt x="229" y="321"/>
                    </a:lnTo>
                    <a:lnTo>
                      <a:pt x="227" y="322"/>
                    </a:lnTo>
                    <a:lnTo>
                      <a:pt x="225" y="323"/>
                    </a:lnTo>
                    <a:lnTo>
                      <a:pt x="223" y="324"/>
                    </a:lnTo>
                    <a:lnTo>
                      <a:pt x="221" y="325"/>
                    </a:lnTo>
                    <a:lnTo>
                      <a:pt x="220" y="325"/>
                    </a:lnTo>
                    <a:lnTo>
                      <a:pt x="219" y="325"/>
                    </a:lnTo>
                    <a:lnTo>
                      <a:pt x="217" y="325"/>
                    </a:lnTo>
                    <a:lnTo>
                      <a:pt x="216" y="325"/>
                    </a:lnTo>
                    <a:lnTo>
                      <a:pt x="215" y="325"/>
                    </a:lnTo>
                    <a:lnTo>
                      <a:pt x="214" y="325"/>
                    </a:lnTo>
                    <a:lnTo>
                      <a:pt x="212" y="325"/>
                    </a:lnTo>
                    <a:lnTo>
                      <a:pt x="211" y="325"/>
                    </a:lnTo>
                    <a:lnTo>
                      <a:pt x="209" y="325"/>
                    </a:lnTo>
                    <a:lnTo>
                      <a:pt x="207" y="325"/>
                    </a:lnTo>
                    <a:lnTo>
                      <a:pt x="206" y="325"/>
                    </a:lnTo>
                    <a:lnTo>
                      <a:pt x="205" y="325"/>
                    </a:lnTo>
                    <a:lnTo>
                      <a:pt x="203" y="325"/>
                    </a:lnTo>
                    <a:lnTo>
                      <a:pt x="202" y="325"/>
                    </a:lnTo>
                    <a:lnTo>
                      <a:pt x="200" y="325"/>
                    </a:lnTo>
                    <a:lnTo>
                      <a:pt x="199" y="324"/>
                    </a:lnTo>
                    <a:lnTo>
                      <a:pt x="198" y="324"/>
                    </a:lnTo>
                    <a:lnTo>
                      <a:pt x="196" y="324"/>
                    </a:lnTo>
                    <a:lnTo>
                      <a:pt x="195" y="324"/>
                    </a:lnTo>
                    <a:lnTo>
                      <a:pt x="192" y="324"/>
                    </a:lnTo>
                    <a:lnTo>
                      <a:pt x="190" y="324"/>
                    </a:lnTo>
                    <a:lnTo>
                      <a:pt x="188" y="323"/>
                    </a:lnTo>
                    <a:lnTo>
                      <a:pt x="185" y="323"/>
                    </a:lnTo>
                    <a:lnTo>
                      <a:pt x="183" y="323"/>
                    </a:lnTo>
                    <a:lnTo>
                      <a:pt x="181" y="322"/>
                    </a:lnTo>
                    <a:lnTo>
                      <a:pt x="179" y="322"/>
                    </a:lnTo>
                    <a:lnTo>
                      <a:pt x="177" y="321"/>
                    </a:lnTo>
                    <a:lnTo>
                      <a:pt x="175" y="321"/>
                    </a:lnTo>
                    <a:lnTo>
                      <a:pt x="173" y="321"/>
                    </a:lnTo>
                    <a:lnTo>
                      <a:pt x="171" y="320"/>
                    </a:lnTo>
                    <a:lnTo>
                      <a:pt x="170" y="319"/>
                    </a:lnTo>
                    <a:lnTo>
                      <a:pt x="168" y="318"/>
                    </a:lnTo>
                    <a:lnTo>
                      <a:pt x="167" y="318"/>
                    </a:lnTo>
                    <a:lnTo>
                      <a:pt x="165" y="317"/>
                    </a:lnTo>
                    <a:lnTo>
                      <a:pt x="164" y="316"/>
                    </a:lnTo>
                    <a:lnTo>
                      <a:pt x="163" y="315"/>
                    </a:lnTo>
                    <a:lnTo>
                      <a:pt x="162" y="314"/>
                    </a:lnTo>
                    <a:lnTo>
                      <a:pt x="162" y="313"/>
                    </a:lnTo>
                    <a:lnTo>
                      <a:pt x="161" y="312"/>
                    </a:lnTo>
                    <a:lnTo>
                      <a:pt x="160" y="310"/>
                    </a:lnTo>
                    <a:lnTo>
                      <a:pt x="159" y="309"/>
                    </a:lnTo>
                    <a:lnTo>
                      <a:pt x="159" y="308"/>
                    </a:lnTo>
                    <a:lnTo>
                      <a:pt x="158" y="306"/>
                    </a:lnTo>
                    <a:lnTo>
                      <a:pt x="158" y="305"/>
                    </a:lnTo>
                    <a:lnTo>
                      <a:pt x="158" y="303"/>
                    </a:lnTo>
                    <a:lnTo>
                      <a:pt x="158" y="302"/>
                    </a:lnTo>
                    <a:lnTo>
                      <a:pt x="158" y="300"/>
                    </a:lnTo>
                    <a:lnTo>
                      <a:pt x="158" y="298"/>
                    </a:lnTo>
                    <a:lnTo>
                      <a:pt x="158" y="297"/>
                    </a:lnTo>
                    <a:lnTo>
                      <a:pt x="158" y="295"/>
                    </a:lnTo>
                    <a:lnTo>
                      <a:pt x="159" y="294"/>
                    </a:lnTo>
                    <a:lnTo>
                      <a:pt x="159" y="293"/>
                    </a:lnTo>
                    <a:lnTo>
                      <a:pt x="160" y="291"/>
                    </a:lnTo>
                    <a:lnTo>
                      <a:pt x="161" y="289"/>
                    </a:lnTo>
                    <a:lnTo>
                      <a:pt x="162" y="287"/>
                    </a:lnTo>
                    <a:lnTo>
                      <a:pt x="164" y="285"/>
                    </a:lnTo>
                    <a:lnTo>
                      <a:pt x="165" y="283"/>
                    </a:lnTo>
                    <a:lnTo>
                      <a:pt x="167" y="281"/>
                    </a:lnTo>
                    <a:lnTo>
                      <a:pt x="169" y="279"/>
                    </a:lnTo>
                    <a:lnTo>
                      <a:pt x="170" y="277"/>
                    </a:lnTo>
                    <a:lnTo>
                      <a:pt x="172" y="276"/>
                    </a:lnTo>
                    <a:lnTo>
                      <a:pt x="173" y="273"/>
                    </a:lnTo>
                    <a:lnTo>
                      <a:pt x="174" y="271"/>
                    </a:lnTo>
                    <a:lnTo>
                      <a:pt x="174" y="268"/>
                    </a:lnTo>
                    <a:lnTo>
                      <a:pt x="175" y="266"/>
                    </a:lnTo>
                    <a:lnTo>
                      <a:pt x="174" y="264"/>
                    </a:lnTo>
                    <a:lnTo>
                      <a:pt x="174" y="263"/>
                    </a:lnTo>
                    <a:lnTo>
                      <a:pt x="174" y="262"/>
                    </a:lnTo>
                    <a:lnTo>
                      <a:pt x="174" y="260"/>
                    </a:lnTo>
                    <a:lnTo>
                      <a:pt x="174" y="259"/>
                    </a:lnTo>
                    <a:lnTo>
                      <a:pt x="174" y="258"/>
                    </a:lnTo>
                    <a:lnTo>
                      <a:pt x="174" y="257"/>
                    </a:lnTo>
                    <a:lnTo>
                      <a:pt x="174" y="256"/>
                    </a:lnTo>
                    <a:lnTo>
                      <a:pt x="174" y="253"/>
                    </a:lnTo>
                    <a:lnTo>
                      <a:pt x="174" y="252"/>
                    </a:lnTo>
                    <a:lnTo>
                      <a:pt x="173" y="250"/>
                    </a:lnTo>
                    <a:lnTo>
                      <a:pt x="173" y="248"/>
                    </a:lnTo>
                    <a:lnTo>
                      <a:pt x="172" y="247"/>
                    </a:lnTo>
                    <a:lnTo>
                      <a:pt x="171" y="246"/>
                    </a:lnTo>
                    <a:lnTo>
                      <a:pt x="170" y="245"/>
                    </a:lnTo>
                    <a:lnTo>
                      <a:pt x="169" y="244"/>
                    </a:lnTo>
                    <a:lnTo>
                      <a:pt x="168" y="243"/>
                    </a:lnTo>
                    <a:lnTo>
                      <a:pt x="166" y="243"/>
                    </a:lnTo>
                    <a:lnTo>
                      <a:pt x="164" y="243"/>
                    </a:lnTo>
                    <a:lnTo>
                      <a:pt x="162" y="243"/>
                    </a:lnTo>
                    <a:lnTo>
                      <a:pt x="160" y="244"/>
                    </a:lnTo>
                    <a:lnTo>
                      <a:pt x="158" y="244"/>
                    </a:lnTo>
                    <a:lnTo>
                      <a:pt x="156" y="245"/>
                    </a:lnTo>
                    <a:lnTo>
                      <a:pt x="155" y="246"/>
                    </a:lnTo>
                    <a:lnTo>
                      <a:pt x="153" y="248"/>
                    </a:lnTo>
                    <a:lnTo>
                      <a:pt x="152" y="249"/>
                    </a:lnTo>
                    <a:lnTo>
                      <a:pt x="151" y="251"/>
                    </a:lnTo>
                    <a:lnTo>
                      <a:pt x="150" y="252"/>
                    </a:lnTo>
                    <a:lnTo>
                      <a:pt x="148" y="254"/>
                    </a:lnTo>
                    <a:lnTo>
                      <a:pt x="147" y="256"/>
                    </a:lnTo>
                    <a:lnTo>
                      <a:pt x="145" y="258"/>
                    </a:lnTo>
                    <a:lnTo>
                      <a:pt x="144" y="260"/>
                    </a:lnTo>
                    <a:lnTo>
                      <a:pt x="142" y="261"/>
                    </a:lnTo>
                    <a:lnTo>
                      <a:pt x="140" y="263"/>
                    </a:lnTo>
                    <a:lnTo>
                      <a:pt x="138" y="264"/>
                    </a:lnTo>
                    <a:lnTo>
                      <a:pt x="135" y="265"/>
                    </a:lnTo>
                    <a:lnTo>
                      <a:pt x="134" y="265"/>
                    </a:lnTo>
                    <a:lnTo>
                      <a:pt x="133" y="266"/>
                    </a:lnTo>
                    <a:lnTo>
                      <a:pt x="132" y="266"/>
                    </a:lnTo>
                    <a:lnTo>
                      <a:pt x="131" y="267"/>
                    </a:lnTo>
                    <a:lnTo>
                      <a:pt x="128" y="268"/>
                    </a:lnTo>
                    <a:lnTo>
                      <a:pt x="127" y="269"/>
                    </a:lnTo>
                    <a:lnTo>
                      <a:pt x="124" y="270"/>
                    </a:lnTo>
                    <a:lnTo>
                      <a:pt x="123" y="271"/>
                    </a:lnTo>
                    <a:lnTo>
                      <a:pt x="121" y="273"/>
                    </a:lnTo>
                    <a:lnTo>
                      <a:pt x="120" y="274"/>
                    </a:lnTo>
                    <a:lnTo>
                      <a:pt x="119" y="275"/>
                    </a:lnTo>
                    <a:lnTo>
                      <a:pt x="118" y="277"/>
                    </a:lnTo>
                    <a:lnTo>
                      <a:pt x="117" y="278"/>
                    </a:lnTo>
                    <a:lnTo>
                      <a:pt x="116" y="280"/>
                    </a:lnTo>
                    <a:lnTo>
                      <a:pt x="115" y="281"/>
                    </a:lnTo>
                    <a:lnTo>
                      <a:pt x="114" y="283"/>
                    </a:lnTo>
                    <a:lnTo>
                      <a:pt x="114" y="284"/>
                    </a:lnTo>
                    <a:lnTo>
                      <a:pt x="113" y="286"/>
                    </a:lnTo>
                    <a:lnTo>
                      <a:pt x="113" y="288"/>
                    </a:lnTo>
                    <a:lnTo>
                      <a:pt x="112" y="290"/>
                    </a:lnTo>
                    <a:lnTo>
                      <a:pt x="112" y="291"/>
                    </a:lnTo>
                    <a:lnTo>
                      <a:pt x="112" y="293"/>
                    </a:lnTo>
                    <a:lnTo>
                      <a:pt x="112" y="294"/>
                    </a:lnTo>
                    <a:lnTo>
                      <a:pt x="112" y="296"/>
                    </a:lnTo>
                    <a:lnTo>
                      <a:pt x="112" y="297"/>
                    </a:lnTo>
                    <a:lnTo>
                      <a:pt x="112" y="299"/>
                    </a:lnTo>
                    <a:lnTo>
                      <a:pt x="111" y="300"/>
                    </a:lnTo>
                    <a:lnTo>
                      <a:pt x="111" y="302"/>
                    </a:lnTo>
                    <a:lnTo>
                      <a:pt x="110" y="303"/>
                    </a:lnTo>
                    <a:lnTo>
                      <a:pt x="110" y="305"/>
                    </a:lnTo>
                    <a:lnTo>
                      <a:pt x="110" y="307"/>
                    </a:lnTo>
                    <a:lnTo>
                      <a:pt x="109" y="309"/>
                    </a:lnTo>
                    <a:lnTo>
                      <a:pt x="108" y="310"/>
                    </a:lnTo>
                    <a:lnTo>
                      <a:pt x="107" y="311"/>
                    </a:lnTo>
                    <a:lnTo>
                      <a:pt x="106" y="313"/>
                    </a:lnTo>
                    <a:lnTo>
                      <a:pt x="106" y="314"/>
                    </a:lnTo>
                    <a:lnTo>
                      <a:pt x="104" y="317"/>
                    </a:lnTo>
                    <a:lnTo>
                      <a:pt x="102" y="319"/>
                    </a:lnTo>
                    <a:lnTo>
                      <a:pt x="100" y="320"/>
                    </a:lnTo>
                    <a:lnTo>
                      <a:pt x="99" y="321"/>
                    </a:lnTo>
                    <a:lnTo>
                      <a:pt x="98" y="322"/>
                    </a:lnTo>
                    <a:lnTo>
                      <a:pt x="96" y="323"/>
                    </a:lnTo>
                    <a:lnTo>
                      <a:pt x="95" y="324"/>
                    </a:lnTo>
                    <a:lnTo>
                      <a:pt x="93" y="324"/>
                    </a:lnTo>
                    <a:lnTo>
                      <a:pt x="92" y="325"/>
                    </a:lnTo>
                    <a:lnTo>
                      <a:pt x="90" y="326"/>
                    </a:lnTo>
                    <a:lnTo>
                      <a:pt x="89" y="326"/>
                    </a:lnTo>
                    <a:lnTo>
                      <a:pt x="87" y="327"/>
                    </a:lnTo>
                    <a:lnTo>
                      <a:pt x="85" y="328"/>
                    </a:lnTo>
                    <a:lnTo>
                      <a:pt x="84" y="328"/>
                    </a:lnTo>
                    <a:lnTo>
                      <a:pt x="82" y="329"/>
                    </a:lnTo>
                    <a:lnTo>
                      <a:pt x="80" y="329"/>
                    </a:lnTo>
                    <a:lnTo>
                      <a:pt x="78" y="329"/>
                    </a:lnTo>
                    <a:lnTo>
                      <a:pt x="76" y="329"/>
                    </a:lnTo>
                    <a:lnTo>
                      <a:pt x="75" y="329"/>
                    </a:lnTo>
                    <a:lnTo>
                      <a:pt x="73" y="329"/>
                    </a:lnTo>
                    <a:lnTo>
                      <a:pt x="71" y="329"/>
                    </a:lnTo>
                    <a:lnTo>
                      <a:pt x="69" y="329"/>
                    </a:lnTo>
                    <a:lnTo>
                      <a:pt x="67" y="329"/>
                    </a:lnTo>
                    <a:lnTo>
                      <a:pt x="65" y="328"/>
                    </a:lnTo>
                    <a:lnTo>
                      <a:pt x="63" y="328"/>
                    </a:lnTo>
                    <a:lnTo>
                      <a:pt x="62" y="327"/>
                    </a:lnTo>
                    <a:lnTo>
                      <a:pt x="60" y="326"/>
                    </a:lnTo>
                    <a:lnTo>
                      <a:pt x="58" y="326"/>
                    </a:lnTo>
                    <a:lnTo>
                      <a:pt x="57" y="325"/>
                    </a:lnTo>
                    <a:lnTo>
                      <a:pt x="55" y="324"/>
                    </a:lnTo>
                    <a:lnTo>
                      <a:pt x="54" y="323"/>
                    </a:lnTo>
                    <a:lnTo>
                      <a:pt x="52" y="322"/>
                    </a:lnTo>
                    <a:lnTo>
                      <a:pt x="50" y="321"/>
                    </a:lnTo>
                    <a:lnTo>
                      <a:pt x="49" y="320"/>
                    </a:lnTo>
                    <a:lnTo>
                      <a:pt x="47" y="319"/>
                    </a:lnTo>
                    <a:lnTo>
                      <a:pt x="46" y="319"/>
                    </a:lnTo>
                    <a:lnTo>
                      <a:pt x="44" y="318"/>
                    </a:lnTo>
                    <a:lnTo>
                      <a:pt x="43" y="317"/>
                    </a:lnTo>
                    <a:lnTo>
                      <a:pt x="41" y="317"/>
                    </a:lnTo>
                    <a:lnTo>
                      <a:pt x="40" y="316"/>
                    </a:lnTo>
                    <a:lnTo>
                      <a:pt x="38" y="315"/>
                    </a:lnTo>
                    <a:lnTo>
                      <a:pt x="37" y="314"/>
                    </a:lnTo>
                    <a:lnTo>
                      <a:pt x="36" y="314"/>
                    </a:lnTo>
                    <a:lnTo>
                      <a:pt x="34" y="313"/>
                    </a:lnTo>
                    <a:lnTo>
                      <a:pt x="33" y="312"/>
                    </a:lnTo>
                    <a:lnTo>
                      <a:pt x="32" y="312"/>
                    </a:lnTo>
                    <a:lnTo>
                      <a:pt x="30" y="310"/>
                    </a:lnTo>
                    <a:lnTo>
                      <a:pt x="27" y="308"/>
                    </a:lnTo>
                    <a:lnTo>
                      <a:pt x="25" y="306"/>
                    </a:lnTo>
                    <a:lnTo>
                      <a:pt x="23" y="304"/>
                    </a:lnTo>
                    <a:lnTo>
                      <a:pt x="22" y="303"/>
                    </a:lnTo>
                    <a:lnTo>
                      <a:pt x="21" y="302"/>
                    </a:lnTo>
                    <a:lnTo>
                      <a:pt x="20" y="300"/>
                    </a:lnTo>
                    <a:lnTo>
                      <a:pt x="19" y="299"/>
                    </a:lnTo>
                    <a:lnTo>
                      <a:pt x="18" y="297"/>
                    </a:lnTo>
                    <a:lnTo>
                      <a:pt x="17" y="296"/>
                    </a:lnTo>
                    <a:lnTo>
                      <a:pt x="16" y="294"/>
                    </a:lnTo>
                    <a:lnTo>
                      <a:pt x="16" y="292"/>
                    </a:lnTo>
                    <a:lnTo>
                      <a:pt x="15" y="291"/>
                    </a:lnTo>
                    <a:lnTo>
                      <a:pt x="15" y="290"/>
                    </a:lnTo>
                    <a:lnTo>
                      <a:pt x="14" y="289"/>
                    </a:lnTo>
                    <a:lnTo>
                      <a:pt x="14" y="288"/>
                    </a:lnTo>
                    <a:lnTo>
                      <a:pt x="13" y="286"/>
                    </a:lnTo>
                    <a:lnTo>
                      <a:pt x="13" y="285"/>
                    </a:lnTo>
                    <a:lnTo>
                      <a:pt x="13" y="283"/>
                    </a:lnTo>
                    <a:lnTo>
                      <a:pt x="13" y="282"/>
                    </a:lnTo>
                    <a:lnTo>
                      <a:pt x="12" y="281"/>
                    </a:lnTo>
                    <a:lnTo>
                      <a:pt x="12" y="279"/>
                    </a:lnTo>
                    <a:lnTo>
                      <a:pt x="12" y="277"/>
                    </a:lnTo>
                    <a:lnTo>
                      <a:pt x="12" y="276"/>
                    </a:lnTo>
                    <a:lnTo>
                      <a:pt x="11" y="274"/>
                    </a:lnTo>
                    <a:lnTo>
                      <a:pt x="11" y="272"/>
                    </a:lnTo>
                    <a:lnTo>
                      <a:pt x="11" y="270"/>
                    </a:lnTo>
                    <a:lnTo>
                      <a:pt x="11" y="268"/>
                    </a:lnTo>
                    <a:lnTo>
                      <a:pt x="10" y="266"/>
                    </a:lnTo>
                    <a:lnTo>
                      <a:pt x="10" y="264"/>
                    </a:lnTo>
                    <a:lnTo>
                      <a:pt x="10" y="262"/>
                    </a:lnTo>
                    <a:lnTo>
                      <a:pt x="10" y="260"/>
                    </a:lnTo>
                    <a:lnTo>
                      <a:pt x="10" y="258"/>
                    </a:lnTo>
                    <a:lnTo>
                      <a:pt x="9" y="256"/>
                    </a:lnTo>
                    <a:lnTo>
                      <a:pt x="9" y="253"/>
                    </a:lnTo>
                    <a:lnTo>
                      <a:pt x="9" y="251"/>
                    </a:lnTo>
                    <a:lnTo>
                      <a:pt x="9" y="249"/>
                    </a:lnTo>
                    <a:lnTo>
                      <a:pt x="9" y="247"/>
                    </a:lnTo>
                    <a:lnTo>
                      <a:pt x="9" y="244"/>
                    </a:lnTo>
                    <a:lnTo>
                      <a:pt x="9" y="242"/>
                    </a:lnTo>
                    <a:lnTo>
                      <a:pt x="9" y="240"/>
                    </a:lnTo>
                    <a:lnTo>
                      <a:pt x="9" y="238"/>
                    </a:lnTo>
                    <a:lnTo>
                      <a:pt x="9" y="236"/>
                    </a:lnTo>
                    <a:lnTo>
                      <a:pt x="9" y="233"/>
                    </a:lnTo>
                    <a:lnTo>
                      <a:pt x="9" y="231"/>
                    </a:lnTo>
                    <a:lnTo>
                      <a:pt x="9" y="229"/>
                    </a:lnTo>
                    <a:lnTo>
                      <a:pt x="9" y="227"/>
                    </a:lnTo>
                    <a:lnTo>
                      <a:pt x="9" y="225"/>
                    </a:lnTo>
                    <a:lnTo>
                      <a:pt x="9" y="223"/>
                    </a:lnTo>
                    <a:lnTo>
                      <a:pt x="9" y="221"/>
                    </a:lnTo>
                    <a:lnTo>
                      <a:pt x="9" y="218"/>
                    </a:lnTo>
                    <a:lnTo>
                      <a:pt x="9" y="216"/>
                    </a:lnTo>
                    <a:lnTo>
                      <a:pt x="9" y="214"/>
                    </a:lnTo>
                    <a:lnTo>
                      <a:pt x="9" y="212"/>
                    </a:lnTo>
                    <a:lnTo>
                      <a:pt x="9" y="210"/>
                    </a:lnTo>
                    <a:lnTo>
                      <a:pt x="9" y="208"/>
                    </a:lnTo>
                    <a:lnTo>
                      <a:pt x="9" y="206"/>
                    </a:lnTo>
                    <a:lnTo>
                      <a:pt x="10" y="204"/>
                    </a:lnTo>
                    <a:lnTo>
                      <a:pt x="10" y="203"/>
                    </a:lnTo>
                    <a:lnTo>
                      <a:pt x="10" y="201"/>
                    </a:lnTo>
                    <a:lnTo>
                      <a:pt x="10" y="199"/>
                    </a:lnTo>
                    <a:lnTo>
                      <a:pt x="10" y="197"/>
                    </a:lnTo>
                    <a:lnTo>
                      <a:pt x="10" y="195"/>
                    </a:lnTo>
                    <a:lnTo>
                      <a:pt x="10" y="194"/>
                    </a:lnTo>
                    <a:lnTo>
                      <a:pt x="10" y="192"/>
                    </a:lnTo>
                    <a:lnTo>
                      <a:pt x="11" y="191"/>
                    </a:lnTo>
                    <a:lnTo>
                      <a:pt x="11" y="190"/>
                    </a:lnTo>
                    <a:lnTo>
                      <a:pt x="11" y="188"/>
                    </a:lnTo>
                    <a:lnTo>
                      <a:pt x="11" y="186"/>
                    </a:lnTo>
                    <a:lnTo>
                      <a:pt x="12" y="184"/>
                    </a:lnTo>
                    <a:lnTo>
                      <a:pt x="12" y="182"/>
                    </a:lnTo>
                    <a:lnTo>
                      <a:pt x="13" y="181"/>
                    </a:lnTo>
                    <a:lnTo>
                      <a:pt x="13" y="180"/>
                    </a:lnTo>
                    <a:lnTo>
                      <a:pt x="14" y="179"/>
                    </a:lnTo>
                    <a:lnTo>
                      <a:pt x="14" y="177"/>
                    </a:lnTo>
                    <a:lnTo>
                      <a:pt x="15" y="176"/>
                    </a:lnTo>
                    <a:lnTo>
                      <a:pt x="15" y="174"/>
                    </a:lnTo>
                    <a:lnTo>
                      <a:pt x="16" y="173"/>
                    </a:lnTo>
                    <a:lnTo>
                      <a:pt x="16" y="171"/>
                    </a:lnTo>
                    <a:lnTo>
                      <a:pt x="17" y="170"/>
                    </a:lnTo>
                    <a:lnTo>
                      <a:pt x="17" y="168"/>
                    </a:lnTo>
                    <a:lnTo>
                      <a:pt x="17" y="166"/>
                    </a:lnTo>
                    <a:lnTo>
                      <a:pt x="18" y="164"/>
                    </a:lnTo>
                    <a:lnTo>
                      <a:pt x="19" y="162"/>
                    </a:lnTo>
                    <a:lnTo>
                      <a:pt x="19" y="160"/>
                    </a:lnTo>
                    <a:lnTo>
                      <a:pt x="20" y="159"/>
                    </a:lnTo>
                    <a:lnTo>
                      <a:pt x="20" y="157"/>
                    </a:lnTo>
                    <a:lnTo>
                      <a:pt x="21" y="155"/>
                    </a:lnTo>
                    <a:lnTo>
                      <a:pt x="22" y="153"/>
                    </a:lnTo>
                    <a:lnTo>
                      <a:pt x="22" y="151"/>
                    </a:lnTo>
                    <a:lnTo>
                      <a:pt x="23" y="149"/>
                    </a:lnTo>
                    <a:lnTo>
                      <a:pt x="23" y="147"/>
                    </a:lnTo>
                    <a:lnTo>
                      <a:pt x="24" y="145"/>
                    </a:lnTo>
                    <a:lnTo>
                      <a:pt x="25" y="143"/>
                    </a:lnTo>
                    <a:lnTo>
                      <a:pt x="26" y="141"/>
                    </a:lnTo>
                    <a:lnTo>
                      <a:pt x="26" y="140"/>
                    </a:lnTo>
                    <a:lnTo>
                      <a:pt x="27" y="138"/>
                    </a:lnTo>
                    <a:lnTo>
                      <a:pt x="28" y="136"/>
                    </a:lnTo>
                    <a:lnTo>
                      <a:pt x="28" y="134"/>
                    </a:lnTo>
                    <a:lnTo>
                      <a:pt x="29" y="133"/>
                    </a:lnTo>
                    <a:lnTo>
                      <a:pt x="30" y="131"/>
                    </a:lnTo>
                    <a:lnTo>
                      <a:pt x="31" y="129"/>
                    </a:lnTo>
                    <a:lnTo>
                      <a:pt x="32" y="128"/>
                    </a:lnTo>
                    <a:lnTo>
                      <a:pt x="33" y="127"/>
                    </a:lnTo>
                    <a:lnTo>
                      <a:pt x="34" y="126"/>
                    </a:lnTo>
                    <a:lnTo>
                      <a:pt x="35" y="124"/>
                    </a:lnTo>
                    <a:lnTo>
                      <a:pt x="35" y="122"/>
                    </a:lnTo>
                    <a:lnTo>
                      <a:pt x="36" y="120"/>
                    </a:lnTo>
                    <a:lnTo>
                      <a:pt x="37" y="118"/>
                    </a:lnTo>
                    <a:lnTo>
                      <a:pt x="38" y="116"/>
                    </a:lnTo>
                    <a:lnTo>
                      <a:pt x="39" y="113"/>
                    </a:lnTo>
                    <a:lnTo>
                      <a:pt x="40" y="111"/>
                    </a:lnTo>
                    <a:lnTo>
                      <a:pt x="40" y="109"/>
                    </a:lnTo>
                    <a:lnTo>
                      <a:pt x="41" y="108"/>
                    </a:lnTo>
                    <a:lnTo>
                      <a:pt x="41" y="107"/>
                    </a:lnTo>
                    <a:lnTo>
                      <a:pt x="42" y="105"/>
                    </a:lnTo>
                    <a:lnTo>
                      <a:pt x="42" y="104"/>
                    </a:lnTo>
                    <a:lnTo>
                      <a:pt x="42" y="102"/>
                    </a:lnTo>
                    <a:lnTo>
                      <a:pt x="43" y="101"/>
                    </a:lnTo>
                    <a:lnTo>
                      <a:pt x="43" y="100"/>
                    </a:lnTo>
                    <a:lnTo>
                      <a:pt x="43" y="98"/>
                    </a:lnTo>
                    <a:lnTo>
                      <a:pt x="44" y="97"/>
                    </a:lnTo>
                    <a:lnTo>
                      <a:pt x="44" y="95"/>
                    </a:lnTo>
                    <a:lnTo>
                      <a:pt x="45" y="94"/>
                    </a:lnTo>
                    <a:lnTo>
                      <a:pt x="45" y="92"/>
                    </a:lnTo>
                    <a:lnTo>
                      <a:pt x="46" y="91"/>
                    </a:lnTo>
                    <a:lnTo>
                      <a:pt x="46" y="90"/>
                    </a:lnTo>
                    <a:lnTo>
                      <a:pt x="46" y="88"/>
                    </a:lnTo>
                    <a:lnTo>
                      <a:pt x="47" y="87"/>
                    </a:lnTo>
                    <a:lnTo>
                      <a:pt x="47" y="85"/>
                    </a:lnTo>
                    <a:lnTo>
                      <a:pt x="47" y="84"/>
                    </a:lnTo>
                    <a:lnTo>
                      <a:pt x="48" y="82"/>
                    </a:lnTo>
                    <a:lnTo>
                      <a:pt x="48" y="81"/>
                    </a:lnTo>
                    <a:lnTo>
                      <a:pt x="48" y="79"/>
                    </a:lnTo>
                    <a:lnTo>
                      <a:pt x="49" y="78"/>
                    </a:lnTo>
                    <a:lnTo>
                      <a:pt x="49" y="77"/>
                    </a:lnTo>
                    <a:lnTo>
                      <a:pt x="49" y="76"/>
                    </a:lnTo>
                    <a:lnTo>
                      <a:pt x="50" y="74"/>
                    </a:lnTo>
                    <a:lnTo>
                      <a:pt x="50" y="73"/>
                    </a:lnTo>
                    <a:lnTo>
                      <a:pt x="50" y="71"/>
                    </a:lnTo>
                    <a:lnTo>
                      <a:pt x="50" y="69"/>
                    </a:lnTo>
                    <a:lnTo>
                      <a:pt x="51" y="66"/>
                    </a:lnTo>
                    <a:lnTo>
                      <a:pt x="51" y="65"/>
                    </a:lnTo>
                    <a:lnTo>
                      <a:pt x="51" y="64"/>
                    </a:lnTo>
                    <a:lnTo>
                      <a:pt x="51" y="62"/>
                    </a:lnTo>
                    <a:lnTo>
                      <a:pt x="51" y="62"/>
                    </a:lnTo>
                    <a:lnTo>
                      <a:pt x="51" y="59"/>
                    </a:lnTo>
                    <a:lnTo>
                      <a:pt x="52" y="57"/>
                    </a:lnTo>
                    <a:lnTo>
                      <a:pt x="52" y="55"/>
                    </a:lnTo>
                    <a:lnTo>
                      <a:pt x="52" y="54"/>
                    </a:lnTo>
                    <a:lnTo>
                      <a:pt x="52" y="52"/>
                    </a:lnTo>
                    <a:lnTo>
                      <a:pt x="52" y="51"/>
                    </a:lnTo>
                    <a:lnTo>
                      <a:pt x="51" y="49"/>
                    </a:lnTo>
                    <a:lnTo>
                      <a:pt x="50" y="47"/>
                    </a:lnTo>
                    <a:lnTo>
                      <a:pt x="50" y="45"/>
                    </a:lnTo>
                    <a:lnTo>
                      <a:pt x="50" y="44"/>
                    </a:lnTo>
                    <a:lnTo>
                      <a:pt x="48" y="43"/>
                    </a:lnTo>
                    <a:lnTo>
                      <a:pt x="48" y="43"/>
                    </a:lnTo>
                    <a:lnTo>
                      <a:pt x="47" y="44"/>
                    </a:lnTo>
                    <a:lnTo>
                      <a:pt x="46" y="46"/>
                    </a:lnTo>
                    <a:lnTo>
                      <a:pt x="46" y="47"/>
                    </a:lnTo>
                    <a:lnTo>
                      <a:pt x="46" y="48"/>
                    </a:lnTo>
                    <a:lnTo>
                      <a:pt x="46" y="50"/>
                    </a:lnTo>
                    <a:lnTo>
                      <a:pt x="46" y="52"/>
                    </a:lnTo>
                    <a:lnTo>
                      <a:pt x="46" y="52"/>
                    </a:lnTo>
                    <a:close/>
                  </a:path>
                </a:pathLst>
              </a:custGeom>
              <a:solidFill>
                <a:srgbClr val="E34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4">
                <a:extLst>
                  <a:ext uri="{FF2B5EF4-FFF2-40B4-BE49-F238E27FC236}">
                    <a16:creationId xmlns:a16="http://schemas.microsoft.com/office/drawing/2014/main" id="{BB7E763E-D9D9-441E-B800-58DDF9095128}"/>
                  </a:ext>
                </a:extLst>
              </p:cNvPr>
              <p:cNvSpPr>
                <a:spLocks/>
              </p:cNvSpPr>
              <p:nvPr/>
            </p:nvSpPr>
            <p:spPr bwMode="auto">
              <a:xfrm>
                <a:off x="4636" y="3067"/>
                <a:ext cx="124" cy="71"/>
              </a:xfrm>
              <a:custGeom>
                <a:avLst/>
                <a:gdLst>
                  <a:gd name="T0" fmla="*/ 6 w 124"/>
                  <a:gd name="T1" fmla="*/ 60 h 71"/>
                  <a:gd name="T2" fmla="*/ 13 w 124"/>
                  <a:gd name="T3" fmla="*/ 53 h 71"/>
                  <a:gd name="T4" fmla="*/ 18 w 124"/>
                  <a:gd name="T5" fmla="*/ 44 h 71"/>
                  <a:gd name="T6" fmla="*/ 20 w 124"/>
                  <a:gd name="T7" fmla="*/ 36 h 71"/>
                  <a:gd name="T8" fmla="*/ 20 w 124"/>
                  <a:gd name="T9" fmla="*/ 27 h 71"/>
                  <a:gd name="T10" fmla="*/ 20 w 124"/>
                  <a:gd name="T11" fmla="*/ 19 h 71"/>
                  <a:gd name="T12" fmla="*/ 23 w 124"/>
                  <a:gd name="T13" fmla="*/ 12 h 71"/>
                  <a:gd name="T14" fmla="*/ 29 w 124"/>
                  <a:gd name="T15" fmla="*/ 14 h 71"/>
                  <a:gd name="T16" fmla="*/ 36 w 124"/>
                  <a:gd name="T17" fmla="*/ 22 h 71"/>
                  <a:gd name="T18" fmla="*/ 42 w 124"/>
                  <a:gd name="T19" fmla="*/ 29 h 71"/>
                  <a:gd name="T20" fmla="*/ 47 w 124"/>
                  <a:gd name="T21" fmla="*/ 36 h 71"/>
                  <a:gd name="T22" fmla="*/ 56 w 124"/>
                  <a:gd name="T23" fmla="*/ 42 h 71"/>
                  <a:gd name="T24" fmla="*/ 61 w 124"/>
                  <a:gd name="T25" fmla="*/ 35 h 71"/>
                  <a:gd name="T26" fmla="*/ 62 w 124"/>
                  <a:gd name="T27" fmla="*/ 26 h 71"/>
                  <a:gd name="T28" fmla="*/ 65 w 124"/>
                  <a:gd name="T29" fmla="*/ 19 h 71"/>
                  <a:gd name="T30" fmla="*/ 68 w 124"/>
                  <a:gd name="T31" fmla="*/ 12 h 71"/>
                  <a:gd name="T32" fmla="*/ 74 w 124"/>
                  <a:gd name="T33" fmla="*/ 7 h 71"/>
                  <a:gd name="T34" fmla="*/ 81 w 124"/>
                  <a:gd name="T35" fmla="*/ 3 h 71"/>
                  <a:gd name="T36" fmla="*/ 89 w 124"/>
                  <a:gd name="T37" fmla="*/ 0 h 71"/>
                  <a:gd name="T38" fmla="*/ 92 w 124"/>
                  <a:gd name="T39" fmla="*/ 3 h 71"/>
                  <a:gd name="T40" fmla="*/ 93 w 124"/>
                  <a:gd name="T41" fmla="*/ 11 h 71"/>
                  <a:gd name="T42" fmla="*/ 93 w 124"/>
                  <a:gd name="T43" fmla="*/ 18 h 71"/>
                  <a:gd name="T44" fmla="*/ 96 w 124"/>
                  <a:gd name="T45" fmla="*/ 25 h 71"/>
                  <a:gd name="T46" fmla="*/ 102 w 124"/>
                  <a:gd name="T47" fmla="*/ 24 h 71"/>
                  <a:gd name="T48" fmla="*/ 105 w 124"/>
                  <a:gd name="T49" fmla="*/ 15 h 71"/>
                  <a:gd name="T50" fmla="*/ 107 w 124"/>
                  <a:gd name="T51" fmla="*/ 6 h 71"/>
                  <a:gd name="T52" fmla="*/ 110 w 124"/>
                  <a:gd name="T53" fmla="*/ 2 h 71"/>
                  <a:gd name="T54" fmla="*/ 120 w 124"/>
                  <a:gd name="T55" fmla="*/ 8 h 71"/>
                  <a:gd name="T56" fmla="*/ 124 w 124"/>
                  <a:gd name="T57" fmla="*/ 16 h 71"/>
                  <a:gd name="T58" fmla="*/ 116 w 124"/>
                  <a:gd name="T59" fmla="*/ 15 h 71"/>
                  <a:gd name="T60" fmla="*/ 113 w 124"/>
                  <a:gd name="T61" fmla="*/ 15 h 71"/>
                  <a:gd name="T62" fmla="*/ 112 w 124"/>
                  <a:gd name="T63" fmla="*/ 22 h 71"/>
                  <a:gd name="T64" fmla="*/ 109 w 124"/>
                  <a:gd name="T65" fmla="*/ 31 h 71"/>
                  <a:gd name="T66" fmla="*/ 102 w 124"/>
                  <a:gd name="T67" fmla="*/ 36 h 71"/>
                  <a:gd name="T68" fmla="*/ 93 w 124"/>
                  <a:gd name="T69" fmla="*/ 33 h 71"/>
                  <a:gd name="T70" fmla="*/ 88 w 124"/>
                  <a:gd name="T71" fmla="*/ 26 h 71"/>
                  <a:gd name="T72" fmla="*/ 85 w 124"/>
                  <a:gd name="T73" fmla="*/ 18 h 71"/>
                  <a:gd name="T74" fmla="*/ 78 w 124"/>
                  <a:gd name="T75" fmla="*/ 14 h 71"/>
                  <a:gd name="T76" fmla="*/ 74 w 124"/>
                  <a:gd name="T77" fmla="*/ 21 h 71"/>
                  <a:gd name="T78" fmla="*/ 71 w 124"/>
                  <a:gd name="T79" fmla="*/ 29 h 71"/>
                  <a:gd name="T80" fmla="*/ 69 w 124"/>
                  <a:gd name="T81" fmla="*/ 38 h 71"/>
                  <a:gd name="T82" fmla="*/ 66 w 124"/>
                  <a:gd name="T83" fmla="*/ 46 h 71"/>
                  <a:gd name="T84" fmla="*/ 61 w 124"/>
                  <a:gd name="T85" fmla="*/ 52 h 71"/>
                  <a:gd name="T86" fmla="*/ 51 w 124"/>
                  <a:gd name="T87" fmla="*/ 47 h 71"/>
                  <a:gd name="T88" fmla="*/ 43 w 124"/>
                  <a:gd name="T89" fmla="*/ 37 h 71"/>
                  <a:gd name="T90" fmla="*/ 36 w 124"/>
                  <a:gd name="T91" fmla="*/ 29 h 71"/>
                  <a:gd name="T92" fmla="*/ 29 w 124"/>
                  <a:gd name="T93" fmla="*/ 29 h 71"/>
                  <a:gd name="T94" fmla="*/ 27 w 124"/>
                  <a:gd name="T95" fmla="*/ 37 h 71"/>
                  <a:gd name="T96" fmla="*/ 26 w 124"/>
                  <a:gd name="T97" fmla="*/ 44 h 71"/>
                  <a:gd name="T98" fmla="*/ 25 w 124"/>
                  <a:gd name="T99" fmla="*/ 52 h 71"/>
                  <a:gd name="T100" fmla="*/ 22 w 124"/>
                  <a:gd name="T101" fmla="*/ 58 h 71"/>
                  <a:gd name="T102" fmla="*/ 15 w 124"/>
                  <a:gd name="T103" fmla="*/ 66 h 71"/>
                  <a:gd name="T104" fmla="*/ 6 w 124"/>
                  <a:gd name="T105" fmla="*/ 71 h 71"/>
                  <a:gd name="T106" fmla="*/ 0 w 124"/>
                  <a:gd name="T107"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4" h="71">
                    <a:moveTo>
                      <a:pt x="1" y="67"/>
                    </a:moveTo>
                    <a:lnTo>
                      <a:pt x="2" y="64"/>
                    </a:lnTo>
                    <a:lnTo>
                      <a:pt x="4" y="63"/>
                    </a:lnTo>
                    <a:lnTo>
                      <a:pt x="5" y="62"/>
                    </a:lnTo>
                    <a:lnTo>
                      <a:pt x="6" y="60"/>
                    </a:lnTo>
                    <a:lnTo>
                      <a:pt x="8" y="59"/>
                    </a:lnTo>
                    <a:lnTo>
                      <a:pt x="9" y="57"/>
                    </a:lnTo>
                    <a:lnTo>
                      <a:pt x="11" y="56"/>
                    </a:lnTo>
                    <a:lnTo>
                      <a:pt x="12" y="55"/>
                    </a:lnTo>
                    <a:lnTo>
                      <a:pt x="13" y="53"/>
                    </a:lnTo>
                    <a:lnTo>
                      <a:pt x="15" y="51"/>
                    </a:lnTo>
                    <a:lnTo>
                      <a:pt x="16" y="49"/>
                    </a:lnTo>
                    <a:lnTo>
                      <a:pt x="17" y="47"/>
                    </a:lnTo>
                    <a:lnTo>
                      <a:pt x="18" y="46"/>
                    </a:lnTo>
                    <a:lnTo>
                      <a:pt x="18" y="44"/>
                    </a:lnTo>
                    <a:lnTo>
                      <a:pt x="19" y="43"/>
                    </a:lnTo>
                    <a:lnTo>
                      <a:pt x="19" y="41"/>
                    </a:lnTo>
                    <a:lnTo>
                      <a:pt x="19" y="40"/>
                    </a:lnTo>
                    <a:lnTo>
                      <a:pt x="19" y="38"/>
                    </a:lnTo>
                    <a:lnTo>
                      <a:pt x="20" y="36"/>
                    </a:lnTo>
                    <a:lnTo>
                      <a:pt x="20" y="35"/>
                    </a:lnTo>
                    <a:lnTo>
                      <a:pt x="20" y="33"/>
                    </a:lnTo>
                    <a:lnTo>
                      <a:pt x="20" y="31"/>
                    </a:lnTo>
                    <a:lnTo>
                      <a:pt x="20" y="29"/>
                    </a:lnTo>
                    <a:lnTo>
                      <a:pt x="20" y="27"/>
                    </a:lnTo>
                    <a:lnTo>
                      <a:pt x="20" y="26"/>
                    </a:lnTo>
                    <a:lnTo>
                      <a:pt x="20" y="24"/>
                    </a:lnTo>
                    <a:lnTo>
                      <a:pt x="20" y="23"/>
                    </a:lnTo>
                    <a:lnTo>
                      <a:pt x="20" y="22"/>
                    </a:lnTo>
                    <a:lnTo>
                      <a:pt x="20" y="19"/>
                    </a:lnTo>
                    <a:lnTo>
                      <a:pt x="20" y="17"/>
                    </a:lnTo>
                    <a:lnTo>
                      <a:pt x="20" y="16"/>
                    </a:lnTo>
                    <a:lnTo>
                      <a:pt x="21" y="14"/>
                    </a:lnTo>
                    <a:lnTo>
                      <a:pt x="21" y="12"/>
                    </a:lnTo>
                    <a:lnTo>
                      <a:pt x="23" y="12"/>
                    </a:lnTo>
                    <a:lnTo>
                      <a:pt x="23" y="12"/>
                    </a:lnTo>
                    <a:lnTo>
                      <a:pt x="25" y="12"/>
                    </a:lnTo>
                    <a:lnTo>
                      <a:pt x="26" y="12"/>
                    </a:lnTo>
                    <a:lnTo>
                      <a:pt x="27" y="13"/>
                    </a:lnTo>
                    <a:lnTo>
                      <a:pt x="29" y="14"/>
                    </a:lnTo>
                    <a:lnTo>
                      <a:pt x="31" y="16"/>
                    </a:lnTo>
                    <a:lnTo>
                      <a:pt x="32" y="18"/>
                    </a:lnTo>
                    <a:lnTo>
                      <a:pt x="34" y="20"/>
                    </a:lnTo>
                    <a:lnTo>
                      <a:pt x="35" y="21"/>
                    </a:lnTo>
                    <a:lnTo>
                      <a:pt x="36" y="22"/>
                    </a:lnTo>
                    <a:lnTo>
                      <a:pt x="37" y="24"/>
                    </a:lnTo>
                    <a:lnTo>
                      <a:pt x="38" y="25"/>
                    </a:lnTo>
                    <a:lnTo>
                      <a:pt x="39" y="26"/>
                    </a:lnTo>
                    <a:lnTo>
                      <a:pt x="41" y="28"/>
                    </a:lnTo>
                    <a:lnTo>
                      <a:pt x="42" y="29"/>
                    </a:lnTo>
                    <a:lnTo>
                      <a:pt x="43" y="31"/>
                    </a:lnTo>
                    <a:lnTo>
                      <a:pt x="44" y="32"/>
                    </a:lnTo>
                    <a:lnTo>
                      <a:pt x="45" y="33"/>
                    </a:lnTo>
                    <a:lnTo>
                      <a:pt x="46" y="34"/>
                    </a:lnTo>
                    <a:lnTo>
                      <a:pt x="47" y="36"/>
                    </a:lnTo>
                    <a:lnTo>
                      <a:pt x="49" y="38"/>
                    </a:lnTo>
                    <a:lnTo>
                      <a:pt x="51" y="40"/>
                    </a:lnTo>
                    <a:lnTo>
                      <a:pt x="52" y="41"/>
                    </a:lnTo>
                    <a:lnTo>
                      <a:pt x="54" y="42"/>
                    </a:lnTo>
                    <a:lnTo>
                      <a:pt x="56" y="42"/>
                    </a:lnTo>
                    <a:lnTo>
                      <a:pt x="57" y="42"/>
                    </a:lnTo>
                    <a:lnTo>
                      <a:pt x="58" y="40"/>
                    </a:lnTo>
                    <a:lnTo>
                      <a:pt x="59" y="39"/>
                    </a:lnTo>
                    <a:lnTo>
                      <a:pt x="60" y="37"/>
                    </a:lnTo>
                    <a:lnTo>
                      <a:pt x="61" y="35"/>
                    </a:lnTo>
                    <a:lnTo>
                      <a:pt x="61" y="32"/>
                    </a:lnTo>
                    <a:lnTo>
                      <a:pt x="61" y="30"/>
                    </a:lnTo>
                    <a:lnTo>
                      <a:pt x="62" y="29"/>
                    </a:lnTo>
                    <a:lnTo>
                      <a:pt x="62" y="27"/>
                    </a:lnTo>
                    <a:lnTo>
                      <a:pt x="62" y="26"/>
                    </a:lnTo>
                    <a:lnTo>
                      <a:pt x="63" y="25"/>
                    </a:lnTo>
                    <a:lnTo>
                      <a:pt x="63" y="23"/>
                    </a:lnTo>
                    <a:lnTo>
                      <a:pt x="64" y="22"/>
                    </a:lnTo>
                    <a:lnTo>
                      <a:pt x="64" y="20"/>
                    </a:lnTo>
                    <a:lnTo>
                      <a:pt x="65" y="19"/>
                    </a:lnTo>
                    <a:lnTo>
                      <a:pt x="65" y="18"/>
                    </a:lnTo>
                    <a:lnTo>
                      <a:pt x="66" y="16"/>
                    </a:lnTo>
                    <a:lnTo>
                      <a:pt x="67" y="15"/>
                    </a:lnTo>
                    <a:lnTo>
                      <a:pt x="68" y="14"/>
                    </a:lnTo>
                    <a:lnTo>
                      <a:pt x="68" y="12"/>
                    </a:lnTo>
                    <a:lnTo>
                      <a:pt x="69" y="11"/>
                    </a:lnTo>
                    <a:lnTo>
                      <a:pt x="70" y="10"/>
                    </a:lnTo>
                    <a:lnTo>
                      <a:pt x="72" y="9"/>
                    </a:lnTo>
                    <a:lnTo>
                      <a:pt x="73" y="8"/>
                    </a:lnTo>
                    <a:lnTo>
                      <a:pt x="74" y="7"/>
                    </a:lnTo>
                    <a:lnTo>
                      <a:pt x="76" y="6"/>
                    </a:lnTo>
                    <a:lnTo>
                      <a:pt x="77" y="6"/>
                    </a:lnTo>
                    <a:lnTo>
                      <a:pt x="79" y="5"/>
                    </a:lnTo>
                    <a:lnTo>
                      <a:pt x="80" y="4"/>
                    </a:lnTo>
                    <a:lnTo>
                      <a:pt x="81" y="3"/>
                    </a:lnTo>
                    <a:lnTo>
                      <a:pt x="83" y="3"/>
                    </a:lnTo>
                    <a:lnTo>
                      <a:pt x="85" y="2"/>
                    </a:lnTo>
                    <a:lnTo>
                      <a:pt x="87" y="1"/>
                    </a:lnTo>
                    <a:lnTo>
                      <a:pt x="88" y="0"/>
                    </a:lnTo>
                    <a:lnTo>
                      <a:pt x="89" y="0"/>
                    </a:lnTo>
                    <a:lnTo>
                      <a:pt x="90" y="0"/>
                    </a:lnTo>
                    <a:lnTo>
                      <a:pt x="91" y="1"/>
                    </a:lnTo>
                    <a:lnTo>
                      <a:pt x="91" y="1"/>
                    </a:lnTo>
                    <a:lnTo>
                      <a:pt x="91" y="2"/>
                    </a:lnTo>
                    <a:lnTo>
                      <a:pt x="92" y="3"/>
                    </a:lnTo>
                    <a:lnTo>
                      <a:pt x="92" y="5"/>
                    </a:lnTo>
                    <a:lnTo>
                      <a:pt x="92" y="6"/>
                    </a:lnTo>
                    <a:lnTo>
                      <a:pt x="92" y="8"/>
                    </a:lnTo>
                    <a:lnTo>
                      <a:pt x="92" y="10"/>
                    </a:lnTo>
                    <a:lnTo>
                      <a:pt x="93" y="11"/>
                    </a:lnTo>
                    <a:lnTo>
                      <a:pt x="93" y="12"/>
                    </a:lnTo>
                    <a:lnTo>
                      <a:pt x="93" y="14"/>
                    </a:lnTo>
                    <a:lnTo>
                      <a:pt x="93" y="15"/>
                    </a:lnTo>
                    <a:lnTo>
                      <a:pt x="93" y="16"/>
                    </a:lnTo>
                    <a:lnTo>
                      <a:pt x="93" y="18"/>
                    </a:lnTo>
                    <a:lnTo>
                      <a:pt x="94" y="19"/>
                    </a:lnTo>
                    <a:lnTo>
                      <a:pt x="94" y="21"/>
                    </a:lnTo>
                    <a:lnTo>
                      <a:pt x="95" y="22"/>
                    </a:lnTo>
                    <a:lnTo>
                      <a:pt x="95" y="24"/>
                    </a:lnTo>
                    <a:lnTo>
                      <a:pt x="96" y="25"/>
                    </a:lnTo>
                    <a:lnTo>
                      <a:pt x="97" y="25"/>
                    </a:lnTo>
                    <a:lnTo>
                      <a:pt x="98" y="26"/>
                    </a:lnTo>
                    <a:lnTo>
                      <a:pt x="99" y="26"/>
                    </a:lnTo>
                    <a:lnTo>
                      <a:pt x="101" y="25"/>
                    </a:lnTo>
                    <a:lnTo>
                      <a:pt x="102" y="24"/>
                    </a:lnTo>
                    <a:lnTo>
                      <a:pt x="102" y="22"/>
                    </a:lnTo>
                    <a:lnTo>
                      <a:pt x="103" y="21"/>
                    </a:lnTo>
                    <a:lnTo>
                      <a:pt x="104" y="19"/>
                    </a:lnTo>
                    <a:lnTo>
                      <a:pt x="104" y="17"/>
                    </a:lnTo>
                    <a:lnTo>
                      <a:pt x="105" y="15"/>
                    </a:lnTo>
                    <a:lnTo>
                      <a:pt x="105" y="13"/>
                    </a:lnTo>
                    <a:lnTo>
                      <a:pt x="106" y="12"/>
                    </a:lnTo>
                    <a:lnTo>
                      <a:pt x="106" y="10"/>
                    </a:lnTo>
                    <a:lnTo>
                      <a:pt x="106" y="8"/>
                    </a:lnTo>
                    <a:lnTo>
                      <a:pt x="107" y="6"/>
                    </a:lnTo>
                    <a:lnTo>
                      <a:pt x="108" y="6"/>
                    </a:lnTo>
                    <a:lnTo>
                      <a:pt x="108" y="4"/>
                    </a:lnTo>
                    <a:lnTo>
                      <a:pt x="109" y="3"/>
                    </a:lnTo>
                    <a:lnTo>
                      <a:pt x="109" y="3"/>
                    </a:lnTo>
                    <a:lnTo>
                      <a:pt x="110" y="2"/>
                    </a:lnTo>
                    <a:lnTo>
                      <a:pt x="112" y="2"/>
                    </a:lnTo>
                    <a:lnTo>
                      <a:pt x="114" y="3"/>
                    </a:lnTo>
                    <a:lnTo>
                      <a:pt x="116" y="5"/>
                    </a:lnTo>
                    <a:lnTo>
                      <a:pt x="119" y="7"/>
                    </a:lnTo>
                    <a:lnTo>
                      <a:pt x="120" y="8"/>
                    </a:lnTo>
                    <a:lnTo>
                      <a:pt x="120" y="9"/>
                    </a:lnTo>
                    <a:lnTo>
                      <a:pt x="121" y="11"/>
                    </a:lnTo>
                    <a:lnTo>
                      <a:pt x="122" y="12"/>
                    </a:lnTo>
                    <a:lnTo>
                      <a:pt x="123" y="14"/>
                    </a:lnTo>
                    <a:lnTo>
                      <a:pt x="124" y="16"/>
                    </a:lnTo>
                    <a:lnTo>
                      <a:pt x="123" y="18"/>
                    </a:lnTo>
                    <a:lnTo>
                      <a:pt x="122" y="18"/>
                    </a:lnTo>
                    <a:lnTo>
                      <a:pt x="119" y="17"/>
                    </a:lnTo>
                    <a:lnTo>
                      <a:pt x="118" y="16"/>
                    </a:lnTo>
                    <a:lnTo>
                      <a:pt x="116" y="15"/>
                    </a:lnTo>
                    <a:lnTo>
                      <a:pt x="115" y="14"/>
                    </a:lnTo>
                    <a:lnTo>
                      <a:pt x="114" y="14"/>
                    </a:lnTo>
                    <a:lnTo>
                      <a:pt x="113" y="14"/>
                    </a:lnTo>
                    <a:lnTo>
                      <a:pt x="113" y="14"/>
                    </a:lnTo>
                    <a:lnTo>
                      <a:pt x="113" y="15"/>
                    </a:lnTo>
                    <a:lnTo>
                      <a:pt x="113" y="16"/>
                    </a:lnTo>
                    <a:lnTo>
                      <a:pt x="113" y="18"/>
                    </a:lnTo>
                    <a:lnTo>
                      <a:pt x="113" y="19"/>
                    </a:lnTo>
                    <a:lnTo>
                      <a:pt x="112" y="21"/>
                    </a:lnTo>
                    <a:lnTo>
                      <a:pt x="112" y="22"/>
                    </a:lnTo>
                    <a:lnTo>
                      <a:pt x="112" y="24"/>
                    </a:lnTo>
                    <a:lnTo>
                      <a:pt x="111" y="26"/>
                    </a:lnTo>
                    <a:lnTo>
                      <a:pt x="110" y="28"/>
                    </a:lnTo>
                    <a:lnTo>
                      <a:pt x="109" y="29"/>
                    </a:lnTo>
                    <a:lnTo>
                      <a:pt x="109" y="31"/>
                    </a:lnTo>
                    <a:lnTo>
                      <a:pt x="108" y="32"/>
                    </a:lnTo>
                    <a:lnTo>
                      <a:pt x="106" y="34"/>
                    </a:lnTo>
                    <a:lnTo>
                      <a:pt x="105" y="35"/>
                    </a:lnTo>
                    <a:lnTo>
                      <a:pt x="104" y="36"/>
                    </a:lnTo>
                    <a:lnTo>
                      <a:pt x="102" y="36"/>
                    </a:lnTo>
                    <a:lnTo>
                      <a:pt x="101" y="36"/>
                    </a:lnTo>
                    <a:lnTo>
                      <a:pt x="99" y="36"/>
                    </a:lnTo>
                    <a:lnTo>
                      <a:pt x="97" y="36"/>
                    </a:lnTo>
                    <a:lnTo>
                      <a:pt x="94" y="34"/>
                    </a:lnTo>
                    <a:lnTo>
                      <a:pt x="93" y="33"/>
                    </a:lnTo>
                    <a:lnTo>
                      <a:pt x="91" y="32"/>
                    </a:lnTo>
                    <a:lnTo>
                      <a:pt x="90" y="30"/>
                    </a:lnTo>
                    <a:lnTo>
                      <a:pt x="89" y="29"/>
                    </a:lnTo>
                    <a:lnTo>
                      <a:pt x="89" y="27"/>
                    </a:lnTo>
                    <a:lnTo>
                      <a:pt x="88" y="26"/>
                    </a:lnTo>
                    <a:lnTo>
                      <a:pt x="87" y="24"/>
                    </a:lnTo>
                    <a:lnTo>
                      <a:pt x="87" y="23"/>
                    </a:lnTo>
                    <a:lnTo>
                      <a:pt x="86" y="21"/>
                    </a:lnTo>
                    <a:lnTo>
                      <a:pt x="86" y="20"/>
                    </a:lnTo>
                    <a:lnTo>
                      <a:pt x="85" y="18"/>
                    </a:lnTo>
                    <a:lnTo>
                      <a:pt x="84" y="17"/>
                    </a:lnTo>
                    <a:lnTo>
                      <a:pt x="83" y="16"/>
                    </a:lnTo>
                    <a:lnTo>
                      <a:pt x="82" y="15"/>
                    </a:lnTo>
                    <a:lnTo>
                      <a:pt x="80" y="15"/>
                    </a:lnTo>
                    <a:lnTo>
                      <a:pt x="78" y="14"/>
                    </a:lnTo>
                    <a:lnTo>
                      <a:pt x="77" y="15"/>
                    </a:lnTo>
                    <a:lnTo>
                      <a:pt x="76" y="17"/>
                    </a:lnTo>
                    <a:lnTo>
                      <a:pt x="75" y="19"/>
                    </a:lnTo>
                    <a:lnTo>
                      <a:pt x="74" y="20"/>
                    </a:lnTo>
                    <a:lnTo>
                      <a:pt x="74" y="21"/>
                    </a:lnTo>
                    <a:lnTo>
                      <a:pt x="73" y="23"/>
                    </a:lnTo>
                    <a:lnTo>
                      <a:pt x="73" y="24"/>
                    </a:lnTo>
                    <a:lnTo>
                      <a:pt x="72" y="26"/>
                    </a:lnTo>
                    <a:lnTo>
                      <a:pt x="72" y="28"/>
                    </a:lnTo>
                    <a:lnTo>
                      <a:pt x="71" y="29"/>
                    </a:lnTo>
                    <a:lnTo>
                      <a:pt x="71" y="31"/>
                    </a:lnTo>
                    <a:lnTo>
                      <a:pt x="70" y="33"/>
                    </a:lnTo>
                    <a:lnTo>
                      <a:pt x="70" y="35"/>
                    </a:lnTo>
                    <a:lnTo>
                      <a:pt x="69" y="37"/>
                    </a:lnTo>
                    <a:lnTo>
                      <a:pt x="69" y="38"/>
                    </a:lnTo>
                    <a:lnTo>
                      <a:pt x="68" y="40"/>
                    </a:lnTo>
                    <a:lnTo>
                      <a:pt x="68" y="42"/>
                    </a:lnTo>
                    <a:lnTo>
                      <a:pt x="68" y="43"/>
                    </a:lnTo>
                    <a:lnTo>
                      <a:pt x="67" y="45"/>
                    </a:lnTo>
                    <a:lnTo>
                      <a:pt x="66" y="46"/>
                    </a:lnTo>
                    <a:lnTo>
                      <a:pt x="66" y="48"/>
                    </a:lnTo>
                    <a:lnTo>
                      <a:pt x="65" y="49"/>
                    </a:lnTo>
                    <a:lnTo>
                      <a:pt x="64" y="50"/>
                    </a:lnTo>
                    <a:lnTo>
                      <a:pt x="63" y="51"/>
                    </a:lnTo>
                    <a:lnTo>
                      <a:pt x="61" y="52"/>
                    </a:lnTo>
                    <a:lnTo>
                      <a:pt x="59" y="52"/>
                    </a:lnTo>
                    <a:lnTo>
                      <a:pt x="57" y="52"/>
                    </a:lnTo>
                    <a:lnTo>
                      <a:pt x="55" y="51"/>
                    </a:lnTo>
                    <a:lnTo>
                      <a:pt x="53" y="49"/>
                    </a:lnTo>
                    <a:lnTo>
                      <a:pt x="51" y="47"/>
                    </a:lnTo>
                    <a:lnTo>
                      <a:pt x="49" y="45"/>
                    </a:lnTo>
                    <a:lnTo>
                      <a:pt x="47" y="43"/>
                    </a:lnTo>
                    <a:lnTo>
                      <a:pt x="45" y="40"/>
                    </a:lnTo>
                    <a:lnTo>
                      <a:pt x="44" y="39"/>
                    </a:lnTo>
                    <a:lnTo>
                      <a:pt x="43" y="37"/>
                    </a:lnTo>
                    <a:lnTo>
                      <a:pt x="42" y="36"/>
                    </a:lnTo>
                    <a:lnTo>
                      <a:pt x="41" y="35"/>
                    </a:lnTo>
                    <a:lnTo>
                      <a:pt x="39" y="33"/>
                    </a:lnTo>
                    <a:lnTo>
                      <a:pt x="38" y="31"/>
                    </a:lnTo>
                    <a:lnTo>
                      <a:pt x="36" y="29"/>
                    </a:lnTo>
                    <a:lnTo>
                      <a:pt x="34" y="28"/>
                    </a:lnTo>
                    <a:lnTo>
                      <a:pt x="33" y="28"/>
                    </a:lnTo>
                    <a:lnTo>
                      <a:pt x="32" y="28"/>
                    </a:lnTo>
                    <a:lnTo>
                      <a:pt x="30" y="28"/>
                    </a:lnTo>
                    <a:lnTo>
                      <a:pt x="29" y="29"/>
                    </a:lnTo>
                    <a:lnTo>
                      <a:pt x="29" y="31"/>
                    </a:lnTo>
                    <a:lnTo>
                      <a:pt x="28" y="33"/>
                    </a:lnTo>
                    <a:lnTo>
                      <a:pt x="27" y="34"/>
                    </a:lnTo>
                    <a:lnTo>
                      <a:pt x="27" y="35"/>
                    </a:lnTo>
                    <a:lnTo>
                      <a:pt x="27" y="37"/>
                    </a:lnTo>
                    <a:lnTo>
                      <a:pt x="27" y="38"/>
                    </a:lnTo>
                    <a:lnTo>
                      <a:pt x="27" y="39"/>
                    </a:lnTo>
                    <a:lnTo>
                      <a:pt x="27" y="41"/>
                    </a:lnTo>
                    <a:lnTo>
                      <a:pt x="26" y="42"/>
                    </a:lnTo>
                    <a:lnTo>
                      <a:pt x="26" y="44"/>
                    </a:lnTo>
                    <a:lnTo>
                      <a:pt x="26" y="45"/>
                    </a:lnTo>
                    <a:lnTo>
                      <a:pt x="26" y="47"/>
                    </a:lnTo>
                    <a:lnTo>
                      <a:pt x="25" y="49"/>
                    </a:lnTo>
                    <a:lnTo>
                      <a:pt x="25" y="50"/>
                    </a:lnTo>
                    <a:lnTo>
                      <a:pt x="25" y="52"/>
                    </a:lnTo>
                    <a:lnTo>
                      <a:pt x="24" y="53"/>
                    </a:lnTo>
                    <a:lnTo>
                      <a:pt x="24" y="55"/>
                    </a:lnTo>
                    <a:lnTo>
                      <a:pt x="24" y="56"/>
                    </a:lnTo>
                    <a:lnTo>
                      <a:pt x="23" y="57"/>
                    </a:lnTo>
                    <a:lnTo>
                      <a:pt x="22" y="58"/>
                    </a:lnTo>
                    <a:lnTo>
                      <a:pt x="22" y="60"/>
                    </a:lnTo>
                    <a:lnTo>
                      <a:pt x="21" y="61"/>
                    </a:lnTo>
                    <a:lnTo>
                      <a:pt x="19" y="63"/>
                    </a:lnTo>
                    <a:lnTo>
                      <a:pt x="18" y="65"/>
                    </a:lnTo>
                    <a:lnTo>
                      <a:pt x="15" y="66"/>
                    </a:lnTo>
                    <a:lnTo>
                      <a:pt x="13" y="68"/>
                    </a:lnTo>
                    <a:lnTo>
                      <a:pt x="11" y="69"/>
                    </a:lnTo>
                    <a:lnTo>
                      <a:pt x="9" y="70"/>
                    </a:lnTo>
                    <a:lnTo>
                      <a:pt x="8" y="70"/>
                    </a:lnTo>
                    <a:lnTo>
                      <a:pt x="6" y="71"/>
                    </a:lnTo>
                    <a:lnTo>
                      <a:pt x="5" y="71"/>
                    </a:lnTo>
                    <a:lnTo>
                      <a:pt x="4" y="71"/>
                    </a:lnTo>
                    <a:lnTo>
                      <a:pt x="1" y="71"/>
                    </a:lnTo>
                    <a:lnTo>
                      <a:pt x="0" y="70"/>
                    </a:lnTo>
                    <a:lnTo>
                      <a:pt x="0" y="68"/>
                    </a:lnTo>
                    <a:lnTo>
                      <a:pt x="1" y="67"/>
                    </a:lnTo>
                    <a:lnTo>
                      <a:pt x="1" y="67"/>
                    </a:lnTo>
                    <a:close/>
                  </a:path>
                </a:pathLst>
              </a:custGeom>
              <a:solidFill>
                <a:srgbClr val="E34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5">
                <a:extLst>
                  <a:ext uri="{FF2B5EF4-FFF2-40B4-BE49-F238E27FC236}">
                    <a16:creationId xmlns:a16="http://schemas.microsoft.com/office/drawing/2014/main" id="{AFD44410-AE14-41B3-8AB2-58E6F3C90453}"/>
                  </a:ext>
                </a:extLst>
              </p:cNvPr>
              <p:cNvSpPr>
                <a:spLocks/>
              </p:cNvSpPr>
              <p:nvPr/>
            </p:nvSpPr>
            <p:spPr bwMode="auto">
              <a:xfrm>
                <a:off x="4832" y="3107"/>
                <a:ext cx="62" cy="110"/>
              </a:xfrm>
              <a:custGeom>
                <a:avLst/>
                <a:gdLst>
                  <a:gd name="T0" fmla="*/ 4 w 62"/>
                  <a:gd name="T1" fmla="*/ 23 h 110"/>
                  <a:gd name="T2" fmla="*/ 8 w 62"/>
                  <a:gd name="T3" fmla="*/ 22 h 110"/>
                  <a:gd name="T4" fmla="*/ 12 w 62"/>
                  <a:gd name="T5" fmla="*/ 21 h 110"/>
                  <a:gd name="T6" fmla="*/ 16 w 62"/>
                  <a:gd name="T7" fmla="*/ 17 h 110"/>
                  <a:gd name="T8" fmla="*/ 16 w 62"/>
                  <a:gd name="T9" fmla="*/ 11 h 110"/>
                  <a:gd name="T10" fmla="*/ 17 w 62"/>
                  <a:gd name="T11" fmla="*/ 4 h 110"/>
                  <a:gd name="T12" fmla="*/ 22 w 62"/>
                  <a:gd name="T13" fmla="*/ 1 h 110"/>
                  <a:gd name="T14" fmla="*/ 28 w 62"/>
                  <a:gd name="T15" fmla="*/ 0 h 110"/>
                  <a:gd name="T16" fmla="*/ 33 w 62"/>
                  <a:gd name="T17" fmla="*/ 2 h 110"/>
                  <a:gd name="T18" fmla="*/ 37 w 62"/>
                  <a:gd name="T19" fmla="*/ 5 h 110"/>
                  <a:gd name="T20" fmla="*/ 42 w 62"/>
                  <a:gd name="T21" fmla="*/ 10 h 110"/>
                  <a:gd name="T22" fmla="*/ 46 w 62"/>
                  <a:gd name="T23" fmla="*/ 16 h 110"/>
                  <a:gd name="T24" fmla="*/ 50 w 62"/>
                  <a:gd name="T25" fmla="*/ 23 h 110"/>
                  <a:gd name="T26" fmla="*/ 52 w 62"/>
                  <a:gd name="T27" fmla="*/ 27 h 110"/>
                  <a:gd name="T28" fmla="*/ 54 w 62"/>
                  <a:gd name="T29" fmla="*/ 31 h 110"/>
                  <a:gd name="T30" fmla="*/ 55 w 62"/>
                  <a:gd name="T31" fmla="*/ 35 h 110"/>
                  <a:gd name="T32" fmla="*/ 57 w 62"/>
                  <a:gd name="T33" fmla="*/ 39 h 110"/>
                  <a:gd name="T34" fmla="*/ 58 w 62"/>
                  <a:gd name="T35" fmla="*/ 43 h 110"/>
                  <a:gd name="T36" fmla="*/ 59 w 62"/>
                  <a:gd name="T37" fmla="*/ 47 h 110"/>
                  <a:gd name="T38" fmla="*/ 60 w 62"/>
                  <a:gd name="T39" fmla="*/ 52 h 110"/>
                  <a:gd name="T40" fmla="*/ 61 w 62"/>
                  <a:gd name="T41" fmla="*/ 56 h 110"/>
                  <a:gd name="T42" fmla="*/ 61 w 62"/>
                  <a:gd name="T43" fmla="*/ 60 h 110"/>
                  <a:gd name="T44" fmla="*/ 62 w 62"/>
                  <a:gd name="T45" fmla="*/ 64 h 110"/>
                  <a:gd name="T46" fmla="*/ 62 w 62"/>
                  <a:gd name="T47" fmla="*/ 68 h 110"/>
                  <a:gd name="T48" fmla="*/ 62 w 62"/>
                  <a:gd name="T49" fmla="*/ 72 h 110"/>
                  <a:gd name="T50" fmla="*/ 62 w 62"/>
                  <a:gd name="T51" fmla="*/ 78 h 110"/>
                  <a:gd name="T52" fmla="*/ 62 w 62"/>
                  <a:gd name="T53" fmla="*/ 82 h 110"/>
                  <a:gd name="T54" fmla="*/ 60 w 62"/>
                  <a:gd name="T55" fmla="*/ 89 h 110"/>
                  <a:gd name="T56" fmla="*/ 59 w 62"/>
                  <a:gd name="T57" fmla="*/ 95 h 110"/>
                  <a:gd name="T58" fmla="*/ 56 w 62"/>
                  <a:gd name="T59" fmla="*/ 100 h 110"/>
                  <a:gd name="T60" fmla="*/ 53 w 62"/>
                  <a:gd name="T61" fmla="*/ 104 h 110"/>
                  <a:gd name="T62" fmla="*/ 47 w 62"/>
                  <a:gd name="T63" fmla="*/ 108 h 110"/>
                  <a:gd name="T64" fmla="*/ 42 w 62"/>
                  <a:gd name="T65" fmla="*/ 110 h 110"/>
                  <a:gd name="T66" fmla="*/ 39 w 62"/>
                  <a:gd name="T67" fmla="*/ 108 h 110"/>
                  <a:gd name="T68" fmla="*/ 40 w 62"/>
                  <a:gd name="T69" fmla="*/ 104 h 110"/>
                  <a:gd name="T70" fmla="*/ 44 w 62"/>
                  <a:gd name="T71" fmla="*/ 99 h 110"/>
                  <a:gd name="T72" fmla="*/ 48 w 62"/>
                  <a:gd name="T73" fmla="*/ 94 h 110"/>
                  <a:gd name="T74" fmla="*/ 51 w 62"/>
                  <a:gd name="T75" fmla="*/ 88 h 110"/>
                  <a:gd name="T76" fmla="*/ 54 w 62"/>
                  <a:gd name="T77" fmla="*/ 82 h 110"/>
                  <a:gd name="T78" fmla="*/ 55 w 62"/>
                  <a:gd name="T79" fmla="*/ 75 h 110"/>
                  <a:gd name="T80" fmla="*/ 55 w 62"/>
                  <a:gd name="T81" fmla="*/ 71 h 110"/>
                  <a:gd name="T82" fmla="*/ 55 w 62"/>
                  <a:gd name="T83" fmla="*/ 66 h 110"/>
                  <a:gd name="T84" fmla="*/ 55 w 62"/>
                  <a:gd name="T85" fmla="*/ 61 h 110"/>
                  <a:gd name="T86" fmla="*/ 53 w 62"/>
                  <a:gd name="T87" fmla="*/ 54 h 110"/>
                  <a:gd name="T88" fmla="*/ 52 w 62"/>
                  <a:gd name="T89" fmla="*/ 47 h 110"/>
                  <a:gd name="T90" fmla="*/ 49 w 62"/>
                  <a:gd name="T91" fmla="*/ 40 h 110"/>
                  <a:gd name="T92" fmla="*/ 47 w 62"/>
                  <a:gd name="T93" fmla="*/ 34 h 110"/>
                  <a:gd name="T94" fmla="*/ 44 w 62"/>
                  <a:gd name="T95" fmla="*/ 27 h 110"/>
                  <a:gd name="T96" fmla="*/ 40 w 62"/>
                  <a:gd name="T97" fmla="*/ 22 h 110"/>
                  <a:gd name="T98" fmla="*/ 37 w 62"/>
                  <a:gd name="T99" fmla="*/ 17 h 110"/>
                  <a:gd name="T100" fmla="*/ 34 w 62"/>
                  <a:gd name="T101" fmla="*/ 13 h 110"/>
                  <a:gd name="T102" fmla="*/ 30 w 62"/>
                  <a:gd name="T103" fmla="*/ 10 h 110"/>
                  <a:gd name="T104" fmla="*/ 27 w 62"/>
                  <a:gd name="T105" fmla="*/ 11 h 110"/>
                  <a:gd name="T106" fmla="*/ 25 w 62"/>
                  <a:gd name="T107" fmla="*/ 14 h 110"/>
                  <a:gd name="T108" fmla="*/ 25 w 62"/>
                  <a:gd name="T109" fmla="*/ 18 h 110"/>
                  <a:gd name="T110" fmla="*/ 24 w 62"/>
                  <a:gd name="T111" fmla="*/ 23 h 110"/>
                  <a:gd name="T112" fmla="*/ 22 w 62"/>
                  <a:gd name="T113" fmla="*/ 28 h 110"/>
                  <a:gd name="T114" fmla="*/ 17 w 62"/>
                  <a:gd name="T115" fmla="*/ 31 h 110"/>
                  <a:gd name="T116" fmla="*/ 13 w 62"/>
                  <a:gd name="T117" fmla="*/ 31 h 110"/>
                  <a:gd name="T118" fmla="*/ 7 w 62"/>
                  <a:gd name="T119" fmla="*/ 31 h 110"/>
                  <a:gd name="T120" fmla="*/ 3 w 62"/>
                  <a:gd name="T121" fmla="*/ 29 h 110"/>
                  <a:gd name="T122" fmla="*/ 0 w 62"/>
                  <a:gd name="T123" fmla="*/ 2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 h="110">
                    <a:moveTo>
                      <a:pt x="2" y="24"/>
                    </a:moveTo>
                    <a:lnTo>
                      <a:pt x="3" y="23"/>
                    </a:lnTo>
                    <a:lnTo>
                      <a:pt x="4" y="23"/>
                    </a:lnTo>
                    <a:lnTo>
                      <a:pt x="6" y="23"/>
                    </a:lnTo>
                    <a:lnTo>
                      <a:pt x="7" y="23"/>
                    </a:lnTo>
                    <a:lnTo>
                      <a:pt x="8" y="22"/>
                    </a:lnTo>
                    <a:lnTo>
                      <a:pt x="10" y="22"/>
                    </a:lnTo>
                    <a:lnTo>
                      <a:pt x="11" y="22"/>
                    </a:lnTo>
                    <a:lnTo>
                      <a:pt x="12" y="21"/>
                    </a:lnTo>
                    <a:lnTo>
                      <a:pt x="14" y="20"/>
                    </a:lnTo>
                    <a:lnTo>
                      <a:pt x="15" y="18"/>
                    </a:lnTo>
                    <a:lnTo>
                      <a:pt x="16" y="17"/>
                    </a:lnTo>
                    <a:lnTo>
                      <a:pt x="16" y="15"/>
                    </a:lnTo>
                    <a:lnTo>
                      <a:pt x="16" y="13"/>
                    </a:lnTo>
                    <a:lnTo>
                      <a:pt x="16" y="11"/>
                    </a:lnTo>
                    <a:lnTo>
                      <a:pt x="16" y="9"/>
                    </a:lnTo>
                    <a:lnTo>
                      <a:pt x="17" y="6"/>
                    </a:lnTo>
                    <a:lnTo>
                      <a:pt x="17" y="4"/>
                    </a:lnTo>
                    <a:lnTo>
                      <a:pt x="19" y="3"/>
                    </a:lnTo>
                    <a:lnTo>
                      <a:pt x="20" y="1"/>
                    </a:lnTo>
                    <a:lnTo>
                      <a:pt x="22" y="1"/>
                    </a:lnTo>
                    <a:lnTo>
                      <a:pt x="23" y="0"/>
                    </a:lnTo>
                    <a:lnTo>
                      <a:pt x="26" y="0"/>
                    </a:lnTo>
                    <a:lnTo>
                      <a:pt x="28" y="0"/>
                    </a:lnTo>
                    <a:lnTo>
                      <a:pt x="30" y="1"/>
                    </a:lnTo>
                    <a:lnTo>
                      <a:pt x="32" y="1"/>
                    </a:lnTo>
                    <a:lnTo>
                      <a:pt x="33" y="2"/>
                    </a:lnTo>
                    <a:lnTo>
                      <a:pt x="35" y="3"/>
                    </a:lnTo>
                    <a:lnTo>
                      <a:pt x="36" y="4"/>
                    </a:lnTo>
                    <a:lnTo>
                      <a:pt x="37" y="5"/>
                    </a:lnTo>
                    <a:lnTo>
                      <a:pt x="39" y="7"/>
                    </a:lnTo>
                    <a:lnTo>
                      <a:pt x="40" y="8"/>
                    </a:lnTo>
                    <a:lnTo>
                      <a:pt x="42" y="10"/>
                    </a:lnTo>
                    <a:lnTo>
                      <a:pt x="43" y="12"/>
                    </a:lnTo>
                    <a:lnTo>
                      <a:pt x="45" y="14"/>
                    </a:lnTo>
                    <a:lnTo>
                      <a:pt x="46" y="16"/>
                    </a:lnTo>
                    <a:lnTo>
                      <a:pt x="48" y="18"/>
                    </a:lnTo>
                    <a:lnTo>
                      <a:pt x="49" y="20"/>
                    </a:lnTo>
                    <a:lnTo>
                      <a:pt x="50" y="23"/>
                    </a:lnTo>
                    <a:lnTo>
                      <a:pt x="51" y="24"/>
                    </a:lnTo>
                    <a:lnTo>
                      <a:pt x="51" y="25"/>
                    </a:lnTo>
                    <a:lnTo>
                      <a:pt x="52" y="27"/>
                    </a:lnTo>
                    <a:lnTo>
                      <a:pt x="53" y="28"/>
                    </a:lnTo>
                    <a:lnTo>
                      <a:pt x="53" y="29"/>
                    </a:lnTo>
                    <a:lnTo>
                      <a:pt x="54" y="31"/>
                    </a:lnTo>
                    <a:lnTo>
                      <a:pt x="54" y="32"/>
                    </a:lnTo>
                    <a:lnTo>
                      <a:pt x="55" y="34"/>
                    </a:lnTo>
                    <a:lnTo>
                      <a:pt x="55" y="35"/>
                    </a:lnTo>
                    <a:lnTo>
                      <a:pt x="56" y="36"/>
                    </a:lnTo>
                    <a:lnTo>
                      <a:pt x="56" y="38"/>
                    </a:lnTo>
                    <a:lnTo>
                      <a:pt x="57" y="39"/>
                    </a:lnTo>
                    <a:lnTo>
                      <a:pt x="57" y="40"/>
                    </a:lnTo>
                    <a:lnTo>
                      <a:pt x="58" y="42"/>
                    </a:lnTo>
                    <a:lnTo>
                      <a:pt x="58" y="43"/>
                    </a:lnTo>
                    <a:lnTo>
                      <a:pt x="58" y="45"/>
                    </a:lnTo>
                    <a:lnTo>
                      <a:pt x="59" y="46"/>
                    </a:lnTo>
                    <a:lnTo>
                      <a:pt x="59" y="47"/>
                    </a:lnTo>
                    <a:lnTo>
                      <a:pt x="59" y="49"/>
                    </a:lnTo>
                    <a:lnTo>
                      <a:pt x="60" y="50"/>
                    </a:lnTo>
                    <a:lnTo>
                      <a:pt x="60" y="52"/>
                    </a:lnTo>
                    <a:lnTo>
                      <a:pt x="60" y="53"/>
                    </a:lnTo>
                    <a:lnTo>
                      <a:pt x="60" y="55"/>
                    </a:lnTo>
                    <a:lnTo>
                      <a:pt x="61" y="56"/>
                    </a:lnTo>
                    <a:lnTo>
                      <a:pt x="61" y="57"/>
                    </a:lnTo>
                    <a:lnTo>
                      <a:pt x="61" y="59"/>
                    </a:lnTo>
                    <a:lnTo>
                      <a:pt x="61" y="60"/>
                    </a:lnTo>
                    <a:lnTo>
                      <a:pt x="62" y="62"/>
                    </a:lnTo>
                    <a:lnTo>
                      <a:pt x="62" y="63"/>
                    </a:lnTo>
                    <a:lnTo>
                      <a:pt x="62" y="64"/>
                    </a:lnTo>
                    <a:lnTo>
                      <a:pt x="62" y="65"/>
                    </a:lnTo>
                    <a:lnTo>
                      <a:pt x="62" y="67"/>
                    </a:lnTo>
                    <a:lnTo>
                      <a:pt x="62" y="68"/>
                    </a:lnTo>
                    <a:lnTo>
                      <a:pt x="62" y="69"/>
                    </a:lnTo>
                    <a:lnTo>
                      <a:pt x="62" y="70"/>
                    </a:lnTo>
                    <a:lnTo>
                      <a:pt x="62" y="72"/>
                    </a:lnTo>
                    <a:lnTo>
                      <a:pt x="62" y="74"/>
                    </a:lnTo>
                    <a:lnTo>
                      <a:pt x="62" y="77"/>
                    </a:lnTo>
                    <a:lnTo>
                      <a:pt x="62" y="78"/>
                    </a:lnTo>
                    <a:lnTo>
                      <a:pt x="62" y="79"/>
                    </a:lnTo>
                    <a:lnTo>
                      <a:pt x="62" y="80"/>
                    </a:lnTo>
                    <a:lnTo>
                      <a:pt x="62" y="82"/>
                    </a:lnTo>
                    <a:lnTo>
                      <a:pt x="61" y="84"/>
                    </a:lnTo>
                    <a:lnTo>
                      <a:pt x="61" y="86"/>
                    </a:lnTo>
                    <a:lnTo>
                      <a:pt x="60" y="89"/>
                    </a:lnTo>
                    <a:lnTo>
                      <a:pt x="60" y="91"/>
                    </a:lnTo>
                    <a:lnTo>
                      <a:pt x="59" y="92"/>
                    </a:lnTo>
                    <a:lnTo>
                      <a:pt x="59" y="95"/>
                    </a:lnTo>
                    <a:lnTo>
                      <a:pt x="58" y="96"/>
                    </a:lnTo>
                    <a:lnTo>
                      <a:pt x="57" y="98"/>
                    </a:lnTo>
                    <a:lnTo>
                      <a:pt x="56" y="100"/>
                    </a:lnTo>
                    <a:lnTo>
                      <a:pt x="55" y="101"/>
                    </a:lnTo>
                    <a:lnTo>
                      <a:pt x="54" y="102"/>
                    </a:lnTo>
                    <a:lnTo>
                      <a:pt x="53" y="104"/>
                    </a:lnTo>
                    <a:lnTo>
                      <a:pt x="51" y="106"/>
                    </a:lnTo>
                    <a:lnTo>
                      <a:pt x="49" y="108"/>
                    </a:lnTo>
                    <a:lnTo>
                      <a:pt x="47" y="108"/>
                    </a:lnTo>
                    <a:lnTo>
                      <a:pt x="45" y="109"/>
                    </a:lnTo>
                    <a:lnTo>
                      <a:pt x="43" y="110"/>
                    </a:lnTo>
                    <a:lnTo>
                      <a:pt x="42" y="110"/>
                    </a:lnTo>
                    <a:lnTo>
                      <a:pt x="41" y="110"/>
                    </a:lnTo>
                    <a:lnTo>
                      <a:pt x="40" y="109"/>
                    </a:lnTo>
                    <a:lnTo>
                      <a:pt x="39" y="108"/>
                    </a:lnTo>
                    <a:lnTo>
                      <a:pt x="39" y="107"/>
                    </a:lnTo>
                    <a:lnTo>
                      <a:pt x="39" y="106"/>
                    </a:lnTo>
                    <a:lnTo>
                      <a:pt x="40" y="104"/>
                    </a:lnTo>
                    <a:lnTo>
                      <a:pt x="40" y="103"/>
                    </a:lnTo>
                    <a:lnTo>
                      <a:pt x="42" y="101"/>
                    </a:lnTo>
                    <a:lnTo>
                      <a:pt x="44" y="99"/>
                    </a:lnTo>
                    <a:lnTo>
                      <a:pt x="45" y="97"/>
                    </a:lnTo>
                    <a:lnTo>
                      <a:pt x="47" y="96"/>
                    </a:lnTo>
                    <a:lnTo>
                      <a:pt x="48" y="94"/>
                    </a:lnTo>
                    <a:lnTo>
                      <a:pt x="49" y="92"/>
                    </a:lnTo>
                    <a:lnTo>
                      <a:pt x="51" y="90"/>
                    </a:lnTo>
                    <a:lnTo>
                      <a:pt x="51" y="88"/>
                    </a:lnTo>
                    <a:lnTo>
                      <a:pt x="53" y="86"/>
                    </a:lnTo>
                    <a:lnTo>
                      <a:pt x="53" y="84"/>
                    </a:lnTo>
                    <a:lnTo>
                      <a:pt x="54" y="82"/>
                    </a:lnTo>
                    <a:lnTo>
                      <a:pt x="55" y="79"/>
                    </a:lnTo>
                    <a:lnTo>
                      <a:pt x="55" y="77"/>
                    </a:lnTo>
                    <a:lnTo>
                      <a:pt x="55" y="75"/>
                    </a:lnTo>
                    <a:lnTo>
                      <a:pt x="55" y="74"/>
                    </a:lnTo>
                    <a:lnTo>
                      <a:pt x="55" y="72"/>
                    </a:lnTo>
                    <a:lnTo>
                      <a:pt x="55" y="71"/>
                    </a:lnTo>
                    <a:lnTo>
                      <a:pt x="55" y="69"/>
                    </a:lnTo>
                    <a:lnTo>
                      <a:pt x="55" y="68"/>
                    </a:lnTo>
                    <a:lnTo>
                      <a:pt x="55" y="66"/>
                    </a:lnTo>
                    <a:lnTo>
                      <a:pt x="55" y="65"/>
                    </a:lnTo>
                    <a:lnTo>
                      <a:pt x="55" y="63"/>
                    </a:lnTo>
                    <a:lnTo>
                      <a:pt x="55" y="61"/>
                    </a:lnTo>
                    <a:lnTo>
                      <a:pt x="54" y="58"/>
                    </a:lnTo>
                    <a:lnTo>
                      <a:pt x="54" y="56"/>
                    </a:lnTo>
                    <a:lnTo>
                      <a:pt x="53" y="54"/>
                    </a:lnTo>
                    <a:lnTo>
                      <a:pt x="53" y="52"/>
                    </a:lnTo>
                    <a:lnTo>
                      <a:pt x="52" y="50"/>
                    </a:lnTo>
                    <a:lnTo>
                      <a:pt x="52" y="47"/>
                    </a:lnTo>
                    <a:lnTo>
                      <a:pt x="51" y="45"/>
                    </a:lnTo>
                    <a:lnTo>
                      <a:pt x="50" y="43"/>
                    </a:lnTo>
                    <a:lnTo>
                      <a:pt x="49" y="40"/>
                    </a:lnTo>
                    <a:lnTo>
                      <a:pt x="48" y="38"/>
                    </a:lnTo>
                    <a:lnTo>
                      <a:pt x="47" y="36"/>
                    </a:lnTo>
                    <a:lnTo>
                      <a:pt x="47" y="34"/>
                    </a:lnTo>
                    <a:lnTo>
                      <a:pt x="45" y="32"/>
                    </a:lnTo>
                    <a:lnTo>
                      <a:pt x="45" y="30"/>
                    </a:lnTo>
                    <a:lnTo>
                      <a:pt x="44" y="27"/>
                    </a:lnTo>
                    <a:lnTo>
                      <a:pt x="42" y="25"/>
                    </a:lnTo>
                    <a:lnTo>
                      <a:pt x="41" y="23"/>
                    </a:lnTo>
                    <a:lnTo>
                      <a:pt x="40" y="22"/>
                    </a:lnTo>
                    <a:lnTo>
                      <a:pt x="39" y="20"/>
                    </a:lnTo>
                    <a:lnTo>
                      <a:pt x="38" y="18"/>
                    </a:lnTo>
                    <a:lnTo>
                      <a:pt x="37" y="17"/>
                    </a:lnTo>
                    <a:lnTo>
                      <a:pt x="36" y="16"/>
                    </a:lnTo>
                    <a:lnTo>
                      <a:pt x="35" y="14"/>
                    </a:lnTo>
                    <a:lnTo>
                      <a:pt x="34" y="13"/>
                    </a:lnTo>
                    <a:lnTo>
                      <a:pt x="33" y="12"/>
                    </a:lnTo>
                    <a:lnTo>
                      <a:pt x="32" y="12"/>
                    </a:lnTo>
                    <a:lnTo>
                      <a:pt x="30" y="10"/>
                    </a:lnTo>
                    <a:lnTo>
                      <a:pt x="29" y="10"/>
                    </a:lnTo>
                    <a:lnTo>
                      <a:pt x="28" y="10"/>
                    </a:lnTo>
                    <a:lnTo>
                      <a:pt x="27" y="11"/>
                    </a:lnTo>
                    <a:lnTo>
                      <a:pt x="26" y="11"/>
                    </a:lnTo>
                    <a:lnTo>
                      <a:pt x="26" y="13"/>
                    </a:lnTo>
                    <a:lnTo>
                      <a:pt x="25" y="14"/>
                    </a:lnTo>
                    <a:lnTo>
                      <a:pt x="25" y="15"/>
                    </a:lnTo>
                    <a:lnTo>
                      <a:pt x="25" y="17"/>
                    </a:lnTo>
                    <a:lnTo>
                      <a:pt x="25" y="18"/>
                    </a:lnTo>
                    <a:lnTo>
                      <a:pt x="25" y="20"/>
                    </a:lnTo>
                    <a:lnTo>
                      <a:pt x="25" y="22"/>
                    </a:lnTo>
                    <a:lnTo>
                      <a:pt x="24" y="23"/>
                    </a:lnTo>
                    <a:lnTo>
                      <a:pt x="24" y="25"/>
                    </a:lnTo>
                    <a:lnTo>
                      <a:pt x="23" y="27"/>
                    </a:lnTo>
                    <a:lnTo>
                      <a:pt x="22" y="28"/>
                    </a:lnTo>
                    <a:lnTo>
                      <a:pt x="20" y="29"/>
                    </a:lnTo>
                    <a:lnTo>
                      <a:pt x="18" y="30"/>
                    </a:lnTo>
                    <a:lnTo>
                      <a:pt x="17" y="31"/>
                    </a:lnTo>
                    <a:lnTo>
                      <a:pt x="15" y="31"/>
                    </a:lnTo>
                    <a:lnTo>
                      <a:pt x="14" y="31"/>
                    </a:lnTo>
                    <a:lnTo>
                      <a:pt x="13" y="31"/>
                    </a:lnTo>
                    <a:lnTo>
                      <a:pt x="11" y="31"/>
                    </a:lnTo>
                    <a:lnTo>
                      <a:pt x="9" y="31"/>
                    </a:lnTo>
                    <a:lnTo>
                      <a:pt x="7" y="31"/>
                    </a:lnTo>
                    <a:lnTo>
                      <a:pt x="6" y="30"/>
                    </a:lnTo>
                    <a:lnTo>
                      <a:pt x="4" y="30"/>
                    </a:lnTo>
                    <a:lnTo>
                      <a:pt x="3" y="29"/>
                    </a:lnTo>
                    <a:lnTo>
                      <a:pt x="1" y="27"/>
                    </a:lnTo>
                    <a:lnTo>
                      <a:pt x="0" y="26"/>
                    </a:lnTo>
                    <a:lnTo>
                      <a:pt x="0" y="24"/>
                    </a:lnTo>
                    <a:lnTo>
                      <a:pt x="2" y="24"/>
                    </a:lnTo>
                    <a:lnTo>
                      <a:pt x="2" y="24"/>
                    </a:lnTo>
                    <a:close/>
                  </a:path>
                </a:pathLst>
              </a:custGeom>
              <a:solidFill>
                <a:srgbClr val="E34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6">
                <a:extLst>
                  <a:ext uri="{FF2B5EF4-FFF2-40B4-BE49-F238E27FC236}">
                    <a16:creationId xmlns:a16="http://schemas.microsoft.com/office/drawing/2014/main" id="{1B2F2BCF-B384-4F8F-97B4-BEACBE38447C}"/>
                  </a:ext>
                </a:extLst>
              </p:cNvPr>
              <p:cNvSpPr>
                <a:spLocks/>
              </p:cNvSpPr>
              <p:nvPr/>
            </p:nvSpPr>
            <p:spPr bwMode="auto">
              <a:xfrm>
                <a:off x="4553" y="3116"/>
                <a:ext cx="121" cy="247"/>
              </a:xfrm>
              <a:custGeom>
                <a:avLst/>
                <a:gdLst>
                  <a:gd name="T0" fmla="*/ 40 w 121"/>
                  <a:gd name="T1" fmla="*/ 14 h 247"/>
                  <a:gd name="T2" fmla="*/ 39 w 121"/>
                  <a:gd name="T3" fmla="*/ 23 h 247"/>
                  <a:gd name="T4" fmla="*/ 36 w 121"/>
                  <a:gd name="T5" fmla="*/ 32 h 247"/>
                  <a:gd name="T6" fmla="*/ 31 w 121"/>
                  <a:gd name="T7" fmla="*/ 41 h 247"/>
                  <a:gd name="T8" fmla="*/ 25 w 121"/>
                  <a:gd name="T9" fmla="*/ 52 h 247"/>
                  <a:gd name="T10" fmla="*/ 18 w 121"/>
                  <a:gd name="T11" fmla="*/ 62 h 247"/>
                  <a:gd name="T12" fmla="*/ 12 w 121"/>
                  <a:gd name="T13" fmla="*/ 75 h 247"/>
                  <a:gd name="T14" fmla="*/ 7 w 121"/>
                  <a:gd name="T15" fmla="*/ 88 h 247"/>
                  <a:gd name="T16" fmla="*/ 2 w 121"/>
                  <a:gd name="T17" fmla="*/ 103 h 247"/>
                  <a:gd name="T18" fmla="*/ 0 w 121"/>
                  <a:gd name="T19" fmla="*/ 120 h 247"/>
                  <a:gd name="T20" fmla="*/ 0 w 121"/>
                  <a:gd name="T21" fmla="*/ 139 h 247"/>
                  <a:gd name="T22" fmla="*/ 1 w 121"/>
                  <a:gd name="T23" fmla="*/ 158 h 247"/>
                  <a:gd name="T24" fmla="*/ 3 w 121"/>
                  <a:gd name="T25" fmla="*/ 175 h 247"/>
                  <a:gd name="T26" fmla="*/ 6 w 121"/>
                  <a:gd name="T27" fmla="*/ 191 h 247"/>
                  <a:gd name="T28" fmla="*/ 10 w 121"/>
                  <a:gd name="T29" fmla="*/ 206 h 247"/>
                  <a:gd name="T30" fmla="*/ 14 w 121"/>
                  <a:gd name="T31" fmla="*/ 218 h 247"/>
                  <a:gd name="T32" fmla="*/ 19 w 121"/>
                  <a:gd name="T33" fmla="*/ 228 h 247"/>
                  <a:gd name="T34" fmla="*/ 25 w 121"/>
                  <a:gd name="T35" fmla="*/ 236 h 247"/>
                  <a:gd name="T36" fmla="*/ 37 w 121"/>
                  <a:gd name="T37" fmla="*/ 246 h 247"/>
                  <a:gd name="T38" fmla="*/ 47 w 121"/>
                  <a:gd name="T39" fmla="*/ 247 h 247"/>
                  <a:gd name="T40" fmla="*/ 59 w 121"/>
                  <a:gd name="T41" fmla="*/ 241 h 247"/>
                  <a:gd name="T42" fmla="*/ 66 w 121"/>
                  <a:gd name="T43" fmla="*/ 230 h 247"/>
                  <a:gd name="T44" fmla="*/ 70 w 121"/>
                  <a:gd name="T45" fmla="*/ 217 h 247"/>
                  <a:gd name="T46" fmla="*/ 72 w 121"/>
                  <a:gd name="T47" fmla="*/ 205 h 247"/>
                  <a:gd name="T48" fmla="*/ 74 w 121"/>
                  <a:gd name="T49" fmla="*/ 194 h 247"/>
                  <a:gd name="T50" fmla="*/ 80 w 121"/>
                  <a:gd name="T51" fmla="*/ 188 h 247"/>
                  <a:gd name="T52" fmla="*/ 90 w 121"/>
                  <a:gd name="T53" fmla="*/ 188 h 247"/>
                  <a:gd name="T54" fmla="*/ 98 w 121"/>
                  <a:gd name="T55" fmla="*/ 189 h 247"/>
                  <a:gd name="T56" fmla="*/ 108 w 121"/>
                  <a:gd name="T57" fmla="*/ 188 h 247"/>
                  <a:gd name="T58" fmla="*/ 117 w 121"/>
                  <a:gd name="T59" fmla="*/ 177 h 247"/>
                  <a:gd name="T60" fmla="*/ 121 w 121"/>
                  <a:gd name="T61" fmla="*/ 164 h 247"/>
                  <a:gd name="T62" fmla="*/ 121 w 121"/>
                  <a:gd name="T63" fmla="*/ 156 h 247"/>
                  <a:gd name="T64" fmla="*/ 119 w 121"/>
                  <a:gd name="T65" fmla="*/ 146 h 247"/>
                  <a:gd name="T66" fmla="*/ 117 w 121"/>
                  <a:gd name="T67" fmla="*/ 136 h 247"/>
                  <a:gd name="T68" fmla="*/ 112 w 121"/>
                  <a:gd name="T69" fmla="*/ 134 h 247"/>
                  <a:gd name="T70" fmla="*/ 108 w 121"/>
                  <a:gd name="T71" fmla="*/ 145 h 247"/>
                  <a:gd name="T72" fmla="*/ 104 w 121"/>
                  <a:gd name="T73" fmla="*/ 157 h 247"/>
                  <a:gd name="T74" fmla="*/ 98 w 121"/>
                  <a:gd name="T75" fmla="*/ 169 h 247"/>
                  <a:gd name="T76" fmla="*/ 87 w 121"/>
                  <a:gd name="T77" fmla="*/ 173 h 247"/>
                  <a:gd name="T78" fmla="*/ 78 w 121"/>
                  <a:gd name="T79" fmla="*/ 167 h 247"/>
                  <a:gd name="T80" fmla="*/ 73 w 121"/>
                  <a:gd name="T81" fmla="*/ 158 h 247"/>
                  <a:gd name="T82" fmla="*/ 69 w 121"/>
                  <a:gd name="T83" fmla="*/ 148 h 247"/>
                  <a:gd name="T84" fmla="*/ 65 w 121"/>
                  <a:gd name="T85" fmla="*/ 137 h 247"/>
                  <a:gd name="T86" fmla="*/ 59 w 121"/>
                  <a:gd name="T87" fmla="*/ 126 h 247"/>
                  <a:gd name="T88" fmla="*/ 51 w 121"/>
                  <a:gd name="T89" fmla="*/ 117 h 247"/>
                  <a:gd name="T90" fmla="*/ 44 w 121"/>
                  <a:gd name="T91" fmla="*/ 109 h 247"/>
                  <a:gd name="T92" fmla="*/ 39 w 121"/>
                  <a:gd name="T93" fmla="*/ 100 h 247"/>
                  <a:gd name="T94" fmla="*/ 37 w 121"/>
                  <a:gd name="T95" fmla="*/ 89 h 247"/>
                  <a:gd name="T96" fmla="*/ 40 w 121"/>
                  <a:gd name="T97" fmla="*/ 76 h 247"/>
                  <a:gd name="T98" fmla="*/ 44 w 121"/>
                  <a:gd name="T99" fmla="*/ 66 h 247"/>
                  <a:gd name="T100" fmla="*/ 47 w 121"/>
                  <a:gd name="T101" fmla="*/ 56 h 247"/>
                  <a:gd name="T102" fmla="*/ 51 w 121"/>
                  <a:gd name="T103" fmla="*/ 43 h 247"/>
                  <a:gd name="T104" fmla="*/ 52 w 121"/>
                  <a:gd name="T105" fmla="*/ 31 h 247"/>
                  <a:gd name="T106" fmla="*/ 52 w 121"/>
                  <a:gd name="T107" fmla="*/ 22 h 247"/>
                  <a:gd name="T108" fmla="*/ 50 w 121"/>
                  <a:gd name="T109" fmla="*/ 13 h 247"/>
                  <a:gd name="T110" fmla="*/ 45 w 121"/>
                  <a:gd name="T111" fmla="*/ 4 h 247"/>
                  <a:gd name="T112" fmla="*/ 39 w 121"/>
                  <a:gd name="T113" fmla="*/ 2 h 247"/>
                  <a:gd name="T114" fmla="*/ 39 w 121"/>
                  <a:gd name="T115"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1" h="247">
                    <a:moveTo>
                      <a:pt x="39" y="8"/>
                    </a:moveTo>
                    <a:lnTo>
                      <a:pt x="39" y="9"/>
                    </a:lnTo>
                    <a:lnTo>
                      <a:pt x="40" y="10"/>
                    </a:lnTo>
                    <a:lnTo>
                      <a:pt x="40" y="12"/>
                    </a:lnTo>
                    <a:lnTo>
                      <a:pt x="40" y="13"/>
                    </a:lnTo>
                    <a:lnTo>
                      <a:pt x="40" y="14"/>
                    </a:lnTo>
                    <a:lnTo>
                      <a:pt x="40" y="16"/>
                    </a:lnTo>
                    <a:lnTo>
                      <a:pt x="39" y="17"/>
                    </a:lnTo>
                    <a:lnTo>
                      <a:pt x="39" y="19"/>
                    </a:lnTo>
                    <a:lnTo>
                      <a:pt x="39" y="20"/>
                    </a:lnTo>
                    <a:lnTo>
                      <a:pt x="39" y="22"/>
                    </a:lnTo>
                    <a:lnTo>
                      <a:pt x="39" y="23"/>
                    </a:lnTo>
                    <a:lnTo>
                      <a:pt x="39" y="25"/>
                    </a:lnTo>
                    <a:lnTo>
                      <a:pt x="38" y="26"/>
                    </a:lnTo>
                    <a:lnTo>
                      <a:pt x="37" y="27"/>
                    </a:lnTo>
                    <a:lnTo>
                      <a:pt x="37" y="29"/>
                    </a:lnTo>
                    <a:lnTo>
                      <a:pt x="36" y="31"/>
                    </a:lnTo>
                    <a:lnTo>
                      <a:pt x="36" y="32"/>
                    </a:lnTo>
                    <a:lnTo>
                      <a:pt x="35" y="34"/>
                    </a:lnTo>
                    <a:lnTo>
                      <a:pt x="34" y="35"/>
                    </a:lnTo>
                    <a:lnTo>
                      <a:pt x="33" y="37"/>
                    </a:lnTo>
                    <a:lnTo>
                      <a:pt x="32" y="38"/>
                    </a:lnTo>
                    <a:lnTo>
                      <a:pt x="32" y="40"/>
                    </a:lnTo>
                    <a:lnTo>
                      <a:pt x="31" y="41"/>
                    </a:lnTo>
                    <a:lnTo>
                      <a:pt x="30" y="43"/>
                    </a:lnTo>
                    <a:lnTo>
                      <a:pt x="29" y="45"/>
                    </a:lnTo>
                    <a:lnTo>
                      <a:pt x="28" y="46"/>
                    </a:lnTo>
                    <a:lnTo>
                      <a:pt x="27" y="48"/>
                    </a:lnTo>
                    <a:lnTo>
                      <a:pt x="26" y="50"/>
                    </a:lnTo>
                    <a:lnTo>
                      <a:pt x="25" y="52"/>
                    </a:lnTo>
                    <a:lnTo>
                      <a:pt x="24" y="53"/>
                    </a:lnTo>
                    <a:lnTo>
                      <a:pt x="23" y="55"/>
                    </a:lnTo>
                    <a:lnTo>
                      <a:pt x="22" y="57"/>
                    </a:lnTo>
                    <a:lnTo>
                      <a:pt x="21" y="59"/>
                    </a:lnTo>
                    <a:lnTo>
                      <a:pt x="20" y="60"/>
                    </a:lnTo>
                    <a:lnTo>
                      <a:pt x="18" y="62"/>
                    </a:lnTo>
                    <a:lnTo>
                      <a:pt x="17" y="64"/>
                    </a:lnTo>
                    <a:lnTo>
                      <a:pt x="16" y="66"/>
                    </a:lnTo>
                    <a:lnTo>
                      <a:pt x="15" y="68"/>
                    </a:lnTo>
                    <a:lnTo>
                      <a:pt x="14" y="70"/>
                    </a:lnTo>
                    <a:lnTo>
                      <a:pt x="13" y="72"/>
                    </a:lnTo>
                    <a:lnTo>
                      <a:pt x="12" y="75"/>
                    </a:lnTo>
                    <a:lnTo>
                      <a:pt x="11" y="77"/>
                    </a:lnTo>
                    <a:lnTo>
                      <a:pt x="10" y="79"/>
                    </a:lnTo>
                    <a:lnTo>
                      <a:pt x="9" y="81"/>
                    </a:lnTo>
                    <a:lnTo>
                      <a:pt x="9" y="83"/>
                    </a:lnTo>
                    <a:lnTo>
                      <a:pt x="8" y="86"/>
                    </a:lnTo>
                    <a:lnTo>
                      <a:pt x="7" y="88"/>
                    </a:lnTo>
                    <a:lnTo>
                      <a:pt x="6" y="91"/>
                    </a:lnTo>
                    <a:lnTo>
                      <a:pt x="5" y="93"/>
                    </a:lnTo>
                    <a:lnTo>
                      <a:pt x="5" y="96"/>
                    </a:lnTo>
                    <a:lnTo>
                      <a:pt x="4" y="98"/>
                    </a:lnTo>
                    <a:lnTo>
                      <a:pt x="3" y="101"/>
                    </a:lnTo>
                    <a:lnTo>
                      <a:pt x="2" y="103"/>
                    </a:lnTo>
                    <a:lnTo>
                      <a:pt x="2" y="106"/>
                    </a:lnTo>
                    <a:lnTo>
                      <a:pt x="2" y="109"/>
                    </a:lnTo>
                    <a:lnTo>
                      <a:pt x="1" y="111"/>
                    </a:lnTo>
                    <a:lnTo>
                      <a:pt x="1" y="114"/>
                    </a:lnTo>
                    <a:lnTo>
                      <a:pt x="0" y="117"/>
                    </a:lnTo>
                    <a:lnTo>
                      <a:pt x="0" y="120"/>
                    </a:lnTo>
                    <a:lnTo>
                      <a:pt x="0" y="123"/>
                    </a:lnTo>
                    <a:lnTo>
                      <a:pt x="0" y="126"/>
                    </a:lnTo>
                    <a:lnTo>
                      <a:pt x="0" y="129"/>
                    </a:lnTo>
                    <a:lnTo>
                      <a:pt x="0" y="133"/>
                    </a:lnTo>
                    <a:lnTo>
                      <a:pt x="0" y="136"/>
                    </a:lnTo>
                    <a:lnTo>
                      <a:pt x="0" y="139"/>
                    </a:lnTo>
                    <a:lnTo>
                      <a:pt x="0" y="142"/>
                    </a:lnTo>
                    <a:lnTo>
                      <a:pt x="0" y="145"/>
                    </a:lnTo>
                    <a:lnTo>
                      <a:pt x="1" y="149"/>
                    </a:lnTo>
                    <a:lnTo>
                      <a:pt x="1" y="152"/>
                    </a:lnTo>
                    <a:lnTo>
                      <a:pt x="1" y="155"/>
                    </a:lnTo>
                    <a:lnTo>
                      <a:pt x="1" y="158"/>
                    </a:lnTo>
                    <a:lnTo>
                      <a:pt x="2" y="161"/>
                    </a:lnTo>
                    <a:lnTo>
                      <a:pt x="2" y="163"/>
                    </a:lnTo>
                    <a:lnTo>
                      <a:pt x="2" y="167"/>
                    </a:lnTo>
                    <a:lnTo>
                      <a:pt x="2" y="169"/>
                    </a:lnTo>
                    <a:lnTo>
                      <a:pt x="3" y="172"/>
                    </a:lnTo>
                    <a:lnTo>
                      <a:pt x="3" y="175"/>
                    </a:lnTo>
                    <a:lnTo>
                      <a:pt x="4" y="178"/>
                    </a:lnTo>
                    <a:lnTo>
                      <a:pt x="4" y="181"/>
                    </a:lnTo>
                    <a:lnTo>
                      <a:pt x="5" y="183"/>
                    </a:lnTo>
                    <a:lnTo>
                      <a:pt x="5" y="186"/>
                    </a:lnTo>
                    <a:lnTo>
                      <a:pt x="5" y="189"/>
                    </a:lnTo>
                    <a:lnTo>
                      <a:pt x="6" y="191"/>
                    </a:lnTo>
                    <a:lnTo>
                      <a:pt x="7" y="194"/>
                    </a:lnTo>
                    <a:lnTo>
                      <a:pt x="7" y="196"/>
                    </a:lnTo>
                    <a:lnTo>
                      <a:pt x="8" y="198"/>
                    </a:lnTo>
                    <a:lnTo>
                      <a:pt x="9" y="201"/>
                    </a:lnTo>
                    <a:lnTo>
                      <a:pt x="9" y="203"/>
                    </a:lnTo>
                    <a:lnTo>
                      <a:pt x="10" y="206"/>
                    </a:lnTo>
                    <a:lnTo>
                      <a:pt x="10" y="208"/>
                    </a:lnTo>
                    <a:lnTo>
                      <a:pt x="11" y="210"/>
                    </a:lnTo>
                    <a:lnTo>
                      <a:pt x="12" y="212"/>
                    </a:lnTo>
                    <a:lnTo>
                      <a:pt x="13" y="213"/>
                    </a:lnTo>
                    <a:lnTo>
                      <a:pt x="13" y="216"/>
                    </a:lnTo>
                    <a:lnTo>
                      <a:pt x="14" y="218"/>
                    </a:lnTo>
                    <a:lnTo>
                      <a:pt x="15" y="220"/>
                    </a:lnTo>
                    <a:lnTo>
                      <a:pt x="16" y="221"/>
                    </a:lnTo>
                    <a:lnTo>
                      <a:pt x="17" y="223"/>
                    </a:lnTo>
                    <a:lnTo>
                      <a:pt x="17" y="225"/>
                    </a:lnTo>
                    <a:lnTo>
                      <a:pt x="18" y="227"/>
                    </a:lnTo>
                    <a:lnTo>
                      <a:pt x="19" y="228"/>
                    </a:lnTo>
                    <a:lnTo>
                      <a:pt x="20" y="230"/>
                    </a:lnTo>
                    <a:lnTo>
                      <a:pt x="21" y="231"/>
                    </a:lnTo>
                    <a:lnTo>
                      <a:pt x="22" y="233"/>
                    </a:lnTo>
                    <a:lnTo>
                      <a:pt x="23" y="234"/>
                    </a:lnTo>
                    <a:lnTo>
                      <a:pt x="24" y="235"/>
                    </a:lnTo>
                    <a:lnTo>
                      <a:pt x="25" y="236"/>
                    </a:lnTo>
                    <a:lnTo>
                      <a:pt x="26" y="238"/>
                    </a:lnTo>
                    <a:lnTo>
                      <a:pt x="28" y="240"/>
                    </a:lnTo>
                    <a:lnTo>
                      <a:pt x="30" y="242"/>
                    </a:lnTo>
                    <a:lnTo>
                      <a:pt x="32" y="243"/>
                    </a:lnTo>
                    <a:lnTo>
                      <a:pt x="34" y="245"/>
                    </a:lnTo>
                    <a:lnTo>
                      <a:pt x="37" y="246"/>
                    </a:lnTo>
                    <a:lnTo>
                      <a:pt x="39" y="247"/>
                    </a:lnTo>
                    <a:lnTo>
                      <a:pt x="41" y="247"/>
                    </a:lnTo>
                    <a:lnTo>
                      <a:pt x="43" y="247"/>
                    </a:lnTo>
                    <a:lnTo>
                      <a:pt x="45" y="247"/>
                    </a:lnTo>
                    <a:lnTo>
                      <a:pt x="46" y="247"/>
                    </a:lnTo>
                    <a:lnTo>
                      <a:pt x="47" y="247"/>
                    </a:lnTo>
                    <a:lnTo>
                      <a:pt x="49" y="247"/>
                    </a:lnTo>
                    <a:lnTo>
                      <a:pt x="51" y="246"/>
                    </a:lnTo>
                    <a:lnTo>
                      <a:pt x="53" y="245"/>
                    </a:lnTo>
                    <a:lnTo>
                      <a:pt x="55" y="243"/>
                    </a:lnTo>
                    <a:lnTo>
                      <a:pt x="57" y="242"/>
                    </a:lnTo>
                    <a:lnTo>
                      <a:pt x="59" y="241"/>
                    </a:lnTo>
                    <a:lnTo>
                      <a:pt x="60" y="239"/>
                    </a:lnTo>
                    <a:lnTo>
                      <a:pt x="62" y="238"/>
                    </a:lnTo>
                    <a:lnTo>
                      <a:pt x="63" y="236"/>
                    </a:lnTo>
                    <a:lnTo>
                      <a:pt x="64" y="234"/>
                    </a:lnTo>
                    <a:lnTo>
                      <a:pt x="65" y="232"/>
                    </a:lnTo>
                    <a:lnTo>
                      <a:pt x="66" y="230"/>
                    </a:lnTo>
                    <a:lnTo>
                      <a:pt x="67" y="228"/>
                    </a:lnTo>
                    <a:lnTo>
                      <a:pt x="68" y="226"/>
                    </a:lnTo>
                    <a:lnTo>
                      <a:pt x="68" y="224"/>
                    </a:lnTo>
                    <a:lnTo>
                      <a:pt x="69" y="221"/>
                    </a:lnTo>
                    <a:lnTo>
                      <a:pt x="70" y="219"/>
                    </a:lnTo>
                    <a:lnTo>
                      <a:pt x="70" y="217"/>
                    </a:lnTo>
                    <a:lnTo>
                      <a:pt x="70" y="215"/>
                    </a:lnTo>
                    <a:lnTo>
                      <a:pt x="71" y="213"/>
                    </a:lnTo>
                    <a:lnTo>
                      <a:pt x="71" y="211"/>
                    </a:lnTo>
                    <a:lnTo>
                      <a:pt x="72" y="209"/>
                    </a:lnTo>
                    <a:lnTo>
                      <a:pt x="72" y="206"/>
                    </a:lnTo>
                    <a:lnTo>
                      <a:pt x="72" y="205"/>
                    </a:lnTo>
                    <a:lnTo>
                      <a:pt x="73" y="203"/>
                    </a:lnTo>
                    <a:lnTo>
                      <a:pt x="73" y="201"/>
                    </a:lnTo>
                    <a:lnTo>
                      <a:pt x="73" y="199"/>
                    </a:lnTo>
                    <a:lnTo>
                      <a:pt x="73" y="197"/>
                    </a:lnTo>
                    <a:lnTo>
                      <a:pt x="74" y="196"/>
                    </a:lnTo>
                    <a:lnTo>
                      <a:pt x="74" y="194"/>
                    </a:lnTo>
                    <a:lnTo>
                      <a:pt x="74" y="193"/>
                    </a:lnTo>
                    <a:lnTo>
                      <a:pt x="75" y="192"/>
                    </a:lnTo>
                    <a:lnTo>
                      <a:pt x="76" y="191"/>
                    </a:lnTo>
                    <a:lnTo>
                      <a:pt x="77" y="190"/>
                    </a:lnTo>
                    <a:lnTo>
                      <a:pt x="79" y="189"/>
                    </a:lnTo>
                    <a:lnTo>
                      <a:pt x="80" y="188"/>
                    </a:lnTo>
                    <a:lnTo>
                      <a:pt x="83" y="188"/>
                    </a:lnTo>
                    <a:lnTo>
                      <a:pt x="84" y="187"/>
                    </a:lnTo>
                    <a:lnTo>
                      <a:pt x="85" y="187"/>
                    </a:lnTo>
                    <a:lnTo>
                      <a:pt x="87" y="187"/>
                    </a:lnTo>
                    <a:lnTo>
                      <a:pt x="88" y="188"/>
                    </a:lnTo>
                    <a:lnTo>
                      <a:pt x="90" y="188"/>
                    </a:lnTo>
                    <a:lnTo>
                      <a:pt x="91" y="188"/>
                    </a:lnTo>
                    <a:lnTo>
                      <a:pt x="92" y="188"/>
                    </a:lnTo>
                    <a:lnTo>
                      <a:pt x="94" y="189"/>
                    </a:lnTo>
                    <a:lnTo>
                      <a:pt x="95" y="189"/>
                    </a:lnTo>
                    <a:lnTo>
                      <a:pt x="97" y="189"/>
                    </a:lnTo>
                    <a:lnTo>
                      <a:pt x="98" y="189"/>
                    </a:lnTo>
                    <a:lnTo>
                      <a:pt x="100" y="189"/>
                    </a:lnTo>
                    <a:lnTo>
                      <a:pt x="101" y="189"/>
                    </a:lnTo>
                    <a:lnTo>
                      <a:pt x="102" y="189"/>
                    </a:lnTo>
                    <a:lnTo>
                      <a:pt x="104" y="189"/>
                    </a:lnTo>
                    <a:lnTo>
                      <a:pt x="105" y="189"/>
                    </a:lnTo>
                    <a:lnTo>
                      <a:pt x="108" y="188"/>
                    </a:lnTo>
                    <a:lnTo>
                      <a:pt x="110" y="187"/>
                    </a:lnTo>
                    <a:lnTo>
                      <a:pt x="112" y="186"/>
                    </a:lnTo>
                    <a:lnTo>
                      <a:pt x="114" y="184"/>
                    </a:lnTo>
                    <a:lnTo>
                      <a:pt x="115" y="182"/>
                    </a:lnTo>
                    <a:lnTo>
                      <a:pt x="116" y="179"/>
                    </a:lnTo>
                    <a:lnTo>
                      <a:pt x="117" y="177"/>
                    </a:lnTo>
                    <a:lnTo>
                      <a:pt x="118" y="175"/>
                    </a:lnTo>
                    <a:lnTo>
                      <a:pt x="119" y="172"/>
                    </a:lnTo>
                    <a:lnTo>
                      <a:pt x="120" y="170"/>
                    </a:lnTo>
                    <a:lnTo>
                      <a:pt x="120" y="167"/>
                    </a:lnTo>
                    <a:lnTo>
                      <a:pt x="121" y="165"/>
                    </a:lnTo>
                    <a:lnTo>
                      <a:pt x="121" y="164"/>
                    </a:lnTo>
                    <a:lnTo>
                      <a:pt x="121" y="162"/>
                    </a:lnTo>
                    <a:lnTo>
                      <a:pt x="121" y="161"/>
                    </a:lnTo>
                    <a:lnTo>
                      <a:pt x="121" y="160"/>
                    </a:lnTo>
                    <a:lnTo>
                      <a:pt x="121" y="159"/>
                    </a:lnTo>
                    <a:lnTo>
                      <a:pt x="121" y="157"/>
                    </a:lnTo>
                    <a:lnTo>
                      <a:pt x="121" y="156"/>
                    </a:lnTo>
                    <a:lnTo>
                      <a:pt x="121" y="154"/>
                    </a:lnTo>
                    <a:lnTo>
                      <a:pt x="121" y="153"/>
                    </a:lnTo>
                    <a:lnTo>
                      <a:pt x="120" y="151"/>
                    </a:lnTo>
                    <a:lnTo>
                      <a:pt x="120" y="149"/>
                    </a:lnTo>
                    <a:lnTo>
                      <a:pt x="120" y="148"/>
                    </a:lnTo>
                    <a:lnTo>
                      <a:pt x="119" y="146"/>
                    </a:lnTo>
                    <a:lnTo>
                      <a:pt x="119" y="144"/>
                    </a:lnTo>
                    <a:lnTo>
                      <a:pt x="119" y="143"/>
                    </a:lnTo>
                    <a:lnTo>
                      <a:pt x="118" y="141"/>
                    </a:lnTo>
                    <a:lnTo>
                      <a:pt x="118" y="139"/>
                    </a:lnTo>
                    <a:lnTo>
                      <a:pt x="117" y="138"/>
                    </a:lnTo>
                    <a:lnTo>
                      <a:pt x="117" y="136"/>
                    </a:lnTo>
                    <a:lnTo>
                      <a:pt x="116" y="135"/>
                    </a:lnTo>
                    <a:lnTo>
                      <a:pt x="115" y="133"/>
                    </a:lnTo>
                    <a:lnTo>
                      <a:pt x="115" y="133"/>
                    </a:lnTo>
                    <a:lnTo>
                      <a:pt x="113" y="132"/>
                    </a:lnTo>
                    <a:lnTo>
                      <a:pt x="112" y="133"/>
                    </a:lnTo>
                    <a:lnTo>
                      <a:pt x="112" y="134"/>
                    </a:lnTo>
                    <a:lnTo>
                      <a:pt x="111" y="136"/>
                    </a:lnTo>
                    <a:lnTo>
                      <a:pt x="110" y="137"/>
                    </a:lnTo>
                    <a:lnTo>
                      <a:pt x="110" y="139"/>
                    </a:lnTo>
                    <a:lnTo>
                      <a:pt x="109" y="141"/>
                    </a:lnTo>
                    <a:lnTo>
                      <a:pt x="109" y="143"/>
                    </a:lnTo>
                    <a:lnTo>
                      <a:pt x="108" y="145"/>
                    </a:lnTo>
                    <a:lnTo>
                      <a:pt x="108" y="147"/>
                    </a:lnTo>
                    <a:lnTo>
                      <a:pt x="107" y="148"/>
                    </a:lnTo>
                    <a:lnTo>
                      <a:pt x="106" y="151"/>
                    </a:lnTo>
                    <a:lnTo>
                      <a:pt x="106" y="153"/>
                    </a:lnTo>
                    <a:lnTo>
                      <a:pt x="105" y="155"/>
                    </a:lnTo>
                    <a:lnTo>
                      <a:pt x="104" y="157"/>
                    </a:lnTo>
                    <a:lnTo>
                      <a:pt x="103" y="160"/>
                    </a:lnTo>
                    <a:lnTo>
                      <a:pt x="102" y="161"/>
                    </a:lnTo>
                    <a:lnTo>
                      <a:pt x="102" y="163"/>
                    </a:lnTo>
                    <a:lnTo>
                      <a:pt x="100" y="165"/>
                    </a:lnTo>
                    <a:lnTo>
                      <a:pt x="99" y="167"/>
                    </a:lnTo>
                    <a:lnTo>
                      <a:pt x="98" y="169"/>
                    </a:lnTo>
                    <a:lnTo>
                      <a:pt x="96" y="171"/>
                    </a:lnTo>
                    <a:lnTo>
                      <a:pt x="95" y="172"/>
                    </a:lnTo>
                    <a:lnTo>
                      <a:pt x="93" y="173"/>
                    </a:lnTo>
                    <a:lnTo>
                      <a:pt x="91" y="173"/>
                    </a:lnTo>
                    <a:lnTo>
                      <a:pt x="89" y="173"/>
                    </a:lnTo>
                    <a:lnTo>
                      <a:pt x="87" y="173"/>
                    </a:lnTo>
                    <a:lnTo>
                      <a:pt x="86" y="173"/>
                    </a:lnTo>
                    <a:lnTo>
                      <a:pt x="85" y="172"/>
                    </a:lnTo>
                    <a:lnTo>
                      <a:pt x="84" y="172"/>
                    </a:lnTo>
                    <a:lnTo>
                      <a:pt x="82" y="171"/>
                    </a:lnTo>
                    <a:lnTo>
                      <a:pt x="80" y="169"/>
                    </a:lnTo>
                    <a:lnTo>
                      <a:pt x="78" y="167"/>
                    </a:lnTo>
                    <a:lnTo>
                      <a:pt x="77" y="164"/>
                    </a:lnTo>
                    <a:lnTo>
                      <a:pt x="76" y="163"/>
                    </a:lnTo>
                    <a:lnTo>
                      <a:pt x="75" y="162"/>
                    </a:lnTo>
                    <a:lnTo>
                      <a:pt x="75" y="160"/>
                    </a:lnTo>
                    <a:lnTo>
                      <a:pt x="74" y="160"/>
                    </a:lnTo>
                    <a:lnTo>
                      <a:pt x="73" y="158"/>
                    </a:lnTo>
                    <a:lnTo>
                      <a:pt x="73" y="156"/>
                    </a:lnTo>
                    <a:lnTo>
                      <a:pt x="72" y="155"/>
                    </a:lnTo>
                    <a:lnTo>
                      <a:pt x="72" y="153"/>
                    </a:lnTo>
                    <a:lnTo>
                      <a:pt x="71" y="151"/>
                    </a:lnTo>
                    <a:lnTo>
                      <a:pt x="70" y="149"/>
                    </a:lnTo>
                    <a:lnTo>
                      <a:pt x="69" y="148"/>
                    </a:lnTo>
                    <a:lnTo>
                      <a:pt x="69" y="146"/>
                    </a:lnTo>
                    <a:lnTo>
                      <a:pt x="68" y="144"/>
                    </a:lnTo>
                    <a:lnTo>
                      <a:pt x="67" y="142"/>
                    </a:lnTo>
                    <a:lnTo>
                      <a:pt x="67" y="140"/>
                    </a:lnTo>
                    <a:lnTo>
                      <a:pt x="66" y="139"/>
                    </a:lnTo>
                    <a:lnTo>
                      <a:pt x="65" y="137"/>
                    </a:lnTo>
                    <a:lnTo>
                      <a:pt x="64" y="135"/>
                    </a:lnTo>
                    <a:lnTo>
                      <a:pt x="63" y="133"/>
                    </a:lnTo>
                    <a:lnTo>
                      <a:pt x="62" y="131"/>
                    </a:lnTo>
                    <a:lnTo>
                      <a:pt x="61" y="129"/>
                    </a:lnTo>
                    <a:lnTo>
                      <a:pt x="60" y="128"/>
                    </a:lnTo>
                    <a:lnTo>
                      <a:pt x="59" y="126"/>
                    </a:lnTo>
                    <a:lnTo>
                      <a:pt x="58" y="124"/>
                    </a:lnTo>
                    <a:lnTo>
                      <a:pt x="56" y="123"/>
                    </a:lnTo>
                    <a:lnTo>
                      <a:pt x="55" y="121"/>
                    </a:lnTo>
                    <a:lnTo>
                      <a:pt x="54" y="120"/>
                    </a:lnTo>
                    <a:lnTo>
                      <a:pt x="53" y="118"/>
                    </a:lnTo>
                    <a:lnTo>
                      <a:pt x="51" y="117"/>
                    </a:lnTo>
                    <a:lnTo>
                      <a:pt x="50" y="115"/>
                    </a:lnTo>
                    <a:lnTo>
                      <a:pt x="49" y="114"/>
                    </a:lnTo>
                    <a:lnTo>
                      <a:pt x="47" y="113"/>
                    </a:lnTo>
                    <a:lnTo>
                      <a:pt x="46" y="111"/>
                    </a:lnTo>
                    <a:lnTo>
                      <a:pt x="45" y="110"/>
                    </a:lnTo>
                    <a:lnTo>
                      <a:pt x="44" y="109"/>
                    </a:lnTo>
                    <a:lnTo>
                      <a:pt x="43" y="108"/>
                    </a:lnTo>
                    <a:lnTo>
                      <a:pt x="42" y="106"/>
                    </a:lnTo>
                    <a:lnTo>
                      <a:pt x="41" y="105"/>
                    </a:lnTo>
                    <a:lnTo>
                      <a:pt x="40" y="103"/>
                    </a:lnTo>
                    <a:lnTo>
                      <a:pt x="39" y="102"/>
                    </a:lnTo>
                    <a:lnTo>
                      <a:pt x="39" y="100"/>
                    </a:lnTo>
                    <a:lnTo>
                      <a:pt x="38" y="99"/>
                    </a:lnTo>
                    <a:lnTo>
                      <a:pt x="38" y="97"/>
                    </a:lnTo>
                    <a:lnTo>
                      <a:pt x="38" y="95"/>
                    </a:lnTo>
                    <a:lnTo>
                      <a:pt x="37" y="93"/>
                    </a:lnTo>
                    <a:lnTo>
                      <a:pt x="37" y="91"/>
                    </a:lnTo>
                    <a:lnTo>
                      <a:pt x="37" y="89"/>
                    </a:lnTo>
                    <a:lnTo>
                      <a:pt x="38" y="87"/>
                    </a:lnTo>
                    <a:lnTo>
                      <a:pt x="38" y="85"/>
                    </a:lnTo>
                    <a:lnTo>
                      <a:pt x="39" y="83"/>
                    </a:lnTo>
                    <a:lnTo>
                      <a:pt x="39" y="80"/>
                    </a:lnTo>
                    <a:lnTo>
                      <a:pt x="40" y="78"/>
                    </a:lnTo>
                    <a:lnTo>
                      <a:pt x="40" y="76"/>
                    </a:lnTo>
                    <a:lnTo>
                      <a:pt x="41" y="75"/>
                    </a:lnTo>
                    <a:lnTo>
                      <a:pt x="41" y="73"/>
                    </a:lnTo>
                    <a:lnTo>
                      <a:pt x="42" y="72"/>
                    </a:lnTo>
                    <a:lnTo>
                      <a:pt x="43" y="69"/>
                    </a:lnTo>
                    <a:lnTo>
                      <a:pt x="44" y="67"/>
                    </a:lnTo>
                    <a:lnTo>
                      <a:pt x="44" y="66"/>
                    </a:lnTo>
                    <a:lnTo>
                      <a:pt x="44" y="64"/>
                    </a:lnTo>
                    <a:lnTo>
                      <a:pt x="45" y="63"/>
                    </a:lnTo>
                    <a:lnTo>
                      <a:pt x="45" y="62"/>
                    </a:lnTo>
                    <a:lnTo>
                      <a:pt x="46" y="60"/>
                    </a:lnTo>
                    <a:lnTo>
                      <a:pt x="47" y="58"/>
                    </a:lnTo>
                    <a:lnTo>
                      <a:pt x="47" y="56"/>
                    </a:lnTo>
                    <a:lnTo>
                      <a:pt x="48" y="53"/>
                    </a:lnTo>
                    <a:lnTo>
                      <a:pt x="49" y="51"/>
                    </a:lnTo>
                    <a:lnTo>
                      <a:pt x="50" y="49"/>
                    </a:lnTo>
                    <a:lnTo>
                      <a:pt x="50" y="47"/>
                    </a:lnTo>
                    <a:lnTo>
                      <a:pt x="50" y="45"/>
                    </a:lnTo>
                    <a:lnTo>
                      <a:pt x="51" y="43"/>
                    </a:lnTo>
                    <a:lnTo>
                      <a:pt x="51" y="41"/>
                    </a:lnTo>
                    <a:lnTo>
                      <a:pt x="52" y="39"/>
                    </a:lnTo>
                    <a:lnTo>
                      <a:pt x="52" y="37"/>
                    </a:lnTo>
                    <a:lnTo>
                      <a:pt x="52" y="35"/>
                    </a:lnTo>
                    <a:lnTo>
                      <a:pt x="52" y="34"/>
                    </a:lnTo>
                    <a:lnTo>
                      <a:pt x="52" y="31"/>
                    </a:lnTo>
                    <a:lnTo>
                      <a:pt x="53" y="30"/>
                    </a:lnTo>
                    <a:lnTo>
                      <a:pt x="53" y="28"/>
                    </a:lnTo>
                    <a:lnTo>
                      <a:pt x="53" y="27"/>
                    </a:lnTo>
                    <a:lnTo>
                      <a:pt x="53" y="25"/>
                    </a:lnTo>
                    <a:lnTo>
                      <a:pt x="53" y="23"/>
                    </a:lnTo>
                    <a:lnTo>
                      <a:pt x="52" y="22"/>
                    </a:lnTo>
                    <a:lnTo>
                      <a:pt x="52" y="20"/>
                    </a:lnTo>
                    <a:lnTo>
                      <a:pt x="52" y="19"/>
                    </a:lnTo>
                    <a:lnTo>
                      <a:pt x="51" y="17"/>
                    </a:lnTo>
                    <a:lnTo>
                      <a:pt x="51" y="16"/>
                    </a:lnTo>
                    <a:lnTo>
                      <a:pt x="51" y="15"/>
                    </a:lnTo>
                    <a:lnTo>
                      <a:pt x="50" y="13"/>
                    </a:lnTo>
                    <a:lnTo>
                      <a:pt x="50" y="12"/>
                    </a:lnTo>
                    <a:lnTo>
                      <a:pt x="49" y="11"/>
                    </a:lnTo>
                    <a:lnTo>
                      <a:pt x="48" y="10"/>
                    </a:lnTo>
                    <a:lnTo>
                      <a:pt x="47" y="8"/>
                    </a:lnTo>
                    <a:lnTo>
                      <a:pt x="46" y="6"/>
                    </a:lnTo>
                    <a:lnTo>
                      <a:pt x="45" y="4"/>
                    </a:lnTo>
                    <a:lnTo>
                      <a:pt x="43" y="3"/>
                    </a:lnTo>
                    <a:lnTo>
                      <a:pt x="42" y="1"/>
                    </a:lnTo>
                    <a:lnTo>
                      <a:pt x="42" y="1"/>
                    </a:lnTo>
                    <a:lnTo>
                      <a:pt x="40" y="0"/>
                    </a:lnTo>
                    <a:lnTo>
                      <a:pt x="39" y="1"/>
                    </a:lnTo>
                    <a:lnTo>
                      <a:pt x="39" y="2"/>
                    </a:lnTo>
                    <a:lnTo>
                      <a:pt x="39" y="3"/>
                    </a:lnTo>
                    <a:lnTo>
                      <a:pt x="39" y="4"/>
                    </a:lnTo>
                    <a:lnTo>
                      <a:pt x="39" y="5"/>
                    </a:lnTo>
                    <a:lnTo>
                      <a:pt x="39" y="7"/>
                    </a:lnTo>
                    <a:lnTo>
                      <a:pt x="39" y="8"/>
                    </a:lnTo>
                    <a:lnTo>
                      <a:pt x="39"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7">
                <a:extLst>
                  <a:ext uri="{FF2B5EF4-FFF2-40B4-BE49-F238E27FC236}">
                    <a16:creationId xmlns:a16="http://schemas.microsoft.com/office/drawing/2014/main" id="{CE241DCA-B1BA-4FC0-9812-3C7B78818176}"/>
                  </a:ext>
                </a:extLst>
              </p:cNvPr>
              <p:cNvSpPr>
                <a:spLocks/>
              </p:cNvSpPr>
              <p:nvPr/>
            </p:nvSpPr>
            <p:spPr bwMode="auto">
              <a:xfrm>
                <a:off x="4702" y="3093"/>
                <a:ext cx="176" cy="260"/>
              </a:xfrm>
              <a:custGeom>
                <a:avLst/>
                <a:gdLst>
                  <a:gd name="T0" fmla="*/ 91 w 176"/>
                  <a:gd name="T1" fmla="*/ 7 h 260"/>
                  <a:gd name="T2" fmla="*/ 98 w 176"/>
                  <a:gd name="T3" fmla="*/ 21 h 260"/>
                  <a:gd name="T4" fmla="*/ 103 w 176"/>
                  <a:gd name="T5" fmla="*/ 36 h 260"/>
                  <a:gd name="T6" fmla="*/ 106 w 176"/>
                  <a:gd name="T7" fmla="*/ 52 h 260"/>
                  <a:gd name="T8" fmla="*/ 107 w 176"/>
                  <a:gd name="T9" fmla="*/ 69 h 260"/>
                  <a:gd name="T10" fmla="*/ 105 w 176"/>
                  <a:gd name="T11" fmla="*/ 84 h 260"/>
                  <a:gd name="T12" fmla="*/ 100 w 176"/>
                  <a:gd name="T13" fmla="*/ 98 h 260"/>
                  <a:gd name="T14" fmla="*/ 93 w 176"/>
                  <a:gd name="T15" fmla="*/ 115 h 260"/>
                  <a:gd name="T16" fmla="*/ 86 w 176"/>
                  <a:gd name="T17" fmla="*/ 133 h 260"/>
                  <a:gd name="T18" fmla="*/ 87 w 176"/>
                  <a:gd name="T19" fmla="*/ 150 h 260"/>
                  <a:gd name="T20" fmla="*/ 97 w 176"/>
                  <a:gd name="T21" fmla="*/ 167 h 260"/>
                  <a:gd name="T22" fmla="*/ 109 w 176"/>
                  <a:gd name="T23" fmla="*/ 176 h 260"/>
                  <a:gd name="T24" fmla="*/ 123 w 176"/>
                  <a:gd name="T25" fmla="*/ 173 h 260"/>
                  <a:gd name="T26" fmla="*/ 130 w 176"/>
                  <a:gd name="T27" fmla="*/ 157 h 260"/>
                  <a:gd name="T28" fmla="*/ 138 w 176"/>
                  <a:gd name="T29" fmla="*/ 140 h 260"/>
                  <a:gd name="T30" fmla="*/ 147 w 176"/>
                  <a:gd name="T31" fmla="*/ 126 h 260"/>
                  <a:gd name="T32" fmla="*/ 152 w 176"/>
                  <a:gd name="T33" fmla="*/ 133 h 260"/>
                  <a:gd name="T34" fmla="*/ 152 w 176"/>
                  <a:gd name="T35" fmla="*/ 147 h 260"/>
                  <a:gd name="T36" fmla="*/ 152 w 176"/>
                  <a:gd name="T37" fmla="*/ 161 h 260"/>
                  <a:gd name="T38" fmla="*/ 161 w 176"/>
                  <a:gd name="T39" fmla="*/ 175 h 260"/>
                  <a:gd name="T40" fmla="*/ 171 w 176"/>
                  <a:gd name="T41" fmla="*/ 190 h 260"/>
                  <a:gd name="T42" fmla="*/ 175 w 176"/>
                  <a:gd name="T43" fmla="*/ 208 h 260"/>
                  <a:gd name="T44" fmla="*/ 171 w 176"/>
                  <a:gd name="T45" fmla="*/ 224 h 260"/>
                  <a:gd name="T46" fmla="*/ 161 w 176"/>
                  <a:gd name="T47" fmla="*/ 236 h 260"/>
                  <a:gd name="T48" fmla="*/ 148 w 176"/>
                  <a:gd name="T49" fmla="*/ 243 h 260"/>
                  <a:gd name="T50" fmla="*/ 133 w 176"/>
                  <a:gd name="T51" fmla="*/ 240 h 260"/>
                  <a:gd name="T52" fmla="*/ 120 w 176"/>
                  <a:gd name="T53" fmla="*/ 230 h 260"/>
                  <a:gd name="T54" fmla="*/ 108 w 176"/>
                  <a:gd name="T55" fmla="*/ 217 h 260"/>
                  <a:gd name="T56" fmla="*/ 92 w 176"/>
                  <a:gd name="T57" fmla="*/ 217 h 260"/>
                  <a:gd name="T58" fmla="*/ 82 w 176"/>
                  <a:gd name="T59" fmla="*/ 232 h 260"/>
                  <a:gd name="T60" fmla="*/ 68 w 176"/>
                  <a:gd name="T61" fmla="*/ 247 h 260"/>
                  <a:gd name="T62" fmla="*/ 51 w 176"/>
                  <a:gd name="T63" fmla="*/ 257 h 260"/>
                  <a:gd name="T64" fmla="*/ 37 w 176"/>
                  <a:gd name="T65" fmla="*/ 259 h 260"/>
                  <a:gd name="T66" fmla="*/ 23 w 176"/>
                  <a:gd name="T67" fmla="*/ 260 h 260"/>
                  <a:gd name="T68" fmla="*/ 7 w 176"/>
                  <a:gd name="T69" fmla="*/ 257 h 260"/>
                  <a:gd name="T70" fmla="*/ 5 w 176"/>
                  <a:gd name="T71" fmla="*/ 242 h 260"/>
                  <a:gd name="T72" fmla="*/ 14 w 176"/>
                  <a:gd name="T73" fmla="*/ 227 h 260"/>
                  <a:gd name="T74" fmla="*/ 25 w 176"/>
                  <a:gd name="T75" fmla="*/ 208 h 260"/>
                  <a:gd name="T76" fmla="*/ 32 w 176"/>
                  <a:gd name="T77" fmla="*/ 191 h 260"/>
                  <a:gd name="T78" fmla="*/ 31 w 176"/>
                  <a:gd name="T79" fmla="*/ 177 h 260"/>
                  <a:gd name="T80" fmla="*/ 26 w 176"/>
                  <a:gd name="T81" fmla="*/ 159 h 260"/>
                  <a:gd name="T82" fmla="*/ 17 w 176"/>
                  <a:gd name="T83" fmla="*/ 140 h 260"/>
                  <a:gd name="T84" fmla="*/ 8 w 176"/>
                  <a:gd name="T85" fmla="*/ 122 h 260"/>
                  <a:gd name="T86" fmla="*/ 2 w 176"/>
                  <a:gd name="T87" fmla="*/ 107 h 260"/>
                  <a:gd name="T88" fmla="*/ 0 w 176"/>
                  <a:gd name="T89" fmla="*/ 94 h 260"/>
                  <a:gd name="T90" fmla="*/ 3 w 176"/>
                  <a:gd name="T91" fmla="*/ 84 h 260"/>
                  <a:gd name="T92" fmla="*/ 8 w 176"/>
                  <a:gd name="T93" fmla="*/ 98 h 260"/>
                  <a:gd name="T94" fmla="*/ 15 w 176"/>
                  <a:gd name="T95" fmla="*/ 112 h 260"/>
                  <a:gd name="T96" fmla="*/ 28 w 176"/>
                  <a:gd name="T97" fmla="*/ 125 h 260"/>
                  <a:gd name="T98" fmla="*/ 36 w 176"/>
                  <a:gd name="T99" fmla="*/ 137 h 260"/>
                  <a:gd name="T100" fmla="*/ 52 w 176"/>
                  <a:gd name="T101" fmla="*/ 148 h 260"/>
                  <a:gd name="T102" fmla="*/ 64 w 176"/>
                  <a:gd name="T103" fmla="*/ 133 h 260"/>
                  <a:gd name="T104" fmla="*/ 71 w 176"/>
                  <a:gd name="T105" fmla="*/ 114 h 260"/>
                  <a:gd name="T106" fmla="*/ 70 w 176"/>
                  <a:gd name="T107" fmla="*/ 95 h 260"/>
                  <a:gd name="T108" fmla="*/ 62 w 176"/>
                  <a:gd name="T109" fmla="*/ 79 h 260"/>
                  <a:gd name="T110" fmla="*/ 54 w 176"/>
                  <a:gd name="T111" fmla="*/ 64 h 260"/>
                  <a:gd name="T112" fmla="*/ 51 w 176"/>
                  <a:gd name="T113" fmla="*/ 49 h 260"/>
                  <a:gd name="T114" fmla="*/ 56 w 176"/>
                  <a:gd name="T115" fmla="*/ 35 h 260"/>
                  <a:gd name="T116" fmla="*/ 75 w 176"/>
                  <a:gd name="T117" fmla="*/ 23 h 260"/>
                  <a:gd name="T118" fmla="*/ 84 w 176"/>
                  <a:gd name="T119" fmla="*/ 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 h="260">
                    <a:moveTo>
                      <a:pt x="84" y="2"/>
                    </a:moveTo>
                    <a:lnTo>
                      <a:pt x="84" y="0"/>
                    </a:lnTo>
                    <a:lnTo>
                      <a:pt x="85" y="0"/>
                    </a:lnTo>
                    <a:lnTo>
                      <a:pt x="86" y="0"/>
                    </a:lnTo>
                    <a:lnTo>
                      <a:pt x="87" y="1"/>
                    </a:lnTo>
                    <a:lnTo>
                      <a:pt x="87" y="2"/>
                    </a:lnTo>
                    <a:lnTo>
                      <a:pt x="88" y="4"/>
                    </a:lnTo>
                    <a:lnTo>
                      <a:pt x="89" y="5"/>
                    </a:lnTo>
                    <a:lnTo>
                      <a:pt x="91" y="7"/>
                    </a:lnTo>
                    <a:lnTo>
                      <a:pt x="92" y="9"/>
                    </a:lnTo>
                    <a:lnTo>
                      <a:pt x="93" y="11"/>
                    </a:lnTo>
                    <a:lnTo>
                      <a:pt x="93" y="13"/>
                    </a:lnTo>
                    <a:lnTo>
                      <a:pt x="94" y="14"/>
                    </a:lnTo>
                    <a:lnTo>
                      <a:pt x="95" y="15"/>
                    </a:lnTo>
                    <a:lnTo>
                      <a:pt x="96" y="17"/>
                    </a:lnTo>
                    <a:lnTo>
                      <a:pt x="96" y="18"/>
                    </a:lnTo>
                    <a:lnTo>
                      <a:pt x="97" y="20"/>
                    </a:lnTo>
                    <a:lnTo>
                      <a:pt x="98" y="21"/>
                    </a:lnTo>
                    <a:lnTo>
                      <a:pt x="98" y="23"/>
                    </a:lnTo>
                    <a:lnTo>
                      <a:pt x="99" y="24"/>
                    </a:lnTo>
                    <a:lnTo>
                      <a:pt x="99" y="26"/>
                    </a:lnTo>
                    <a:lnTo>
                      <a:pt x="100" y="27"/>
                    </a:lnTo>
                    <a:lnTo>
                      <a:pt x="100" y="29"/>
                    </a:lnTo>
                    <a:lnTo>
                      <a:pt x="101" y="31"/>
                    </a:lnTo>
                    <a:lnTo>
                      <a:pt x="101" y="32"/>
                    </a:lnTo>
                    <a:lnTo>
                      <a:pt x="102" y="34"/>
                    </a:lnTo>
                    <a:lnTo>
                      <a:pt x="103" y="36"/>
                    </a:lnTo>
                    <a:lnTo>
                      <a:pt x="103" y="37"/>
                    </a:lnTo>
                    <a:lnTo>
                      <a:pt x="103" y="39"/>
                    </a:lnTo>
                    <a:lnTo>
                      <a:pt x="104" y="41"/>
                    </a:lnTo>
                    <a:lnTo>
                      <a:pt x="104" y="43"/>
                    </a:lnTo>
                    <a:lnTo>
                      <a:pt x="105" y="45"/>
                    </a:lnTo>
                    <a:lnTo>
                      <a:pt x="105" y="47"/>
                    </a:lnTo>
                    <a:lnTo>
                      <a:pt x="106" y="49"/>
                    </a:lnTo>
                    <a:lnTo>
                      <a:pt x="106" y="51"/>
                    </a:lnTo>
                    <a:lnTo>
                      <a:pt x="106" y="52"/>
                    </a:lnTo>
                    <a:lnTo>
                      <a:pt x="106" y="54"/>
                    </a:lnTo>
                    <a:lnTo>
                      <a:pt x="107" y="56"/>
                    </a:lnTo>
                    <a:lnTo>
                      <a:pt x="107" y="58"/>
                    </a:lnTo>
                    <a:lnTo>
                      <a:pt x="107" y="60"/>
                    </a:lnTo>
                    <a:lnTo>
                      <a:pt x="107" y="62"/>
                    </a:lnTo>
                    <a:lnTo>
                      <a:pt x="107" y="64"/>
                    </a:lnTo>
                    <a:lnTo>
                      <a:pt x="107" y="66"/>
                    </a:lnTo>
                    <a:lnTo>
                      <a:pt x="107" y="67"/>
                    </a:lnTo>
                    <a:lnTo>
                      <a:pt x="107" y="69"/>
                    </a:lnTo>
                    <a:lnTo>
                      <a:pt x="107" y="71"/>
                    </a:lnTo>
                    <a:lnTo>
                      <a:pt x="107" y="73"/>
                    </a:lnTo>
                    <a:lnTo>
                      <a:pt x="107" y="75"/>
                    </a:lnTo>
                    <a:lnTo>
                      <a:pt x="107" y="76"/>
                    </a:lnTo>
                    <a:lnTo>
                      <a:pt x="106" y="78"/>
                    </a:lnTo>
                    <a:lnTo>
                      <a:pt x="106" y="80"/>
                    </a:lnTo>
                    <a:lnTo>
                      <a:pt x="106" y="82"/>
                    </a:lnTo>
                    <a:lnTo>
                      <a:pt x="105" y="83"/>
                    </a:lnTo>
                    <a:lnTo>
                      <a:pt x="105" y="84"/>
                    </a:lnTo>
                    <a:lnTo>
                      <a:pt x="104" y="86"/>
                    </a:lnTo>
                    <a:lnTo>
                      <a:pt x="104" y="87"/>
                    </a:lnTo>
                    <a:lnTo>
                      <a:pt x="103" y="89"/>
                    </a:lnTo>
                    <a:lnTo>
                      <a:pt x="103" y="91"/>
                    </a:lnTo>
                    <a:lnTo>
                      <a:pt x="102" y="92"/>
                    </a:lnTo>
                    <a:lnTo>
                      <a:pt x="102" y="94"/>
                    </a:lnTo>
                    <a:lnTo>
                      <a:pt x="101" y="95"/>
                    </a:lnTo>
                    <a:lnTo>
                      <a:pt x="101" y="96"/>
                    </a:lnTo>
                    <a:lnTo>
                      <a:pt x="100" y="98"/>
                    </a:lnTo>
                    <a:lnTo>
                      <a:pt x="100" y="99"/>
                    </a:lnTo>
                    <a:lnTo>
                      <a:pt x="99" y="100"/>
                    </a:lnTo>
                    <a:lnTo>
                      <a:pt x="99" y="102"/>
                    </a:lnTo>
                    <a:lnTo>
                      <a:pt x="99" y="103"/>
                    </a:lnTo>
                    <a:lnTo>
                      <a:pt x="97" y="106"/>
                    </a:lnTo>
                    <a:lnTo>
                      <a:pt x="96" y="108"/>
                    </a:lnTo>
                    <a:lnTo>
                      <a:pt x="95" y="110"/>
                    </a:lnTo>
                    <a:lnTo>
                      <a:pt x="94" y="113"/>
                    </a:lnTo>
                    <a:lnTo>
                      <a:pt x="93" y="115"/>
                    </a:lnTo>
                    <a:lnTo>
                      <a:pt x="92" y="117"/>
                    </a:lnTo>
                    <a:lnTo>
                      <a:pt x="91" y="119"/>
                    </a:lnTo>
                    <a:lnTo>
                      <a:pt x="91" y="121"/>
                    </a:lnTo>
                    <a:lnTo>
                      <a:pt x="90" y="123"/>
                    </a:lnTo>
                    <a:lnTo>
                      <a:pt x="89" y="125"/>
                    </a:lnTo>
                    <a:lnTo>
                      <a:pt x="88" y="127"/>
                    </a:lnTo>
                    <a:lnTo>
                      <a:pt x="88" y="129"/>
                    </a:lnTo>
                    <a:lnTo>
                      <a:pt x="87" y="131"/>
                    </a:lnTo>
                    <a:lnTo>
                      <a:pt x="86" y="133"/>
                    </a:lnTo>
                    <a:lnTo>
                      <a:pt x="86" y="134"/>
                    </a:lnTo>
                    <a:lnTo>
                      <a:pt x="86" y="136"/>
                    </a:lnTo>
                    <a:lnTo>
                      <a:pt x="85" y="138"/>
                    </a:lnTo>
                    <a:lnTo>
                      <a:pt x="85" y="140"/>
                    </a:lnTo>
                    <a:lnTo>
                      <a:pt x="85" y="142"/>
                    </a:lnTo>
                    <a:lnTo>
                      <a:pt x="86" y="144"/>
                    </a:lnTo>
                    <a:lnTo>
                      <a:pt x="86" y="146"/>
                    </a:lnTo>
                    <a:lnTo>
                      <a:pt x="87" y="148"/>
                    </a:lnTo>
                    <a:lnTo>
                      <a:pt x="87" y="150"/>
                    </a:lnTo>
                    <a:lnTo>
                      <a:pt x="88" y="152"/>
                    </a:lnTo>
                    <a:lnTo>
                      <a:pt x="89" y="154"/>
                    </a:lnTo>
                    <a:lnTo>
                      <a:pt x="90" y="156"/>
                    </a:lnTo>
                    <a:lnTo>
                      <a:pt x="91" y="158"/>
                    </a:lnTo>
                    <a:lnTo>
                      <a:pt x="92" y="160"/>
                    </a:lnTo>
                    <a:lnTo>
                      <a:pt x="93" y="161"/>
                    </a:lnTo>
                    <a:lnTo>
                      <a:pt x="94" y="163"/>
                    </a:lnTo>
                    <a:lnTo>
                      <a:pt x="96" y="165"/>
                    </a:lnTo>
                    <a:lnTo>
                      <a:pt x="97" y="167"/>
                    </a:lnTo>
                    <a:lnTo>
                      <a:pt x="98" y="168"/>
                    </a:lnTo>
                    <a:lnTo>
                      <a:pt x="99" y="169"/>
                    </a:lnTo>
                    <a:lnTo>
                      <a:pt x="100" y="170"/>
                    </a:lnTo>
                    <a:lnTo>
                      <a:pt x="102" y="172"/>
                    </a:lnTo>
                    <a:lnTo>
                      <a:pt x="103" y="173"/>
                    </a:lnTo>
                    <a:lnTo>
                      <a:pt x="105" y="174"/>
                    </a:lnTo>
                    <a:lnTo>
                      <a:pt x="106" y="175"/>
                    </a:lnTo>
                    <a:lnTo>
                      <a:pt x="107" y="176"/>
                    </a:lnTo>
                    <a:lnTo>
                      <a:pt x="109" y="176"/>
                    </a:lnTo>
                    <a:lnTo>
                      <a:pt x="110" y="177"/>
                    </a:lnTo>
                    <a:lnTo>
                      <a:pt x="111" y="177"/>
                    </a:lnTo>
                    <a:lnTo>
                      <a:pt x="113" y="178"/>
                    </a:lnTo>
                    <a:lnTo>
                      <a:pt x="115" y="178"/>
                    </a:lnTo>
                    <a:lnTo>
                      <a:pt x="118" y="178"/>
                    </a:lnTo>
                    <a:lnTo>
                      <a:pt x="120" y="176"/>
                    </a:lnTo>
                    <a:lnTo>
                      <a:pt x="122" y="175"/>
                    </a:lnTo>
                    <a:lnTo>
                      <a:pt x="122" y="174"/>
                    </a:lnTo>
                    <a:lnTo>
                      <a:pt x="123" y="173"/>
                    </a:lnTo>
                    <a:lnTo>
                      <a:pt x="124" y="171"/>
                    </a:lnTo>
                    <a:lnTo>
                      <a:pt x="125" y="170"/>
                    </a:lnTo>
                    <a:lnTo>
                      <a:pt x="125" y="168"/>
                    </a:lnTo>
                    <a:lnTo>
                      <a:pt x="126" y="166"/>
                    </a:lnTo>
                    <a:lnTo>
                      <a:pt x="127" y="164"/>
                    </a:lnTo>
                    <a:lnTo>
                      <a:pt x="127" y="163"/>
                    </a:lnTo>
                    <a:lnTo>
                      <a:pt x="128" y="160"/>
                    </a:lnTo>
                    <a:lnTo>
                      <a:pt x="129" y="159"/>
                    </a:lnTo>
                    <a:lnTo>
                      <a:pt x="130" y="157"/>
                    </a:lnTo>
                    <a:lnTo>
                      <a:pt x="131" y="155"/>
                    </a:lnTo>
                    <a:lnTo>
                      <a:pt x="131" y="153"/>
                    </a:lnTo>
                    <a:lnTo>
                      <a:pt x="132" y="151"/>
                    </a:lnTo>
                    <a:lnTo>
                      <a:pt x="133" y="149"/>
                    </a:lnTo>
                    <a:lnTo>
                      <a:pt x="134" y="147"/>
                    </a:lnTo>
                    <a:lnTo>
                      <a:pt x="135" y="145"/>
                    </a:lnTo>
                    <a:lnTo>
                      <a:pt x="136" y="143"/>
                    </a:lnTo>
                    <a:lnTo>
                      <a:pt x="137" y="141"/>
                    </a:lnTo>
                    <a:lnTo>
                      <a:pt x="138" y="140"/>
                    </a:lnTo>
                    <a:lnTo>
                      <a:pt x="139" y="138"/>
                    </a:lnTo>
                    <a:lnTo>
                      <a:pt x="140" y="136"/>
                    </a:lnTo>
                    <a:lnTo>
                      <a:pt x="140" y="135"/>
                    </a:lnTo>
                    <a:lnTo>
                      <a:pt x="141" y="133"/>
                    </a:lnTo>
                    <a:lnTo>
                      <a:pt x="142" y="132"/>
                    </a:lnTo>
                    <a:lnTo>
                      <a:pt x="143" y="131"/>
                    </a:lnTo>
                    <a:lnTo>
                      <a:pt x="144" y="129"/>
                    </a:lnTo>
                    <a:lnTo>
                      <a:pt x="145" y="129"/>
                    </a:lnTo>
                    <a:lnTo>
                      <a:pt x="147" y="126"/>
                    </a:lnTo>
                    <a:lnTo>
                      <a:pt x="148" y="125"/>
                    </a:lnTo>
                    <a:lnTo>
                      <a:pt x="150" y="125"/>
                    </a:lnTo>
                    <a:lnTo>
                      <a:pt x="151" y="125"/>
                    </a:lnTo>
                    <a:lnTo>
                      <a:pt x="152" y="125"/>
                    </a:lnTo>
                    <a:lnTo>
                      <a:pt x="152" y="126"/>
                    </a:lnTo>
                    <a:lnTo>
                      <a:pt x="152" y="128"/>
                    </a:lnTo>
                    <a:lnTo>
                      <a:pt x="153" y="130"/>
                    </a:lnTo>
                    <a:lnTo>
                      <a:pt x="152" y="131"/>
                    </a:lnTo>
                    <a:lnTo>
                      <a:pt x="152" y="133"/>
                    </a:lnTo>
                    <a:lnTo>
                      <a:pt x="152" y="134"/>
                    </a:lnTo>
                    <a:lnTo>
                      <a:pt x="152" y="135"/>
                    </a:lnTo>
                    <a:lnTo>
                      <a:pt x="152" y="137"/>
                    </a:lnTo>
                    <a:lnTo>
                      <a:pt x="152" y="139"/>
                    </a:lnTo>
                    <a:lnTo>
                      <a:pt x="152" y="140"/>
                    </a:lnTo>
                    <a:lnTo>
                      <a:pt x="152" y="142"/>
                    </a:lnTo>
                    <a:lnTo>
                      <a:pt x="152" y="144"/>
                    </a:lnTo>
                    <a:lnTo>
                      <a:pt x="152" y="145"/>
                    </a:lnTo>
                    <a:lnTo>
                      <a:pt x="152" y="147"/>
                    </a:lnTo>
                    <a:lnTo>
                      <a:pt x="152" y="149"/>
                    </a:lnTo>
                    <a:lnTo>
                      <a:pt x="152" y="151"/>
                    </a:lnTo>
                    <a:lnTo>
                      <a:pt x="152" y="152"/>
                    </a:lnTo>
                    <a:lnTo>
                      <a:pt x="152" y="154"/>
                    </a:lnTo>
                    <a:lnTo>
                      <a:pt x="152" y="156"/>
                    </a:lnTo>
                    <a:lnTo>
                      <a:pt x="152" y="157"/>
                    </a:lnTo>
                    <a:lnTo>
                      <a:pt x="152" y="159"/>
                    </a:lnTo>
                    <a:lnTo>
                      <a:pt x="152" y="160"/>
                    </a:lnTo>
                    <a:lnTo>
                      <a:pt x="152" y="161"/>
                    </a:lnTo>
                    <a:lnTo>
                      <a:pt x="153" y="163"/>
                    </a:lnTo>
                    <a:lnTo>
                      <a:pt x="154" y="165"/>
                    </a:lnTo>
                    <a:lnTo>
                      <a:pt x="155" y="166"/>
                    </a:lnTo>
                    <a:lnTo>
                      <a:pt x="157" y="168"/>
                    </a:lnTo>
                    <a:lnTo>
                      <a:pt x="157" y="169"/>
                    </a:lnTo>
                    <a:lnTo>
                      <a:pt x="158" y="171"/>
                    </a:lnTo>
                    <a:lnTo>
                      <a:pt x="159" y="172"/>
                    </a:lnTo>
                    <a:lnTo>
                      <a:pt x="160" y="174"/>
                    </a:lnTo>
                    <a:lnTo>
                      <a:pt x="161" y="175"/>
                    </a:lnTo>
                    <a:lnTo>
                      <a:pt x="162" y="176"/>
                    </a:lnTo>
                    <a:lnTo>
                      <a:pt x="163" y="178"/>
                    </a:lnTo>
                    <a:lnTo>
                      <a:pt x="165" y="180"/>
                    </a:lnTo>
                    <a:lnTo>
                      <a:pt x="166" y="181"/>
                    </a:lnTo>
                    <a:lnTo>
                      <a:pt x="167" y="183"/>
                    </a:lnTo>
                    <a:lnTo>
                      <a:pt x="168" y="185"/>
                    </a:lnTo>
                    <a:lnTo>
                      <a:pt x="169" y="187"/>
                    </a:lnTo>
                    <a:lnTo>
                      <a:pt x="170" y="188"/>
                    </a:lnTo>
                    <a:lnTo>
                      <a:pt x="171" y="190"/>
                    </a:lnTo>
                    <a:lnTo>
                      <a:pt x="171" y="192"/>
                    </a:lnTo>
                    <a:lnTo>
                      <a:pt x="172" y="194"/>
                    </a:lnTo>
                    <a:lnTo>
                      <a:pt x="173" y="196"/>
                    </a:lnTo>
                    <a:lnTo>
                      <a:pt x="174" y="198"/>
                    </a:lnTo>
                    <a:lnTo>
                      <a:pt x="174" y="200"/>
                    </a:lnTo>
                    <a:lnTo>
                      <a:pt x="175" y="202"/>
                    </a:lnTo>
                    <a:lnTo>
                      <a:pt x="175" y="204"/>
                    </a:lnTo>
                    <a:lnTo>
                      <a:pt x="175" y="206"/>
                    </a:lnTo>
                    <a:lnTo>
                      <a:pt x="175" y="208"/>
                    </a:lnTo>
                    <a:lnTo>
                      <a:pt x="176" y="210"/>
                    </a:lnTo>
                    <a:lnTo>
                      <a:pt x="175" y="212"/>
                    </a:lnTo>
                    <a:lnTo>
                      <a:pt x="175" y="213"/>
                    </a:lnTo>
                    <a:lnTo>
                      <a:pt x="175" y="215"/>
                    </a:lnTo>
                    <a:lnTo>
                      <a:pt x="174" y="217"/>
                    </a:lnTo>
                    <a:lnTo>
                      <a:pt x="174" y="219"/>
                    </a:lnTo>
                    <a:lnTo>
                      <a:pt x="173" y="220"/>
                    </a:lnTo>
                    <a:lnTo>
                      <a:pt x="172" y="222"/>
                    </a:lnTo>
                    <a:lnTo>
                      <a:pt x="171" y="224"/>
                    </a:lnTo>
                    <a:lnTo>
                      <a:pt x="170" y="225"/>
                    </a:lnTo>
                    <a:lnTo>
                      <a:pt x="170" y="227"/>
                    </a:lnTo>
                    <a:lnTo>
                      <a:pt x="169" y="228"/>
                    </a:lnTo>
                    <a:lnTo>
                      <a:pt x="168" y="230"/>
                    </a:lnTo>
                    <a:lnTo>
                      <a:pt x="167" y="231"/>
                    </a:lnTo>
                    <a:lnTo>
                      <a:pt x="166" y="232"/>
                    </a:lnTo>
                    <a:lnTo>
                      <a:pt x="165" y="233"/>
                    </a:lnTo>
                    <a:lnTo>
                      <a:pt x="164" y="234"/>
                    </a:lnTo>
                    <a:lnTo>
                      <a:pt x="161" y="236"/>
                    </a:lnTo>
                    <a:lnTo>
                      <a:pt x="159" y="238"/>
                    </a:lnTo>
                    <a:lnTo>
                      <a:pt x="158" y="239"/>
                    </a:lnTo>
                    <a:lnTo>
                      <a:pt x="156" y="240"/>
                    </a:lnTo>
                    <a:lnTo>
                      <a:pt x="155" y="240"/>
                    </a:lnTo>
                    <a:lnTo>
                      <a:pt x="154" y="241"/>
                    </a:lnTo>
                    <a:lnTo>
                      <a:pt x="152" y="241"/>
                    </a:lnTo>
                    <a:lnTo>
                      <a:pt x="151" y="242"/>
                    </a:lnTo>
                    <a:lnTo>
                      <a:pt x="150" y="242"/>
                    </a:lnTo>
                    <a:lnTo>
                      <a:pt x="148" y="243"/>
                    </a:lnTo>
                    <a:lnTo>
                      <a:pt x="147" y="243"/>
                    </a:lnTo>
                    <a:lnTo>
                      <a:pt x="145" y="243"/>
                    </a:lnTo>
                    <a:lnTo>
                      <a:pt x="144" y="242"/>
                    </a:lnTo>
                    <a:lnTo>
                      <a:pt x="142" y="242"/>
                    </a:lnTo>
                    <a:lnTo>
                      <a:pt x="140" y="242"/>
                    </a:lnTo>
                    <a:lnTo>
                      <a:pt x="139" y="242"/>
                    </a:lnTo>
                    <a:lnTo>
                      <a:pt x="137" y="241"/>
                    </a:lnTo>
                    <a:lnTo>
                      <a:pt x="135" y="241"/>
                    </a:lnTo>
                    <a:lnTo>
                      <a:pt x="133" y="240"/>
                    </a:lnTo>
                    <a:lnTo>
                      <a:pt x="132" y="239"/>
                    </a:lnTo>
                    <a:lnTo>
                      <a:pt x="130" y="238"/>
                    </a:lnTo>
                    <a:lnTo>
                      <a:pt x="129" y="237"/>
                    </a:lnTo>
                    <a:lnTo>
                      <a:pt x="127" y="236"/>
                    </a:lnTo>
                    <a:lnTo>
                      <a:pt x="125" y="235"/>
                    </a:lnTo>
                    <a:lnTo>
                      <a:pt x="124" y="234"/>
                    </a:lnTo>
                    <a:lnTo>
                      <a:pt x="122" y="232"/>
                    </a:lnTo>
                    <a:lnTo>
                      <a:pt x="121" y="231"/>
                    </a:lnTo>
                    <a:lnTo>
                      <a:pt x="120" y="230"/>
                    </a:lnTo>
                    <a:lnTo>
                      <a:pt x="118" y="228"/>
                    </a:lnTo>
                    <a:lnTo>
                      <a:pt x="117" y="227"/>
                    </a:lnTo>
                    <a:lnTo>
                      <a:pt x="115" y="225"/>
                    </a:lnTo>
                    <a:lnTo>
                      <a:pt x="114" y="224"/>
                    </a:lnTo>
                    <a:lnTo>
                      <a:pt x="113" y="222"/>
                    </a:lnTo>
                    <a:lnTo>
                      <a:pt x="112" y="221"/>
                    </a:lnTo>
                    <a:lnTo>
                      <a:pt x="110" y="220"/>
                    </a:lnTo>
                    <a:lnTo>
                      <a:pt x="109" y="218"/>
                    </a:lnTo>
                    <a:lnTo>
                      <a:pt x="108" y="217"/>
                    </a:lnTo>
                    <a:lnTo>
                      <a:pt x="107" y="216"/>
                    </a:lnTo>
                    <a:lnTo>
                      <a:pt x="105" y="214"/>
                    </a:lnTo>
                    <a:lnTo>
                      <a:pt x="103" y="213"/>
                    </a:lnTo>
                    <a:lnTo>
                      <a:pt x="101" y="212"/>
                    </a:lnTo>
                    <a:lnTo>
                      <a:pt x="99" y="212"/>
                    </a:lnTo>
                    <a:lnTo>
                      <a:pt x="97" y="212"/>
                    </a:lnTo>
                    <a:lnTo>
                      <a:pt x="96" y="213"/>
                    </a:lnTo>
                    <a:lnTo>
                      <a:pt x="94" y="215"/>
                    </a:lnTo>
                    <a:lnTo>
                      <a:pt x="92" y="217"/>
                    </a:lnTo>
                    <a:lnTo>
                      <a:pt x="91" y="219"/>
                    </a:lnTo>
                    <a:lnTo>
                      <a:pt x="90" y="220"/>
                    </a:lnTo>
                    <a:lnTo>
                      <a:pt x="89" y="222"/>
                    </a:lnTo>
                    <a:lnTo>
                      <a:pt x="88" y="223"/>
                    </a:lnTo>
                    <a:lnTo>
                      <a:pt x="87" y="225"/>
                    </a:lnTo>
                    <a:lnTo>
                      <a:pt x="86" y="227"/>
                    </a:lnTo>
                    <a:lnTo>
                      <a:pt x="84" y="228"/>
                    </a:lnTo>
                    <a:lnTo>
                      <a:pt x="83" y="230"/>
                    </a:lnTo>
                    <a:lnTo>
                      <a:pt x="82" y="232"/>
                    </a:lnTo>
                    <a:lnTo>
                      <a:pt x="80" y="234"/>
                    </a:lnTo>
                    <a:lnTo>
                      <a:pt x="79" y="235"/>
                    </a:lnTo>
                    <a:lnTo>
                      <a:pt x="78" y="237"/>
                    </a:lnTo>
                    <a:lnTo>
                      <a:pt x="76" y="239"/>
                    </a:lnTo>
                    <a:lnTo>
                      <a:pt x="75" y="241"/>
                    </a:lnTo>
                    <a:lnTo>
                      <a:pt x="73" y="242"/>
                    </a:lnTo>
                    <a:lnTo>
                      <a:pt x="71" y="244"/>
                    </a:lnTo>
                    <a:lnTo>
                      <a:pt x="69" y="246"/>
                    </a:lnTo>
                    <a:lnTo>
                      <a:pt x="68" y="247"/>
                    </a:lnTo>
                    <a:lnTo>
                      <a:pt x="66" y="249"/>
                    </a:lnTo>
                    <a:lnTo>
                      <a:pt x="64" y="251"/>
                    </a:lnTo>
                    <a:lnTo>
                      <a:pt x="62" y="252"/>
                    </a:lnTo>
                    <a:lnTo>
                      <a:pt x="59" y="253"/>
                    </a:lnTo>
                    <a:lnTo>
                      <a:pt x="57" y="255"/>
                    </a:lnTo>
                    <a:lnTo>
                      <a:pt x="55" y="256"/>
                    </a:lnTo>
                    <a:lnTo>
                      <a:pt x="54" y="256"/>
                    </a:lnTo>
                    <a:lnTo>
                      <a:pt x="52" y="256"/>
                    </a:lnTo>
                    <a:lnTo>
                      <a:pt x="51" y="257"/>
                    </a:lnTo>
                    <a:lnTo>
                      <a:pt x="50" y="257"/>
                    </a:lnTo>
                    <a:lnTo>
                      <a:pt x="47" y="258"/>
                    </a:lnTo>
                    <a:lnTo>
                      <a:pt x="45" y="259"/>
                    </a:lnTo>
                    <a:lnTo>
                      <a:pt x="44" y="259"/>
                    </a:lnTo>
                    <a:lnTo>
                      <a:pt x="43" y="259"/>
                    </a:lnTo>
                    <a:lnTo>
                      <a:pt x="41" y="259"/>
                    </a:lnTo>
                    <a:lnTo>
                      <a:pt x="40" y="259"/>
                    </a:lnTo>
                    <a:lnTo>
                      <a:pt x="38" y="259"/>
                    </a:lnTo>
                    <a:lnTo>
                      <a:pt x="37" y="259"/>
                    </a:lnTo>
                    <a:lnTo>
                      <a:pt x="36" y="260"/>
                    </a:lnTo>
                    <a:lnTo>
                      <a:pt x="35" y="260"/>
                    </a:lnTo>
                    <a:lnTo>
                      <a:pt x="33" y="260"/>
                    </a:lnTo>
                    <a:lnTo>
                      <a:pt x="32" y="260"/>
                    </a:lnTo>
                    <a:lnTo>
                      <a:pt x="31" y="260"/>
                    </a:lnTo>
                    <a:lnTo>
                      <a:pt x="29" y="260"/>
                    </a:lnTo>
                    <a:lnTo>
                      <a:pt x="27" y="260"/>
                    </a:lnTo>
                    <a:lnTo>
                      <a:pt x="25" y="260"/>
                    </a:lnTo>
                    <a:lnTo>
                      <a:pt x="23" y="260"/>
                    </a:lnTo>
                    <a:lnTo>
                      <a:pt x="21" y="260"/>
                    </a:lnTo>
                    <a:lnTo>
                      <a:pt x="18" y="260"/>
                    </a:lnTo>
                    <a:lnTo>
                      <a:pt x="17" y="260"/>
                    </a:lnTo>
                    <a:lnTo>
                      <a:pt x="15" y="259"/>
                    </a:lnTo>
                    <a:lnTo>
                      <a:pt x="13" y="259"/>
                    </a:lnTo>
                    <a:lnTo>
                      <a:pt x="12" y="259"/>
                    </a:lnTo>
                    <a:lnTo>
                      <a:pt x="10" y="259"/>
                    </a:lnTo>
                    <a:lnTo>
                      <a:pt x="9" y="258"/>
                    </a:lnTo>
                    <a:lnTo>
                      <a:pt x="7" y="257"/>
                    </a:lnTo>
                    <a:lnTo>
                      <a:pt x="6" y="257"/>
                    </a:lnTo>
                    <a:lnTo>
                      <a:pt x="5" y="256"/>
                    </a:lnTo>
                    <a:lnTo>
                      <a:pt x="3" y="255"/>
                    </a:lnTo>
                    <a:lnTo>
                      <a:pt x="2" y="253"/>
                    </a:lnTo>
                    <a:lnTo>
                      <a:pt x="2" y="251"/>
                    </a:lnTo>
                    <a:lnTo>
                      <a:pt x="2" y="249"/>
                    </a:lnTo>
                    <a:lnTo>
                      <a:pt x="2" y="246"/>
                    </a:lnTo>
                    <a:lnTo>
                      <a:pt x="4" y="244"/>
                    </a:lnTo>
                    <a:lnTo>
                      <a:pt x="5" y="242"/>
                    </a:lnTo>
                    <a:lnTo>
                      <a:pt x="5" y="241"/>
                    </a:lnTo>
                    <a:lnTo>
                      <a:pt x="6" y="239"/>
                    </a:lnTo>
                    <a:lnTo>
                      <a:pt x="7" y="238"/>
                    </a:lnTo>
                    <a:lnTo>
                      <a:pt x="8" y="236"/>
                    </a:lnTo>
                    <a:lnTo>
                      <a:pt x="9" y="234"/>
                    </a:lnTo>
                    <a:lnTo>
                      <a:pt x="11" y="232"/>
                    </a:lnTo>
                    <a:lnTo>
                      <a:pt x="12" y="231"/>
                    </a:lnTo>
                    <a:lnTo>
                      <a:pt x="13" y="229"/>
                    </a:lnTo>
                    <a:lnTo>
                      <a:pt x="14" y="227"/>
                    </a:lnTo>
                    <a:lnTo>
                      <a:pt x="16" y="225"/>
                    </a:lnTo>
                    <a:lnTo>
                      <a:pt x="17" y="223"/>
                    </a:lnTo>
                    <a:lnTo>
                      <a:pt x="18" y="221"/>
                    </a:lnTo>
                    <a:lnTo>
                      <a:pt x="20" y="219"/>
                    </a:lnTo>
                    <a:lnTo>
                      <a:pt x="21" y="217"/>
                    </a:lnTo>
                    <a:lnTo>
                      <a:pt x="22" y="215"/>
                    </a:lnTo>
                    <a:lnTo>
                      <a:pt x="23" y="213"/>
                    </a:lnTo>
                    <a:lnTo>
                      <a:pt x="24" y="210"/>
                    </a:lnTo>
                    <a:lnTo>
                      <a:pt x="25" y="208"/>
                    </a:lnTo>
                    <a:lnTo>
                      <a:pt x="26" y="206"/>
                    </a:lnTo>
                    <a:lnTo>
                      <a:pt x="27" y="204"/>
                    </a:lnTo>
                    <a:lnTo>
                      <a:pt x="28" y="202"/>
                    </a:lnTo>
                    <a:lnTo>
                      <a:pt x="29" y="200"/>
                    </a:lnTo>
                    <a:lnTo>
                      <a:pt x="30" y="198"/>
                    </a:lnTo>
                    <a:lnTo>
                      <a:pt x="31" y="196"/>
                    </a:lnTo>
                    <a:lnTo>
                      <a:pt x="31" y="194"/>
                    </a:lnTo>
                    <a:lnTo>
                      <a:pt x="32" y="192"/>
                    </a:lnTo>
                    <a:lnTo>
                      <a:pt x="32" y="191"/>
                    </a:lnTo>
                    <a:lnTo>
                      <a:pt x="33" y="189"/>
                    </a:lnTo>
                    <a:lnTo>
                      <a:pt x="33" y="187"/>
                    </a:lnTo>
                    <a:lnTo>
                      <a:pt x="33" y="186"/>
                    </a:lnTo>
                    <a:lnTo>
                      <a:pt x="33" y="185"/>
                    </a:lnTo>
                    <a:lnTo>
                      <a:pt x="33" y="183"/>
                    </a:lnTo>
                    <a:lnTo>
                      <a:pt x="32" y="182"/>
                    </a:lnTo>
                    <a:lnTo>
                      <a:pt x="32" y="180"/>
                    </a:lnTo>
                    <a:lnTo>
                      <a:pt x="32" y="179"/>
                    </a:lnTo>
                    <a:lnTo>
                      <a:pt x="31" y="177"/>
                    </a:lnTo>
                    <a:lnTo>
                      <a:pt x="31" y="175"/>
                    </a:lnTo>
                    <a:lnTo>
                      <a:pt x="30" y="173"/>
                    </a:lnTo>
                    <a:lnTo>
                      <a:pt x="30" y="172"/>
                    </a:lnTo>
                    <a:lnTo>
                      <a:pt x="29" y="170"/>
                    </a:lnTo>
                    <a:lnTo>
                      <a:pt x="28" y="167"/>
                    </a:lnTo>
                    <a:lnTo>
                      <a:pt x="28" y="165"/>
                    </a:lnTo>
                    <a:lnTo>
                      <a:pt x="27" y="163"/>
                    </a:lnTo>
                    <a:lnTo>
                      <a:pt x="26" y="161"/>
                    </a:lnTo>
                    <a:lnTo>
                      <a:pt x="26" y="159"/>
                    </a:lnTo>
                    <a:lnTo>
                      <a:pt x="25" y="157"/>
                    </a:lnTo>
                    <a:lnTo>
                      <a:pt x="24" y="155"/>
                    </a:lnTo>
                    <a:lnTo>
                      <a:pt x="23" y="153"/>
                    </a:lnTo>
                    <a:lnTo>
                      <a:pt x="22" y="151"/>
                    </a:lnTo>
                    <a:lnTo>
                      <a:pt x="21" y="148"/>
                    </a:lnTo>
                    <a:lnTo>
                      <a:pt x="20" y="146"/>
                    </a:lnTo>
                    <a:lnTo>
                      <a:pt x="19" y="144"/>
                    </a:lnTo>
                    <a:lnTo>
                      <a:pt x="18" y="142"/>
                    </a:lnTo>
                    <a:lnTo>
                      <a:pt x="17" y="140"/>
                    </a:lnTo>
                    <a:lnTo>
                      <a:pt x="16" y="138"/>
                    </a:lnTo>
                    <a:lnTo>
                      <a:pt x="15" y="135"/>
                    </a:lnTo>
                    <a:lnTo>
                      <a:pt x="14" y="133"/>
                    </a:lnTo>
                    <a:lnTo>
                      <a:pt x="13" y="132"/>
                    </a:lnTo>
                    <a:lnTo>
                      <a:pt x="12" y="130"/>
                    </a:lnTo>
                    <a:lnTo>
                      <a:pt x="11" y="128"/>
                    </a:lnTo>
                    <a:lnTo>
                      <a:pt x="10" y="126"/>
                    </a:lnTo>
                    <a:lnTo>
                      <a:pt x="9" y="124"/>
                    </a:lnTo>
                    <a:lnTo>
                      <a:pt x="8" y="122"/>
                    </a:lnTo>
                    <a:lnTo>
                      <a:pt x="7" y="120"/>
                    </a:lnTo>
                    <a:lnTo>
                      <a:pt x="6" y="118"/>
                    </a:lnTo>
                    <a:lnTo>
                      <a:pt x="5" y="117"/>
                    </a:lnTo>
                    <a:lnTo>
                      <a:pt x="4" y="115"/>
                    </a:lnTo>
                    <a:lnTo>
                      <a:pt x="4" y="113"/>
                    </a:lnTo>
                    <a:lnTo>
                      <a:pt x="3" y="112"/>
                    </a:lnTo>
                    <a:lnTo>
                      <a:pt x="2" y="110"/>
                    </a:lnTo>
                    <a:lnTo>
                      <a:pt x="2" y="109"/>
                    </a:lnTo>
                    <a:lnTo>
                      <a:pt x="2" y="107"/>
                    </a:lnTo>
                    <a:lnTo>
                      <a:pt x="1" y="106"/>
                    </a:lnTo>
                    <a:lnTo>
                      <a:pt x="1" y="104"/>
                    </a:lnTo>
                    <a:lnTo>
                      <a:pt x="1" y="103"/>
                    </a:lnTo>
                    <a:lnTo>
                      <a:pt x="0" y="102"/>
                    </a:lnTo>
                    <a:lnTo>
                      <a:pt x="0" y="100"/>
                    </a:lnTo>
                    <a:lnTo>
                      <a:pt x="0" y="99"/>
                    </a:lnTo>
                    <a:lnTo>
                      <a:pt x="0" y="98"/>
                    </a:lnTo>
                    <a:lnTo>
                      <a:pt x="0" y="96"/>
                    </a:lnTo>
                    <a:lnTo>
                      <a:pt x="0" y="94"/>
                    </a:lnTo>
                    <a:lnTo>
                      <a:pt x="0" y="92"/>
                    </a:lnTo>
                    <a:lnTo>
                      <a:pt x="0" y="90"/>
                    </a:lnTo>
                    <a:lnTo>
                      <a:pt x="1" y="88"/>
                    </a:lnTo>
                    <a:lnTo>
                      <a:pt x="1" y="87"/>
                    </a:lnTo>
                    <a:lnTo>
                      <a:pt x="1" y="85"/>
                    </a:lnTo>
                    <a:lnTo>
                      <a:pt x="2" y="84"/>
                    </a:lnTo>
                    <a:lnTo>
                      <a:pt x="2" y="83"/>
                    </a:lnTo>
                    <a:lnTo>
                      <a:pt x="3" y="83"/>
                    </a:lnTo>
                    <a:lnTo>
                      <a:pt x="3" y="84"/>
                    </a:lnTo>
                    <a:lnTo>
                      <a:pt x="4" y="86"/>
                    </a:lnTo>
                    <a:lnTo>
                      <a:pt x="4" y="87"/>
                    </a:lnTo>
                    <a:lnTo>
                      <a:pt x="5" y="90"/>
                    </a:lnTo>
                    <a:lnTo>
                      <a:pt x="5" y="91"/>
                    </a:lnTo>
                    <a:lnTo>
                      <a:pt x="6" y="92"/>
                    </a:lnTo>
                    <a:lnTo>
                      <a:pt x="6" y="94"/>
                    </a:lnTo>
                    <a:lnTo>
                      <a:pt x="7" y="95"/>
                    </a:lnTo>
                    <a:lnTo>
                      <a:pt x="7" y="97"/>
                    </a:lnTo>
                    <a:lnTo>
                      <a:pt x="8" y="98"/>
                    </a:lnTo>
                    <a:lnTo>
                      <a:pt x="8" y="100"/>
                    </a:lnTo>
                    <a:lnTo>
                      <a:pt x="9" y="102"/>
                    </a:lnTo>
                    <a:lnTo>
                      <a:pt x="9" y="103"/>
                    </a:lnTo>
                    <a:lnTo>
                      <a:pt x="10" y="105"/>
                    </a:lnTo>
                    <a:lnTo>
                      <a:pt x="11" y="106"/>
                    </a:lnTo>
                    <a:lnTo>
                      <a:pt x="12" y="108"/>
                    </a:lnTo>
                    <a:lnTo>
                      <a:pt x="13" y="110"/>
                    </a:lnTo>
                    <a:lnTo>
                      <a:pt x="14" y="111"/>
                    </a:lnTo>
                    <a:lnTo>
                      <a:pt x="15" y="112"/>
                    </a:lnTo>
                    <a:lnTo>
                      <a:pt x="16" y="114"/>
                    </a:lnTo>
                    <a:lnTo>
                      <a:pt x="17" y="115"/>
                    </a:lnTo>
                    <a:lnTo>
                      <a:pt x="18" y="116"/>
                    </a:lnTo>
                    <a:lnTo>
                      <a:pt x="19" y="117"/>
                    </a:lnTo>
                    <a:lnTo>
                      <a:pt x="21" y="118"/>
                    </a:lnTo>
                    <a:lnTo>
                      <a:pt x="23" y="120"/>
                    </a:lnTo>
                    <a:lnTo>
                      <a:pt x="25" y="122"/>
                    </a:lnTo>
                    <a:lnTo>
                      <a:pt x="26" y="124"/>
                    </a:lnTo>
                    <a:lnTo>
                      <a:pt x="28" y="125"/>
                    </a:lnTo>
                    <a:lnTo>
                      <a:pt x="29" y="126"/>
                    </a:lnTo>
                    <a:lnTo>
                      <a:pt x="30" y="128"/>
                    </a:lnTo>
                    <a:lnTo>
                      <a:pt x="31" y="129"/>
                    </a:lnTo>
                    <a:lnTo>
                      <a:pt x="32" y="131"/>
                    </a:lnTo>
                    <a:lnTo>
                      <a:pt x="32" y="132"/>
                    </a:lnTo>
                    <a:lnTo>
                      <a:pt x="34" y="133"/>
                    </a:lnTo>
                    <a:lnTo>
                      <a:pt x="35" y="135"/>
                    </a:lnTo>
                    <a:lnTo>
                      <a:pt x="36" y="136"/>
                    </a:lnTo>
                    <a:lnTo>
                      <a:pt x="36" y="137"/>
                    </a:lnTo>
                    <a:lnTo>
                      <a:pt x="38" y="139"/>
                    </a:lnTo>
                    <a:lnTo>
                      <a:pt x="39" y="141"/>
                    </a:lnTo>
                    <a:lnTo>
                      <a:pt x="41" y="144"/>
                    </a:lnTo>
                    <a:lnTo>
                      <a:pt x="43" y="146"/>
                    </a:lnTo>
                    <a:lnTo>
                      <a:pt x="45" y="148"/>
                    </a:lnTo>
                    <a:lnTo>
                      <a:pt x="47" y="148"/>
                    </a:lnTo>
                    <a:lnTo>
                      <a:pt x="48" y="149"/>
                    </a:lnTo>
                    <a:lnTo>
                      <a:pt x="50" y="149"/>
                    </a:lnTo>
                    <a:lnTo>
                      <a:pt x="52" y="148"/>
                    </a:lnTo>
                    <a:lnTo>
                      <a:pt x="54" y="146"/>
                    </a:lnTo>
                    <a:lnTo>
                      <a:pt x="57" y="144"/>
                    </a:lnTo>
                    <a:lnTo>
                      <a:pt x="58" y="143"/>
                    </a:lnTo>
                    <a:lnTo>
                      <a:pt x="59" y="141"/>
                    </a:lnTo>
                    <a:lnTo>
                      <a:pt x="60" y="140"/>
                    </a:lnTo>
                    <a:lnTo>
                      <a:pt x="61" y="138"/>
                    </a:lnTo>
                    <a:lnTo>
                      <a:pt x="62" y="137"/>
                    </a:lnTo>
                    <a:lnTo>
                      <a:pt x="63" y="135"/>
                    </a:lnTo>
                    <a:lnTo>
                      <a:pt x="64" y="133"/>
                    </a:lnTo>
                    <a:lnTo>
                      <a:pt x="65" y="131"/>
                    </a:lnTo>
                    <a:lnTo>
                      <a:pt x="66" y="129"/>
                    </a:lnTo>
                    <a:lnTo>
                      <a:pt x="67" y="127"/>
                    </a:lnTo>
                    <a:lnTo>
                      <a:pt x="68" y="125"/>
                    </a:lnTo>
                    <a:lnTo>
                      <a:pt x="69" y="123"/>
                    </a:lnTo>
                    <a:lnTo>
                      <a:pt x="69" y="121"/>
                    </a:lnTo>
                    <a:lnTo>
                      <a:pt x="70" y="118"/>
                    </a:lnTo>
                    <a:lnTo>
                      <a:pt x="70" y="116"/>
                    </a:lnTo>
                    <a:lnTo>
                      <a:pt x="71" y="114"/>
                    </a:lnTo>
                    <a:lnTo>
                      <a:pt x="71" y="112"/>
                    </a:lnTo>
                    <a:lnTo>
                      <a:pt x="71" y="109"/>
                    </a:lnTo>
                    <a:lnTo>
                      <a:pt x="71" y="107"/>
                    </a:lnTo>
                    <a:lnTo>
                      <a:pt x="72" y="105"/>
                    </a:lnTo>
                    <a:lnTo>
                      <a:pt x="71" y="103"/>
                    </a:lnTo>
                    <a:lnTo>
                      <a:pt x="71" y="101"/>
                    </a:lnTo>
                    <a:lnTo>
                      <a:pt x="71" y="99"/>
                    </a:lnTo>
                    <a:lnTo>
                      <a:pt x="71" y="97"/>
                    </a:lnTo>
                    <a:lnTo>
                      <a:pt x="70" y="95"/>
                    </a:lnTo>
                    <a:lnTo>
                      <a:pt x="69" y="93"/>
                    </a:lnTo>
                    <a:lnTo>
                      <a:pt x="69" y="91"/>
                    </a:lnTo>
                    <a:lnTo>
                      <a:pt x="68" y="89"/>
                    </a:lnTo>
                    <a:lnTo>
                      <a:pt x="67" y="87"/>
                    </a:lnTo>
                    <a:lnTo>
                      <a:pt x="66" y="86"/>
                    </a:lnTo>
                    <a:lnTo>
                      <a:pt x="65" y="84"/>
                    </a:lnTo>
                    <a:lnTo>
                      <a:pt x="64" y="82"/>
                    </a:lnTo>
                    <a:lnTo>
                      <a:pt x="63" y="81"/>
                    </a:lnTo>
                    <a:lnTo>
                      <a:pt x="62" y="79"/>
                    </a:lnTo>
                    <a:lnTo>
                      <a:pt x="61" y="77"/>
                    </a:lnTo>
                    <a:lnTo>
                      <a:pt x="60" y="76"/>
                    </a:lnTo>
                    <a:lnTo>
                      <a:pt x="59" y="74"/>
                    </a:lnTo>
                    <a:lnTo>
                      <a:pt x="58" y="72"/>
                    </a:lnTo>
                    <a:lnTo>
                      <a:pt x="57" y="71"/>
                    </a:lnTo>
                    <a:lnTo>
                      <a:pt x="57" y="69"/>
                    </a:lnTo>
                    <a:lnTo>
                      <a:pt x="56" y="67"/>
                    </a:lnTo>
                    <a:lnTo>
                      <a:pt x="55" y="66"/>
                    </a:lnTo>
                    <a:lnTo>
                      <a:pt x="54" y="64"/>
                    </a:lnTo>
                    <a:lnTo>
                      <a:pt x="54" y="63"/>
                    </a:lnTo>
                    <a:lnTo>
                      <a:pt x="53" y="61"/>
                    </a:lnTo>
                    <a:lnTo>
                      <a:pt x="53" y="59"/>
                    </a:lnTo>
                    <a:lnTo>
                      <a:pt x="52" y="57"/>
                    </a:lnTo>
                    <a:lnTo>
                      <a:pt x="52" y="56"/>
                    </a:lnTo>
                    <a:lnTo>
                      <a:pt x="52" y="54"/>
                    </a:lnTo>
                    <a:lnTo>
                      <a:pt x="51" y="53"/>
                    </a:lnTo>
                    <a:lnTo>
                      <a:pt x="51" y="51"/>
                    </a:lnTo>
                    <a:lnTo>
                      <a:pt x="51" y="49"/>
                    </a:lnTo>
                    <a:lnTo>
                      <a:pt x="51" y="48"/>
                    </a:lnTo>
                    <a:lnTo>
                      <a:pt x="52" y="46"/>
                    </a:lnTo>
                    <a:lnTo>
                      <a:pt x="52" y="45"/>
                    </a:lnTo>
                    <a:lnTo>
                      <a:pt x="52" y="43"/>
                    </a:lnTo>
                    <a:lnTo>
                      <a:pt x="53" y="41"/>
                    </a:lnTo>
                    <a:lnTo>
                      <a:pt x="54" y="40"/>
                    </a:lnTo>
                    <a:lnTo>
                      <a:pt x="54" y="38"/>
                    </a:lnTo>
                    <a:lnTo>
                      <a:pt x="56" y="37"/>
                    </a:lnTo>
                    <a:lnTo>
                      <a:pt x="56" y="35"/>
                    </a:lnTo>
                    <a:lnTo>
                      <a:pt x="58" y="34"/>
                    </a:lnTo>
                    <a:lnTo>
                      <a:pt x="58" y="32"/>
                    </a:lnTo>
                    <a:lnTo>
                      <a:pt x="60" y="31"/>
                    </a:lnTo>
                    <a:lnTo>
                      <a:pt x="62" y="30"/>
                    </a:lnTo>
                    <a:lnTo>
                      <a:pt x="65" y="28"/>
                    </a:lnTo>
                    <a:lnTo>
                      <a:pt x="67" y="26"/>
                    </a:lnTo>
                    <a:lnTo>
                      <a:pt x="70" y="25"/>
                    </a:lnTo>
                    <a:lnTo>
                      <a:pt x="72" y="24"/>
                    </a:lnTo>
                    <a:lnTo>
                      <a:pt x="75" y="23"/>
                    </a:lnTo>
                    <a:lnTo>
                      <a:pt x="77" y="21"/>
                    </a:lnTo>
                    <a:lnTo>
                      <a:pt x="79" y="20"/>
                    </a:lnTo>
                    <a:lnTo>
                      <a:pt x="80" y="18"/>
                    </a:lnTo>
                    <a:lnTo>
                      <a:pt x="82" y="16"/>
                    </a:lnTo>
                    <a:lnTo>
                      <a:pt x="82" y="15"/>
                    </a:lnTo>
                    <a:lnTo>
                      <a:pt x="83" y="13"/>
                    </a:lnTo>
                    <a:lnTo>
                      <a:pt x="83" y="11"/>
                    </a:lnTo>
                    <a:lnTo>
                      <a:pt x="84" y="10"/>
                    </a:lnTo>
                    <a:lnTo>
                      <a:pt x="84" y="8"/>
                    </a:lnTo>
                    <a:lnTo>
                      <a:pt x="84" y="6"/>
                    </a:lnTo>
                    <a:lnTo>
                      <a:pt x="84" y="4"/>
                    </a:lnTo>
                    <a:lnTo>
                      <a:pt x="84" y="2"/>
                    </a:lnTo>
                    <a:lnTo>
                      <a:pt x="84" y="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8">
                <a:extLst>
                  <a:ext uri="{FF2B5EF4-FFF2-40B4-BE49-F238E27FC236}">
                    <a16:creationId xmlns:a16="http://schemas.microsoft.com/office/drawing/2014/main" id="{DCCC9878-5719-4D6D-B1D5-717715658A14}"/>
                  </a:ext>
                </a:extLst>
              </p:cNvPr>
              <p:cNvSpPr>
                <a:spLocks/>
              </p:cNvSpPr>
              <p:nvPr/>
            </p:nvSpPr>
            <p:spPr bwMode="auto">
              <a:xfrm>
                <a:off x="4782" y="3377"/>
                <a:ext cx="81" cy="60"/>
              </a:xfrm>
              <a:custGeom>
                <a:avLst/>
                <a:gdLst>
                  <a:gd name="T0" fmla="*/ 74 w 81"/>
                  <a:gd name="T1" fmla="*/ 20 h 60"/>
                  <a:gd name="T2" fmla="*/ 71 w 81"/>
                  <a:gd name="T3" fmla="*/ 18 h 60"/>
                  <a:gd name="T4" fmla="*/ 67 w 81"/>
                  <a:gd name="T5" fmla="*/ 16 h 60"/>
                  <a:gd name="T6" fmla="*/ 62 w 81"/>
                  <a:gd name="T7" fmla="*/ 13 h 60"/>
                  <a:gd name="T8" fmla="*/ 57 w 81"/>
                  <a:gd name="T9" fmla="*/ 10 h 60"/>
                  <a:gd name="T10" fmla="*/ 53 w 81"/>
                  <a:gd name="T11" fmla="*/ 7 h 60"/>
                  <a:gd name="T12" fmla="*/ 47 w 81"/>
                  <a:gd name="T13" fmla="*/ 4 h 60"/>
                  <a:gd name="T14" fmla="*/ 42 w 81"/>
                  <a:gd name="T15" fmla="*/ 2 h 60"/>
                  <a:gd name="T16" fmla="*/ 38 w 81"/>
                  <a:gd name="T17" fmla="*/ 1 h 60"/>
                  <a:gd name="T18" fmla="*/ 33 w 81"/>
                  <a:gd name="T19" fmla="*/ 0 h 60"/>
                  <a:gd name="T20" fmla="*/ 30 w 81"/>
                  <a:gd name="T21" fmla="*/ 1 h 60"/>
                  <a:gd name="T22" fmla="*/ 25 w 81"/>
                  <a:gd name="T23" fmla="*/ 1 h 60"/>
                  <a:gd name="T24" fmla="*/ 21 w 81"/>
                  <a:gd name="T25" fmla="*/ 3 h 60"/>
                  <a:gd name="T26" fmla="*/ 18 w 81"/>
                  <a:gd name="T27" fmla="*/ 4 h 60"/>
                  <a:gd name="T28" fmla="*/ 13 w 81"/>
                  <a:gd name="T29" fmla="*/ 5 h 60"/>
                  <a:gd name="T30" fmla="*/ 6 w 81"/>
                  <a:gd name="T31" fmla="*/ 9 h 60"/>
                  <a:gd name="T32" fmla="*/ 2 w 81"/>
                  <a:gd name="T33" fmla="*/ 13 h 60"/>
                  <a:gd name="T34" fmla="*/ 0 w 81"/>
                  <a:gd name="T35" fmla="*/ 18 h 60"/>
                  <a:gd name="T36" fmla="*/ 2 w 81"/>
                  <a:gd name="T37" fmla="*/ 23 h 60"/>
                  <a:gd name="T38" fmla="*/ 6 w 81"/>
                  <a:gd name="T39" fmla="*/ 27 h 60"/>
                  <a:gd name="T40" fmla="*/ 13 w 81"/>
                  <a:gd name="T41" fmla="*/ 32 h 60"/>
                  <a:gd name="T42" fmla="*/ 18 w 81"/>
                  <a:gd name="T43" fmla="*/ 37 h 60"/>
                  <a:gd name="T44" fmla="*/ 22 w 81"/>
                  <a:gd name="T45" fmla="*/ 40 h 60"/>
                  <a:gd name="T46" fmla="*/ 26 w 81"/>
                  <a:gd name="T47" fmla="*/ 43 h 60"/>
                  <a:gd name="T48" fmla="*/ 30 w 81"/>
                  <a:gd name="T49" fmla="*/ 46 h 60"/>
                  <a:gd name="T50" fmla="*/ 35 w 81"/>
                  <a:gd name="T51" fmla="*/ 49 h 60"/>
                  <a:gd name="T52" fmla="*/ 39 w 81"/>
                  <a:gd name="T53" fmla="*/ 51 h 60"/>
                  <a:gd name="T54" fmla="*/ 43 w 81"/>
                  <a:gd name="T55" fmla="*/ 53 h 60"/>
                  <a:gd name="T56" fmla="*/ 47 w 81"/>
                  <a:gd name="T57" fmla="*/ 55 h 60"/>
                  <a:gd name="T58" fmla="*/ 51 w 81"/>
                  <a:gd name="T59" fmla="*/ 57 h 60"/>
                  <a:gd name="T60" fmla="*/ 55 w 81"/>
                  <a:gd name="T61" fmla="*/ 59 h 60"/>
                  <a:gd name="T62" fmla="*/ 61 w 81"/>
                  <a:gd name="T63" fmla="*/ 60 h 60"/>
                  <a:gd name="T64" fmla="*/ 66 w 81"/>
                  <a:gd name="T65" fmla="*/ 60 h 60"/>
                  <a:gd name="T66" fmla="*/ 69 w 81"/>
                  <a:gd name="T67" fmla="*/ 58 h 60"/>
                  <a:gd name="T68" fmla="*/ 72 w 81"/>
                  <a:gd name="T69" fmla="*/ 54 h 60"/>
                  <a:gd name="T70" fmla="*/ 73 w 81"/>
                  <a:gd name="T71" fmla="*/ 50 h 60"/>
                  <a:gd name="T72" fmla="*/ 75 w 81"/>
                  <a:gd name="T73" fmla="*/ 46 h 60"/>
                  <a:gd name="T74" fmla="*/ 77 w 81"/>
                  <a:gd name="T75" fmla="*/ 41 h 60"/>
                  <a:gd name="T76" fmla="*/ 79 w 81"/>
                  <a:gd name="T77" fmla="*/ 37 h 60"/>
                  <a:gd name="T78" fmla="*/ 80 w 81"/>
                  <a:gd name="T79" fmla="*/ 32 h 60"/>
                  <a:gd name="T80" fmla="*/ 81 w 81"/>
                  <a:gd name="T81" fmla="*/ 28 h 60"/>
                  <a:gd name="T82" fmla="*/ 80 w 81"/>
                  <a:gd name="T83" fmla="*/ 24 h 60"/>
                  <a:gd name="T84" fmla="*/ 77 w 81"/>
                  <a:gd name="T85"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 h="60">
                    <a:moveTo>
                      <a:pt x="77" y="20"/>
                    </a:moveTo>
                    <a:lnTo>
                      <a:pt x="75" y="20"/>
                    </a:lnTo>
                    <a:lnTo>
                      <a:pt x="74" y="20"/>
                    </a:lnTo>
                    <a:lnTo>
                      <a:pt x="73" y="19"/>
                    </a:lnTo>
                    <a:lnTo>
                      <a:pt x="72" y="19"/>
                    </a:lnTo>
                    <a:lnTo>
                      <a:pt x="71" y="18"/>
                    </a:lnTo>
                    <a:lnTo>
                      <a:pt x="70" y="17"/>
                    </a:lnTo>
                    <a:lnTo>
                      <a:pt x="68" y="16"/>
                    </a:lnTo>
                    <a:lnTo>
                      <a:pt x="67" y="16"/>
                    </a:lnTo>
                    <a:lnTo>
                      <a:pt x="65" y="14"/>
                    </a:lnTo>
                    <a:lnTo>
                      <a:pt x="64" y="13"/>
                    </a:lnTo>
                    <a:lnTo>
                      <a:pt x="62" y="13"/>
                    </a:lnTo>
                    <a:lnTo>
                      <a:pt x="61" y="12"/>
                    </a:lnTo>
                    <a:lnTo>
                      <a:pt x="59" y="10"/>
                    </a:lnTo>
                    <a:lnTo>
                      <a:pt x="57" y="10"/>
                    </a:lnTo>
                    <a:lnTo>
                      <a:pt x="56" y="9"/>
                    </a:lnTo>
                    <a:lnTo>
                      <a:pt x="54" y="8"/>
                    </a:lnTo>
                    <a:lnTo>
                      <a:pt x="53" y="7"/>
                    </a:lnTo>
                    <a:lnTo>
                      <a:pt x="51" y="6"/>
                    </a:lnTo>
                    <a:lnTo>
                      <a:pt x="49" y="5"/>
                    </a:lnTo>
                    <a:lnTo>
                      <a:pt x="47" y="4"/>
                    </a:lnTo>
                    <a:lnTo>
                      <a:pt x="45" y="3"/>
                    </a:lnTo>
                    <a:lnTo>
                      <a:pt x="44" y="2"/>
                    </a:lnTo>
                    <a:lnTo>
                      <a:pt x="42" y="2"/>
                    </a:lnTo>
                    <a:lnTo>
                      <a:pt x="41" y="1"/>
                    </a:lnTo>
                    <a:lnTo>
                      <a:pt x="39" y="1"/>
                    </a:lnTo>
                    <a:lnTo>
                      <a:pt x="38" y="1"/>
                    </a:lnTo>
                    <a:lnTo>
                      <a:pt x="36" y="0"/>
                    </a:lnTo>
                    <a:lnTo>
                      <a:pt x="35" y="0"/>
                    </a:lnTo>
                    <a:lnTo>
                      <a:pt x="33" y="0"/>
                    </a:lnTo>
                    <a:lnTo>
                      <a:pt x="32" y="0"/>
                    </a:lnTo>
                    <a:lnTo>
                      <a:pt x="31" y="0"/>
                    </a:lnTo>
                    <a:lnTo>
                      <a:pt x="30" y="1"/>
                    </a:lnTo>
                    <a:lnTo>
                      <a:pt x="28" y="1"/>
                    </a:lnTo>
                    <a:lnTo>
                      <a:pt x="27" y="1"/>
                    </a:lnTo>
                    <a:lnTo>
                      <a:pt x="25" y="1"/>
                    </a:lnTo>
                    <a:lnTo>
                      <a:pt x="24" y="2"/>
                    </a:lnTo>
                    <a:lnTo>
                      <a:pt x="23" y="2"/>
                    </a:lnTo>
                    <a:lnTo>
                      <a:pt x="21" y="3"/>
                    </a:lnTo>
                    <a:lnTo>
                      <a:pt x="20" y="3"/>
                    </a:lnTo>
                    <a:lnTo>
                      <a:pt x="19" y="4"/>
                    </a:lnTo>
                    <a:lnTo>
                      <a:pt x="18" y="4"/>
                    </a:lnTo>
                    <a:lnTo>
                      <a:pt x="16" y="4"/>
                    </a:lnTo>
                    <a:lnTo>
                      <a:pt x="15" y="5"/>
                    </a:lnTo>
                    <a:lnTo>
                      <a:pt x="13" y="5"/>
                    </a:lnTo>
                    <a:lnTo>
                      <a:pt x="11" y="6"/>
                    </a:lnTo>
                    <a:lnTo>
                      <a:pt x="9" y="8"/>
                    </a:lnTo>
                    <a:lnTo>
                      <a:pt x="6" y="9"/>
                    </a:lnTo>
                    <a:lnTo>
                      <a:pt x="4" y="10"/>
                    </a:lnTo>
                    <a:lnTo>
                      <a:pt x="3" y="12"/>
                    </a:lnTo>
                    <a:lnTo>
                      <a:pt x="2" y="13"/>
                    </a:lnTo>
                    <a:lnTo>
                      <a:pt x="1" y="15"/>
                    </a:lnTo>
                    <a:lnTo>
                      <a:pt x="0" y="16"/>
                    </a:lnTo>
                    <a:lnTo>
                      <a:pt x="0" y="18"/>
                    </a:lnTo>
                    <a:lnTo>
                      <a:pt x="1" y="20"/>
                    </a:lnTo>
                    <a:lnTo>
                      <a:pt x="2" y="21"/>
                    </a:lnTo>
                    <a:lnTo>
                      <a:pt x="2" y="23"/>
                    </a:lnTo>
                    <a:lnTo>
                      <a:pt x="4" y="24"/>
                    </a:lnTo>
                    <a:lnTo>
                      <a:pt x="5" y="25"/>
                    </a:lnTo>
                    <a:lnTo>
                      <a:pt x="6" y="27"/>
                    </a:lnTo>
                    <a:lnTo>
                      <a:pt x="8" y="29"/>
                    </a:lnTo>
                    <a:lnTo>
                      <a:pt x="10" y="30"/>
                    </a:lnTo>
                    <a:lnTo>
                      <a:pt x="13" y="32"/>
                    </a:lnTo>
                    <a:lnTo>
                      <a:pt x="15" y="34"/>
                    </a:lnTo>
                    <a:lnTo>
                      <a:pt x="17" y="36"/>
                    </a:lnTo>
                    <a:lnTo>
                      <a:pt x="18" y="37"/>
                    </a:lnTo>
                    <a:lnTo>
                      <a:pt x="20" y="38"/>
                    </a:lnTo>
                    <a:lnTo>
                      <a:pt x="21" y="39"/>
                    </a:lnTo>
                    <a:lnTo>
                      <a:pt x="22" y="40"/>
                    </a:lnTo>
                    <a:lnTo>
                      <a:pt x="23" y="41"/>
                    </a:lnTo>
                    <a:lnTo>
                      <a:pt x="25" y="42"/>
                    </a:lnTo>
                    <a:lnTo>
                      <a:pt x="26" y="43"/>
                    </a:lnTo>
                    <a:lnTo>
                      <a:pt x="28" y="44"/>
                    </a:lnTo>
                    <a:lnTo>
                      <a:pt x="29" y="45"/>
                    </a:lnTo>
                    <a:lnTo>
                      <a:pt x="30" y="46"/>
                    </a:lnTo>
                    <a:lnTo>
                      <a:pt x="32" y="47"/>
                    </a:lnTo>
                    <a:lnTo>
                      <a:pt x="34" y="48"/>
                    </a:lnTo>
                    <a:lnTo>
                      <a:pt x="35" y="49"/>
                    </a:lnTo>
                    <a:lnTo>
                      <a:pt x="36" y="50"/>
                    </a:lnTo>
                    <a:lnTo>
                      <a:pt x="38" y="50"/>
                    </a:lnTo>
                    <a:lnTo>
                      <a:pt x="39" y="51"/>
                    </a:lnTo>
                    <a:lnTo>
                      <a:pt x="41" y="52"/>
                    </a:lnTo>
                    <a:lnTo>
                      <a:pt x="42" y="52"/>
                    </a:lnTo>
                    <a:lnTo>
                      <a:pt x="43" y="53"/>
                    </a:lnTo>
                    <a:lnTo>
                      <a:pt x="45" y="54"/>
                    </a:lnTo>
                    <a:lnTo>
                      <a:pt x="46" y="54"/>
                    </a:lnTo>
                    <a:lnTo>
                      <a:pt x="47" y="55"/>
                    </a:lnTo>
                    <a:lnTo>
                      <a:pt x="49" y="56"/>
                    </a:lnTo>
                    <a:lnTo>
                      <a:pt x="50" y="57"/>
                    </a:lnTo>
                    <a:lnTo>
                      <a:pt x="51" y="57"/>
                    </a:lnTo>
                    <a:lnTo>
                      <a:pt x="53" y="58"/>
                    </a:lnTo>
                    <a:lnTo>
                      <a:pt x="54" y="58"/>
                    </a:lnTo>
                    <a:lnTo>
                      <a:pt x="55" y="59"/>
                    </a:lnTo>
                    <a:lnTo>
                      <a:pt x="57" y="59"/>
                    </a:lnTo>
                    <a:lnTo>
                      <a:pt x="60" y="60"/>
                    </a:lnTo>
                    <a:lnTo>
                      <a:pt x="61" y="60"/>
                    </a:lnTo>
                    <a:lnTo>
                      <a:pt x="64" y="60"/>
                    </a:lnTo>
                    <a:lnTo>
                      <a:pt x="65" y="60"/>
                    </a:lnTo>
                    <a:lnTo>
                      <a:pt x="66" y="60"/>
                    </a:lnTo>
                    <a:lnTo>
                      <a:pt x="68" y="59"/>
                    </a:lnTo>
                    <a:lnTo>
                      <a:pt x="69" y="59"/>
                    </a:lnTo>
                    <a:lnTo>
                      <a:pt x="69" y="58"/>
                    </a:lnTo>
                    <a:lnTo>
                      <a:pt x="70" y="56"/>
                    </a:lnTo>
                    <a:lnTo>
                      <a:pt x="71" y="55"/>
                    </a:lnTo>
                    <a:lnTo>
                      <a:pt x="72" y="54"/>
                    </a:lnTo>
                    <a:lnTo>
                      <a:pt x="72" y="52"/>
                    </a:lnTo>
                    <a:lnTo>
                      <a:pt x="73" y="51"/>
                    </a:lnTo>
                    <a:lnTo>
                      <a:pt x="73" y="50"/>
                    </a:lnTo>
                    <a:lnTo>
                      <a:pt x="74" y="49"/>
                    </a:lnTo>
                    <a:lnTo>
                      <a:pt x="75" y="47"/>
                    </a:lnTo>
                    <a:lnTo>
                      <a:pt x="75" y="46"/>
                    </a:lnTo>
                    <a:lnTo>
                      <a:pt x="76" y="44"/>
                    </a:lnTo>
                    <a:lnTo>
                      <a:pt x="77" y="43"/>
                    </a:lnTo>
                    <a:lnTo>
                      <a:pt x="77" y="41"/>
                    </a:lnTo>
                    <a:lnTo>
                      <a:pt x="78" y="40"/>
                    </a:lnTo>
                    <a:lnTo>
                      <a:pt x="79" y="38"/>
                    </a:lnTo>
                    <a:lnTo>
                      <a:pt x="79" y="37"/>
                    </a:lnTo>
                    <a:lnTo>
                      <a:pt x="80" y="35"/>
                    </a:lnTo>
                    <a:lnTo>
                      <a:pt x="80" y="34"/>
                    </a:lnTo>
                    <a:lnTo>
                      <a:pt x="80" y="32"/>
                    </a:lnTo>
                    <a:lnTo>
                      <a:pt x="81" y="31"/>
                    </a:lnTo>
                    <a:lnTo>
                      <a:pt x="81" y="30"/>
                    </a:lnTo>
                    <a:lnTo>
                      <a:pt x="81" y="28"/>
                    </a:lnTo>
                    <a:lnTo>
                      <a:pt x="81" y="27"/>
                    </a:lnTo>
                    <a:lnTo>
                      <a:pt x="81" y="26"/>
                    </a:lnTo>
                    <a:lnTo>
                      <a:pt x="80" y="24"/>
                    </a:lnTo>
                    <a:lnTo>
                      <a:pt x="79" y="22"/>
                    </a:lnTo>
                    <a:lnTo>
                      <a:pt x="78" y="21"/>
                    </a:lnTo>
                    <a:lnTo>
                      <a:pt x="77" y="20"/>
                    </a:lnTo>
                    <a:lnTo>
                      <a:pt x="77" y="20"/>
                    </a:lnTo>
                    <a:close/>
                  </a:path>
                </a:pathLst>
              </a:custGeom>
              <a:solidFill>
                <a:srgbClr val="E69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9">
                <a:extLst>
                  <a:ext uri="{FF2B5EF4-FFF2-40B4-BE49-F238E27FC236}">
                    <a16:creationId xmlns:a16="http://schemas.microsoft.com/office/drawing/2014/main" id="{9F02F46E-BAC3-4B20-AE84-C16EBF24BB80}"/>
                  </a:ext>
                </a:extLst>
              </p:cNvPr>
              <p:cNvSpPr>
                <a:spLocks/>
              </p:cNvSpPr>
              <p:nvPr/>
            </p:nvSpPr>
            <p:spPr bwMode="auto">
              <a:xfrm>
                <a:off x="4602" y="3384"/>
                <a:ext cx="64" cy="33"/>
              </a:xfrm>
              <a:custGeom>
                <a:avLst/>
                <a:gdLst>
                  <a:gd name="T0" fmla="*/ 40 w 64"/>
                  <a:gd name="T1" fmla="*/ 8 h 33"/>
                  <a:gd name="T2" fmla="*/ 37 w 64"/>
                  <a:gd name="T3" fmla="*/ 8 h 33"/>
                  <a:gd name="T4" fmla="*/ 34 w 64"/>
                  <a:gd name="T5" fmla="*/ 8 h 33"/>
                  <a:gd name="T6" fmla="*/ 31 w 64"/>
                  <a:gd name="T7" fmla="*/ 8 h 33"/>
                  <a:gd name="T8" fmla="*/ 28 w 64"/>
                  <a:gd name="T9" fmla="*/ 7 h 33"/>
                  <a:gd name="T10" fmla="*/ 26 w 64"/>
                  <a:gd name="T11" fmla="*/ 6 h 33"/>
                  <a:gd name="T12" fmla="*/ 23 w 64"/>
                  <a:gd name="T13" fmla="*/ 6 h 33"/>
                  <a:gd name="T14" fmla="*/ 20 w 64"/>
                  <a:gd name="T15" fmla="*/ 8 h 33"/>
                  <a:gd name="T16" fmla="*/ 17 w 64"/>
                  <a:gd name="T17" fmla="*/ 10 h 33"/>
                  <a:gd name="T18" fmla="*/ 13 w 64"/>
                  <a:gd name="T19" fmla="*/ 12 h 33"/>
                  <a:gd name="T20" fmla="*/ 9 w 64"/>
                  <a:gd name="T21" fmla="*/ 14 h 33"/>
                  <a:gd name="T22" fmla="*/ 6 w 64"/>
                  <a:gd name="T23" fmla="*/ 16 h 33"/>
                  <a:gd name="T24" fmla="*/ 3 w 64"/>
                  <a:gd name="T25" fmla="*/ 18 h 33"/>
                  <a:gd name="T26" fmla="*/ 1 w 64"/>
                  <a:gd name="T27" fmla="*/ 20 h 33"/>
                  <a:gd name="T28" fmla="*/ 0 w 64"/>
                  <a:gd name="T29" fmla="*/ 22 h 33"/>
                  <a:gd name="T30" fmla="*/ 1 w 64"/>
                  <a:gd name="T31" fmla="*/ 25 h 33"/>
                  <a:gd name="T32" fmla="*/ 4 w 64"/>
                  <a:gd name="T33" fmla="*/ 27 h 33"/>
                  <a:gd name="T34" fmla="*/ 7 w 64"/>
                  <a:gd name="T35" fmla="*/ 29 h 33"/>
                  <a:gd name="T36" fmla="*/ 11 w 64"/>
                  <a:gd name="T37" fmla="*/ 30 h 33"/>
                  <a:gd name="T38" fmla="*/ 15 w 64"/>
                  <a:gd name="T39" fmla="*/ 32 h 33"/>
                  <a:gd name="T40" fmla="*/ 19 w 64"/>
                  <a:gd name="T41" fmla="*/ 33 h 33"/>
                  <a:gd name="T42" fmla="*/ 24 w 64"/>
                  <a:gd name="T43" fmla="*/ 33 h 33"/>
                  <a:gd name="T44" fmla="*/ 28 w 64"/>
                  <a:gd name="T45" fmla="*/ 33 h 33"/>
                  <a:gd name="T46" fmla="*/ 32 w 64"/>
                  <a:gd name="T47" fmla="*/ 32 h 33"/>
                  <a:gd name="T48" fmla="*/ 35 w 64"/>
                  <a:gd name="T49" fmla="*/ 31 h 33"/>
                  <a:gd name="T50" fmla="*/ 38 w 64"/>
                  <a:gd name="T51" fmla="*/ 30 h 33"/>
                  <a:gd name="T52" fmla="*/ 40 w 64"/>
                  <a:gd name="T53" fmla="*/ 28 h 33"/>
                  <a:gd name="T54" fmla="*/ 43 w 64"/>
                  <a:gd name="T55" fmla="*/ 27 h 33"/>
                  <a:gd name="T56" fmla="*/ 45 w 64"/>
                  <a:gd name="T57" fmla="*/ 25 h 33"/>
                  <a:gd name="T58" fmla="*/ 49 w 64"/>
                  <a:gd name="T59" fmla="*/ 23 h 33"/>
                  <a:gd name="T60" fmla="*/ 54 w 64"/>
                  <a:gd name="T61" fmla="*/ 20 h 33"/>
                  <a:gd name="T62" fmla="*/ 58 w 64"/>
                  <a:gd name="T63" fmla="*/ 17 h 33"/>
                  <a:gd name="T64" fmla="*/ 61 w 64"/>
                  <a:gd name="T65" fmla="*/ 13 h 33"/>
                  <a:gd name="T66" fmla="*/ 63 w 64"/>
                  <a:gd name="T67" fmla="*/ 10 h 33"/>
                  <a:gd name="T68" fmla="*/ 64 w 64"/>
                  <a:gd name="T69" fmla="*/ 7 h 33"/>
                  <a:gd name="T70" fmla="*/ 63 w 64"/>
                  <a:gd name="T71" fmla="*/ 3 h 33"/>
                  <a:gd name="T72" fmla="*/ 61 w 64"/>
                  <a:gd name="T73" fmla="*/ 1 h 33"/>
                  <a:gd name="T74" fmla="*/ 59 w 64"/>
                  <a:gd name="T75" fmla="*/ 0 h 33"/>
                  <a:gd name="T76" fmla="*/ 56 w 64"/>
                  <a:gd name="T77" fmla="*/ 1 h 33"/>
                  <a:gd name="T78" fmla="*/ 53 w 64"/>
                  <a:gd name="T79" fmla="*/ 2 h 33"/>
                  <a:gd name="T80" fmla="*/ 49 w 64"/>
                  <a:gd name="T81" fmla="*/ 3 h 33"/>
                  <a:gd name="T82" fmla="*/ 46 w 64"/>
                  <a:gd name="T83" fmla="*/ 5 h 33"/>
                  <a:gd name="T84" fmla="*/ 43 w 64"/>
                  <a:gd name="T85" fmla="*/ 7 h 33"/>
                  <a:gd name="T86" fmla="*/ 42 w 64"/>
                  <a:gd name="T87"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33">
                    <a:moveTo>
                      <a:pt x="42" y="7"/>
                    </a:moveTo>
                    <a:lnTo>
                      <a:pt x="40" y="8"/>
                    </a:lnTo>
                    <a:lnTo>
                      <a:pt x="38" y="8"/>
                    </a:lnTo>
                    <a:lnTo>
                      <a:pt x="37" y="8"/>
                    </a:lnTo>
                    <a:lnTo>
                      <a:pt x="35" y="9"/>
                    </a:lnTo>
                    <a:lnTo>
                      <a:pt x="34" y="8"/>
                    </a:lnTo>
                    <a:lnTo>
                      <a:pt x="32" y="8"/>
                    </a:lnTo>
                    <a:lnTo>
                      <a:pt x="31" y="8"/>
                    </a:lnTo>
                    <a:lnTo>
                      <a:pt x="30" y="7"/>
                    </a:lnTo>
                    <a:lnTo>
                      <a:pt x="28" y="7"/>
                    </a:lnTo>
                    <a:lnTo>
                      <a:pt x="27" y="7"/>
                    </a:lnTo>
                    <a:lnTo>
                      <a:pt x="26" y="6"/>
                    </a:lnTo>
                    <a:lnTo>
                      <a:pt x="25" y="6"/>
                    </a:lnTo>
                    <a:lnTo>
                      <a:pt x="23" y="6"/>
                    </a:lnTo>
                    <a:lnTo>
                      <a:pt x="22" y="7"/>
                    </a:lnTo>
                    <a:lnTo>
                      <a:pt x="20" y="8"/>
                    </a:lnTo>
                    <a:lnTo>
                      <a:pt x="19" y="9"/>
                    </a:lnTo>
                    <a:lnTo>
                      <a:pt x="17" y="10"/>
                    </a:lnTo>
                    <a:lnTo>
                      <a:pt x="15" y="11"/>
                    </a:lnTo>
                    <a:lnTo>
                      <a:pt x="13" y="12"/>
                    </a:lnTo>
                    <a:lnTo>
                      <a:pt x="12" y="13"/>
                    </a:lnTo>
                    <a:lnTo>
                      <a:pt x="9" y="14"/>
                    </a:lnTo>
                    <a:lnTo>
                      <a:pt x="8" y="15"/>
                    </a:lnTo>
                    <a:lnTo>
                      <a:pt x="6" y="16"/>
                    </a:lnTo>
                    <a:lnTo>
                      <a:pt x="4" y="17"/>
                    </a:lnTo>
                    <a:lnTo>
                      <a:pt x="3" y="18"/>
                    </a:lnTo>
                    <a:lnTo>
                      <a:pt x="1" y="19"/>
                    </a:lnTo>
                    <a:lnTo>
                      <a:pt x="1" y="20"/>
                    </a:lnTo>
                    <a:lnTo>
                      <a:pt x="0" y="21"/>
                    </a:lnTo>
                    <a:lnTo>
                      <a:pt x="0" y="22"/>
                    </a:lnTo>
                    <a:lnTo>
                      <a:pt x="0" y="24"/>
                    </a:lnTo>
                    <a:lnTo>
                      <a:pt x="1" y="25"/>
                    </a:lnTo>
                    <a:lnTo>
                      <a:pt x="2" y="26"/>
                    </a:lnTo>
                    <a:lnTo>
                      <a:pt x="4" y="27"/>
                    </a:lnTo>
                    <a:lnTo>
                      <a:pt x="5" y="28"/>
                    </a:lnTo>
                    <a:lnTo>
                      <a:pt x="7" y="29"/>
                    </a:lnTo>
                    <a:lnTo>
                      <a:pt x="9" y="30"/>
                    </a:lnTo>
                    <a:lnTo>
                      <a:pt x="11" y="30"/>
                    </a:lnTo>
                    <a:lnTo>
                      <a:pt x="13" y="31"/>
                    </a:lnTo>
                    <a:lnTo>
                      <a:pt x="15" y="32"/>
                    </a:lnTo>
                    <a:lnTo>
                      <a:pt x="17" y="33"/>
                    </a:lnTo>
                    <a:lnTo>
                      <a:pt x="19" y="33"/>
                    </a:lnTo>
                    <a:lnTo>
                      <a:pt x="21" y="33"/>
                    </a:lnTo>
                    <a:lnTo>
                      <a:pt x="24" y="33"/>
                    </a:lnTo>
                    <a:lnTo>
                      <a:pt x="26" y="33"/>
                    </a:lnTo>
                    <a:lnTo>
                      <a:pt x="28" y="33"/>
                    </a:lnTo>
                    <a:lnTo>
                      <a:pt x="31" y="32"/>
                    </a:lnTo>
                    <a:lnTo>
                      <a:pt x="32" y="32"/>
                    </a:lnTo>
                    <a:lnTo>
                      <a:pt x="34" y="31"/>
                    </a:lnTo>
                    <a:lnTo>
                      <a:pt x="35" y="31"/>
                    </a:lnTo>
                    <a:lnTo>
                      <a:pt x="36" y="30"/>
                    </a:lnTo>
                    <a:lnTo>
                      <a:pt x="38" y="30"/>
                    </a:lnTo>
                    <a:lnTo>
                      <a:pt x="39" y="29"/>
                    </a:lnTo>
                    <a:lnTo>
                      <a:pt x="40" y="28"/>
                    </a:lnTo>
                    <a:lnTo>
                      <a:pt x="42" y="28"/>
                    </a:lnTo>
                    <a:lnTo>
                      <a:pt x="43" y="27"/>
                    </a:lnTo>
                    <a:lnTo>
                      <a:pt x="44" y="26"/>
                    </a:lnTo>
                    <a:lnTo>
                      <a:pt x="45" y="25"/>
                    </a:lnTo>
                    <a:lnTo>
                      <a:pt x="47" y="25"/>
                    </a:lnTo>
                    <a:lnTo>
                      <a:pt x="49" y="23"/>
                    </a:lnTo>
                    <a:lnTo>
                      <a:pt x="51" y="22"/>
                    </a:lnTo>
                    <a:lnTo>
                      <a:pt x="54" y="20"/>
                    </a:lnTo>
                    <a:lnTo>
                      <a:pt x="56" y="19"/>
                    </a:lnTo>
                    <a:lnTo>
                      <a:pt x="58" y="17"/>
                    </a:lnTo>
                    <a:lnTo>
                      <a:pt x="59" y="15"/>
                    </a:lnTo>
                    <a:lnTo>
                      <a:pt x="61" y="13"/>
                    </a:lnTo>
                    <a:lnTo>
                      <a:pt x="62" y="12"/>
                    </a:lnTo>
                    <a:lnTo>
                      <a:pt x="63" y="10"/>
                    </a:lnTo>
                    <a:lnTo>
                      <a:pt x="64" y="9"/>
                    </a:lnTo>
                    <a:lnTo>
                      <a:pt x="64" y="7"/>
                    </a:lnTo>
                    <a:lnTo>
                      <a:pt x="64" y="5"/>
                    </a:lnTo>
                    <a:lnTo>
                      <a:pt x="63" y="3"/>
                    </a:lnTo>
                    <a:lnTo>
                      <a:pt x="62" y="2"/>
                    </a:lnTo>
                    <a:lnTo>
                      <a:pt x="61" y="1"/>
                    </a:lnTo>
                    <a:lnTo>
                      <a:pt x="61" y="1"/>
                    </a:lnTo>
                    <a:lnTo>
                      <a:pt x="59" y="0"/>
                    </a:lnTo>
                    <a:lnTo>
                      <a:pt x="58" y="0"/>
                    </a:lnTo>
                    <a:lnTo>
                      <a:pt x="56" y="1"/>
                    </a:lnTo>
                    <a:lnTo>
                      <a:pt x="55" y="1"/>
                    </a:lnTo>
                    <a:lnTo>
                      <a:pt x="53" y="2"/>
                    </a:lnTo>
                    <a:lnTo>
                      <a:pt x="51" y="2"/>
                    </a:lnTo>
                    <a:lnTo>
                      <a:pt x="49" y="3"/>
                    </a:lnTo>
                    <a:lnTo>
                      <a:pt x="48" y="4"/>
                    </a:lnTo>
                    <a:lnTo>
                      <a:pt x="46" y="5"/>
                    </a:lnTo>
                    <a:lnTo>
                      <a:pt x="44" y="6"/>
                    </a:lnTo>
                    <a:lnTo>
                      <a:pt x="43" y="7"/>
                    </a:lnTo>
                    <a:lnTo>
                      <a:pt x="42" y="7"/>
                    </a:lnTo>
                    <a:lnTo>
                      <a:pt x="42" y="7"/>
                    </a:lnTo>
                    <a:close/>
                  </a:path>
                </a:pathLst>
              </a:custGeom>
              <a:solidFill>
                <a:srgbClr val="E69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0">
                <a:extLst>
                  <a:ext uri="{FF2B5EF4-FFF2-40B4-BE49-F238E27FC236}">
                    <a16:creationId xmlns:a16="http://schemas.microsoft.com/office/drawing/2014/main" id="{2FF89FCC-228F-4C99-87A4-4CB4EFBF45F4}"/>
                  </a:ext>
                </a:extLst>
              </p:cNvPr>
              <p:cNvSpPr>
                <a:spLocks/>
              </p:cNvSpPr>
              <p:nvPr/>
            </p:nvSpPr>
            <p:spPr bwMode="auto">
              <a:xfrm>
                <a:off x="4468" y="3266"/>
                <a:ext cx="54" cy="51"/>
              </a:xfrm>
              <a:custGeom>
                <a:avLst/>
                <a:gdLst>
                  <a:gd name="T0" fmla="*/ 24 w 54"/>
                  <a:gd name="T1" fmla="*/ 2 h 51"/>
                  <a:gd name="T2" fmla="*/ 21 w 54"/>
                  <a:gd name="T3" fmla="*/ 3 h 51"/>
                  <a:gd name="T4" fmla="*/ 18 w 54"/>
                  <a:gd name="T5" fmla="*/ 6 h 51"/>
                  <a:gd name="T6" fmla="*/ 15 w 54"/>
                  <a:gd name="T7" fmla="*/ 9 h 51"/>
                  <a:gd name="T8" fmla="*/ 12 w 54"/>
                  <a:gd name="T9" fmla="*/ 11 h 51"/>
                  <a:gd name="T10" fmla="*/ 10 w 54"/>
                  <a:gd name="T11" fmla="*/ 14 h 51"/>
                  <a:gd name="T12" fmla="*/ 8 w 54"/>
                  <a:gd name="T13" fmla="*/ 17 h 51"/>
                  <a:gd name="T14" fmla="*/ 6 w 54"/>
                  <a:gd name="T15" fmla="*/ 20 h 51"/>
                  <a:gd name="T16" fmla="*/ 5 w 54"/>
                  <a:gd name="T17" fmla="*/ 23 h 51"/>
                  <a:gd name="T18" fmla="*/ 3 w 54"/>
                  <a:gd name="T19" fmla="*/ 26 h 51"/>
                  <a:gd name="T20" fmla="*/ 2 w 54"/>
                  <a:gd name="T21" fmla="*/ 29 h 51"/>
                  <a:gd name="T22" fmla="*/ 1 w 54"/>
                  <a:gd name="T23" fmla="*/ 32 h 51"/>
                  <a:gd name="T24" fmla="*/ 0 w 54"/>
                  <a:gd name="T25" fmla="*/ 35 h 51"/>
                  <a:gd name="T26" fmla="*/ 0 w 54"/>
                  <a:gd name="T27" fmla="*/ 38 h 51"/>
                  <a:gd name="T28" fmla="*/ 0 w 54"/>
                  <a:gd name="T29" fmla="*/ 40 h 51"/>
                  <a:gd name="T30" fmla="*/ 0 w 54"/>
                  <a:gd name="T31" fmla="*/ 44 h 51"/>
                  <a:gd name="T32" fmla="*/ 3 w 54"/>
                  <a:gd name="T33" fmla="*/ 47 h 51"/>
                  <a:gd name="T34" fmla="*/ 6 w 54"/>
                  <a:gd name="T35" fmla="*/ 48 h 51"/>
                  <a:gd name="T36" fmla="*/ 10 w 54"/>
                  <a:gd name="T37" fmla="*/ 49 h 51"/>
                  <a:gd name="T38" fmla="*/ 14 w 54"/>
                  <a:gd name="T39" fmla="*/ 50 h 51"/>
                  <a:gd name="T40" fmla="*/ 19 w 54"/>
                  <a:gd name="T41" fmla="*/ 50 h 51"/>
                  <a:gd name="T42" fmla="*/ 22 w 54"/>
                  <a:gd name="T43" fmla="*/ 50 h 51"/>
                  <a:gd name="T44" fmla="*/ 25 w 54"/>
                  <a:gd name="T45" fmla="*/ 50 h 51"/>
                  <a:gd name="T46" fmla="*/ 28 w 54"/>
                  <a:gd name="T47" fmla="*/ 50 h 51"/>
                  <a:gd name="T48" fmla="*/ 33 w 54"/>
                  <a:gd name="T49" fmla="*/ 50 h 51"/>
                  <a:gd name="T50" fmla="*/ 38 w 54"/>
                  <a:gd name="T51" fmla="*/ 49 h 51"/>
                  <a:gd name="T52" fmla="*/ 42 w 54"/>
                  <a:gd name="T53" fmla="*/ 49 h 51"/>
                  <a:gd name="T54" fmla="*/ 46 w 54"/>
                  <a:gd name="T55" fmla="*/ 48 h 51"/>
                  <a:gd name="T56" fmla="*/ 49 w 54"/>
                  <a:gd name="T57" fmla="*/ 47 h 51"/>
                  <a:gd name="T58" fmla="*/ 52 w 54"/>
                  <a:gd name="T59" fmla="*/ 45 h 51"/>
                  <a:gd name="T60" fmla="*/ 53 w 54"/>
                  <a:gd name="T61" fmla="*/ 42 h 51"/>
                  <a:gd name="T62" fmla="*/ 53 w 54"/>
                  <a:gd name="T63" fmla="*/ 38 h 51"/>
                  <a:gd name="T64" fmla="*/ 53 w 54"/>
                  <a:gd name="T65" fmla="*/ 33 h 51"/>
                  <a:gd name="T66" fmla="*/ 53 w 54"/>
                  <a:gd name="T67" fmla="*/ 28 h 51"/>
                  <a:gd name="T68" fmla="*/ 53 w 54"/>
                  <a:gd name="T69" fmla="*/ 24 h 51"/>
                  <a:gd name="T70" fmla="*/ 53 w 54"/>
                  <a:gd name="T71" fmla="*/ 22 h 51"/>
                  <a:gd name="T72" fmla="*/ 54 w 54"/>
                  <a:gd name="T73" fmla="*/ 18 h 51"/>
                  <a:gd name="T74" fmla="*/ 54 w 54"/>
                  <a:gd name="T75" fmla="*/ 13 h 51"/>
                  <a:gd name="T76" fmla="*/ 54 w 54"/>
                  <a:gd name="T77" fmla="*/ 10 h 51"/>
                  <a:gd name="T78" fmla="*/ 53 w 54"/>
                  <a:gd name="T79" fmla="*/ 7 h 51"/>
                  <a:gd name="T80" fmla="*/ 51 w 54"/>
                  <a:gd name="T81" fmla="*/ 4 h 51"/>
                  <a:gd name="T82" fmla="*/ 48 w 54"/>
                  <a:gd name="T83" fmla="*/ 2 h 51"/>
                  <a:gd name="T84" fmla="*/ 44 w 54"/>
                  <a:gd name="T85" fmla="*/ 1 h 51"/>
                  <a:gd name="T86" fmla="*/ 39 w 54"/>
                  <a:gd name="T87" fmla="*/ 0 h 51"/>
                  <a:gd name="T88" fmla="*/ 34 w 54"/>
                  <a:gd name="T89" fmla="*/ 0 h 51"/>
                  <a:gd name="T90" fmla="*/ 30 w 54"/>
                  <a:gd name="T91" fmla="*/ 1 h 51"/>
                  <a:gd name="T92" fmla="*/ 27 w 54"/>
                  <a:gd name="T93" fmla="*/ 1 h 51"/>
                  <a:gd name="T94" fmla="*/ 25 w 54"/>
                  <a:gd name="T95"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51">
                    <a:moveTo>
                      <a:pt x="25" y="2"/>
                    </a:moveTo>
                    <a:lnTo>
                      <a:pt x="24" y="2"/>
                    </a:lnTo>
                    <a:lnTo>
                      <a:pt x="23" y="3"/>
                    </a:lnTo>
                    <a:lnTo>
                      <a:pt x="21" y="3"/>
                    </a:lnTo>
                    <a:lnTo>
                      <a:pt x="20" y="4"/>
                    </a:lnTo>
                    <a:lnTo>
                      <a:pt x="18" y="6"/>
                    </a:lnTo>
                    <a:lnTo>
                      <a:pt x="16" y="8"/>
                    </a:lnTo>
                    <a:lnTo>
                      <a:pt x="15" y="9"/>
                    </a:lnTo>
                    <a:lnTo>
                      <a:pt x="14" y="10"/>
                    </a:lnTo>
                    <a:lnTo>
                      <a:pt x="12" y="11"/>
                    </a:lnTo>
                    <a:lnTo>
                      <a:pt x="11" y="13"/>
                    </a:lnTo>
                    <a:lnTo>
                      <a:pt x="10" y="14"/>
                    </a:lnTo>
                    <a:lnTo>
                      <a:pt x="9" y="16"/>
                    </a:lnTo>
                    <a:lnTo>
                      <a:pt x="8" y="17"/>
                    </a:lnTo>
                    <a:lnTo>
                      <a:pt x="8" y="19"/>
                    </a:lnTo>
                    <a:lnTo>
                      <a:pt x="6" y="20"/>
                    </a:lnTo>
                    <a:lnTo>
                      <a:pt x="5" y="21"/>
                    </a:lnTo>
                    <a:lnTo>
                      <a:pt x="5" y="23"/>
                    </a:lnTo>
                    <a:lnTo>
                      <a:pt x="4" y="25"/>
                    </a:lnTo>
                    <a:lnTo>
                      <a:pt x="3" y="26"/>
                    </a:lnTo>
                    <a:lnTo>
                      <a:pt x="2" y="28"/>
                    </a:lnTo>
                    <a:lnTo>
                      <a:pt x="2" y="29"/>
                    </a:lnTo>
                    <a:lnTo>
                      <a:pt x="1" y="31"/>
                    </a:lnTo>
                    <a:lnTo>
                      <a:pt x="1" y="32"/>
                    </a:lnTo>
                    <a:lnTo>
                      <a:pt x="0" y="34"/>
                    </a:lnTo>
                    <a:lnTo>
                      <a:pt x="0" y="35"/>
                    </a:lnTo>
                    <a:lnTo>
                      <a:pt x="0" y="36"/>
                    </a:lnTo>
                    <a:lnTo>
                      <a:pt x="0" y="38"/>
                    </a:lnTo>
                    <a:lnTo>
                      <a:pt x="0" y="39"/>
                    </a:lnTo>
                    <a:lnTo>
                      <a:pt x="0" y="40"/>
                    </a:lnTo>
                    <a:lnTo>
                      <a:pt x="0" y="42"/>
                    </a:lnTo>
                    <a:lnTo>
                      <a:pt x="0" y="44"/>
                    </a:lnTo>
                    <a:lnTo>
                      <a:pt x="2" y="46"/>
                    </a:lnTo>
                    <a:lnTo>
                      <a:pt x="3" y="47"/>
                    </a:lnTo>
                    <a:lnTo>
                      <a:pt x="5" y="47"/>
                    </a:lnTo>
                    <a:lnTo>
                      <a:pt x="6" y="48"/>
                    </a:lnTo>
                    <a:lnTo>
                      <a:pt x="8" y="49"/>
                    </a:lnTo>
                    <a:lnTo>
                      <a:pt x="10" y="49"/>
                    </a:lnTo>
                    <a:lnTo>
                      <a:pt x="12" y="49"/>
                    </a:lnTo>
                    <a:lnTo>
                      <a:pt x="14" y="50"/>
                    </a:lnTo>
                    <a:lnTo>
                      <a:pt x="17" y="50"/>
                    </a:lnTo>
                    <a:lnTo>
                      <a:pt x="19" y="50"/>
                    </a:lnTo>
                    <a:lnTo>
                      <a:pt x="21" y="50"/>
                    </a:lnTo>
                    <a:lnTo>
                      <a:pt x="22" y="50"/>
                    </a:lnTo>
                    <a:lnTo>
                      <a:pt x="23" y="50"/>
                    </a:lnTo>
                    <a:lnTo>
                      <a:pt x="25" y="50"/>
                    </a:lnTo>
                    <a:lnTo>
                      <a:pt x="26" y="51"/>
                    </a:lnTo>
                    <a:lnTo>
                      <a:pt x="28" y="50"/>
                    </a:lnTo>
                    <a:lnTo>
                      <a:pt x="31" y="50"/>
                    </a:lnTo>
                    <a:lnTo>
                      <a:pt x="33" y="50"/>
                    </a:lnTo>
                    <a:lnTo>
                      <a:pt x="36" y="50"/>
                    </a:lnTo>
                    <a:lnTo>
                      <a:pt x="38" y="49"/>
                    </a:lnTo>
                    <a:lnTo>
                      <a:pt x="40" y="49"/>
                    </a:lnTo>
                    <a:lnTo>
                      <a:pt x="42" y="49"/>
                    </a:lnTo>
                    <a:lnTo>
                      <a:pt x="44" y="49"/>
                    </a:lnTo>
                    <a:lnTo>
                      <a:pt x="46" y="48"/>
                    </a:lnTo>
                    <a:lnTo>
                      <a:pt x="47" y="47"/>
                    </a:lnTo>
                    <a:lnTo>
                      <a:pt x="49" y="47"/>
                    </a:lnTo>
                    <a:lnTo>
                      <a:pt x="50" y="47"/>
                    </a:lnTo>
                    <a:lnTo>
                      <a:pt x="52" y="45"/>
                    </a:lnTo>
                    <a:lnTo>
                      <a:pt x="53" y="44"/>
                    </a:lnTo>
                    <a:lnTo>
                      <a:pt x="53" y="42"/>
                    </a:lnTo>
                    <a:lnTo>
                      <a:pt x="53" y="40"/>
                    </a:lnTo>
                    <a:lnTo>
                      <a:pt x="53" y="38"/>
                    </a:lnTo>
                    <a:lnTo>
                      <a:pt x="53" y="36"/>
                    </a:lnTo>
                    <a:lnTo>
                      <a:pt x="53" y="33"/>
                    </a:lnTo>
                    <a:lnTo>
                      <a:pt x="53" y="31"/>
                    </a:lnTo>
                    <a:lnTo>
                      <a:pt x="53" y="28"/>
                    </a:lnTo>
                    <a:lnTo>
                      <a:pt x="53" y="26"/>
                    </a:lnTo>
                    <a:lnTo>
                      <a:pt x="53" y="24"/>
                    </a:lnTo>
                    <a:lnTo>
                      <a:pt x="53" y="23"/>
                    </a:lnTo>
                    <a:lnTo>
                      <a:pt x="53" y="22"/>
                    </a:lnTo>
                    <a:lnTo>
                      <a:pt x="54" y="21"/>
                    </a:lnTo>
                    <a:lnTo>
                      <a:pt x="54" y="18"/>
                    </a:lnTo>
                    <a:lnTo>
                      <a:pt x="54" y="16"/>
                    </a:lnTo>
                    <a:lnTo>
                      <a:pt x="54" y="13"/>
                    </a:lnTo>
                    <a:lnTo>
                      <a:pt x="54" y="11"/>
                    </a:lnTo>
                    <a:lnTo>
                      <a:pt x="54" y="10"/>
                    </a:lnTo>
                    <a:lnTo>
                      <a:pt x="54" y="8"/>
                    </a:lnTo>
                    <a:lnTo>
                      <a:pt x="53" y="7"/>
                    </a:lnTo>
                    <a:lnTo>
                      <a:pt x="53" y="5"/>
                    </a:lnTo>
                    <a:lnTo>
                      <a:pt x="51" y="4"/>
                    </a:lnTo>
                    <a:lnTo>
                      <a:pt x="50" y="3"/>
                    </a:lnTo>
                    <a:lnTo>
                      <a:pt x="48" y="2"/>
                    </a:lnTo>
                    <a:lnTo>
                      <a:pt x="46" y="2"/>
                    </a:lnTo>
                    <a:lnTo>
                      <a:pt x="44" y="1"/>
                    </a:lnTo>
                    <a:lnTo>
                      <a:pt x="42" y="1"/>
                    </a:lnTo>
                    <a:lnTo>
                      <a:pt x="39" y="0"/>
                    </a:lnTo>
                    <a:lnTo>
                      <a:pt x="37" y="0"/>
                    </a:lnTo>
                    <a:lnTo>
                      <a:pt x="34" y="0"/>
                    </a:lnTo>
                    <a:lnTo>
                      <a:pt x="32" y="1"/>
                    </a:lnTo>
                    <a:lnTo>
                      <a:pt x="30" y="1"/>
                    </a:lnTo>
                    <a:lnTo>
                      <a:pt x="28" y="1"/>
                    </a:lnTo>
                    <a:lnTo>
                      <a:pt x="27" y="1"/>
                    </a:lnTo>
                    <a:lnTo>
                      <a:pt x="25" y="2"/>
                    </a:lnTo>
                    <a:lnTo>
                      <a:pt x="25" y="2"/>
                    </a:lnTo>
                    <a:close/>
                  </a:path>
                </a:pathLst>
              </a:custGeom>
              <a:solidFill>
                <a:srgbClr val="E69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5" name="Group 5">
              <a:extLst>
                <a:ext uri="{FF2B5EF4-FFF2-40B4-BE49-F238E27FC236}">
                  <a16:creationId xmlns:a16="http://schemas.microsoft.com/office/drawing/2014/main" id="{9D250CE1-8034-47C6-9462-685D4EAC6516}"/>
                </a:ext>
              </a:extLst>
            </p:cNvPr>
            <p:cNvGrpSpPr>
              <a:grpSpLocks/>
            </p:cNvGrpSpPr>
            <p:nvPr/>
          </p:nvGrpSpPr>
          <p:grpSpPr bwMode="auto">
            <a:xfrm>
              <a:off x="7755375" y="1218343"/>
              <a:ext cx="1126812" cy="2871787"/>
              <a:chOff x="4815" y="1644"/>
              <a:chExt cx="640" cy="1809"/>
            </a:xfrm>
            <a:solidFill>
              <a:schemeClr val="bg1">
                <a:lumMod val="85000"/>
              </a:schemeClr>
            </a:solidFill>
          </p:grpSpPr>
          <p:sp>
            <p:nvSpPr>
              <p:cNvPr id="36" name="Cloud">
                <a:extLst>
                  <a:ext uri="{FF2B5EF4-FFF2-40B4-BE49-F238E27FC236}">
                    <a16:creationId xmlns:a16="http://schemas.microsoft.com/office/drawing/2014/main" id="{397FA01B-0E02-4626-A44F-694B63C53F1B}"/>
                  </a:ext>
                </a:extLst>
              </p:cNvPr>
              <p:cNvSpPr>
                <a:spLocks noChangeAspect="1" noEditPoints="1" noChangeArrowheads="1"/>
              </p:cNvSpPr>
              <p:nvPr/>
            </p:nvSpPr>
            <p:spPr bwMode="auto">
              <a:xfrm rot="-5116387">
                <a:off x="4387" y="2385"/>
                <a:ext cx="1496" cy="640"/>
              </a:xfrm>
              <a:custGeom>
                <a:avLst/>
                <a:gdLst>
                  <a:gd name="T0" fmla="*/ 0 w 21600"/>
                  <a:gd name="T1" fmla="*/ 0 h 21600"/>
                  <a:gd name="T2" fmla="*/ 4 w 21600"/>
                  <a:gd name="T3" fmla="*/ 1 h 21600"/>
                  <a:gd name="T4" fmla="*/ 7 w 21600"/>
                  <a:gd name="T5" fmla="*/ 0 h 21600"/>
                  <a:gd name="T6" fmla="*/ 4 w 21600"/>
                  <a:gd name="T7" fmla="*/ 0 h 21600"/>
                  <a:gd name="T8" fmla="*/ 0 60000 65536"/>
                  <a:gd name="T9" fmla="*/ 0 60000 65536"/>
                  <a:gd name="T10" fmla="*/ 0 60000 65536"/>
                  <a:gd name="T11" fmla="*/ 0 60000 65536"/>
                  <a:gd name="T12" fmla="*/ 2974 w 21600"/>
                  <a:gd name="T13" fmla="*/ 3274 h 21600"/>
                  <a:gd name="T14" fmla="*/ 17081 w 21600"/>
                  <a:gd name="T15" fmla="*/ 17348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pFill/>
              <a:ln w="9525">
                <a:solidFill>
                  <a:srgbClr val="000000"/>
                </a:solidFill>
                <a:miter lim="800000"/>
                <a:headEnd/>
                <a:tailEnd/>
              </a:ln>
            </p:spPr>
            <p:txBody>
              <a:bodyPr/>
              <a:lstStyle/>
              <a:p>
                <a:endParaRPr lang="en-US" dirty="0"/>
              </a:p>
            </p:txBody>
          </p:sp>
          <p:sp>
            <p:nvSpPr>
              <p:cNvPr id="37" name="AutoShape 7">
                <a:extLst>
                  <a:ext uri="{FF2B5EF4-FFF2-40B4-BE49-F238E27FC236}">
                    <a16:creationId xmlns:a16="http://schemas.microsoft.com/office/drawing/2014/main" id="{BE73C42C-D7C8-4843-A1BB-BD690B12F645}"/>
                  </a:ext>
                </a:extLst>
              </p:cNvPr>
              <p:cNvSpPr>
                <a:spLocks noChangeArrowheads="1"/>
              </p:cNvSpPr>
              <p:nvPr/>
            </p:nvSpPr>
            <p:spPr bwMode="auto">
              <a:xfrm>
                <a:off x="5045" y="1644"/>
                <a:ext cx="193" cy="300"/>
              </a:xfrm>
              <a:prstGeom prst="upArrow">
                <a:avLst>
                  <a:gd name="adj1" fmla="val 50259"/>
                  <a:gd name="adj2" fmla="val 66839"/>
                </a:avLst>
              </a:prstGeom>
              <a:grpFill/>
              <a:ln w="9525">
                <a:solidFill>
                  <a:schemeClr val="tx1"/>
                </a:solidFill>
                <a:miter lim="800000"/>
                <a:headEnd/>
                <a:tailEnd/>
              </a:ln>
            </p:spPr>
            <p:txBody>
              <a:bodyPr wrap="none" anchor="ctr"/>
              <a:lstStyle/>
              <a:p>
                <a:endParaRPr lang="en-US" dirty="0"/>
              </a:p>
            </p:txBody>
          </p:sp>
          <p:sp>
            <p:nvSpPr>
              <p:cNvPr id="38" name="Line 8">
                <a:extLst>
                  <a:ext uri="{FF2B5EF4-FFF2-40B4-BE49-F238E27FC236}">
                    <a16:creationId xmlns:a16="http://schemas.microsoft.com/office/drawing/2014/main" id="{6088B727-3396-4678-9037-FE716C56E8C4}"/>
                  </a:ext>
                </a:extLst>
              </p:cNvPr>
              <p:cNvSpPr>
                <a:spLocks noChangeShapeType="1"/>
              </p:cNvSpPr>
              <p:nvPr/>
            </p:nvSpPr>
            <p:spPr bwMode="auto">
              <a:xfrm>
                <a:off x="5076" y="2112"/>
                <a:ext cx="7" cy="1252"/>
              </a:xfrm>
              <a:prstGeom prst="line">
                <a:avLst/>
              </a:prstGeom>
              <a:grpFill/>
              <a:ln w="9525">
                <a:solidFill>
                  <a:schemeClr val="tx1"/>
                </a:solidFill>
                <a:round/>
                <a:headEnd type="triangle" w="med" len="med"/>
                <a:tailEnd type="triangle" w="med" len="med"/>
              </a:ln>
            </p:spPr>
            <p:txBody>
              <a:bodyPr wrap="none"/>
              <a:lstStyle/>
              <a:p>
                <a:endParaRPr lang="en-US" dirty="0"/>
              </a:p>
            </p:txBody>
          </p:sp>
          <p:sp>
            <p:nvSpPr>
              <p:cNvPr id="39" name="Line 9">
                <a:extLst>
                  <a:ext uri="{FF2B5EF4-FFF2-40B4-BE49-F238E27FC236}">
                    <a16:creationId xmlns:a16="http://schemas.microsoft.com/office/drawing/2014/main" id="{2AD29A36-3616-4C0C-B7A0-10E75FEB76A9}"/>
                  </a:ext>
                </a:extLst>
              </p:cNvPr>
              <p:cNvSpPr>
                <a:spLocks noChangeShapeType="1"/>
              </p:cNvSpPr>
              <p:nvPr/>
            </p:nvSpPr>
            <p:spPr bwMode="auto">
              <a:xfrm flipV="1">
                <a:off x="4877" y="2643"/>
                <a:ext cx="545" cy="0"/>
              </a:xfrm>
              <a:prstGeom prst="line">
                <a:avLst/>
              </a:prstGeom>
              <a:grpFill/>
              <a:ln w="9525">
                <a:solidFill>
                  <a:schemeClr val="tx1"/>
                </a:solidFill>
                <a:round/>
                <a:headEnd type="triangle" w="med" len="med"/>
                <a:tailEnd type="triangle" w="med" len="med"/>
              </a:ln>
            </p:spPr>
            <p:txBody>
              <a:bodyPr wrap="none"/>
              <a:lstStyle/>
              <a:p>
                <a:endParaRPr lang="en-US" dirty="0"/>
              </a:p>
            </p:txBody>
          </p:sp>
          <p:sp>
            <p:nvSpPr>
              <p:cNvPr id="40" name="Rectangle 10">
                <a:extLst>
                  <a:ext uri="{FF2B5EF4-FFF2-40B4-BE49-F238E27FC236}">
                    <a16:creationId xmlns:a16="http://schemas.microsoft.com/office/drawing/2014/main" id="{D5A2374B-0820-4593-97CD-E14C072F80CE}"/>
                  </a:ext>
                </a:extLst>
              </p:cNvPr>
              <p:cNvSpPr>
                <a:spLocks noChangeArrowheads="1"/>
              </p:cNvSpPr>
              <p:nvPr/>
            </p:nvSpPr>
            <p:spPr bwMode="auto">
              <a:xfrm rot="16200000">
                <a:off x="4896" y="2285"/>
                <a:ext cx="201" cy="157"/>
              </a:xfrm>
              <a:prstGeom prst="rect">
                <a:avLst/>
              </a:prstGeom>
              <a:grpFill/>
              <a:ln w="9525">
                <a:noFill/>
                <a:miter lim="800000"/>
                <a:headEnd/>
                <a:tailEnd/>
              </a:ln>
              <a:effectLst/>
            </p:spPr>
            <p:txBody>
              <a:bodyPr wrap="none" lIns="0" tIns="0" rIns="0" bIns="0">
                <a:spAutoFit/>
              </a:bodyPr>
              <a:lstStyle/>
              <a:p>
                <a:pPr>
                  <a:defRPr/>
                </a:pPr>
                <a:r>
                  <a:rPr lang="en-US" dirty="0">
                    <a:effectLst>
                      <a:outerShdw blurRad="38100" dist="38100" dir="2700000" algn="tl">
                        <a:srgbClr val="000000"/>
                      </a:outerShdw>
                    </a:effectLst>
                  </a:rPr>
                  <a:t>out</a:t>
                </a:r>
              </a:p>
            </p:txBody>
          </p:sp>
          <p:sp>
            <p:nvSpPr>
              <p:cNvPr id="41" name="Rectangle 11">
                <a:extLst>
                  <a:ext uri="{FF2B5EF4-FFF2-40B4-BE49-F238E27FC236}">
                    <a16:creationId xmlns:a16="http://schemas.microsoft.com/office/drawing/2014/main" id="{F5ABDBA9-30B0-4729-A56E-E317797BCAC7}"/>
                  </a:ext>
                </a:extLst>
              </p:cNvPr>
              <p:cNvSpPr>
                <a:spLocks noChangeArrowheads="1"/>
              </p:cNvSpPr>
              <p:nvPr/>
            </p:nvSpPr>
            <p:spPr bwMode="auto">
              <a:xfrm>
                <a:off x="5110" y="2452"/>
                <a:ext cx="278" cy="173"/>
              </a:xfrm>
              <a:prstGeom prst="rect">
                <a:avLst/>
              </a:prstGeom>
              <a:grpFill/>
              <a:ln w="9525">
                <a:noFill/>
                <a:miter lim="800000"/>
                <a:headEnd/>
                <a:tailEnd/>
              </a:ln>
              <a:effectLst/>
            </p:spPr>
            <p:txBody>
              <a:bodyPr lIns="0" tIns="0" rIns="0" bIns="0">
                <a:spAutoFit/>
              </a:bodyPr>
              <a:lstStyle/>
              <a:p>
                <a:pPr>
                  <a:defRPr/>
                </a:pPr>
                <a:r>
                  <a:rPr lang="en-US" dirty="0">
                    <a:effectLst>
                      <a:outerShdw blurRad="38100" dist="38100" dir="2700000" algn="tl">
                        <a:srgbClr val="000000"/>
                      </a:outerShdw>
                    </a:effectLst>
                  </a:rPr>
                  <a:t>side</a:t>
                </a:r>
              </a:p>
            </p:txBody>
          </p:sp>
        </p:grpSp>
        <mc:AlternateContent xmlns:mc="http://schemas.openxmlformats.org/markup-compatibility/2006" xmlns:a14="http://schemas.microsoft.com/office/drawing/2010/main">
          <mc:Choice Requires="a14">
            <p:sp>
              <p:nvSpPr>
                <p:cNvPr id="42" name="Szövegdoboz 41">
                  <a:extLst>
                    <a:ext uri="{FF2B5EF4-FFF2-40B4-BE49-F238E27FC236}">
                      <a16:creationId xmlns:a16="http://schemas.microsoft.com/office/drawing/2014/main" id="{851F31E5-2C57-49B8-9516-809812A28F9F}"/>
                    </a:ext>
                  </a:extLst>
                </p:cNvPr>
                <p:cNvSpPr txBox="1"/>
                <p:nvPr/>
              </p:nvSpPr>
              <p:spPr>
                <a:xfrm rot="16200000">
                  <a:off x="6889380" y="2077873"/>
                  <a:ext cx="1013867"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𝑅</m:t>
                                </m:r>
                              </m:e>
                              <m:sub>
                                <m:r>
                                  <m:rPr>
                                    <m:sty m:val="p"/>
                                  </m:rPr>
                                  <a:rPr lang="en-US">
                                    <a:latin typeface="Cambria Math" panose="02040503050406030204" pitchFamily="18" charset="0"/>
                                  </a:rPr>
                                  <m:t>out</m:t>
                                </m:r>
                              </m:sub>
                            </m:sSub>
                          </m:num>
                          <m:den>
                            <m:sSub>
                              <m:sSubPr>
                                <m:ctrlPr>
                                  <a:rPr lang="en-US" i="1">
                                    <a:latin typeface="Cambria Math" panose="02040503050406030204" pitchFamily="18" charset="0"/>
                                  </a:rPr>
                                </m:ctrlPr>
                              </m:sSubPr>
                              <m:e>
                                <m:r>
                                  <a:rPr lang="en-US" i="1">
                                    <a:latin typeface="Cambria Math" panose="02040503050406030204" pitchFamily="18" charset="0"/>
                                  </a:rPr>
                                  <m:t>𝑅</m:t>
                                </m:r>
                              </m:e>
                              <m:sub>
                                <m:r>
                                  <m:rPr>
                                    <m:sty m:val="p"/>
                                  </m:rPr>
                                  <a:rPr lang="en-US">
                                    <a:latin typeface="Cambria Math" panose="02040503050406030204" pitchFamily="18" charset="0"/>
                                  </a:rPr>
                                  <m:t>side</m:t>
                                </m:r>
                              </m:sub>
                            </m:sSub>
                          </m:den>
                        </m:f>
                        <m:r>
                          <a:rPr lang="en-US" i="1">
                            <a:latin typeface="Cambria Math" panose="02040503050406030204" pitchFamily="18" charset="0"/>
                          </a:rPr>
                          <m:t>≫1</m:t>
                        </m:r>
                      </m:oMath>
                    </m:oMathPara>
                  </a14:m>
                  <a:endParaRPr lang="en-US" dirty="0"/>
                </a:p>
              </p:txBody>
            </p:sp>
          </mc:Choice>
          <mc:Fallback xmlns="">
            <p:sp>
              <p:nvSpPr>
                <p:cNvPr id="42" name="Szövegdoboz 41">
                  <a:extLst>
                    <a:ext uri="{FF2B5EF4-FFF2-40B4-BE49-F238E27FC236}">
                      <a16:creationId xmlns:a16="http://schemas.microsoft.com/office/drawing/2014/main" id="{851F31E5-2C57-49B8-9516-809812A28F9F}"/>
                    </a:ext>
                  </a:extLst>
                </p:cNvPr>
                <p:cNvSpPr txBox="1">
                  <a:spLocks noRot="1" noChangeAspect="1" noMove="1" noResize="1" noEditPoints="1" noAdjustHandles="1" noChangeArrowheads="1" noChangeShapeType="1" noTextEdit="1"/>
                </p:cNvSpPr>
                <p:nvPr/>
              </p:nvSpPr>
              <p:spPr>
                <a:xfrm rot="16200000">
                  <a:off x="6889380" y="2077873"/>
                  <a:ext cx="1013867" cy="565348"/>
                </a:xfrm>
                <a:prstGeom prst="rect">
                  <a:avLst/>
                </a:prstGeom>
                <a:blipFill>
                  <a:blip r:embed="rId5"/>
                  <a:stretch>
                    <a:fillRect/>
                  </a:stretch>
                </a:blipFill>
              </p:spPr>
              <p:txBody>
                <a:bodyPr/>
                <a:lstStyle/>
                <a:p>
                  <a:r>
                    <a:rPr lang="en-US">
                      <a:noFill/>
                    </a:rPr>
                    <a:t> </a:t>
                  </a:r>
                </a:p>
              </p:txBody>
            </p:sp>
          </mc:Fallback>
        </mc:AlternateContent>
      </p:grpSp>
      <p:sp>
        <p:nvSpPr>
          <p:cNvPr id="6" name="Dátum helye 5"/>
          <p:cNvSpPr>
            <a:spLocks noGrp="1"/>
          </p:cNvSpPr>
          <p:nvPr>
            <p:ph type="dt" sz="half" idx="10"/>
          </p:nvPr>
        </p:nvSpPr>
        <p:spPr/>
        <p:txBody>
          <a:bodyPr/>
          <a:lstStyle/>
          <a:p>
            <a:pPr algn="r"/>
            <a:r>
              <a:rPr lang="hu-HU"/>
              <a:t>October 11, 2023</a:t>
            </a:r>
            <a:endParaRPr lang="en-US" dirty="0"/>
          </a:p>
        </p:txBody>
      </p:sp>
      <p:sp>
        <p:nvSpPr>
          <p:cNvPr id="7" name="Élőláb helye 6"/>
          <p:cNvSpPr>
            <a:spLocks noGrp="1"/>
          </p:cNvSpPr>
          <p:nvPr>
            <p:ph type="ftr" sz="quarter" idx="11"/>
          </p:nvPr>
        </p:nvSpPr>
        <p:spPr/>
        <p:txBody>
          <a:bodyPr/>
          <a:lstStyle/>
          <a:p>
            <a:r>
              <a:rPr lang="en-US"/>
              <a:t>M. Csanád (Eötvös U) @ </a:t>
            </a:r>
            <a:r>
              <a:rPr lang="hu-HU"/>
              <a:t>AE Building Bridges 2023</a:t>
            </a:r>
            <a:endParaRPr lang="en-US" dirty="0"/>
          </a:p>
        </p:txBody>
      </p:sp>
      <p:sp>
        <p:nvSpPr>
          <p:cNvPr id="4" name="Dia számának helye 3">
            <a:extLst>
              <a:ext uri="{FF2B5EF4-FFF2-40B4-BE49-F238E27FC236}">
                <a16:creationId xmlns:a16="http://schemas.microsoft.com/office/drawing/2014/main" id="{A9A930A9-FFAD-43F4-5DAC-D956F052A945}"/>
              </a:ext>
            </a:extLst>
          </p:cNvPr>
          <p:cNvSpPr>
            <a:spLocks noGrp="1"/>
          </p:cNvSpPr>
          <p:nvPr>
            <p:ph type="sldNum" sz="quarter" idx="12"/>
          </p:nvPr>
        </p:nvSpPr>
        <p:spPr/>
        <p:txBody>
          <a:bodyPr/>
          <a:lstStyle/>
          <a:p>
            <a:fld id="{8EBAB383-6C5D-40A2-91D4-B65D4716B15C}" type="slidenum">
              <a:rPr lang="en-US" smtClean="0"/>
              <a:pPr/>
              <a:t>76</a:t>
            </a:fld>
            <a:r>
              <a:rPr lang="en-US" sz="1100"/>
              <a:t>/</a:t>
            </a:r>
            <a:r>
              <a:rPr lang="hu-HU" sz="1100"/>
              <a:t>30</a:t>
            </a:r>
            <a:endParaRPr lang="en-US" sz="2800" dirty="0"/>
          </a:p>
        </p:txBody>
      </p:sp>
    </p:spTree>
    <p:extLst>
      <p:ext uri="{BB962C8B-B14F-4D97-AF65-F5344CB8AC3E}">
        <p14:creationId xmlns:p14="http://schemas.microsoft.com/office/powerpoint/2010/main" val="1224893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noAutofit/>
          </a:bodyPr>
          <a:lstStyle/>
          <a:p>
            <a:r>
              <a:rPr lang="en-US" dirty="0"/>
              <a:t>Quarks, gluons and ”color”: strong interaction</a:t>
            </a:r>
          </a:p>
        </p:txBody>
      </p:sp>
      <mc:AlternateContent xmlns:mc="http://schemas.openxmlformats.org/markup-compatibility/2006" xmlns:a14="http://schemas.microsoft.com/office/drawing/2010/main">
        <mc:Choice Requires="a14">
          <p:sp>
            <p:nvSpPr>
              <p:cNvPr id="128003" name="Rectangle 3"/>
              <p:cNvSpPr>
                <a:spLocks noGrp="1" noChangeArrowheads="1"/>
              </p:cNvSpPr>
              <p:nvPr>
                <p:ph idx="1"/>
              </p:nvPr>
            </p:nvSpPr>
            <p:spPr>
              <a:xfrm>
                <a:off x="785006" y="1190773"/>
                <a:ext cx="11406994" cy="4885287"/>
              </a:xfrm>
            </p:spPr>
            <p:txBody>
              <a:bodyPr>
                <a:normAutofit fontScale="92500"/>
              </a:bodyPr>
              <a:lstStyle/>
              <a:p>
                <a:pPr>
                  <a:spcBef>
                    <a:spcPts val="600"/>
                  </a:spcBef>
                  <a:tabLst>
                    <a:tab pos="5656263" algn="l"/>
                  </a:tabLst>
                </a:pPr>
                <a:r>
                  <a:rPr lang="en-US" dirty="0"/>
                  <a:t>Interaction of quarks, mediated by gluons (like electromagnetism by photons)</a:t>
                </a:r>
              </a:p>
              <a:p>
                <a:pPr>
                  <a:spcBef>
                    <a:spcPts val="600"/>
                  </a:spcBef>
                  <a:tabLst>
                    <a:tab pos="5656263" algn="l"/>
                  </a:tabLst>
                </a:pPr>
                <a:r>
                  <a:rPr lang="en-US" dirty="0"/>
                  <a:t>Electromagnetic interaction: electric charge: positive or negative; strong interaction: 6 possible charges</a:t>
                </a:r>
              </a:p>
              <a:p>
                <a:pPr>
                  <a:spcBef>
                    <a:spcPts val="600"/>
                  </a:spcBef>
                  <a:tabLst>
                    <a:tab pos="5656263" algn="l"/>
                  </a:tabLst>
                </a:pPr>
                <a:r>
                  <a:rPr lang="en-US" dirty="0"/>
                  <a:t>Can be visualized by color</a:t>
                </a:r>
              </a:p>
              <a:p>
                <a:pPr>
                  <a:spcBef>
                    <a:spcPts val="600"/>
                  </a:spcBef>
                  <a:tabLst>
                    <a:tab pos="5656263" algn="l"/>
                  </a:tabLst>
                </a:pPr>
                <a:endParaRPr lang="en-US" dirty="0"/>
              </a:p>
              <a:p>
                <a:pPr>
                  <a:spcBef>
                    <a:spcPts val="600"/>
                  </a:spcBef>
                  <a:tabLst>
                    <a:tab pos="5656263" algn="l"/>
                  </a:tabLst>
                </a:pPr>
                <a:endParaRPr lang="en-US" dirty="0"/>
              </a:p>
              <a:p>
                <a:pPr>
                  <a:spcBef>
                    <a:spcPts val="600"/>
                  </a:spcBef>
                  <a:tabLst>
                    <a:tab pos="5656263" algn="l"/>
                  </a:tabLst>
                </a:pPr>
                <a:endParaRPr lang="en-US" dirty="0"/>
              </a:p>
              <a:p>
                <a:pPr>
                  <a:spcBef>
                    <a:spcPts val="600"/>
                  </a:spcBef>
                  <a:tabLst>
                    <a:tab pos="5656263" algn="l"/>
                  </a:tabLst>
                </a:pPr>
                <a:endParaRPr lang="en-US" dirty="0"/>
              </a:p>
              <a:p>
                <a:pPr marL="0" indent="0">
                  <a:spcBef>
                    <a:spcPts val="600"/>
                  </a:spcBef>
                  <a:buNone/>
                  <a:tabLst>
                    <a:tab pos="5656263" algn="l"/>
                  </a:tabLst>
                </a:pPr>
                <a:endParaRPr lang="en-US" dirty="0"/>
              </a:p>
              <a:p>
                <a:pPr>
                  <a:spcBef>
                    <a:spcPts val="600"/>
                  </a:spcBef>
                  <a:tabLst>
                    <a:tab pos="5656263" algn="l"/>
                  </a:tabLst>
                </a:pPr>
                <a:r>
                  <a:rPr lang="en-US" dirty="0"/>
                  <a:t>Observable mesons and baryons: color neutral (”white”)</a:t>
                </a:r>
              </a:p>
              <a:p>
                <a:pPr>
                  <a:spcBef>
                    <a:spcPts val="600"/>
                  </a:spcBef>
                  <a:tabLst>
                    <a:tab pos="5656263" algn="l"/>
                  </a:tabLst>
                </a:pPr>
                <a:r>
                  <a:rPr lang="en-US" dirty="0"/>
                  <a:t>Quarks observable outside mesons and baryons?</a:t>
                </a:r>
              </a:p>
              <a:p>
                <a:pPr>
                  <a:spcBef>
                    <a:spcPts val="600"/>
                  </a:spcBef>
                  <a:tabLst>
                    <a:tab pos="5656263" algn="l"/>
                  </a:tabLst>
                </a:pPr>
                <a:r>
                  <a:rPr lang="en-US" dirty="0"/>
                  <a:t>Theory: SU(3) group and its representations; mesons: </a:t>
                </a:r>
                <a14:m>
                  <m:oMath xmlns:m="http://schemas.openxmlformats.org/officeDocument/2006/math">
                    <m:r>
                      <a:rPr lang="en-US" i="1" smtClean="0">
                        <a:latin typeface="Cambria Math" panose="02040503050406030204" pitchFamily="18" charset="0"/>
                      </a:rPr>
                      <m:t>3⊗</m:t>
                    </m:r>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3</m:t>
                        </m:r>
                      </m:e>
                    </m:bar>
                    <m:r>
                      <a:rPr lang="en-US" i="1" smtClean="0">
                        <a:latin typeface="Cambria Math" panose="02040503050406030204" pitchFamily="18" charset="0"/>
                      </a:rPr>
                      <m:t>=</m:t>
                    </m:r>
                    <m:r>
                      <a:rPr lang="en-US" b="1" i="1">
                        <a:ln>
                          <a:solidFill>
                            <a:schemeClr val="tx1"/>
                          </a:solidFill>
                        </a:ln>
                        <a:solidFill>
                          <a:schemeClr val="bg1"/>
                        </a:solidFill>
                        <a:latin typeface="Cambria Math" panose="02040503050406030204" pitchFamily="18" charset="0"/>
                      </a:rPr>
                      <m:t>𝟏</m:t>
                    </m:r>
                    <m:r>
                      <a:rPr lang="en-US" i="1">
                        <a:latin typeface="Cambria Math" panose="02040503050406030204" pitchFamily="18" charset="0"/>
                      </a:rPr>
                      <m:t>⊕</m:t>
                    </m:r>
                    <m:r>
                      <a:rPr lang="en-US" i="1" smtClean="0">
                        <a:latin typeface="Cambria Math" panose="02040503050406030204" pitchFamily="18" charset="0"/>
                      </a:rPr>
                      <m:t>8</m:t>
                    </m:r>
                  </m:oMath>
                </a14:m>
                <a:r>
                  <a:rPr lang="en-US" dirty="0"/>
                  <a:t>,  baryons: </a:t>
                </a:r>
                <a14:m>
                  <m:oMath xmlns:m="http://schemas.openxmlformats.org/officeDocument/2006/math">
                    <m:r>
                      <a:rPr lang="en-US" i="1" smtClean="0">
                        <a:latin typeface="Cambria Math" panose="02040503050406030204" pitchFamily="18" charset="0"/>
                      </a:rPr>
                      <m:t>3⊗3⊗3=</m:t>
                    </m:r>
                    <m:r>
                      <a:rPr lang="en-US" b="1" i="1">
                        <a:ln>
                          <a:solidFill>
                            <a:schemeClr val="tx1"/>
                          </a:solidFill>
                        </a:ln>
                        <a:solidFill>
                          <a:schemeClr val="bg1"/>
                        </a:solidFill>
                        <a:latin typeface="Cambria Math" panose="02040503050406030204" pitchFamily="18" charset="0"/>
                      </a:rPr>
                      <m:t>𝟏</m:t>
                    </m:r>
                    <m:r>
                      <a:rPr lang="en-US" i="1">
                        <a:latin typeface="Cambria Math" panose="02040503050406030204" pitchFamily="18" charset="0"/>
                      </a:rPr>
                      <m:t>⊕</m:t>
                    </m:r>
                    <m:r>
                      <a:rPr lang="hu-HU" b="0" i="1" smtClean="0">
                        <a:latin typeface="Cambria Math" panose="02040503050406030204" pitchFamily="18" charset="0"/>
                      </a:rPr>
                      <m:t>8</m:t>
                    </m:r>
                    <m:r>
                      <a:rPr lang="en-US" i="1" smtClean="0">
                        <a:latin typeface="Cambria Math" panose="02040503050406030204" pitchFamily="18" charset="0"/>
                      </a:rPr>
                      <m:t>⊕</m:t>
                    </m:r>
                    <m:r>
                      <a:rPr lang="en-US" b="0" i="1" smtClean="0">
                        <a:latin typeface="Cambria Math" panose="02040503050406030204" pitchFamily="18" charset="0"/>
                      </a:rPr>
                      <m:t>8</m:t>
                    </m:r>
                    <m:r>
                      <a:rPr lang="en-US" i="1" smtClean="0">
                        <a:latin typeface="Cambria Math" panose="02040503050406030204" pitchFamily="18" charset="0"/>
                      </a:rPr>
                      <m:t>⊕</m:t>
                    </m:r>
                    <m:r>
                      <a:rPr lang="hu-HU" b="0" i="1" smtClean="0">
                        <a:latin typeface="Cambria Math" panose="02040503050406030204" pitchFamily="18" charset="0"/>
                      </a:rPr>
                      <m:t>10</m:t>
                    </m:r>
                  </m:oMath>
                </a14:m>
                <a:endParaRPr lang="en-US" b="1" dirty="0"/>
              </a:p>
            </p:txBody>
          </p:sp>
        </mc:Choice>
        <mc:Fallback xmlns="">
          <p:sp>
            <p:nvSpPr>
              <p:cNvPr id="128003" name="Rectangle 3"/>
              <p:cNvSpPr>
                <a:spLocks noGrp="1" noRot="1" noChangeAspect="1" noMove="1" noResize="1" noEditPoints="1" noAdjustHandles="1" noChangeArrowheads="1" noChangeShapeType="1" noTextEdit="1"/>
              </p:cNvSpPr>
              <p:nvPr>
                <p:ph idx="1"/>
              </p:nvPr>
            </p:nvSpPr>
            <p:spPr>
              <a:xfrm>
                <a:off x="785006" y="1190773"/>
                <a:ext cx="11406994" cy="4885287"/>
              </a:xfrm>
              <a:blipFill>
                <a:blip r:embed="rId2"/>
                <a:stretch>
                  <a:fillRect l="-428" t="-125"/>
                </a:stretch>
              </a:blipFill>
            </p:spPr>
            <p:txBody>
              <a:bodyPr/>
              <a:lstStyle/>
              <a:p>
                <a:r>
                  <a:rPr lang="en-US">
                    <a:noFill/>
                  </a:rPr>
                  <a:t> </a:t>
                </a:r>
              </a:p>
            </p:txBody>
          </p:sp>
        </mc:Fallback>
      </mc:AlternateContent>
      <p:grpSp>
        <p:nvGrpSpPr>
          <p:cNvPr id="33" name="Csoportba foglalás 32">
            <a:extLst>
              <a:ext uri="{FF2B5EF4-FFF2-40B4-BE49-F238E27FC236}">
                <a16:creationId xmlns:a16="http://schemas.microsoft.com/office/drawing/2014/main" id="{BD9ADBD7-2199-8B32-678A-C404E50155CA}"/>
              </a:ext>
            </a:extLst>
          </p:cNvPr>
          <p:cNvGrpSpPr/>
          <p:nvPr/>
        </p:nvGrpSpPr>
        <p:grpSpPr>
          <a:xfrm>
            <a:off x="6136666" y="2510933"/>
            <a:ext cx="6055334" cy="2212678"/>
            <a:chOff x="6023958" y="2179237"/>
            <a:chExt cx="6055334" cy="2212678"/>
          </a:xfrm>
        </p:grpSpPr>
        <p:grpSp>
          <p:nvGrpSpPr>
            <p:cNvPr id="21" name="Csoportba foglalás 20">
              <a:extLst>
                <a:ext uri="{FF2B5EF4-FFF2-40B4-BE49-F238E27FC236}">
                  <a16:creationId xmlns:a16="http://schemas.microsoft.com/office/drawing/2014/main" id="{1AF5A247-B15C-4162-806F-A706CD7CE3F6}"/>
                </a:ext>
              </a:extLst>
            </p:cNvPr>
            <p:cNvGrpSpPr/>
            <p:nvPr/>
          </p:nvGrpSpPr>
          <p:grpSpPr>
            <a:xfrm>
              <a:off x="6023958" y="2880648"/>
              <a:ext cx="1877197" cy="1219511"/>
              <a:chOff x="1102222" y="3586162"/>
              <a:chExt cx="1877197" cy="1219511"/>
            </a:xfrm>
          </p:grpSpPr>
          <p:sp>
            <p:nvSpPr>
              <p:cNvPr id="8" name="Nyíl: lefelé mutató 7">
                <a:extLst>
                  <a:ext uri="{FF2B5EF4-FFF2-40B4-BE49-F238E27FC236}">
                    <a16:creationId xmlns:a16="http://schemas.microsoft.com/office/drawing/2014/main" id="{7E6F41D6-9E86-4C01-BB5A-0EB4BA3B03B2}"/>
                  </a:ext>
                </a:extLst>
              </p:cNvPr>
              <p:cNvSpPr/>
              <p:nvPr/>
            </p:nvSpPr>
            <p:spPr>
              <a:xfrm rot="7210943">
                <a:off x="1247775" y="3440609"/>
                <a:ext cx="714375" cy="1005481"/>
              </a:xfrm>
              <a:prstGeom prst="downArrow">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Nyíl: lefelé mutató 10">
                <a:extLst>
                  <a:ext uri="{FF2B5EF4-FFF2-40B4-BE49-F238E27FC236}">
                    <a16:creationId xmlns:a16="http://schemas.microsoft.com/office/drawing/2014/main" id="{C9C00E8A-2D61-4778-A171-EDD62F95EA77}"/>
                  </a:ext>
                </a:extLst>
              </p:cNvPr>
              <p:cNvSpPr/>
              <p:nvPr/>
            </p:nvSpPr>
            <p:spPr>
              <a:xfrm rot="18010943">
                <a:off x="2119491" y="3945745"/>
                <a:ext cx="714375" cy="1005481"/>
              </a:xfrm>
              <a:prstGeom prst="down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Ellipszis 4">
                <a:extLst>
                  <a:ext uri="{FF2B5EF4-FFF2-40B4-BE49-F238E27FC236}">
                    <a16:creationId xmlns:a16="http://schemas.microsoft.com/office/drawing/2014/main" id="{FFBB6596-294B-4E56-9218-333335B4E0AD}"/>
                  </a:ext>
                </a:extLst>
              </p:cNvPr>
              <p:cNvSpPr/>
              <p:nvPr/>
            </p:nvSpPr>
            <p:spPr>
              <a:xfrm>
                <a:off x="1812019" y="3923843"/>
                <a:ext cx="561975" cy="5810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Csoportba foglalás 9">
              <a:extLst>
                <a:ext uri="{FF2B5EF4-FFF2-40B4-BE49-F238E27FC236}">
                  <a16:creationId xmlns:a16="http://schemas.microsoft.com/office/drawing/2014/main" id="{F3246872-A4B7-4719-AF95-32BF0E05DFC2}"/>
                </a:ext>
              </a:extLst>
            </p:cNvPr>
            <p:cNvGrpSpPr/>
            <p:nvPr/>
          </p:nvGrpSpPr>
          <p:grpSpPr>
            <a:xfrm>
              <a:off x="7997341" y="2608135"/>
              <a:ext cx="2053615" cy="1766148"/>
              <a:chOff x="3326616" y="3313649"/>
              <a:chExt cx="2053615" cy="1766148"/>
            </a:xfrm>
          </p:grpSpPr>
          <p:sp>
            <p:nvSpPr>
              <p:cNvPr id="12" name="Nyíl: lefelé mutató 11">
                <a:extLst>
                  <a:ext uri="{FF2B5EF4-FFF2-40B4-BE49-F238E27FC236}">
                    <a16:creationId xmlns:a16="http://schemas.microsoft.com/office/drawing/2014/main" id="{09AA1683-B0B3-4360-BB42-4E087749A3F6}"/>
                  </a:ext>
                </a:extLst>
              </p:cNvPr>
              <p:cNvSpPr/>
              <p:nvPr/>
            </p:nvSpPr>
            <p:spPr>
              <a:xfrm rot="10800000">
                <a:off x="3996021" y="3313649"/>
                <a:ext cx="714375" cy="100548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Nyíl: lefelé mutató 12">
                <a:extLst>
                  <a:ext uri="{FF2B5EF4-FFF2-40B4-BE49-F238E27FC236}">
                    <a16:creationId xmlns:a16="http://schemas.microsoft.com/office/drawing/2014/main" id="{DB95A979-6B0F-4D01-A1AE-F3171008DFFC}"/>
                  </a:ext>
                </a:extLst>
              </p:cNvPr>
              <p:cNvSpPr/>
              <p:nvPr/>
            </p:nvSpPr>
            <p:spPr>
              <a:xfrm rot="18010943">
                <a:off x="4520303" y="4219868"/>
                <a:ext cx="714375" cy="1005481"/>
              </a:xfrm>
              <a:prstGeom prst="down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Nyíl: lefelé mutató 14">
                <a:extLst>
                  <a:ext uri="{FF2B5EF4-FFF2-40B4-BE49-F238E27FC236}">
                    <a16:creationId xmlns:a16="http://schemas.microsoft.com/office/drawing/2014/main" id="{9F07C003-679C-4F3C-B91C-E9804261187F}"/>
                  </a:ext>
                </a:extLst>
              </p:cNvPr>
              <p:cNvSpPr/>
              <p:nvPr/>
            </p:nvSpPr>
            <p:spPr>
              <a:xfrm rot="14389057" flipV="1">
                <a:off x="3472169" y="4219869"/>
                <a:ext cx="714375" cy="1005481"/>
              </a:xfrm>
              <a:prstGeom prst="down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llipszis 15">
                <a:extLst>
                  <a:ext uri="{FF2B5EF4-FFF2-40B4-BE49-F238E27FC236}">
                    <a16:creationId xmlns:a16="http://schemas.microsoft.com/office/drawing/2014/main" id="{3ED90DDE-A247-4AE8-AD5E-3DBFD9872C1B}"/>
                  </a:ext>
                </a:extLst>
              </p:cNvPr>
              <p:cNvSpPr/>
              <p:nvPr/>
            </p:nvSpPr>
            <p:spPr>
              <a:xfrm>
                <a:off x="4072220" y="4123868"/>
                <a:ext cx="561975" cy="5810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Csoportba foglalás 8">
              <a:extLst>
                <a:ext uri="{FF2B5EF4-FFF2-40B4-BE49-F238E27FC236}">
                  <a16:creationId xmlns:a16="http://schemas.microsoft.com/office/drawing/2014/main" id="{C0A31694-7217-4B26-87DB-0F9517181C99}"/>
                </a:ext>
              </a:extLst>
            </p:cNvPr>
            <p:cNvGrpSpPr/>
            <p:nvPr/>
          </p:nvGrpSpPr>
          <p:grpSpPr>
            <a:xfrm flipV="1">
              <a:off x="10025677" y="2625767"/>
              <a:ext cx="2053615" cy="1766148"/>
              <a:chOff x="5543494" y="2907643"/>
              <a:chExt cx="2053615" cy="1766148"/>
            </a:xfrm>
          </p:grpSpPr>
          <p:sp>
            <p:nvSpPr>
              <p:cNvPr id="17" name="Nyíl: lefelé mutató 16">
                <a:extLst>
                  <a:ext uri="{FF2B5EF4-FFF2-40B4-BE49-F238E27FC236}">
                    <a16:creationId xmlns:a16="http://schemas.microsoft.com/office/drawing/2014/main" id="{CBAED81D-A464-422D-B5FE-442F21EBDDED}"/>
                  </a:ext>
                </a:extLst>
              </p:cNvPr>
              <p:cNvSpPr/>
              <p:nvPr/>
            </p:nvSpPr>
            <p:spPr>
              <a:xfrm rot="10800000">
                <a:off x="6212899" y="2907643"/>
                <a:ext cx="714375" cy="1005481"/>
              </a:xfrm>
              <a:prstGeom prst="downArrow">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Nyíl: lefelé mutató 17">
                <a:extLst>
                  <a:ext uri="{FF2B5EF4-FFF2-40B4-BE49-F238E27FC236}">
                    <a16:creationId xmlns:a16="http://schemas.microsoft.com/office/drawing/2014/main" id="{FA711C8A-66E5-40C0-850C-A4B8B3DEF163}"/>
                  </a:ext>
                </a:extLst>
              </p:cNvPr>
              <p:cNvSpPr/>
              <p:nvPr/>
            </p:nvSpPr>
            <p:spPr>
              <a:xfrm rot="18010943">
                <a:off x="6737181" y="3813862"/>
                <a:ext cx="714375" cy="1005481"/>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Nyíl: lefelé mutató 18">
                <a:extLst>
                  <a:ext uri="{FF2B5EF4-FFF2-40B4-BE49-F238E27FC236}">
                    <a16:creationId xmlns:a16="http://schemas.microsoft.com/office/drawing/2014/main" id="{DD742ED4-4FA5-4CC7-AF29-F6C8A0A553A3}"/>
                  </a:ext>
                </a:extLst>
              </p:cNvPr>
              <p:cNvSpPr/>
              <p:nvPr/>
            </p:nvSpPr>
            <p:spPr>
              <a:xfrm rot="14389057" flipV="1">
                <a:off x="5689047" y="3813863"/>
                <a:ext cx="714375" cy="1005481"/>
              </a:xfrm>
              <a:prstGeom prst="downArrow">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Ellipszis 19">
                <a:extLst>
                  <a:ext uri="{FF2B5EF4-FFF2-40B4-BE49-F238E27FC236}">
                    <a16:creationId xmlns:a16="http://schemas.microsoft.com/office/drawing/2014/main" id="{AB326710-E278-4D8F-BD34-B7FE39313799}"/>
                  </a:ext>
                </a:extLst>
              </p:cNvPr>
              <p:cNvSpPr/>
              <p:nvPr/>
            </p:nvSpPr>
            <p:spPr>
              <a:xfrm>
                <a:off x="6289098" y="3717862"/>
                <a:ext cx="561975" cy="5810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Szövegdoboz 21">
              <a:extLst>
                <a:ext uri="{FF2B5EF4-FFF2-40B4-BE49-F238E27FC236}">
                  <a16:creationId xmlns:a16="http://schemas.microsoft.com/office/drawing/2014/main" id="{5911CFBF-51F9-478E-9B3A-E2919898655C}"/>
                </a:ext>
              </a:extLst>
            </p:cNvPr>
            <p:cNvSpPr txBox="1"/>
            <p:nvPr/>
          </p:nvSpPr>
          <p:spPr>
            <a:xfrm>
              <a:off x="6583304" y="2179237"/>
              <a:ext cx="891591" cy="369332"/>
            </a:xfrm>
            <a:prstGeom prst="rect">
              <a:avLst/>
            </a:prstGeom>
            <a:noFill/>
          </p:spPr>
          <p:txBody>
            <a:bodyPr wrap="none" rtlCol="0">
              <a:spAutoFit/>
            </a:bodyPr>
            <a:lstStyle/>
            <a:p>
              <a:r>
                <a:rPr lang="en-US" dirty="0"/>
                <a:t>mesons</a:t>
              </a:r>
            </a:p>
          </p:txBody>
        </p:sp>
        <p:sp>
          <p:nvSpPr>
            <p:cNvPr id="25" name="Szövegdoboz 24">
              <a:extLst>
                <a:ext uri="{FF2B5EF4-FFF2-40B4-BE49-F238E27FC236}">
                  <a16:creationId xmlns:a16="http://schemas.microsoft.com/office/drawing/2014/main" id="{EC5C65FA-4303-4BCA-9EC1-8F08A4071026}"/>
                </a:ext>
              </a:extLst>
            </p:cNvPr>
            <p:cNvSpPr txBox="1"/>
            <p:nvPr/>
          </p:nvSpPr>
          <p:spPr>
            <a:xfrm>
              <a:off x="8562588" y="2195500"/>
              <a:ext cx="922688" cy="369332"/>
            </a:xfrm>
            <a:prstGeom prst="rect">
              <a:avLst/>
            </a:prstGeom>
            <a:noFill/>
          </p:spPr>
          <p:txBody>
            <a:bodyPr wrap="none" rtlCol="0">
              <a:spAutoFit/>
            </a:bodyPr>
            <a:lstStyle/>
            <a:p>
              <a:r>
                <a:rPr lang="en-US" dirty="0"/>
                <a:t>baryons</a:t>
              </a:r>
            </a:p>
          </p:txBody>
        </p:sp>
        <p:sp>
          <p:nvSpPr>
            <p:cNvPr id="26" name="Szövegdoboz 25">
              <a:extLst>
                <a:ext uri="{FF2B5EF4-FFF2-40B4-BE49-F238E27FC236}">
                  <a16:creationId xmlns:a16="http://schemas.microsoft.com/office/drawing/2014/main" id="{F29C3B2C-84F7-49EE-B451-07B5EB281599}"/>
                </a:ext>
              </a:extLst>
            </p:cNvPr>
            <p:cNvSpPr txBox="1"/>
            <p:nvPr/>
          </p:nvSpPr>
          <p:spPr>
            <a:xfrm>
              <a:off x="10420203" y="2179237"/>
              <a:ext cx="1264129" cy="369332"/>
            </a:xfrm>
            <a:prstGeom prst="rect">
              <a:avLst/>
            </a:prstGeom>
            <a:noFill/>
          </p:spPr>
          <p:txBody>
            <a:bodyPr wrap="none" rtlCol="0">
              <a:spAutoFit/>
            </a:bodyPr>
            <a:lstStyle/>
            <a:p>
              <a:r>
                <a:rPr lang="en-US" dirty="0"/>
                <a:t>antibaryons</a:t>
              </a:r>
            </a:p>
          </p:txBody>
        </p:sp>
      </p:grpSp>
      <p:sp>
        <p:nvSpPr>
          <p:cNvPr id="3" name="Dátum helye 2"/>
          <p:cNvSpPr>
            <a:spLocks noGrp="1"/>
          </p:cNvSpPr>
          <p:nvPr>
            <p:ph type="dt" sz="half" idx="10"/>
          </p:nvPr>
        </p:nvSpPr>
        <p:spPr/>
        <p:txBody>
          <a:bodyPr/>
          <a:lstStyle/>
          <a:p>
            <a:pPr algn="r"/>
            <a:r>
              <a:rPr lang="hu-HU"/>
              <a:t>October 11, 2023</a:t>
            </a:r>
            <a:endParaRPr lang="en-US" dirty="0"/>
          </a:p>
        </p:txBody>
      </p:sp>
      <p:sp>
        <p:nvSpPr>
          <p:cNvPr id="7" name="Élőláb helye 6"/>
          <p:cNvSpPr>
            <a:spLocks noGrp="1"/>
          </p:cNvSpPr>
          <p:nvPr>
            <p:ph type="ftr" sz="quarter" idx="11"/>
          </p:nvPr>
        </p:nvSpPr>
        <p:spPr/>
        <p:txBody>
          <a:bodyPr/>
          <a:lstStyle/>
          <a:p>
            <a:r>
              <a:rPr lang="en-US" dirty="0"/>
              <a:t>M. Csanád (Eötvös U) @ AE Building Bridges 2023</a:t>
            </a:r>
          </a:p>
        </p:txBody>
      </p:sp>
      <p:grpSp>
        <p:nvGrpSpPr>
          <p:cNvPr id="35" name="Csoportba foglalás 34">
            <a:extLst>
              <a:ext uri="{FF2B5EF4-FFF2-40B4-BE49-F238E27FC236}">
                <a16:creationId xmlns:a16="http://schemas.microsoft.com/office/drawing/2014/main" id="{6C9D9EF6-0095-ADF4-6D6F-CCD880624717}"/>
              </a:ext>
            </a:extLst>
          </p:cNvPr>
          <p:cNvGrpSpPr/>
          <p:nvPr/>
        </p:nvGrpSpPr>
        <p:grpSpPr>
          <a:xfrm>
            <a:off x="46762" y="2513541"/>
            <a:ext cx="2478162" cy="1707329"/>
            <a:chOff x="153038" y="2060245"/>
            <a:chExt cx="2478162" cy="1707329"/>
          </a:xfrm>
        </p:grpSpPr>
        <p:sp>
          <p:nvSpPr>
            <p:cNvPr id="4" name="Nyíl: lefelé mutató 3">
              <a:extLst>
                <a:ext uri="{FF2B5EF4-FFF2-40B4-BE49-F238E27FC236}">
                  <a16:creationId xmlns:a16="http://schemas.microsoft.com/office/drawing/2014/main" id="{1EB78FAE-DD61-6E45-6D0D-3306C42E94B6}"/>
                </a:ext>
              </a:extLst>
            </p:cNvPr>
            <p:cNvSpPr/>
            <p:nvPr/>
          </p:nvSpPr>
          <p:spPr>
            <a:xfrm rot="10800000">
              <a:off x="1011347" y="2762093"/>
              <a:ext cx="714375" cy="100548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Nyíl: lefelé mutató 5">
              <a:extLst>
                <a:ext uri="{FF2B5EF4-FFF2-40B4-BE49-F238E27FC236}">
                  <a16:creationId xmlns:a16="http://schemas.microsoft.com/office/drawing/2014/main" id="{C3121186-01E1-64FA-8A4A-FB14C1018486}"/>
                </a:ext>
              </a:extLst>
            </p:cNvPr>
            <p:cNvSpPr/>
            <p:nvPr/>
          </p:nvSpPr>
          <p:spPr>
            <a:xfrm rot="18010943">
              <a:off x="298591" y="2836103"/>
              <a:ext cx="714375" cy="1005481"/>
            </a:xfrm>
            <a:prstGeom prst="down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Nyíl: lefelé mutató 23">
              <a:extLst>
                <a:ext uri="{FF2B5EF4-FFF2-40B4-BE49-F238E27FC236}">
                  <a16:creationId xmlns:a16="http://schemas.microsoft.com/office/drawing/2014/main" id="{8621ABAC-C8C4-9DCA-DB43-A0F1DEC201C0}"/>
                </a:ext>
              </a:extLst>
            </p:cNvPr>
            <p:cNvSpPr/>
            <p:nvPr/>
          </p:nvSpPr>
          <p:spPr>
            <a:xfrm rot="14389057" flipV="1">
              <a:off x="1737980" y="2836102"/>
              <a:ext cx="714375" cy="1005481"/>
            </a:xfrm>
            <a:prstGeom prst="down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zövegdoboz 29">
              <a:extLst>
                <a:ext uri="{FF2B5EF4-FFF2-40B4-BE49-F238E27FC236}">
                  <a16:creationId xmlns:a16="http://schemas.microsoft.com/office/drawing/2014/main" id="{03EF566D-F4C1-7F15-40C3-B15B6AE44A88}"/>
                </a:ext>
              </a:extLst>
            </p:cNvPr>
            <p:cNvSpPr txBox="1"/>
            <p:nvPr/>
          </p:nvSpPr>
          <p:spPr>
            <a:xfrm>
              <a:off x="162734" y="2060245"/>
              <a:ext cx="2468466" cy="646331"/>
            </a:xfrm>
            <a:prstGeom prst="rect">
              <a:avLst/>
            </a:prstGeom>
            <a:noFill/>
          </p:spPr>
          <p:txBody>
            <a:bodyPr wrap="square" rtlCol="0">
              <a:spAutoFit/>
            </a:bodyPr>
            <a:lstStyle/>
            <a:p>
              <a:pPr algn="ctr"/>
              <a:r>
                <a:rPr lang="en-US" dirty="0"/>
                <a:t>QUARKS</a:t>
              </a:r>
              <a:r>
                <a:rPr lang="en-US" sz="1800" dirty="0"/>
                <a:t> </a:t>
              </a:r>
              <a:br>
                <a:rPr lang="en-US" sz="1800" dirty="0"/>
              </a:br>
              <a:r>
                <a:rPr lang="en-US" sz="1800" dirty="0">
                  <a:solidFill>
                    <a:srgbClr val="00B050"/>
                  </a:solidFill>
                </a:rPr>
                <a:t>green</a:t>
              </a:r>
              <a:r>
                <a:rPr lang="en-US" sz="1800" dirty="0"/>
                <a:t>,</a:t>
              </a:r>
              <a:r>
                <a:rPr lang="en-US" sz="1800" dirty="0">
                  <a:solidFill>
                    <a:srgbClr val="FF0000"/>
                  </a:solidFill>
                </a:rPr>
                <a:t> red</a:t>
              </a:r>
              <a:r>
                <a:rPr lang="en-US" sz="1800" dirty="0"/>
                <a:t> &amp; </a:t>
              </a:r>
              <a:r>
                <a:rPr lang="en-US" sz="1800" dirty="0">
                  <a:solidFill>
                    <a:srgbClr val="0000FF"/>
                  </a:solidFill>
                </a:rPr>
                <a:t>blue</a:t>
              </a:r>
              <a:endParaRPr lang="en-US" dirty="0"/>
            </a:p>
          </p:txBody>
        </p:sp>
      </p:grpSp>
      <p:grpSp>
        <p:nvGrpSpPr>
          <p:cNvPr id="34" name="Csoportba foglalás 33">
            <a:extLst>
              <a:ext uri="{FF2B5EF4-FFF2-40B4-BE49-F238E27FC236}">
                <a16:creationId xmlns:a16="http://schemas.microsoft.com/office/drawing/2014/main" id="{2FF48EBE-65E1-03D8-0423-44ACA0F8999D}"/>
              </a:ext>
            </a:extLst>
          </p:cNvPr>
          <p:cNvGrpSpPr/>
          <p:nvPr/>
        </p:nvGrpSpPr>
        <p:grpSpPr>
          <a:xfrm>
            <a:off x="2662379" y="2500508"/>
            <a:ext cx="3447292" cy="1819090"/>
            <a:chOff x="2474930" y="2139226"/>
            <a:chExt cx="3447292" cy="1819090"/>
          </a:xfrm>
        </p:grpSpPr>
        <p:sp>
          <p:nvSpPr>
            <p:cNvPr id="27" name="Nyíl: lefelé mutató 26">
              <a:extLst>
                <a:ext uri="{FF2B5EF4-FFF2-40B4-BE49-F238E27FC236}">
                  <a16:creationId xmlns:a16="http://schemas.microsoft.com/office/drawing/2014/main" id="{69473B4A-D088-5443-AE4A-5C01D1239695}"/>
                </a:ext>
              </a:extLst>
            </p:cNvPr>
            <p:cNvSpPr/>
            <p:nvPr/>
          </p:nvSpPr>
          <p:spPr>
            <a:xfrm rot="10800000" flipV="1">
              <a:off x="3835361" y="2952835"/>
              <a:ext cx="714375" cy="1005481"/>
            </a:xfrm>
            <a:prstGeom prst="downArrow">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Nyíl: lefelé mutató 27">
              <a:extLst>
                <a:ext uri="{FF2B5EF4-FFF2-40B4-BE49-F238E27FC236}">
                  <a16:creationId xmlns:a16="http://schemas.microsoft.com/office/drawing/2014/main" id="{DF6BE01E-0A78-43CB-5CF7-1BDF7F12F3E1}"/>
                </a:ext>
              </a:extLst>
            </p:cNvPr>
            <p:cNvSpPr/>
            <p:nvPr/>
          </p:nvSpPr>
          <p:spPr>
            <a:xfrm rot="3589057" flipV="1">
              <a:off x="4674099" y="2827026"/>
              <a:ext cx="714375" cy="1005481"/>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Nyíl: lefelé mutató 28">
              <a:extLst>
                <a:ext uri="{FF2B5EF4-FFF2-40B4-BE49-F238E27FC236}">
                  <a16:creationId xmlns:a16="http://schemas.microsoft.com/office/drawing/2014/main" id="{8048F9FA-F7EB-B72D-13DC-F1C18552B7AF}"/>
                </a:ext>
              </a:extLst>
            </p:cNvPr>
            <p:cNvSpPr/>
            <p:nvPr/>
          </p:nvSpPr>
          <p:spPr>
            <a:xfrm rot="7210943">
              <a:off x="2991566" y="2850171"/>
              <a:ext cx="714375" cy="1005481"/>
            </a:xfrm>
            <a:prstGeom prst="downArrow">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zövegdoboz 31">
              <a:extLst>
                <a:ext uri="{FF2B5EF4-FFF2-40B4-BE49-F238E27FC236}">
                  <a16:creationId xmlns:a16="http://schemas.microsoft.com/office/drawing/2014/main" id="{067C3773-5222-67A0-C8ED-9F1C7652C112}"/>
                </a:ext>
              </a:extLst>
            </p:cNvPr>
            <p:cNvSpPr txBox="1"/>
            <p:nvPr/>
          </p:nvSpPr>
          <p:spPr>
            <a:xfrm>
              <a:off x="2474930" y="2139226"/>
              <a:ext cx="3447292" cy="646331"/>
            </a:xfrm>
            <a:prstGeom prst="rect">
              <a:avLst/>
            </a:prstGeom>
            <a:noFill/>
          </p:spPr>
          <p:txBody>
            <a:bodyPr wrap="square">
              <a:spAutoFit/>
            </a:bodyPr>
            <a:lstStyle/>
            <a:p>
              <a:pPr algn="ctr"/>
              <a:r>
                <a:rPr lang="en-US" sz="1800" dirty="0"/>
                <a:t>ANTIQUARKS </a:t>
              </a:r>
              <a:br>
                <a:rPr lang="en-US" sz="1800" dirty="0"/>
              </a:br>
              <a:r>
                <a:rPr lang="en-US" sz="1800" dirty="0">
                  <a:solidFill>
                    <a:srgbClr val="FF00FF"/>
                  </a:solidFill>
                </a:rPr>
                <a:t>magenta</a:t>
              </a:r>
              <a:r>
                <a:rPr lang="en-US" sz="1800" dirty="0"/>
                <a:t>, </a:t>
              </a:r>
              <a:r>
                <a:rPr lang="en-US" sz="1800" dirty="0">
                  <a:solidFill>
                    <a:srgbClr val="00EBE6"/>
                  </a:solidFill>
                </a:rPr>
                <a:t>cyan</a:t>
              </a:r>
              <a:r>
                <a:rPr lang="en-US" sz="1800" dirty="0">
                  <a:solidFill>
                    <a:srgbClr val="00FFFF"/>
                  </a:solidFill>
                </a:rPr>
                <a:t> </a:t>
              </a:r>
              <a:r>
                <a:rPr lang="en-US" sz="1800" dirty="0"/>
                <a:t>&amp; </a:t>
              </a:r>
              <a:r>
                <a:rPr lang="en-US" sz="1800" dirty="0">
                  <a:solidFill>
                    <a:srgbClr val="F0EA00"/>
                  </a:solidFill>
                </a:rPr>
                <a:t>yellow</a:t>
              </a:r>
              <a:endParaRPr lang="en-US" dirty="0">
                <a:solidFill>
                  <a:srgbClr val="F0EA00"/>
                </a:solidFill>
              </a:endParaRPr>
            </a:p>
          </p:txBody>
        </p:sp>
      </p:grpSp>
      <p:sp>
        <p:nvSpPr>
          <p:cNvPr id="31" name="Szövegdoboz 30">
            <a:extLst>
              <a:ext uri="{FF2B5EF4-FFF2-40B4-BE49-F238E27FC236}">
                <a16:creationId xmlns:a16="http://schemas.microsoft.com/office/drawing/2014/main" id="{0333AB70-6CE8-04DE-8C0D-4D0AD576300E}"/>
              </a:ext>
            </a:extLst>
          </p:cNvPr>
          <p:cNvSpPr txBox="1"/>
          <p:nvPr/>
        </p:nvSpPr>
        <p:spPr>
          <a:xfrm>
            <a:off x="6096001" y="2276115"/>
            <a:ext cx="6042638" cy="369332"/>
          </a:xfrm>
          <a:prstGeom prst="rect">
            <a:avLst/>
          </a:prstGeom>
          <a:noFill/>
        </p:spPr>
        <p:txBody>
          <a:bodyPr wrap="square">
            <a:spAutoFit/>
          </a:bodyPr>
          <a:lstStyle/>
          <a:p>
            <a:pPr algn="ctr"/>
            <a:r>
              <a:rPr lang="en-US" dirty="0"/>
              <a:t>HADRONS</a:t>
            </a:r>
          </a:p>
        </p:txBody>
      </p:sp>
      <p:sp>
        <p:nvSpPr>
          <p:cNvPr id="36" name="Dia számának helye 35">
            <a:extLst>
              <a:ext uri="{FF2B5EF4-FFF2-40B4-BE49-F238E27FC236}">
                <a16:creationId xmlns:a16="http://schemas.microsoft.com/office/drawing/2014/main" id="{5D791BC0-C62D-1459-F481-A7696B009276}"/>
              </a:ext>
            </a:extLst>
          </p:cNvPr>
          <p:cNvSpPr>
            <a:spLocks noGrp="1"/>
          </p:cNvSpPr>
          <p:nvPr>
            <p:ph type="sldNum" sz="quarter" idx="12"/>
          </p:nvPr>
        </p:nvSpPr>
        <p:spPr/>
        <p:txBody>
          <a:bodyPr/>
          <a:lstStyle/>
          <a:p>
            <a:fld id="{8EBAB383-6C5D-40A2-91D4-B65D4716B15C}" type="slidenum">
              <a:rPr lang="en-US" smtClean="0"/>
              <a:pPr/>
              <a:t>8</a:t>
            </a:fld>
            <a:r>
              <a:rPr lang="en-US" sz="1100"/>
              <a:t>/</a:t>
            </a:r>
            <a:r>
              <a:rPr lang="hu-HU" sz="1100"/>
              <a:t>30</a:t>
            </a:r>
            <a:endParaRPr lang="en-US" sz="2800" dirty="0"/>
          </a:p>
        </p:txBody>
      </p:sp>
      <p:sp>
        <p:nvSpPr>
          <p:cNvPr id="14" name="Téglalap 13">
            <a:extLst>
              <a:ext uri="{FF2B5EF4-FFF2-40B4-BE49-F238E27FC236}">
                <a16:creationId xmlns:a16="http://schemas.microsoft.com/office/drawing/2014/main" id="{6DD7FD03-DBF2-EAAB-7A6F-1346FE1C0B78}"/>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2"/>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HIGH-ENERGY PHYSICS       QUANTUM STATISTICS       FEMTOSCOPY </a:t>
            </a:r>
          </a:p>
        </p:txBody>
      </p:sp>
    </p:spTree>
    <p:extLst>
      <p:ext uri="{BB962C8B-B14F-4D97-AF65-F5344CB8AC3E}">
        <p14:creationId xmlns:p14="http://schemas.microsoft.com/office/powerpoint/2010/main" val="2180968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yíl: lefelé mutató 13">
            <a:extLst>
              <a:ext uri="{FF2B5EF4-FFF2-40B4-BE49-F238E27FC236}">
                <a16:creationId xmlns:a16="http://schemas.microsoft.com/office/drawing/2014/main" id="{6B8A1B4B-5126-B051-BF2D-AB39C7212412}"/>
              </a:ext>
            </a:extLst>
          </p:cNvPr>
          <p:cNvSpPr/>
          <p:nvPr/>
        </p:nvSpPr>
        <p:spPr>
          <a:xfrm>
            <a:off x="7998205" y="4555237"/>
            <a:ext cx="215856" cy="413107"/>
          </a:xfrm>
          <a:prstGeom prst="down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Nyíl: lefelé mutató 14">
            <a:extLst>
              <a:ext uri="{FF2B5EF4-FFF2-40B4-BE49-F238E27FC236}">
                <a16:creationId xmlns:a16="http://schemas.microsoft.com/office/drawing/2014/main" id="{8B8139C4-7352-DF79-ED6F-5B21B5EF5626}"/>
              </a:ext>
            </a:extLst>
          </p:cNvPr>
          <p:cNvSpPr/>
          <p:nvPr/>
        </p:nvSpPr>
        <p:spPr>
          <a:xfrm rot="10800000">
            <a:off x="7999073" y="5114559"/>
            <a:ext cx="215856" cy="413107"/>
          </a:xfrm>
          <a:prstGeom prst="down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26" name="Rectangle 2"/>
          <p:cNvSpPr>
            <a:spLocks noGrp="1" noChangeArrowheads="1"/>
          </p:cNvSpPr>
          <p:nvPr>
            <p:ph type="title"/>
          </p:nvPr>
        </p:nvSpPr>
        <p:spPr/>
        <p:txBody>
          <a:bodyPr>
            <a:noAutofit/>
          </a:bodyPr>
          <a:lstStyle/>
          <a:p>
            <a:r>
              <a:rPr lang="en-US" dirty="0"/>
              <a:t>Quark Confinement</a:t>
            </a:r>
          </a:p>
        </p:txBody>
      </p:sp>
      <p:sp>
        <p:nvSpPr>
          <p:cNvPr id="52227" name="Rectangle 3"/>
          <p:cNvSpPr>
            <a:spLocks noGrp="1" noChangeArrowheads="1"/>
          </p:cNvSpPr>
          <p:nvPr>
            <p:ph idx="1"/>
          </p:nvPr>
        </p:nvSpPr>
        <p:spPr/>
        <p:txBody>
          <a:bodyPr>
            <a:normAutofit/>
          </a:bodyPr>
          <a:lstStyle/>
          <a:p>
            <a:pPr>
              <a:lnSpc>
                <a:spcPts val="3600"/>
              </a:lnSpc>
            </a:pPr>
            <a:r>
              <a:rPr lang="en-US" sz="2400" dirty="0"/>
              <a:t>Free quarks not observable, only in hadrons</a:t>
            </a:r>
          </a:p>
          <a:p>
            <a:pPr>
              <a:lnSpc>
                <a:spcPts val="3600"/>
              </a:lnSpc>
            </a:pPr>
            <a:r>
              <a:rPr lang="en-US" sz="2400" dirty="0"/>
              <a:t>Increased distance: huge energy (potential)</a:t>
            </a:r>
          </a:p>
          <a:p>
            <a:pPr lvl="1">
              <a:lnSpc>
                <a:spcPts val="3600"/>
              </a:lnSpc>
            </a:pPr>
            <a:r>
              <a:rPr lang="en-US" sz="2200" dirty="0"/>
              <a:t>Additional quarks created</a:t>
            </a:r>
          </a:p>
          <a:p>
            <a:pPr lvl="1">
              <a:lnSpc>
                <a:spcPts val="3600"/>
              </a:lnSpc>
            </a:pPr>
            <a:r>
              <a:rPr lang="en-US" sz="2200" dirty="0"/>
              <a:t>Again confined</a:t>
            </a:r>
          </a:p>
          <a:p>
            <a:pPr>
              <a:lnSpc>
                <a:spcPts val="3600"/>
              </a:lnSpc>
            </a:pPr>
            <a:r>
              <a:rPr lang="en-US" sz="2400" dirty="0"/>
              <a:t>”Opposite”: asymptotic freedom at extreme temperatures</a:t>
            </a:r>
          </a:p>
          <a:p>
            <a:pPr>
              <a:lnSpc>
                <a:spcPts val="3600"/>
              </a:lnSpc>
            </a:pPr>
            <a:r>
              <a:rPr lang="en-US" sz="2400" dirty="0"/>
              <a:t>Extreme temperatures: quark-gluon plasma</a:t>
            </a:r>
          </a:p>
          <a:p>
            <a:pPr lvl="1">
              <a:lnSpc>
                <a:spcPts val="3600"/>
              </a:lnSpc>
            </a:pPr>
            <a:r>
              <a:rPr lang="en-US" sz="2200" dirty="0"/>
              <a:t>Last present in the first </a:t>
            </a:r>
            <a:r>
              <a:rPr lang="en-US" sz="2200" dirty="0" err="1">
                <a:latin typeface="Symbol" panose="05050102010706020507" pitchFamily="18" charset="2"/>
              </a:rPr>
              <a:t>m</a:t>
            </a:r>
            <a:r>
              <a:rPr lang="en-US" sz="2200" dirty="0" err="1"/>
              <a:t>s</a:t>
            </a:r>
            <a:r>
              <a:rPr lang="en-US" sz="2200" dirty="0"/>
              <a:t> after Big Bang</a:t>
            </a:r>
          </a:p>
          <a:p>
            <a:pPr lvl="1">
              <a:lnSpc>
                <a:spcPts val="3600"/>
              </a:lnSpc>
            </a:pPr>
            <a:r>
              <a:rPr lang="en-US" sz="2200" dirty="0"/>
              <a:t>How to melt nuclei here on Earth?</a:t>
            </a:r>
          </a:p>
          <a:p>
            <a:pPr lvl="1">
              <a:lnSpc>
                <a:spcPts val="3600"/>
              </a:lnSpc>
            </a:pPr>
            <a:r>
              <a:rPr lang="en-US" sz="2200" dirty="0"/>
              <a:t>Analogy: frozen world, melting ice </a:t>
            </a:r>
            <a:r>
              <a:rPr lang="hu-HU" sz="2200" dirty="0" err="1"/>
              <a:t>via</a:t>
            </a:r>
            <a:r>
              <a:rPr lang="en-US" sz="2200" dirty="0"/>
              <a:t> collisions</a:t>
            </a:r>
          </a:p>
        </p:txBody>
      </p:sp>
      <p:pic>
        <p:nvPicPr>
          <p:cNvPr id="52284" name="Picture 60"/>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359801" y="1863645"/>
            <a:ext cx="3567953" cy="1753138"/>
          </a:xfrm>
          <a:prstGeom prst="rect">
            <a:avLst/>
          </a:prstGeom>
          <a:noFill/>
        </p:spPr>
      </p:pic>
      <p:grpSp>
        <p:nvGrpSpPr>
          <p:cNvPr id="52282" name="Group 58"/>
          <p:cNvGrpSpPr>
            <a:grpSpLocks/>
          </p:cNvGrpSpPr>
          <p:nvPr/>
        </p:nvGrpSpPr>
        <p:grpSpPr bwMode="auto">
          <a:xfrm>
            <a:off x="6949081" y="1145266"/>
            <a:ext cx="865188" cy="792162"/>
            <a:chOff x="4377" y="935"/>
            <a:chExt cx="545" cy="499"/>
          </a:xfrm>
        </p:grpSpPr>
        <p:sp>
          <p:nvSpPr>
            <p:cNvPr id="52272" name="Oval 48"/>
            <p:cNvSpPr>
              <a:spLocks noChangeArrowheads="1"/>
            </p:cNvSpPr>
            <p:nvPr/>
          </p:nvSpPr>
          <p:spPr bwMode="auto">
            <a:xfrm>
              <a:off x="4559" y="981"/>
              <a:ext cx="181" cy="181"/>
            </a:xfrm>
            <a:prstGeom prst="ellipse">
              <a:avLst/>
            </a:prstGeom>
            <a:solidFill>
              <a:srgbClr val="FF0000"/>
            </a:solidFill>
            <a:ln w="9525">
              <a:solidFill>
                <a:schemeClr val="tx1"/>
              </a:solidFill>
              <a:round/>
              <a:headEnd/>
              <a:tailEnd/>
            </a:ln>
            <a:effectLst/>
          </p:spPr>
          <p:txBody>
            <a:bodyPr wrap="none" anchor="ctr"/>
            <a:lstStyle/>
            <a:p>
              <a:pPr algn="ctr"/>
              <a:r>
                <a:rPr lang="en-US" dirty="0"/>
                <a:t>u</a:t>
              </a:r>
            </a:p>
          </p:txBody>
        </p:sp>
        <p:sp>
          <p:nvSpPr>
            <p:cNvPr id="52274" name="Oval 50"/>
            <p:cNvSpPr>
              <a:spLocks noChangeArrowheads="1"/>
            </p:cNvSpPr>
            <p:nvPr/>
          </p:nvSpPr>
          <p:spPr bwMode="auto">
            <a:xfrm>
              <a:off x="4695" y="1162"/>
              <a:ext cx="181" cy="181"/>
            </a:xfrm>
            <a:prstGeom prst="ellipse">
              <a:avLst/>
            </a:prstGeom>
            <a:solidFill>
              <a:srgbClr val="00FF00"/>
            </a:solidFill>
            <a:ln w="9525">
              <a:solidFill>
                <a:schemeClr val="tx1"/>
              </a:solidFill>
              <a:round/>
              <a:headEnd/>
              <a:tailEnd/>
            </a:ln>
            <a:effectLst/>
          </p:spPr>
          <p:txBody>
            <a:bodyPr wrap="none" anchor="ctr"/>
            <a:lstStyle/>
            <a:p>
              <a:pPr algn="ctr"/>
              <a:r>
                <a:rPr lang="en-US" dirty="0"/>
                <a:t>u</a:t>
              </a:r>
            </a:p>
          </p:txBody>
        </p:sp>
        <p:sp>
          <p:nvSpPr>
            <p:cNvPr id="52275" name="Oval 51"/>
            <p:cNvSpPr>
              <a:spLocks noChangeArrowheads="1"/>
            </p:cNvSpPr>
            <p:nvPr/>
          </p:nvSpPr>
          <p:spPr bwMode="auto">
            <a:xfrm>
              <a:off x="4423" y="1162"/>
              <a:ext cx="181" cy="181"/>
            </a:xfrm>
            <a:prstGeom prst="ellipse">
              <a:avLst/>
            </a:prstGeom>
            <a:solidFill>
              <a:srgbClr val="0000FF"/>
            </a:solidFill>
            <a:ln w="9525">
              <a:solidFill>
                <a:schemeClr val="tx1"/>
              </a:solidFill>
              <a:round/>
              <a:headEnd/>
              <a:tailEnd/>
            </a:ln>
            <a:effectLst/>
          </p:spPr>
          <p:txBody>
            <a:bodyPr wrap="none" anchor="ctr"/>
            <a:lstStyle/>
            <a:p>
              <a:pPr algn="ctr"/>
              <a:r>
                <a:rPr lang="en-US" dirty="0"/>
                <a:t>d</a:t>
              </a:r>
            </a:p>
          </p:txBody>
        </p:sp>
        <p:sp>
          <p:nvSpPr>
            <p:cNvPr id="52278" name="Oval 54"/>
            <p:cNvSpPr>
              <a:spLocks noChangeArrowheads="1"/>
            </p:cNvSpPr>
            <p:nvPr/>
          </p:nvSpPr>
          <p:spPr bwMode="auto">
            <a:xfrm>
              <a:off x="4377" y="935"/>
              <a:ext cx="545" cy="499"/>
            </a:xfrm>
            <a:prstGeom prst="ellipse">
              <a:avLst/>
            </a:prstGeom>
            <a:noFill/>
            <a:ln w="9525">
              <a:solidFill>
                <a:schemeClr val="tx1"/>
              </a:solidFill>
              <a:round/>
              <a:headEnd/>
              <a:tailEnd/>
            </a:ln>
            <a:effectLst/>
          </p:spPr>
          <p:txBody>
            <a:bodyPr wrap="none" anchor="ctr"/>
            <a:lstStyle/>
            <a:p>
              <a:endParaRPr lang="en-US" dirty="0"/>
            </a:p>
          </p:txBody>
        </p:sp>
      </p:grpSp>
      <p:grpSp>
        <p:nvGrpSpPr>
          <p:cNvPr id="52283" name="Group 59"/>
          <p:cNvGrpSpPr>
            <a:grpSpLocks/>
          </p:cNvGrpSpPr>
          <p:nvPr/>
        </p:nvGrpSpPr>
        <p:grpSpPr bwMode="auto">
          <a:xfrm>
            <a:off x="8277826" y="1145266"/>
            <a:ext cx="503237" cy="862012"/>
            <a:chOff x="5193" y="840"/>
            <a:chExt cx="317" cy="543"/>
          </a:xfrm>
        </p:grpSpPr>
        <p:sp>
          <p:nvSpPr>
            <p:cNvPr id="52276" name="Oval 52"/>
            <p:cNvSpPr>
              <a:spLocks noChangeArrowheads="1"/>
            </p:cNvSpPr>
            <p:nvPr/>
          </p:nvSpPr>
          <p:spPr bwMode="auto">
            <a:xfrm>
              <a:off x="5193" y="936"/>
              <a:ext cx="181" cy="181"/>
            </a:xfrm>
            <a:prstGeom prst="ellipse">
              <a:avLst/>
            </a:prstGeom>
            <a:solidFill>
              <a:srgbClr val="0000FF"/>
            </a:solidFill>
            <a:ln w="9525">
              <a:solidFill>
                <a:schemeClr val="tx1"/>
              </a:solidFill>
              <a:round/>
              <a:headEnd/>
              <a:tailEnd/>
            </a:ln>
            <a:effectLst/>
          </p:spPr>
          <p:txBody>
            <a:bodyPr wrap="none" anchor="ctr"/>
            <a:lstStyle/>
            <a:p>
              <a:pPr algn="ctr"/>
              <a:r>
                <a:rPr lang="en-US" dirty="0"/>
                <a:t>c</a:t>
              </a:r>
            </a:p>
          </p:txBody>
        </p:sp>
        <p:sp>
          <p:nvSpPr>
            <p:cNvPr id="52277" name="Oval 53"/>
            <p:cNvSpPr>
              <a:spLocks noChangeArrowheads="1"/>
            </p:cNvSpPr>
            <p:nvPr/>
          </p:nvSpPr>
          <p:spPr bwMode="auto">
            <a:xfrm>
              <a:off x="5329" y="1117"/>
              <a:ext cx="181" cy="181"/>
            </a:xfrm>
            <a:prstGeom prst="ellipse">
              <a:avLst/>
            </a:prstGeom>
            <a:solidFill>
              <a:srgbClr val="FFFF00"/>
            </a:solidFill>
            <a:ln w="9525">
              <a:solidFill>
                <a:schemeClr val="tx1"/>
              </a:solidFill>
              <a:round/>
              <a:headEnd/>
              <a:tailEnd/>
            </a:ln>
            <a:effectLst/>
          </p:spPr>
          <p:txBody>
            <a:bodyPr wrap="none" bIns="18000" anchor="ctr"/>
            <a:lstStyle/>
            <a:p>
              <a:pPr algn="ctr"/>
              <a:r>
                <a:rPr lang="en-US" dirty="0"/>
                <a:t>c</a:t>
              </a:r>
            </a:p>
          </p:txBody>
        </p:sp>
        <p:sp>
          <p:nvSpPr>
            <p:cNvPr id="52279" name="Oval 55"/>
            <p:cNvSpPr>
              <a:spLocks noChangeArrowheads="1"/>
            </p:cNvSpPr>
            <p:nvPr/>
          </p:nvSpPr>
          <p:spPr bwMode="auto">
            <a:xfrm rot="-2093581">
              <a:off x="5206" y="840"/>
              <a:ext cx="295" cy="543"/>
            </a:xfrm>
            <a:prstGeom prst="ellipse">
              <a:avLst/>
            </a:prstGeom>
            <a:noFill/>
            <a:ln w="9525">
              <a:solidFill>
                <a:schemeClr val="tx1"/>
              </a:solidFill>
              <a:round/>
              <a:headEnd/>
              <a:tailEnd/>
            </a:ln>
            <a:effectLst/>
          </p:spPr>
          <p:txBody>
            <a:bodyPr wrap="none" anchor="ctr"/>
            <a:lstStyle/>
            <a:p>
              <a:endParaRPr lang="en-US" dirty="0"/>
            </a:p>
          </p:txBody>
        </p:sp>
        <p:sp>
          <p:nvSpPr>
            <p:cNvPr id="52281" name="Line 57"/>
            <p:cNvSpPr>
              <a:spLocks noChangeShapeType="1"/>
            </p:cNvSpPr>
            <p:nvPr/>
          </p:nvSpPr>
          <p:spPr bwMode="auto">
            <a:xfrm>
              <a:off x="5375" y="1162"/>
              <a:ext cx="90" cy="0"/>
            </a:xfrm>
            <a:prstGeom prst="line">
              <a:avLst/>
            </a:prstGeom>
            <a:noFill/>
            <a:ln w="22225">
              <a:solidFill>
                <a:schemeClr val="tx1"/>
              </a:solidFill>
              <a:round/>
              <a:headEnd/>
              <a:tailEnd/>
            </a:ln>
            <a:effectLst/>
          </p:spPr>
          <p:txBody>
            <a:bodyPr/>
            <a:lstStyle/>
            <a:p>
              <a:endParaRPr lang="en-US" dirty="0"/>
            </a:p>
          </p:txBody>
        </p:sp>
      </p:grpSp>
      <p:sp>
        <p:nvSpPr>
          <p:cNvPr id="4" name="Dátum helye 3"/>
          <p:cNvSpPr>
            <a:spLocks noGrp="1"/>
          </p:cNvSpPr>
          <p:nvPr>
            <p:ph type="dt" sz="half" idx="10"/>
          </p:nvPr>
        </p:nvSpPr>
        <p:spPr/>
        <p:txBody>
          <a:bodyPr/>
          <a:lstStyle/>
          <a:p>
            <a:pPr algn="r"/>
            <a:r>
              <a:rPr lang="hu-HU"/>
              <a:t>October 11, 2023</a:t>
            </a:r>
            <a:endParaRPr lang="en-US" dirty="0"/>
          </a:p>
        </p:txBody>
      </p:sp>
      <p:sp>
        <p:nvSpPr>
          <p:cNvPr id="6" name="Élőláb helye 5"/>
          <p:cNvSpPr>
            <a:spLocks noGrp="1"/>
          </p:cNvSpPr>
          <p:nvPr>
            <p:ph type="ftr" sz="quarter" idx="11"/>
          </p:nvPr>
        </p:nvSpPr>
        <p:spPr/>
        <p:txBody>
          <a:bodyPr/>
          <a:lstStyle/>
          <a:p>
            <a:r>
              <a:rPr lang="en-US" dirty="0"/>
              <a:t>M. Csanád (Eötvös U) @ AE Building Bridges 2023</a:t>
            </a:r>
          </a:p>
        </p:txBody>
      </p:sp>
      <p:sp>
        <p:nvSpPr>
          <p:cNvPr id="9" name="Szabadkézi sokszög: alakzat 8">
            <a:extLst>
              <a:ext uri="{FF2B5EF4-FFF2-40B4-BE49-F238E27FC236}">
                <a16:creationId xmlns:a16="http://schemas.microsoft.com/office/drawing/2014/main" id="{40AB510B-31B8-AE21-ADBC-6DA6BFDD32D8}"/>
              </a:ext>
            </a:extLst>
          </p:cNvPr>
          <p:cNvSpPr/>
          <p:nvPr/>
        </p:nvSpPr>
        <p:spPr>
          <a:xfrm>
            <a:off x="4580964" y="2107622"/>
            <a:ext cx="5199530" cy="698331"/>
          </a:xfrm>
          <a:custGeom>
            <a:avLst/>
            <a:gdLst>
              <a:gd name="connsiteX0" fmla="*/ 0 w 3684494"/>
              <a:gd name="connsiteY0" fmla="*/ 414393 h 566793"/>
              <a:gd name="connsiteX1" fmla="*/ 2779058 w 3684494"/>
              <a:gd name="connsiteY1" fmla="*/ 2016 h 566793"/>
              <a:gd name="connsiteX2" fmla="*/ 3684494 w 3684494"/>
              <a:gd name="connsiteY2" fmla="*/ 566793 h 566793"/>
              <a:gd name="connsiteX0" fmla="*/ 0 w 3684494"/>
              <a:gd name="connsiteY0" fmla="*/ 420575 h 572975"/>
              <a:gd name="connsiteX1" fmla="*/ 3280912 w 3684494"/>
              <a:gd name="connsiteY1" fmla="*/ 1966 h 572975"/>
              <a:gd name="connsiteX2" fmla="*/ 3684494 w 3684494"/>
              <a:gd name="connsiteY2" fmla="*/ 572975 h 572975"/>
              <a:gd name="connsiteX0" fmla="*/ 0 w 3684494"/>
              <a:gd name="connsiteY0" fmla="*/ 420575 h 572975"/>
              <a:gd name="connsiteX1" fmla="*/ 3280912 w 3684494"/>
              <a:gd name="connsiteY1" fmla="*/ 1966 h 572975"/>
              <a:gd name="connsiteX2" fmla="*/ 3684494 w 3684494"/>
              <a:gd name="connsiteY2" fmla="*/ 572975 h 572975"/>
              <a:gd name="connsiteX0" fmla="*/ 0 w 3684494"/>
              <a:gd name="connsiteY0" fmla="*/ 328262 h 480662"/>
              <a:gd name="connsiteX1" fmla="*/ 3191976 w 3684494"/>
              <a:gd name="connsiteY1" fmla="*/ 3119 h 480662"/>
              <a:gd name="connsiteX2" fmla="*/ 3684494 w 3684494"/>
              <a:gd name="connsiteY2" fmla="*/ 480662 h 480662"/>
              <a:gd name="connsiteX0" fmla="*/ 0 w 3684494"/>
              <a:gd name="connsiteY0" fmla="*/ 334378 h 486778"/>
              <a:gd name="connsiteX1" fmla="*/ 3331733 w 3684494"/>
              <a:gd name="connsiteY1" fmla="*/ 3003 h 486778"/>
              <a:gd name="connsiteX2" fmla="*/ 3684494 w 3684494"/>
              <a:gd name="connsiteY2" fmla="*/ 486778 h 486778"/>
              <a:gd name="connsiteX0" fmla="*/ 0 w 3684494"/>
              <a:gd name="connsiteY0" fmla="*/ 332992 h 485392"/>
              <a:gd name="connsiteX1" fmla="*/ 3331733 w 3684494"/>
              <a:gd name="connsiteY1" fmla="*/ 1617 h 485392"/>
              <a:gd name="connsiteX2" fmla="*/ 3684494 w 3684494"/>
              <a:gd name="connsiteY2" fmla="*/ 485392 h 485392"/>
            </a:gdLst>
            <a:ahLst/>
            <a:cxnLst>
              <a:cxn ang="0">
                <a:pos x="connsiteX0" y="connsiteY0"/>
              </a:cxn>
              <a:cxn ang="0">
                <a:pos x="connsiteX1" y="connsiteY1"/>
              </a:cxn>
              <a:cxn ang="0">
                <a:pos x="connsiteX2" y="connsiteY2"/>
              </a:cxn>
            </a:cxnLst>
            <a:rect l="l" t="t" r="r" b="b"/>
            <a:pathLst>
              <a:path w="3684494" h="485392">
                <a:moveTo>
                  <a:pt x="0" y="332992"/>
                </a:moveTo>
                <a:cubicBezTo>
                  <a:pt x="1152367" y="257419"/>
                  <a:pt x="2717651" y="-23783"/>
                  <a:pt x="3331733" y="1617"/>
                </a:cubicBezTo>
                <a:cubicBezTo>
                  <a:pt x="3945815" y="27017"/>
                  <a:pt x="3380003" y="352788"/>
                  <a:pt x="3684494" y="485392"/>
                </a:cubicBezTo>
              </a:path>
            </a:pathLst>
          </a:cu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Szabadkézi sokszög: alakzat 9">
            <a:extLst>
              <a:ext uri="{FF2B5EF4-FFF2-40B4-BE49-F238E27FC236}">
                <a16:creationId xmlns:a16="http://schemas.microsoft.com/office/drawing/2014/main" id="{738A0050-6519-F3B4-4CF2-7F40653901F2}"/>
              </a:ext>
            </a:extLst>
          </p:cNvPr>
          <p:cNvSpPr/>
          <p:nvPr/>
        </p:nvSpPr>
        <p:spPr>
          <a:xfrm>
            <a:off x="3290047" y="3146612"/>
            <a:ext cx="8082282" cy="475190"/>
          </a:xfrm>
          <a:custGeom>
            <a:avLst/>
            <a:gdLst>
              <a:gd name="connsiteX0" fmla="*/ 0 w 6858000"/>
              <a:gd name="connsiteY0" fmla="*/ 0 h 986128"/>
              <a:gd name="connsiteX1" fmla="*/ 2895600 w 6858000"/>
              <a:gd name="connsiteY1" fmla="*/ 53788 h 986128"/>
              <a:gd name="connsiteX2" fmla="*/ 3397624 w 6858000"/>
              <a:gd name="connsiteY2" fmla="*/ 681317 h 986128"/>
              <a:gd name="connsiteX3" fmla="*/ 5800165 w 6858000"/>
              <a:gd name="connsiteY3" fmla="*/ 986117 h 986128"/>
              <a:gd name="connsiteX4" fmla="*/ 6858000 w 6858000"/>
              <a:gd name="connsiteY4" fmla="*/ 690282 h 986128"/>
              <a:gd name="connsiteX0" fmla="*/ 0 w 6858000"/>
              <a:gd name="connsiteY0" fmla="*/ 0 h 1006668"/>
              <a:gd name="connsiteX1" fmla="*/ 2895600 w 6858000"/>
              <a:gd name="connsiteY1" fmla="*/ 53788 h 1006668"/>
              <a:gd name="connsiteX2" fmla="*/ 3397624 w 6858000"/>
              <a:gd name="connsiteY2" fmla="*/ 681317 h 1006668"/>
              <a:gd name="connsiteX3" fmla="*/ 6344471 w 6858000"/>
              <a:gd name="connsiteY3" fmla="*/ 1006658 h 1006668"/>
              <a:gd name="connsiteX4" fmla="*/ 6858000 w 6858000"/>
              <a:gd name="connsiteY4" fmla="*/ 690282 h 1006668"/>
              <a:gd name="connsiteX0" fmla="*/ 0 w 6858000"/>
              <a:gd name="connsiteY0" fmla="*/ 0 h 1006666"/>
              <a:gd name="connsiteX1" fmla="*/ 2895600 w 6858000"/>
              <a:gd name="connsiteY1" fmla="*/ 53788 h 1006666"/>
              <a:gd name="connsiteX2" fmla="*/ 3397624 w 6858000"/>
              <a:gd name="connsiteY2" fmla="*/ 681317 h 1006666"/>
              <a:gd name="connsiteX3" fmla="*/ 6344471 w 6858000"/>
              <a:gd name="connsiteY3" fmla="*/ 1006658 h 1006666"/>
              <a:gd name="connsiteX4" fmla="*/ 6858000 w 6858000"/>
              <a:gd name="connsiteY4" fmla="*/ 690282 h 1006666"/>
              <a:gd name="connsiteX0" fmla="*/ 0 w 6911664"/>
              <a:gd name="connsiteY0" fmla="*/ 0 h 1006661"/>
              <a:gd name="connsiteX1" fmla="*/ 2895600 w 6911664"/>
              <a:gd name="connsiteY1" fmla="*/ 53788 h 1006661"/>
              <a:gd name="connsiteX2" fmla="*/ 3397624 w 6911664"/>
              <a:gd name="connsiteY2" fmla="*/ 681317 h 1006661"/>
              <a:gd name="connsiteX3" fmla="*/ 6344471 w 6911664"/>
              <a:gd name="connsiteY3" fmla="*/ 1006658 h 1006661"/>
              <a:gd name="connsiteX4" fmla="*/ 6911664 w 6911664"/>
              <a:gd name="connsiteY4" fmla="*/ 443787 h 1006661"/>
              <a:gd name="connsiteX0" fmla="*/ 0 w 6911664"/>
              <a:gd name="connsiteY0" fmla="*/ 0 h 1088827"/>
              <a:gd name="connsiteX1" fmla="*/ 2895600 w 6911664"/>
              <a:gd name="connsiteY1" fmla="*/ 53788 h 1088827"/>
              <a:gd name="connsiteX2" fmla="*/ 3397624 w 6911664"/>
              <a:gd name="connsiteY2" fmla="*/ 681317 h 1088827"/>
              <a:gd name="connsiteX3" fmla="*/ 6405802 w 6911664"/>
              <a:gd name="connsiteY3" fmla="*/ 1088824 h 1088827"/>
              <a:gd name="connsiteX4" fmla="*/ 6911664 w 6911664"/>
              <a:gd name="connsiteY4" fmla="*/ 443787 h 1088827"/>
              <a:gd name="connsiteX0" fmla="*/ 0 w 6911664"/>
              <a:gd name="connsiteY0" fmla="*/ 0 h 1088827"/>
              <a:gd name="connsiteX1" fmla="*/ 2895600 w 6911664"/>
              <a:gd name="connsiteY1" fmla="*/ 53788 h 1088827"/>
              <a:gd name="connsiteX2" fmla="*/ 3704276 w 6911664"/>
              <a:gd name="connsiteY2" fmla="*/ 660775 h 1088827"/>
              <a:gd name="connsiteX3" fmla="*/ 6405802 w 6911664"/>
              <a:gd name="connsiteY3" fmla="*/ 1088824 h 1088827"/>
              <a:gd name="connsiteX4" fmla="*/ 6911664 w 6911664"/>
              <a:gd name="connsiteY4" fmla="*/ 443787 h 108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664" h="1088827">
                <a:moveTo>
                  <a:pt x="0" y="0"/>
                </a:moveTo>
                <a:lnTo>
                  <a:pt x="2895600" y="53788"/>
                </a:lnTo>
                <a:cubicBezTo>
                  <a:pt x="3461871" y="167341"/>
                  <a:pt x="3119242" y="488269"/>
                  <a:pt x="3704276" y="660775"/>
                </a:cubicBezTo>
                <a:cubicBezTo>
                  <a:pt x="4289310" y="833281"/>
                  <a:pt x="5829073" y="1087330"/>
                  <a:pt x="6405802" y="1088824"/>
                </a:cubicBezTo>
                <a:cubicBezTo>
                  <a:pt x="6982531" y="1090318"/>
                  <a:pt x="6586782" y="571909"/>
                  <a:pt x="6911664" y="443787"/>
                </a:cubicBezTo>
              </a:path>
            </a:pathLst>
          </a:cu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pic>
        <p:nvPicPr>
          <p:cNvPr id="8" name="Kép 7" descr="A képen víz, természet látható&#10;&#10;Automatikusan generált leírás">
            <a:extLst>
              <a:ext uri="{FF2B5EF4-FFF2-40B4-BE49-F238E27FC236}">
                <a16:creationId xmlns:a16="http://schemas.microsoft.com/office/drawing/2014/main" id="{98CFE252-98D9-F2C5-C38D-D815D511260C}"/>
              </a:ext>
            </a:extLst>
          </p:cNvPr>
          <p:cNvPicPr>
            <a:picLocks noChangeAspect="1"/>
          </p:cNvPicPr>
          <p:nvPr/>
        </p:nvPicPr>
        <p:blipFill>
          <a:blip r:embed="rId3">
            <a:clrChange>
              <a:clrFrom>
                <a:srgbClr val="010101"/>
              </a:clrFrom>
              <a:clrTo>
                <a:srgbClr val="010101">
                  <a:alpha val="0"/>
                </a:srgbClr>
              </a:clrTo>
            </a:clrChange>
            <a:extLst>
              <a:ext uri="{28A0092B-C50C-407E-A947-70E740481C1C}">
                <a14:useLocalDpi xmlns:a14="http://schemas.microsoft.com/office/drawing/2010/main" val="0"/>
              </a:ext>
            </a:extLst>
          </a:blip>
          <a:stretch>
            <a:fillRect/>
          </a:stretch>
        </p:blipFill>
        <p:spPr>
          <a:xfrm>
            <a:off x="9134607" y="4176226"/>
            <a:ext cx="2174969" cy="1563703"/>
          </a:xfrm>
          <a:prstGeom prst="rect">
            <a:avLst/>
          </a:prstGeom>
        </p:spPr>
      </p:pic>
      <p:pic>
        <p:nvPicPr>
          <p:cNvPr id="12" name="Kép 11" descr="A képen jég látható&#10;&#10;Automatikusan generált leírás alacsony megbízhatósággal">
            <a:extLst>
              <a:ext uri="{FF2B5EF4-FFF2-40B4-BE49-F238E27FC236}">
                <a16:creationId xmlns:a16="http://schemas.microsoft.com/office/drawing/2014/main" id="{FF153A5C-A828-C815-28F3-21FE461215C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9667" y1="64667" x2="19667" y2="64667"/>
                        <a14:foregroundMark x1="19417" y1="68750" x2="19417" y2="68750"/>
                      </a14:backgroundRemoval>
                    </a14:imgEffect>
                  </a14:imgLayer>
                </a14:imgProps>
              </a:ext>
              <a:ext uri="{28A0092B-C50C-407E-A947-70E740481C1C}">
                <a14:useLocalDpi xmlns:a14="http://schemas.microsoft.com/office/drawing/2010/main" val="0"/>
              </a:ext>
            </a:extLst>
          </a:blip>
          <a:stretch>
            <a:fillRect/>
          </a:stretch>
        </p:blipFill>
        <p:spPr>
          <a:xfrm>
            <a:off x="7645360" y="3913112"/>
            <a:ext cx="879877" cy="879877"/>
          </a:xfrm>
          <a:prstGeom prst="rect">
            <a:avLst/>
          </a:prstGeom>
        </p:spPr>
      </p:pic>
      <p:pic>
        <p:nvPicPr>
          <p:cNvPr id="13" name="Kép 12" descr="A képen jég látható&#10;&#10;Automatikusan generált leírás alacsony megbízhatósággal">
            <a:extLst>
              <a:ext uri="{FF2B5EF4-FFF2-40B4-BE49-F238E27FC236}">
                <a16:creationId xmlns:a16="http://schemas.microsoft.com/office/drawing/2014/main" id="{FB8AA7BC-118A-E916-0D5A-74E2B6048AE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9667" y1="64667" x2="19667" y2="64667"/>
                        <a14:foregroundMark x1="19417" y1="68750" x2="19417" y2="68750"/>
                      </a14:backgroundRemoval>
                    </a14:imgEffect>
                  </a14:imgLayer>
                </a14:imgProps>
              </a:ext>
              <a:ext uri="{28A0092B-C50C-407E-A947-70E740481C1C}">
                <a14:useLocalDpi xmlns:a14="http://schemas.microsoft.com/office/drawing/2010/main" val="0"/>
              </a:ext>
            </a:extLst>
          </a:blip>
          <a:stretch>
            <a:fillRect/>
          </a:stretch>
        </p:blipFill>
        <p:spPr>
          <a:xfrm>
            <a:off x="7649568" y="5296624"/>
            <a:ext cx="879877" cy="879877"/>
          </a:xfrm>
          <a:prstGeom prst="rect">
            <a:avLst/>
          </a:prstGeom>
        </p:spPr>
      </p:pic>
      <p:pic>
        <p:nvPicPr>
          <p:cNvPr id="17" name="Kép 16" descr="A képen rajz, vázlat, művészet, fröccsen látható&#10;&#10;Automatikusan generált leírás">
            <a:extLst>
              <a:ext uri="{FF2B5EF4-FFF2-40B4-BE49-F238E27FC236}">
                <a16:creationId xmlns:a16="http://schemas.microsoft.com/office/drawing/2014/main" id="{3B6A3C6C-EBFE-7129-DB74-811235B15D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970" l="6800" r="93800">
                        <a14:foregroundMark x1="26300" y1="24545" x2="26300" y2="24545"/>
                        <a14:foregroundMark x1="23800" y1="20909" x2="23800" y2="20909"/>
                        <a14:foregroundMark x1="6800" y1="38636" x2="6800" y2="38636"/>
                        <a14:foregroundMark x1="10400" y1="39394" x2="13500" y2="39242"/>
                        <a14:foregroundMark x1="14100" y1="39242" x2="14100" y2="39242"/>
                        <a14:foregroundMark x1="65200" y1="31970" x2="70700" y2="38333"/>
                        <a14:foregroundMark x1="72200" y1="26061" x2="72200" y2="26061"/>
                        <a14:foregroundMark x1="73100" y1="27727" x2="73100" y2="27727"/>
                        <a14:foregroundMark x1="93700" y1="40455" x2="91100" y2="48485"/>
                        <a14:foregroundMark x1="91100" y1="48485" x2="90600" y2="55606"/>
                        <a14:foregroundMark x1="84300" y1="14545" x2="83300" y2="21061"/>
                        <a14:foregroundMark x1="54900" y1="37576" x2="54900" y2="37576"/>
                        <a14:foregroundMark x1="55100" y1="40758" x2="55100" y2="40758"/>
                        <a14:foregroundMark x1="56600" y1="45000" x2="56600" y2="45000"/>
                        <a14:foregroundMark x1="62900" y1="18182" x2="62900" y2="18182"/>
                        <a14:foregroundMark x1="19400" y1="11970" x2="19400" y2="11970"/>
                        <a14:foregroundMark x1="16600" y1="37879" x2="16600" y2="37879"/>
                        <a14:foregroundMark x1="60600" y1="52727" x2="66500" y2="45758"/>
                        <a14:foregroundMark x1="68500" y1="50909" x2="69700" y2="51970"/>
                        <a14:foregroundMark x1="69500" y1="47576" x2="69500" y2="47576"/>
                        <a14:foregroundMark x1="63800" y1="42879" x2="63800" y2="42879"/>
                        <a14:foregroundMark x1="65200" y1="43939" x2="65200" y2="43939"/>
                        <a14:foregroundMark x1="71800" y1="25303" x2="71800" y2="25303"/>
                        <a14:foregroundMark x1="68500" y1="21970" x2="68500" y2="21970"/>
                        <a14:foregroundMark x1="79200" y1="90152" x2="76300" y2="91970"/>
                        <a14:foregroundMark x1="93600" y1="45758" x2="93800" y2="44545"/>
                        <a14:foregroundMark x1="87000" y1="25303" x2="87000" y2="25303"/>
                        <a14:foregroundMark x1="50700" y1="36364" x2="50700" y2="36364"/>
                      </a14:backgroundRemoval>
                    </a14:imgEffect>
                  </a14:imgLayer>
                </a14:imgProps>
              </a:ext>
              <a:ext uri="{28A0092B-C50C-407E-A947-70E740481C1C}">
                <a14:useLocalDpi xmlns:a14="http://schemas.microsoft.com/office/drawing/2010/main" val="0"/>
              </a:ext>
            </a:extLst>
          </a:blip>
          <a:stretch>
            <a:fillRect/>
          </a:stretch>
        </p:blipFill>
        <p:spPr>
          <a:xfrm>
            <a:off x="7659935" y="4698160"/>
            <a:ext cx="892396" cy="588981"/>
          </a:xfrm>
          <a:prstGeom prst="rect">
            <a:avLst/>
          </a:prstGeom>
        </p:spPr>
      </p:pic>
      <p:cxnSp>
        <p:nvCxnSpPr>
          <p:cNvPr id="19" name="Egyenes összekötő nyíllal 18">
            <a:extLst>
              <a:ext uri="{FF2B5EF4-FFF2-40B4-BE49-F238E27FC236}">
                <a16:creationId xmlns:a16="http://schemas.microsoft.com/office/drawing/2014/main" id="{084A1A65-747E-C390-2032-5536415EAE72}"/>
              </a:ext>
            </a:extLst>
          </p:cNvPr>
          <p:cNvCxnSpPr/>
          <p:nvPr/>
        </p:nvCxnSpPr>
        <p:spPr>
          <a:xfrm>
            <a:off x="8684042" y="4992650"/>
            <a:ext cx="360363" cy="0"/>
          </a:xfrm>
          <a:prstGeom prst="straightConnector1">
            <a:avLst/>
          </a:prstGeom>
          <a:ln w="28575">
            <a:solidFill>
              <a:schemeClr val="accent5">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Dia számának helye 2">
            <a:extLst>
              <a:ext uri="{FF2B5EF4-FFF2-40B4-BE49-F238E27FC236}">
                <a16:creationId xmlns:a16="http://schemas.microsoft.com/office/drawing/2014/main" id="{35A38EBD-52A8-7025-077C-9E05E01BB179}"/>
              </a:ext>
            </a:extLst>
          </p:cNvPr>
          <p:cNvSpPr>
            <a:spLocks noGrp="1"/>
          </p:cNvSpPr>
          <p:nvPr>
            <p:ph type="sldNum" sz="quarter" idx="12"/>
          </p:nvPr>
        </p:nvSpPr>
        <p:spPr/>
        <p:txBody>
          <a:bodyPr/>
          <a:lstStyle/>
          <a:p>
            <a:fld id="{8EBAB383-6C5D-40A2-91D4-B65D4716B15C}" type="slidenum">
              <a:rPr lang="en-US" smtClean="0"/>
              <a:pPr/>
              <a:t>9</a:t>
            </a:fld>
            <a:r>
              <a:rPr lang="en-US" sz="1100"/>
              <a:t>/</a:t>
            </a:r>
            <a:r>
              <a:rPr lang="hu-HU" sz="1100"/>
              <a:t>30</a:t>
            </a:r>
            <a:endParaRPr lang="en-US" sz="2800" dirty="0"/>
          </a:p>
        </p:txBody>
      </p:sp>
      <p:sp>
        <p:nvSpPr>
          <p:cNvPr id="5" name="Téglalap 4">
            <a:extLst>
              <a:ext uri="{FF2B5EF4-FFF2-40B4-BE49-F238E27FC236}">
                <a16:creationId xmlns:a16="http://schemas.microsoft.com/office/drawing/2014/main" id="{FB378977-3EBD-5D7A-95A5-621EBE4BD5E5}"/>
              </a:ext>
            </a:extLst>
          </p:cNvPr>
          <p:cNvSpPr/>
          <p:nvPr/>
        </p:nvSpPr>
        <p:spPr>
          <a:xfrm>
            <a:off x="77910" y="6181702"/>
            <a:ext cx="12060728" cy="676298"/>
          </a:xfrm>
          <a:prstGeom prst="rect">
            <a:avLst/>
          </a:prstGeom>
        </p:spPr>
        <p:txBody>
          <a:bodyPr wrap="square">
            <a:prstTxWarp prst="textFadeUp">
              <a:avLst>
                <a:gd name="adj" fmla="val 5209"/>
              </a:avLst>
            </a:prstTxWarp>
            <a:spAutoFit/>
          </a:bodyPr>
          <a:lstStyle/>
          <a:p>
            <a:r>
              <a:rPr lang="en-US" sz="1600" b="1" dirty="0">
                <a:solidFill>
                  <a:schemeClr val="bg2"/>
                </a:solidFill>
                <a:effectLst>
                  <a:outerShdw blurRad="38100" dist="38100" dir="2700000" algn="tl">
                    <a:srgbClr val="000000">
                      <a:alpha val="43137"/>
                    </a:srgbClr>
                  </a:outerShdw>
                </a:effectLst>
              </a:rPr>
              <a:t>INTRODUCTION</a:t>
            </a:r>
            <a:r>
              <a:rPr lang="en-US" sz="1600" b="1" dirty="0">
                <a:solidFill>
                  <a:schemeClr val="accent1"/>
                </a:solidFill>
                <a:effectLst>
                  <a:outerShdw blurRad="38100" dist="38100" dir="2700000" algn="tl">
                    <a:srgbClr val="000000">
                      <a:alpha val="43137"/>
                    </a:srgbClr>
                  </a:outerShdw>
                </a:effectLst>
              </a:rPr>
              <a:t> </a:t>
            </a:r>
            <a:r>
              <a:rPr lang="en-US" sz="1600" b="1" dirty="0">
                <a:solidFill>
                  <a:schemeClr val="bg1">
                    <a:lumMod val="65000"/>
                  </a:schemeClr>
                </a:solidFill>
                <a:effectLst>
                  <a:outerShdw blurRad="38100" dist="38100" dir="2700000" algn="tl">
                    <a:srgbClr val="000000">
                      <a:alpha val="43137"/>
                    </a:srgbClr>
                  </a:outerShdw>
                </a:effectLst>
              </a:rPr>
              <a:t>      HIGH-ENERGY PHYSICS       QUANTUM STATISTICS       FEMTOSCOPY </a:t>
            </a:r>
          </a:p>
        </p:txBody>
      </p:sp>
    </p:spTree>
    <p:extLst>
      <p:ext uri="{BB962C8B-B14F-4D97-AF65-F5344CB8AC3E}">
        <p14:creationId xmlns:p14="http://schemas.microsoft.com/office/powerpoint/2010/main" val="1913844521"/>
      </p:ext>
    </p:extLst>
  </p:cSld>
  <p:clrMapOvr>
    <a:masterClrMapping/>
  </p:clrMapOvr>
  <p:transition/>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Galéria</Template>
  <TotalTime>3786</TotalTime>
  <Words>6952</Words>
  <Application>Microsoft Office PowerPoint</Application>
  <PresentationFormat>Szélesvásznú</PresentationFormat>
  <Paragraphs>1189</Paragraphs>
  <Slides>76</Slides>
  <Notes>3</Notes>
  <HiddenSlides>0</HiddenSlides>
  <MMClips>1</MMClips>
  <ScaleCrop>false</ScaleCrop>
  <HeadingPairs>
    <vt:vector size="8" baseType="variant">
      <vt:variant>
        <vt:lpstr>Használt betűtípusok</vt:lpstr>
      </vt:variant>
      <vt:variant>
        <vt:i4>9</vt:i4>
      </vt:variant>
      <vt:variant>
        <vt:lpstr>Téma</vt:lpstr>
      </vt:variant>
      <vt:variant>
        <vt:i4>1</vt:i4>
      </vt:variant>
      <vt:variant>
        <vt:lpstr>Beágyazott OLE kiszolgálók</vt:lpstr>
      </vt:variant>
      <vt:variant>
        <vt:i4>1</vt:i4>
      </vt:variant>
      <vt:variant>
        <vt:lpstr>Diacímek</vt:lpstr>
      </vt:variant>
      <vt:variant>
        <vt:i4>76</vt:i4>
      </vt:variant>
    </vt:vector>
  </HeadingPairs>
  <TitlesOfParts>
    <vt:vector size="87" baseType="lpstr">
      <vt:lpstr>Arial</vt:lpstr>
      <vt:lpstr>Book Antiqua</vt:lpstr>
      <vt:lpstr>Calibri</vt:lpstr>
      <vt:lpstr>Cambria Math</vt:lpstr>
      <vt:lpstr>Gill Sans MT</vt:lpstr>
      <vt:lpstr>Symbol</vt:lpstr>
      <vt:lpstr>Tahoma</vt:lpstr>
      <vt:lpstr>Times New Roman</vt:lpstr>
      <vt:lpstr>Verdana</vt:lpstr>
      <vt:lpstr>Gallery</vt:lpstr>
      <vt:lpstr>Bitkép</vt:lpstr>
      <vt:lpstr>Exploring the Big Bang in the Lab with Femtoscopy and Lévy-stable distributions</vt:lpstr>
      <vt:lpstr>Contents of this talk</vt:lpstr>
      <vt:lpstr>Contents of this talk</vt:lpstr>
      <vt:lpstr>Finding new laws of nature (R. P. Feynman)</vt:lpstr>
      <vt:lpstr>Method of Particle physics</vt:lpstr>
      <vt:lpstr>Standard model of particle physics</vt:lpstr>
      <vt:lpstr>Why Study the strong interaction?</vt:lpstr>
      <vt:lpstr>Quarks, gluons and ”color”: strong interaction</vt:lpstr>
      <vt:lpstr>Quark Confinement</vt:lpstr>
      <vt:lpstr>Contents of this talk</vt:lpstr>
      <vt:lpstr>Big Bang in the lab </vt:lpstr>
      <vt:lpstr>Timeline of little bangs in particle accelerators</vt:lpstr>
      <vt:lpstr>Facilities: SPS, RHIC, LHC</vt:lpstr>
      <vt:lpstr>Exploring the Phase map of QCD</vt:lpstr>
      <vt:lpstr>Extending the reach: fixed target collisions</vt:lpstr>
      <vt:lpstr>Future facilities: NICA, FAIR, J-PARC HI</vt:lpstr>
      <vt:lpstr>Contents of this talk</vt:lpstr>
      <vt:lpstr>A surprising discovery: HBT correlations</vt:lpstr>
      <vt:lpstr>Why are correlations useful?</vt:lpstr>
      <vt:lpstr>The HBT correlation</vt:lpstr>
      <vt:lpstr>Ignorance is sometimes a bliss in science</vt:lpstr>
      <vt:lpstr>Indistinguishability of elementary particles</vt:lpstr>
      <vt:lpstr>HBT effect: quantum explanation</vt:lpstr>
      <vt:lpstr>Contents of this talk</vt:lpstr>
      <vt:lpstr>Femtoscopy in high energy physics</vt:lpstr>
      <vt:lpstr>LÉvy distributions in heavy ion physics</vt:lpstr>
      <vt:lpstr>Lévy index as a critical exponent?</vt:lpstr>
      <vt:lpstr>stability parameter α from SPS to LHC</vt:lpstr>
      <vt:lpstr>Summary</vt:lpstr>
      <vt:lpstr>Thank you for your attention</vt:lpstr>
      <vt:lpstr>Backup slides</vt:lpstr>
      <vt:lpstr>Timeline of a heavy ion collision</vt:lpstr>
      <vt:lpstr>Phases of nuclear/QCD matter</vt:lpstr>
      <vt:lpstr>What are the building blocks of matter?</vt:lpstr>
      <vt:lpstr>Particle accelerators</vt:lpstr>
      <vt:lpstr>Particle detectors</vt:lpstr>
      <vt:lpstr>Known mesons and baryons</vt:lpstr>
      <vt:lpstr>Time evolution of a heavy ion collision</vt:lpstr>
      <vt:lpstr>Collisions of different centrality</vt:lpstr>
      <vt:lpstr>RHIC recorded runs and Luminosity</vt:lpstr>
      <vt:lpstr>Research groups @ ELTE</vt:lpstr>
      <vt:lpstr>CERN, LHC and SUrroundings</vt:lpstr>
      <vt:lpstr>LHC in Numbers</vt:lpstr>
      <vt:lpstr>Areal Photo of RHIC</vt:lpstr>
      <vt:lpstr>RHIC in Numbers</vt:lpstr>
      <vt:lpstr>STAR: upgrades and fixed target program</vt:lpstr>
      <vt:lpstr>Collisions in CMS at the LHC</vt:lpstr>
      <vt:lpstr>collision in STAR &amp; PHENIX at RHIC</vt:lpstr>
      <vt:lpstr>PHENIX and sPHENIX</vt:lpstr>
      <vt:lpstr>(FUTURE) FacilitIES comparison</vt:lpstr>
      <vt:lpstr>Hydro behavior</vt:lpstr>
      <vt:lpstr>Hydro behavior</vt:lpstr>
      <vt:lpstr>VISCOSITYof the sQGP</vt:lpstr>
      <vt:lpstr>The perfect liquid</vt:lpstr>
      <vt:lpstr>heavy flavor suppression &amp; regeneration</vt:lpstr>
      <vt:lpstr>Higher order anisotropies</vt:lpstr>
      <vt:lpstr>Experimental Control parameters</vt:lpstr>
      <vt:lpstr>Important kinematic quantities</vt:lpstr>
      <vt:lpstr>QGP signatures Expectations, 1996</vt:lpstr>
      <vt:lpstr>Nuclear modification: tomography!</vt:lpstr>
      <vt:lpstr>Suppression as a function of centrality</vt:lpstr>
      <vt:lpstr>Control experiment: d+Au collisions</vt:lpstr>
      <vt:lpstr>Suppression of the away side jet</vt:lpstr>
      <vt:lpstr>How do other particles behave?</vt:lpstr>
      <vt:lpstr>Strongly interacting medium</vt:lpstr>
      <vt:lpstr>Hydrodynamical scaling</vt:lpstr>
      <vt:lpstr>Observation of the elliptic flow</vt:lpstr>
      <vt:lpstr>Elliptic flow measurements vs theory</vt:lpstr>
      <vt:lpstr>The most vortical fluid</vt:lpstr>
      <vt:lpstr>Quark degrees of freedom</vt:lpstr>
      <vt:lpstr>Thermal photons</vt:lpstr>
      <vt:lpstr>Freeze-out curve from particle yields</vt:lpstr>
      <vt:lpstr>Search for the Critical Point possible?</vt:lpstr>
      <vt:lpstr>Search for the CEp: Fluctuations</vt:lpstr>
      <vt:lpstr>Search for the CEP, finite size/time effects</vt:lpstr>
      <vt:lpstr>HBT and the phase transition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Cím</dc:title>
  <dc:creator>Csanad Mate</dc:creator>
  <cp:lastModifiedBy>Mate Csanad</cp:lastModifiedBy>
  <cp:revision>329</cp:revision>
  <dcterms:created xsi:type="dcterms:W3CDTF">2017-08-25T09:24:55Z</dcterms:created>
  <dcterms:modified xsi:type="dcterms:W3CDTF">2023-11-06T15:18:07Z</dcterms:modified>
</cp:coreProperties>
</file>