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8" r:id="rId2"/>
    <p:sldId id="257" r:id="rId3"/>
    <p:sldId id="316" r:id="rId4"/>
    <p:sldId id="259" r:id="rId5"/>
    <p:sldId id="260" r:id="rId6"/>
    <p:sldId id="264" r:id="rId7"/>
    <p:sldId id="261" r:id="rId8"/>
    <p:sldId id="262" r:id="rId9"/>
    <p:sldId id="266" r:id="rId10"/>
    <p:sldId id="265" r:id="rId11"/>
    <p:sldId id="295" r:id="rId12"/>
    <p:sldId id="296" r:id="rId13"/>
    <p:sldId id="267" r:id="rId14"/>
    <p:sldId id="268" r:id="rId15"/>
    <p:sldId id="317" r:id="rId16"/>
    <p:sldId id="269" r:id="rId17"/>
    <p:sldId id="297" r:id="rId18"/>
    <p:sldId id="298" r:id="rId19"/>
    <p:sldId id="271" r:id="rId20"/>
    <p:sldId id="270" r:id="rId21"/>
    <p:sldId id="318" r:id="rId22"/>
    <p:sldId id="272" r:id="rId23"/>
    <p:sldId id="277" r:id="rId24"/>
    <p:sldId id="276" r:id="rId25"/>
    <p:sldId id="319" r:id="rId26"/>
    <p:sldId id="279" r:id="rId27"/>
    <p:sldId id="305" r:id="rId28"/>
    <p:sldId id="307" r:id="rId29"/>
    <p:sldId id="314" r:id="rId30"/>
    <p:sldId id="320" r:id="rId31"/>
    <p:sldId id="281" r:id="rId32"/>
    <p:sldId id="283" r:id="rId33"/>
    <p:sldId id="284" r:id="rId34"/>
    <p:sldId id="285" r:id="rId35"/>
    <p:sldId id="306" r:id="rId36"/>
    <p:sldId id="287" r:id="rId37"/>
    <p:sldId id="308" r:id="rId38"/>
    <p:sldId id="288" r:id="rId39"/>
    <p:sldId id="292" r:id="rId40"/>
    <p:sldId id="293" r:id="rId41"/>
    <p:sldId id="294" r:id="rId42"/>
    <p:sldId id="299" r:id="rId43"/>
    <p:sldId id="300" r:id="rId44"/>
    <p:sldId id="301" r:id="rId45"/>
    <p:sldId id="309" r:id="rId46"/>
    <p:sldId id="310" r:id="rId47"/>
    <p:sldId id="311" r:id="rId48"/>
    <p:sldId id="313" r:id="rId49"/>
    <p:sldId id="31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99343DF-278B-4B55-B9CA-F31FD7F541F9}">
          <p14:sldIdLst>
            <p14:sldId id="258"/>
            <p14:sldId id="257"/>
          </p14:sldIdLst>
        </p14:section>
        <p14:section name="HBT bevezetés" id="{ADC92036-B7EB-4601-BF67-C73B485FDCFA}">
          <p14:sldIdLst>
            <p14:sldId id="316"/>
            <p14:sldId id="259"/>
            <p14:sldId id="260"/>
            <p14:sldId id="264"/>
            <p14:sldId id="261"/>
            <p14:sldId id="262"/>
            <p14:sldId id="266"/>
            <p14:sldId id="265"/>
            <p14:sldId id="295"/>
            <p14:sldId id="296"/>
            <p14:sldId id="267"/>
            <p14:sldId id="268"/>
          </p14:sldIdLst>
        </p14:section>
        <p14:section name="Nagyenergiás fizikai bevezető" id="{F2B7621F-078A-4B6C-A017-CD96E2E57D0E}">
          <p14:sldIdLst>
            <p14:sldId id="317"/>
            <p14:sldId id="269"/>
            <p14:sldId id="297"/>
            <p14:sldId id="298"/>
            <p14:sldId id="271"/>
            <p14:sldId id="270"/>
          </p14:sldIdLst>
        </p14:section>
        <p14:section name="HBT a nagyenergiás fizikában" id="{D9075541-F599-4196-895F-A99A7AEE682B}">
          <p14:sldIdLst>
            <p14:sldId id="318"/>
            <p14:sldId id="272"/>
            <p14:sldId id="277"/>
            <p14:sldId id="276"/>
          </p14:sldIdLst>
        </p14:section>
        <p14:section name="HBT és lambda(mt)" id="{B1BE7089-AB25-4779-ADF0-A5D56A0FFA14}">
          <p14:sldIdLst>
            <p14:sldId id="319"/>
            <p14:sldId id="279"/>
            <p14:sldId id="305"/>
            <p14:sldId id="307"/>
            <p14:sldId id="314"/>
          </p14:sldIdLst>
        </p14:section>
        <p14:section name="HBT és a kritikus pont keresése" id="{1658098F-3934-4164-8A18-462747B67590}">
          <p14:sldIdLst>
            <p14:sldId id="320"/>
            <p14:sldId id="281"/>
            <p14:sldId id="283"/>
            <p14:sldId id="284"/>
            <p14:sldId id="285"/>
            <p14:sldId id="306"/>
            <p14:sldId id="287"/>
            <p14:sldId id="308"/>
            <p14:sldId id="288"/>
          </p14:sldIdLst>
        </p14:section>
        <p14:section name="Összefoglalás" id="{A05DAC21-F4E8-4106-86F5-8CADFB9DB842}">
          <p14:sldIdLst>
            <p14:sldId id="292"/>
            <p14:sldId id="293"/>
          </p14:sldIdLst>
        </p14:section>
        <p14:section name="Tartalék diák" id="{CD8051A9-E2BB-4178-8928-C9B9FECC5127}">
          <p14:sldIdLst>
            <p14:sldId id="294"/>
            <p14:sldId id="299"/>
            <p14:sldId id="300"/>
            <p14:sldId id="301"/>
            <p14:sldId id="309"/>
            <p14:sldId id="310"/>
            <p14:sldId id="311"/>
            <p14:sldId id="313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9CB"/>
    <a:srgbClr val="93A4A7"/>
    <a:srgbClr val="008000"/>
    <a:srgbClr val="006600"/>
    <a:srgbClr val="546366"/>
    <a:srgbClr val="D60093"/>
    <a:srgbClr val="FFAB2F"/>
    <a:srgbClr val="FF9900"/>
    <a:srgbClr val="A3B6B9"/>
    <a:srgbClr val="CA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FA71-AB4A-48FC-90B0-B8EAD0B4B44A}" type="datetimeFigureOut">
              <a:rPr lang="hu-HU" smtClean="0"/>
              <a:t>2016. 11. 15.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B07CE-20C2-4620-867E-DAED115617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20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3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94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652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4D36A-026F-468F-93F8-A32BFBD864E5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45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25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77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30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19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77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45CE-5988-497F-8E4D-88751ED60EC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77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8BC49-31B6-44C3-AA29-64B1294AFDD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544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D11A6-89E7-46D0-A3AA-6635C0CEB86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65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118576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1" y="165253"/>
            <a:ext cx="7558088" cy="84122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rgbClr val="546366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D60093"/>
                </a:solidFill>
              </a:defRPr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Csanád Máté, SZFI szeminárium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6CCAB5-9377-4563-B734-2184629504F6}" type="slidenum">
              <a:rPr lang="hu-HU" smtClean="0"/>
              <a:pPr/>
              <a:t>‹#›</a:t>
            </a:fld>
            <a:r>
              <a:rPr lang="hu-HU" dirty="0"/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112550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1" y="176270"/>
            <a:ext cx="7558088" cy="83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38275"/>
            <a:ext cx="777398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Mintaszöveg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hu-HU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7"/>
            <a:ext cx="467836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546366"/>
                </a:solidFill>
                <a:latin typeface="+mj-lt"/>
              </a:defRPr>
            </a:lvl1pPr>
          </a:lstStyle>
          <a:p>
            <a:r>
              <a:rPr lang="hu-HU"/>
              <a:t>Csanád Máté, SZFI szeminárium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26213"/>
            <a:ext cx="792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546366"/>
                </a:solidFill>
                <a:latin typeface="+mj-lt"/>
              </a:defRPr>
            </a:lvl1pPr>
          </a:lstStyle>
          <a:p>
            <a:fld id="{0A6CCAB5-9377-4563-B734-2184629504F6}" type="slidenum">
              <a:rPr lang="hu-HU" smtClean="0"/>
              <a:pPr/>
              <a:t>‹#›</a:t>
            </a:fld>
            <a:r>
              <a:rPr lang="hu-HU" dirty="0"/>
              <a:t>/40</a:t>
            </a:r>
          </a:p>
        </p:txBody>
      </p:sp>
    </p:spTree>
    <p:extLst>
      <p:ext uri="{BB962C8B-B14F-4D97-AF65-F5344CB8AC3E}">
        <p14:creationId xmlns:p14="http://schemas.microsoft.com/office/powerpoint/2010/main" val="273207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-18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Clr>
          <a:srgbClr val="546366"/>
        </a:buClr>
        <a:buChar char="•"/>
        <a:defRPr sz="2200">
          <a:solidFill>
            <a:srgbClr val="546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800"/>
        </a:spcBef>
        <a:spcAft>
          <a:spcPct val="0"/>
        </a:spcAft>
        <a:buChar char="•"/>
        <a:defRPr sz="2000">
          <a:solidFill>
            <a:srgbClr val="D60093"/>
          </a:solidFill>
          <a:latin typeface="+mn-lt"/>
        </a:defRPr>
      </a:lvl2pPr>
      <a:lvl3pPr marL="1143000" indent="-228600" algn="l" rtl="0" eaLnBrk="1" fontAlgn="base" hangingPunct="1">
        <a:spcBef>
          <a:spcPts val="800"/>
        </a:spcBef>
        <a:spcAft>
          <a:spcPct val="0"/>
        </a:spcAft>
        <a:buSzPct val="70000"/>
        <a:buChar char="•"/>
        <a:defRPr sz="2000">
          <a:solidFill>
            <a:srgbClr val="546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phenix.elte.h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721225"/>
          </a:xfrm>
        </p:spPr>
        <p:txBody>
          <a:bodyPr/>
          <a:lstStyle/>
          <a:p>
            <a:pPr algn="ctr"/>
            <a:r>
              <a:rPr lang="hu-HU" sz="3600" dirty="0" err="1">
                <a:solidFill>
                  <a:schemeClr val="bg1"/>
                </a:solidFill>
              </a:rPr>
              <a:t>Femtoszkópia</a:t>
            </a:r>
            <a:r>
              <a:rPr lang="hu-HU" sz="3600" dirty="0">
                <a:solidFill>
                  <a:schemeClr val="bg1"/>
                </a:solidFill>
              </a:rPr>
              <a:t>, avagy</a:t>
            </a:r>
            <a:br>
              <a:rPr lang="hu-HU" sz="3600" dirty="0">
                <a:solidFill>
                  <a:schemeClr val="bg1"/>
                </a:solidFill>
              </a:rPr>
            </a:br>
            <a:br>
              <a:rPr lang="hu-HU" sz="3600" dirty="0">
                <a:solidFill>
                  <a:schemeClr val="bg1"/>
                </a:solidFill>
              </a:rPr>
            </a:br>
            <a:r>
              <a:rPr lang="hu-HU" sz="3600" dirty="0"/>
              <a:t>kvantumstatisztikus korrelációk a nagyenergiás fizikában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" y="2614246"/>
            <a:ext cx="9144000" cy="1616997"/>
          </a:xfrm>
        </p:spPr>
        <p:txBody>
          <a:bodyPr lIns="0" rIns="0"/>
          <a:lstStyle/>
          <a:p>
            <a:r>
              <a:rPr lang="hu-HU" sz="1600" dirty="0"/>
              <a:t>Csanád Máté</a:t>
            </a:r>
          </a:p>
          <a:p>
            <a:r>
              <a:rPr lang="hu-HU" sz="1600" dirty="0"/>
              <a:t>ELTE Atomfizikai Tanszék és PHENIX-Magyarország </a:t>
            </a:r>
            <a:r>
              <a:rPr lang="hu-HU" sz="1600" dirty="0" err="1"/>
              <a:t>femtoszkópiai</a:t>
            </a:r>
            <a:r>
              <a:rPr lang="hu-HU" sz="1600" dirty="0"/>
              <a:t> kutatócsoport</a:t>
            </a:r>
            <a:endParaRPr lang="hu-HU" sz="1800" dirty="0"/>
          </a:p>
          <a:p>
            <a:r>
              <a:rPr lang="hu-HU" sz="1800" dirty="0"/>
              <a:t>SZFI szeminárium, 2016. november 15.</a:t>
            </a:r>
          </a:p>
        </p:txBody>
      </p:sp>
      <p:pic>
        <p:nvPicPr>
          <p:cNvPr id="6" name="Picture 8" descr="hanbury-brow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7495" y="4233678"/>
            <a:ext cx="1436514" cy="195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://www.isical.ac.in/~econophys/Images/b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231244"/>
            <a:ext cx="1550011" cy="19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3/3e/Einstein_1921_by_F_Schmutzer_-_resto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5694" y="4231244"/>
            <a:ext cx="1491503" cy="195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3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53" y="2771899"/>
            <a:ext cx="3263547" cy="163007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496299" cy="841224"/>
          </a:xfrm>
        </p:spPr>
        <p:txBody>
          <a:bodyPr/>
          <a:lstStyle/>
          <a:p>
            <a:r>
              <a:rPr lang="hu-HU" dirty="0"/>
              <a:t>Klasszikus </a:t>
            </a:r>
            <a:r>
              <a:rPr lang="hu-HU" dirty="0" err="1"/>
              <a:t>vs</a:t>
            </a:r>
            <a:r>
              <a:rPr lang="hu-HU" dirty="0"/>
              <a:t> kvantumos leírás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9050" y="1151122"/>
                <a:ext cx="8964612" cy="5155893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>
                    <a:solidFill>
                      <a:srgbClr val="FF9900"/>
                    </a:solidFill>
                  </a:rPr>
                  <a:t>Klasszikus leírás: </a:t>
                </a:r>
              </a:p>
              <a:p>
                <a:pPr lvl="1"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>
                    <a:solidFill>
                      <a:srgbClr val="FF9900"/>
                    </a:solidFill>
                  </a:rPr>
                  <a:t>Folyamatosan beérkező energia</a:t>
                </a:r>
              </a:p>
              <a:p>
                <a:pPr lvl="1"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>
                    <a:solidFill>
                      <a:srgbClr val="FF9900"/>
                    </a:solidFill>
                  </a:rPr>
                  <a:t>Intenzitások termikus átlaga</a:t>
                </a:r>
              </a:p>
              <a:p>
                <a:pPr lvl="1"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>
                    <a:solidFill>
                      <a:srgbClr val="FF99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hu-HU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hu-HU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hu-HU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hu-HU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>
                  <a:solidFill>
                    <a:srgbClr val="FF9900"/>
                  </a:solidFill>
                </a:endParaRPr>
              </a:p>
              <a:p>
                <a:pPr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>
                    <a:solidFill>
                      <a:srgbClr val="D60093"/>
                    </a:solidFill>
                  </a:rPr>
                  <a:t>Kvantumos leírás:</a:t>
                </a:r>
              </a:p>
              <a:p>
                <a:pPr lvl="1"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/>
                  <a:t>Egyesével beérkező részecskék</a:t>
                </a:r>
              </a:p>
              <a:p>
                <a:pPr lvl="1"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/>
                  <a:t>Szimmetrizált hullámfüggvény</a:t>
                </a:r>
              </a:p>
              <a:p>
                <a:pPr lvl="1"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i="1" smtClean="0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hu-HU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hu-HU" i="1">
                                        <a:solidFill>
                                          <a:srgbClr val="00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solidFill>
                                              <a:srgbClr val="0066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u-HU" dirty="0"/>
              </a:p>
              <a:p>
                <a:pPr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/>
                  <a:t>Eltérő eredmény: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800"/>
                  </a:spcBef>
                  <a:spcAft>
                    <a:spcPts val="600"/>
                  </a:spcAft>
                  <a:buNone/>
                </a:pPr>
                <a:r>
                  <a:rPr lang="hu-HU" dirty="0" err="1"/>
                  <a:t>vs</a:t>
                </a:r>
                <a:endParaRPr lang="hu-HU" dirty="0"/>
              </a:p>
              <a:p>
                <a:pPr>
                  <a:lnSpc>
                    <a:spcPct val="110000"/>
                  </a:lnSpc>
                  <a:spcBef>
                    <a:spcPts val="800"/>
                  </a:spcBef>
                </a:pPr>
                <a:r>
                  <a:rPr lang="hu-HU" dirty="0"/>
                  <a:t>Mikor melyik kép az érvényes? Koherenciahossz számít?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50" y="1151122"/>
                <a:ext cx="8964612" cy="5155893"/>
              </a:xfrm>
              <a:blipFill>
                <a:blip r:embed="rId3"/>
                <a:stretch>
                  <a:fillRect l="-952" t="-946" b="-27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Csoportba foglalás 7"/>
          <p:cNvGrpSpPr/>
          <p:nvPr/>
        </p:nvGrpSpPr>
        <p:grpSpPr>
          <a:xfrm>
            <a:off x="5001304" y="1253572"/>
            <a:ext cx="4217802" cy="1246920"/>
            <a:chOff x="4953450" y="1581698"/>
            <a:chExt cx="4217802" cy="1246920"/>
          </a:xfrm>
        </p:grpSpPr>
        <p:sp>
          <p:nvSpPr>
            <p:cNvPr id="9" name="Szövegdoboz 8"/>
            <p:cNvSpPr txBox="1"/>
            <p:nvPr/>
          </p:nvSpPr>
          <p:spPr>
            <a:xfrm>
              <a:off x="4977693" y="22093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b</a:t>
              </a: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4953450" y="1751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a</a:t>
              </a:r>
            </a:p>
          </p:txBody>
        </p:sp>
        <p:sp>
          <p:nvSpPr>
            <p:cNvPr id="11" name="Tizenkét ágú csillag 7"/>
            <p:cNvSpPr/>
            <p:nvPr/>
          </p:nvSpPr>
          <p:spPr>
            <a:xfrm>
              <a:off x="5199394" y="2211861"/>
              <a:ext cx="360000" cy="360000"/>
            </a:xfrm>
            <a:prstGeom prst="star12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3" name="Szabadkézi sokszög 6"/>
            <p:cNvSpPr/>
            <p:nvPr/>
          </p:nvSpPr>
          <p:spPr>
            <a:xfrm>
              <a:off x="6054821" y="1780887"/>
              <a:ext cx="826265" cy="339525"/>
            </a:xfrm>
            <a:custGeom>
              <a:avLst/>
              <a:gdLst>
                <a:gd name="connsiteX0" fmla="*/ 0 w 793214"/>
                <a:gd name="connsiteY0" fmla="*/ 275696 h 573212"/>
                <a:gd name="connsiteX1" fmla="*/ 231354 w 793214"/>
                <a:gd name="connsiteY1" fmla="*/ 274 h 573212"/>
                <a:gd name="connsiteX2" fmla="*/ 440675 w 793214"/>
                <a:gd name="connsiteY2" fmla="*/ 319763 h 573212"/>
                <a:gd name="connsiteX3" fmla="*/ 583894 w 793214"/>
                <a:gd name="connsiteY3" fmla="*/ 573151 h 573212"/>
                <a:gd name="connsiteX4" fmla="*/ 793214 w 793214"/>
                <a:gd name="connsiteY4" fmla="*/ 297730 h 573212"/>
                <a:gd name="connsiteX0" fmla="*/ 0 w 793214"/>
                <a:gd name="connsiteY0" fmla="*/ 275696 h 573212"/>
                <a:gd name="connsiteX1" fmla="*/ 231354 w 793214"/>
                <a:gd name="connsiteY1" fmla="*/ 274 h 573212"/>
                <a:gd name="connsiteX2" fmla="*/ 429658 w 793214"/>
                <a:gd name="connsiteY2" fmla="*/ 319763 h 573212"/>
                <a:gd name="connsiteX3" fmla="*/ 583894 w 793214"/>
                <a:gd name="connsiteY3" fmla="*/ 573151 h 573212"/>
                <a:gd name="connsiteX4" fmla="*/ 793214 w 793214"/>
                <a:gd name="connsiteY4" fmla="*/ 297730 h 573212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58389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165253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6070 h 573660"/>
                <a:gd name="connsiteX1" fmla="*/ 165253 w 826265"/>
                <a:gd name="connsiteY1" fmla="*/ 648 h 573660"/>
                <a:gd name="connsiteX2" fmla="*/ 429658 w 826265"/>
                <a:gd name="connsiteY2" fmla="*/ 320137 h 573660"/>
                <a:gd name="connsiteX3" fmla="*/ 616944 w 826265"/>
                <a:gd name="connsiteY3" fmla="*/ 573525 h 573660"/>
                <a:gd name="connsiteX4" fmla="*/ 826265 w 826265"/>
                <a:gd name="connsiteY4" fmla="*/ 287088 h 573660"/>
                <a:gd name="connsiteX0" fmla="*/ 0 w 826265"/>
                <a:gd name="connsiteY0" fmla="*/ 265079 h 562668"/>
                <a:gd name="connsiteX1" fmla="*/ 220337 w 826265"/>
                <a:gd name="connsiteY1" fmla="*/ 674 h 562668"/>
                <a:gd name="connsiteX2" fmla="*/ 429658 w 826265"/>
                <a:gd name="connsiteY2" fmla="*/ 309146 h 562668"/>
                <a:gd name="connsiteX3" fmla="*/ 616944 w 826265"/>
                <a:gd name="connsiteY3" fmla="*/ 562534 h 562668"/>
                <a:gd name="connsiteX4" fmla="*/ 826265 w 826265"/>
                <a:gd name="connsiteY4" fmla="*/ 276097 h 562668"/>
                <a:gd name="connsiteX0" fmla="*/ 0 w 826265"/>
                <a:gd name="connsiteY0" fmla="*/ 264451 h 562040"/>
                <a:gd name="connsiteX1" fmla="*/ 220337 w 826265"/>
                <a:gd name="connsiteY1" fmla="*/ 46 h 562040"/>
                <a:gd name="connsiteX2" fmla="*/ 429658 w 826265"/>
                <a:gd name="connsiteY2" fmla="*/ 308518 h 562040"/>
                <a:gd name="connsiteX3" fmla="*/ 616944 w 826265"/>
                <a:gd name="connsiteY3" fmla="*/ 561906 h 562040"/>
                <a:gd name="connsiteX4" fmla="*/ 826265 w 826265"/>
                <a:gd name="connsiteY4" fmla="*/ 275469 h 56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265" h="562040">
                  <a:moveTo>
                    <a:pt x="0" y="264451"/>
                  </a:moveTo>
                  <a:cubicBezTo>
                    <a:pt x="78954" y="123068"/>
                    <a:pt x="104659" y="3717"/>
                    <a:pt x="220337" y="46"/>
                  </a:cubicBezTo>
                  <a:cubicBezTo>
                    <a:pt x="336015" y="-3625"/>
                    <a:pt x="363557" y="214875"/>
                    <a:pt x="429658" y="308518"/>
                  </a:cubicBezTo>
                  <a:cubicBezTo>
                    <a:pt x="495759" y="402161"/>
                    <a:pt x="495758" y="567414"/>
                    <a:pt x="616944" y="561906"/>
                  </a:cubicBezTo>
                  <a:cubicBezTo>
                    <a:pt x="738130" y="556398"/>
                    <a:pt x="750983" y="411343"/>
                    <a:pt x="826265" y="275469"/>
                  </a:cubicBez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14" name="Tizenkét ágú csillag 7"/>
            <p:cNvSpPr/>
            <p:nvPr/>
          </p:nvSpPr>
          <p:spPr>
            <a:xfrm>
              <a:off x="5215410" y="1765473"/>
              <a:ext cx="360000" cy="360000"/>
            </a:xfrm>
            <a:prstGeom prst="star12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5" name="Folyamatábra: Közvetlen elérésű tárolás 14"/>
            <p:cNvSpPr/>
            <p:nvPr/>
          </p:nvSpPr>
          <p:spPr>
            <a:xfrm rot="10499248">
              <a:off x="7825610" y="1775157"/>
              <a:ext cx="826265" cy="377668"/>
            </a:xfrm>
            <a:prstGeom prst="flowChartMagneticDrum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6" name="Folyamatábra: Közvetlen elérésű tárolás 15"/>
            <p:cNvSpPr/>
            <p:nvPr/>
          </p:nvSpPr>
          <p:spPr>
            <a:xfrm rot="11407590">
              <a:off x="7805600" y="2332681"/>
              <a:ext cx="826265" cy="377668"/>
            </a:xfrm>
            <a:prstGeom prst="flowChartMagneticDrum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 dirty="0">
                  <a:solidFill>
                    <a:srgbClr val="00B050"/>
                  </a:solidFill>
                </a:rPr>
                <a:t>B</a:t>
              </a: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>
              <a:off x="5366514" y="1958664"/>
              <a:ext cx="2658838" cy="173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7"/>
            <p:cNvCxnSpPr/>
            <p:nvPr/>
          </p:nvCxnSpPr>
          <p:spPr>
            <a:xfrm>
              <a:off x="5366001" y="2410676"/>
              <a:ext cx="2640959" cy="8662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 rot="170906">
              <a:off x="6440335" y="23669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L</a:t>
              </a:r>
            </a:p>
          </p:txBody>
        </p:sp>
        <p:sp>
          <p:nvSpPr>
            <p:cNvPr id="20" name="Bal oldali kapcsos zárójel 19"/>
            <p:cNvSpPr/>
            <p:nvPr/>
          </p:nvSpPr>
          <p:spPr>
            <a:xfrm rot="10800000">
              <a:off x="8666795" y="1901929"/>
              <a:ext cx="214312" cy="722110"/>
            </a:xfrm>
            <a:prstGeom prst="leftBrace">
              <a:avLst>
                <a:gd name="adj1" fmla="val 43889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lt1"/>
                </a:solidFill>
              </a:endParaRP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8815064" y="204284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d</a:t>
              </a: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 flipV="1">
              <a:off x="5366001" y="1976023"/>
              <a:ext cx="2659351" cy="4272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>
            <a:xfrm>
              <a:off x="5366001" y="1963991"/>
              <a:ext cx="2640959" cy="53331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 rot="170906">
              <a:off x="6424866" y="158169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solidFill>
                    <a:schemeClr val="bg2"/>
                  </a:solidFill>
                </a:rPr>
                <a:t>k</a:t>
              </a:r>
            </a:p>
          </p:txBody>
        </p:sp>
        <p:sp>
          <p:nvSpPr>
            <p:cNvPr id="25" name="Ellipszis 24"/>
            <p:cNvSpPr/>
            <p:nvPr/>
          </p:nvSpPr>
          <p:spPr>
            <a:xfrm>
              <a:off x="5341948" y="191075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5332953" y="235113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27" name="Bal oldali kapcsos zárójel 26"/>
            <p:cNvSpPr/>
            <p:nvPr/>
          </p:nvSpPr>
          <p:spPr>
            <a:xfrm rot="10800000">
              <a:off x="5435101" y="1976131"/>
              <a:ext cx="81254" cy="427151"/>
            </a:xfrm>
            <a:prstGeom prst="leftBrace">
              <a:avLst>
                <a:gd name="adj1" fmla="val 47797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lt1"/>
                </a:solidFill>
              </a:endParaRP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445803" y="195393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/>
                <a:t>R</a:t>
              </a:r>
            </a:p>
          </p:txBody>
        </p:sp>
      </p:grpSp>
      <p:sp>
        <p:nvSpPr>
          <p:cNvPr id="12" name="Élőláb hely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1834664" y="5263662"/>
                <a:ext cx="2549769" cy="677952"/>
              </a:xfrm>
              <a:prstGeom prst="rect">
                <a:avLst/>
              </a:prstGeom>
              <a:solidFill>
                <a:srgbClr val="BBE0E3">
                  <a:alpha val="30980"/>
                </a:srgbClr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000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hu-HU" sz="20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000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hu-HU" sz="20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20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sty m:val="p"/>
                            </m:rPr>
                            <a:rPr lang="hu-HU" sz="200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u-HU" sz="2000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664" y="5263662"/>
                <a:ext cx="2549769" cy="677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églalap 28"/>
              <p:cNvSpPr/>
              <p:nvPr/>
            </p:nvSpPr>
            <p:spPr>
              <a:xfrm>
                <a:off x="4848905" y="5263661"/>
                <a:ext cx="2296833" cy="677952"/>
              </a:xfrm>
              <a:prstGeom prst="rect">
                <a:avLst/>
              </a:prstGeom>
              <a:solidFill>
                <a:srgbClr val="BBE0E3">
                  <a:alpha val="30980"/>
                </a:srgbClr>
              </a:solidFill>
              <a:ln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000" i="1">
                          <a:solidFill>
                            <a:srgbClr val="D60093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hu-HU" sz="20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20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sty m:val="p"/>
                            </m:rPr>
                            <a:rPr lang="hu-HU" sz="200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u-HU" sz="20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29" name="Téglalap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05" y="5263661"/>
                <a:ext cx="2296833" cy="677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D60093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10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657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1" y="165253"/>
            <a:ext cx="8156330" cy="841224"/>
          </a:xfrm>
        </p:spPr>
        <p:txBody>
          <a:bodyPr/>
          <a:lstStyle/>
          <a:p>
            <a:r>
              <a:rPr lang="hu-HU" dirty="0"/>
              <a:t>Random tér hatása a HBT korrelációra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81354" y="1192091"/>
                <a:ext cx="8140334" cy="4950801"/>
              </a:xfrm>
            </p:spPr>
            <p:txBody>
              <a:bodyPr/>
              <a:lstStyle/>
              <a:p>
                <a:pPr>
                  <a:spcBef>
                    <a:spcPts val="1000"/>
                  </a:spcBef>
                </a:pPr>
                <a:r>
                  <a:rPr lang="hu-HU" dirty="0"/>
                  <a:t>Mi történik, ha a detektorba érésig </a:t>
                </a:r>
                <a:br>
                  <a:rPr lang="hu-HU" dirty="0"/>
                </a:br>
                <a:r>
                  <a:rPr lang="hu-HU" dirty="0"/>
                  <a:t>egy téren haladnak át a részecskék?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 err="1"/>
                  <a:t>Aharonov-Bohm</a:t>
                </a:r>
                <a:r>
                  <a:rPr lang="hu-HU" dirty="0"/>
                  <a:t> effektus?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Az út is </a:t>
                </a:r>
                <a:r>
                  <a:rPr lang="hu-HU" dirty="0">
                    <a:solidFill>
                      <a:srgbClr val="FF9900"/>
                    </a:solidFill>
                  </a:rPr>
                  <a:t>random fázist </a:t>
                </a:r>
                <a:r>
                  <a:rPr lang="hu-HU" dirty="0"/>
                  <a:t>hoz létre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Kvantumos vagy klasszikus leírás hasonló: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vagy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hu-HU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hu-HU" b="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hu-HU" b="0" i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b="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b="0" i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ig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hu-HU" dirty="0"/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Végeredményben</a:t>
                </a:r>
                <a:r>
                  <a:rPr lang="hu-HU" sz="2400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→</m:t>
                    </m:r>
                    <m:func>
                      <m:func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hu-HU" dirty="0"/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Új random fázis eloszlása: Gauss,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hu-HU" dirty="0"/>
                  <a:t> szélességgel</a:t>
                </a:r>
              </a:p>
              <a:p>
                <a:pPr marL="0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hu-HU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b="0" i="1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b="0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hu-HU" b="0" i="1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hu-HU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hu-HU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dirty="0"/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Korreláció lecsökken!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54" y="1192091"/>
                <a:ext cx="8140334" cy="4950801"/>
              </a:xfrm>
              <a:blipFill>
                <a:blip r:embed="rId2"/>
                <a:stretch>
                  <a:fillRect l="-973" t="-862" b="-14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Csoportba foglalás 86"/>
          <p:cNvGrpSpPr/>
          <p:nvPr/>
        </p:nvGrpSpPr>
        <p:grpSpPr>
          <a:xfrm>
            <a:off x="6201274" y="1230092"/>
            <a:ext cx="2771233" cy="1600347"/>
            <a:chOff x="4694915" y="3023722"/>
            <a:chExt cx="2771233" cy="1600347"/>
          </a:xfrm>
        </p:grpSpPr>
        <p:sp>
          <p:nvSpPr>
            <p:cNvPr id="8" name="Ellipszis 7"/>
            <p:cNvSpPr/>
            <p:nvPr/>
          </p:nvSpPr>
          <p:spPr>
            <a:xfrm>
              <a:off x="4912408" y="3470470"/>
              <a:ext cx="936000" cy="936000"/>
            </a:xfrm>
            <a:prstGeom prst="ellipse">
              <a:avLst/>
            </a:prstGeom>
            <a:noFill/>
            <a:ln>
              <a:solidFill>
                <a:srgbClr val="CAD7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4966408" y="3524470"/>
              <a:ext cx="828000" cy="828000"/>
            </a:xfrm>
            <a:prstGeom prst="ellipse">
              <a:avLst/>
            </a:prstGeom>
            <a:noFill/>
            <a:ln>
              <a:solidFill>
                <a:srgbClr val="A3B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5020408" y="3578470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Nyíl: lefelé mutató 8"/>
            <p:cNvSpPr/>
            <p:nvPr/>
          </p:nvSpPr>
          <p:spPr>
            <a:xfrm flipV="1">
              <a:off x="5284985" y="3252845"/>
              <a:ext cx="190846" cy="390976"/>
            </a:xfrm>
            <a:prstGeom prst="downArrow">
              <a:avLst>
                <a:gd name="adj1" fmla="val 50000"/>
                <a:gd name="adj2" fmla="val 799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Nyíl: lefelé mutató 9"/>
            <p:cNvSpPr/>
            <p:nvPr/>
          </p:nvSpPr>
          <p:spPr>
            <a:xfrm rot="16200000" flipV="1">
              <a:off x="4794980" y="3742982"/>
              <a:ext cx="190846" cy="390976"/>
            </a:xfrm>
            <a:prstGeom prst="downArrow">
              <a:avLst>
                <a:gd name="adj1" fmla="val 50000"/>
                <a:gd name="adj2" fmla="val 799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Nyíl: lefelé mutató 10"/>
            <p:cNvSpPr/>
            <p:nvPr/>
          </p:nvSpPr>
          <p:spPr>
            <a:xfrm rot="10800000" flipV="1">
              <a:off x="5284985" y="4233093"/>
              <a:ext cx="190846" cy="390976"/>
            </a:xfrm>
            <a:prstGeom prst="downArrow">
              <a:avLst>
                <a:gd name="adj1" fmla="val 50000"/>
                <a:gd name="adj2" fmla="val 7994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3" name="Egyenes összekötő 12"/>
            <p:cNvCxnSpPr>
              <a:stCxn id="22" idx="3"/>
              <a:endCxn id="28" idx="1"/>
            </p:cNvCxnSpPr>
            <p:nvPr/>
          </p:nvCxnSpPr>
          <p:spPr>
            <a:xfrm flipV="1">
              <a:off x="5407611" y="3208388"/>
              <a:ext cx="1719983" cy="55962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Egyenes összekötő 14"/>
            <p:cNvCxnSpPr>
              <a:stCxn id="23" idx="3"/>
              <a:endCxn id="29" idx="1"/>
            </p:cNvCxnSpPr>
            <p:nvPr/>
          </p:nvCxnSpPr>
          <p:spPr>
            <a:xfrm>
              <a:off x="5406205" y="4069347"/>
              <a:ext cx="1721389" cy="35421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Egyenes összekötő 16"/>
            <p:cNvCxnSpPr>
              <a:stCxn id="22" idx="3"/>
              <a:endCxn id="29" idx="1"/>
            </p:cNvCxnSpPr>
            <p:nvPr/>
          </p:nvCxnSpPr>
          <p:spPr>
            <a:xfrm>
              <a:off x="5407611" y="3768013"/>
              <a:ext cx="1719983" cy="65554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Egyenes összekötő 18"/>
            <p:cNvCxnSpPr>
              <a:stCxn id="23" idx="3"/>
              <a:endCxn id="28" idx="1"/>
            </p:cNvCxnSpPr>
            <p:nvPr/>
          </p:nvCxnSpPr>
          <p:spPr>
            <a:xfrm flipV="1">
              <a:off x="5406205" y="3208388"/>
              <a:ext cx="1721389" cy="860959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Szövegdoboz 21"/>
            <p:cNvSpPr txBox="1"/>
            <p:nvPr/>
          </p:nvSpPr>
          <p:spPr>
            <a:xfrm>
              <a:off x="5150686" y="3583347"/>
              <a:ext cx="256925" cy="369332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hu-HU" sz="1800" dirty="0"/>
                <a:t>a</a:t>
              </a: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5149280" y="3884681"/>
              <a:ext cx="256925" cy="369332"/>
            </a:xfrm>
            <a:prstGeom prst="rect">
              <a:avLst/>
            </a:prstGeom>
            <a:noFill/>
          </p:spPr>
          <p:txBody>
            <a:bodyPr wrap="none" rIns="36000" rtlCol="0">
              <a:spAutoFit/>
            </a:bodyPr>
            <a:lstStyle/>
            <a:p>
              <a:r>
                <a:rPr lang="hu-HU" sz="1800" dirty="0"/>
                <a:t>b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7127594" y="302372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A</a:t>
              </a: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7127594" y="423889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B</a:t>
              </a:r>
            </a:p>
          </p:txBody>
        </p:sp>
        <p:grpSp>
          <p:nvGrpSpPr>
            <p:cNvPr id="37" name="Csoportba foglalás 36"/>
            <p:cNvGrpSpPr/>
            <p:nvPr/>
          </p:nvGrpSpPr>
          <p:grpSpPr>
            <a:xfrm>
              <a:off x="5889472" y="3693244"/>
              <a:ext cx="36000" cy="36000"/>
              <a:chOff x="2700762" y="3384144"/>
              <a:chExt cx="74188" cy="88508"/>
            </a:xfrm>
          </p:grpSpPr>
          <p:cxnSp>
            <p:nvCxnSpPr>
              <p:cNvPr id="35" name="Egyenes összekötő 34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Csoportba foglalás 37"/>
            <p:cNvGrpSpPr/>
            <p:nvPr/>
          </p:nvGrpSpPr>
          <p:grpSpPr>
            <a:xfrm>
              <a:off x="5976746" y="3649017"/>
              <a:ext cx="36000" cy="36000"/>
              <a:chOff x="2700762" y="3384144"/>
              <a:chExt cx="74188" cy="88508"/>
            </a:xfrm>
          </p:grpSpPr>
          <p:cxnSp>
            <p:nvCxnSpPr>
              <p:cNvPr id="39" name="Egyenes összekötő 38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Egyenes összekötő 39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5962136" y="3712546"/>
              <a:ext cx="36000" cy="36000"/>
              <a:chOff x="2700762" y="3384144"/>
              <a:chExt cx="74188" cy="88508"/>
            </a:xfrm>
          </p:grpSpPr>
          <p:cxnSp>
            <p:nvCxnSpPr>
              <p:cNvPr id="42" name="Egyenes összekötő 41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Csoportba foglalás 43"/>
            <p:cNvGrpSpPr/>
            <p:nvPr/>
          </p:nvGrpSpPr>
          <p:grpSpPr>
            <a:xfrm>
              <a:off x="5934250" y="3986195"/>
              <a:ext cx="36000" cy="36000"/>
              <a:chOff x="2700762" y="3384144"/>
              <a:chExt cx="74188" cy="88508"/>
            </a:xfrm>
          </p:grpSpPr>
          <p:cxnSp>
            <p:nvCxnSpPr>
              <p:cNvPr id="45" name="Egyenes összekötő 44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Csoportba foglalás 49"/>
            <p:cNvGrpSpPr/>
            <p:nvPr/>
          </p:nvGrpSpPr>
          <p:grpSpPr>
            <a:xfrm>
              <a:off x="6016476" y="4048081"/>
              <a:ext cx="36000" cy="36000"/>
              <a:chOff x="2700762" y="3384144"/>
              <a:chExt cx="74188" cy="88508"/>
            </a:xfrm>
          </p:grpSpPr>
          <p:cxnSp>
            <p:nvCxnSpPr>
              <p:cNvPr id="51" name="Egyenes összekötő 50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Csoportba foglalás 52"/>
            <p:cNvGrpSpPr/>
            <p:nvPr/>
          </p:nvGrpSpPr>
          <p:grpSpPr>
            <a:xfrm>
              <a:off x="6154291" y="4103352"/>
              <a:ext cx="36000" cy="36000"/>
              <a:chOff x="2700762" y="3384144"/>
              <a:chExt cx="74188" cy="88508"/>
            </a:xfrm>
          </p:grpSpPr>
          <p:cxnSp>
            <p:nvCxnSpPr>
              <p:cNvPr id="54" name="Egyenes összekötő 53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Csoportba foglalás 55"/>
            <p:cNvGrpSpPr/>
            <p:nvPr/>
          </p:nvGrpSpPr>
          <p:grpSpPr>
            <a:xfrm>
              <a:off x="5923377" y="4098499"/>
              <a:ext cx="36000" cy="36000"/>
              <a:chOff x="2700762" y="3384144"/>
              <a:chExt cx="74188" cy="88508"/>
            </a:xfrm>
          </p:grpSpPr>
          <p:cxnSp>
            <p:nvCxnSpPr>
              <p:cNvPr id="57" name="Egyenes összekötő 56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57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Csoportba foglalás 58"/>
            <p:cNvGrpSpPr/>
            <p:nvPr/>
          </p:nvGrpSpPr>
          <p:grpSpPr>
            <a:xfrm>
              <a:off x="5663765" y="4017402"/>
              <a:ext cx="36000" cy="36000"/>
              <a:chOff x="2700762" y="3384144"/>
              <a:chExt cx="74188" cy="88508"/>
            </a:xfrm>
          </p:grpSpPr>
          <p:cxnSp>
            <p:nvCxnSpPr>
              <p:cNvPr id="60" name="Egyenes összekötő 59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gyenes összekötő 60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Csoportba foglalás 61"/>
            <p:cNvGrpSpPr/>
            <p:nvPr/>
          </p:nvGrpSpPr>
          <p:grpSpPr>
            <a:xfrm>
              <a:off x="5641662" y="3746589"/>
              <a:ext cx="36000" cy="36000"/>
              <a:chOff x="2700762" y="3384144"/>
              <a:chExt cx="74188" cy="88508"/>
            </a:xfrm>
          </p:grpSpPr>
          <p:cxnSp>
            <p:nvCxnSpPr>
              <p:cNvPr id="63" name="Egyenes összekötő 62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gyenes összekötő 63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Csoportba foglalás 64"/>
            <p:cNvGrpSpPr/>
            <p:nvPr/>
          </p:nvGrpSpPr>
          <p:grpSpPr>
            <a:xfrm>
              <a:off x="5766046" y="3735535"/>
              <a:ext cx="36000" cy="36000"/>
              <a:chOff x="2700762" y="3384144"/>
              <a:chExt cx="74188" cy="88508"/>
            </a:xfrm>
          </p:grpSpPr>
          <p:cxnSp>
            <p:nvCxnSpPr>
              <p:cNvPr id="66" name="Egyenes összekötő 65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gyenes összekötő 66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Csoportba foglalás 67"/>
            <p:cNvGrpSpPr/>
            <p:nvPr/>
          </p:nvGrpSpPr>
          <p:grpSpPr>
            <a:xfrm>
              <a:off x="5784046" y="4029556"/>
              <a:ext cx="36000" cy="36000"/>
              <a:chOff x="2700762" y="3384144"/>
              <a:chExt cx="74188" cy="88508"/>
            </a:xfrm>
          </p:grpSpPr>
          <p:cxnSp>
            <p:nvCxnSpPr>
              <p:cNvPr id="69" name="Egyenes összekötő 68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gyenes összekötő 69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Csoportba foglalás 70"/>
            <p:cNvGrpSpPr/>
            <p:nvPr/>
          </p:nvGrpSpPr>
          <p:grpSpPr>
            <a:xfrm>
              <a:off x="6143314" y="3602018"/>
              <a:ext cx="36000" cy="36000"/>
              <a:chOff x="2700762" y="3384144"/>
              <a:chExt cx="74188" cy="88508"/>
            </a:xfrm>
          </p:grpSpPr>
          <p:cxnSp>
            <p:nvCxnSpPr>
              <p:cNvPr id="72" name="Egyenes összekötő 71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gyenes összekötő 72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Csoportba foglalás 73"/>
            <p:cNvGrpSpPr/>
            <p:nvPr/>
          </p:nvGrpSpPr>
          <p:grpSpPr>
            <a:xfrm>
              <a:off x="6070846" y="4040335"/>
              <a:ext cx="36000" cy="36000"/>
              <a:chOff x="2700762" y="3384144"/>
              <a:chExt cx="74188" cy="88508"/>
            </a:xfrm>
          </p:grpSpPr>
          <p:cxnSp>
            <p:nvCxnSpPr>
              <p:cNvPr id="75" name="Egyenes összekötő 74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gyenes összekötő 75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Csoportba foglalás 76"/>
            <p:cNvGrpSpPr/>
            <p:nvPr/>
          </p:nvGrpSpPr>
          <p:grpSpPr>
            <a:xfrm>
              <a:off x="6223246" y="4192735"/>
              <a:ext cx="36000" cy="36000"/>
              <a:chOff x="2700762" y="3384144"/>
              <a:chExt cx="74188" cy="88508"/>
            </a:xfrm>
          </p:grpSpPr>
          <p:cxnSp>
            <p:nvCxnSpPr>
              <p:cNvPr id="78" name="Egyenes összekötő 77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gyenes összekötő 78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Csoportba foglalás 79"/>
            <p:cNvGrpSpPr/>
            <p:nvPr/>
          </p:nvGrpSpPr>
          <p:grpSpPr>
            <a:xfrm>
              <a:off x="5876577" y="4015430"/>
              <a:ext cx="36000" cy="36000"/>
              <a:chOff x="2700762" y="3384144"/>
              <a:chExt cx="74188" cy="88508"/>
            </a:xfrm>
          </p:grpSpPr>
          <p:cxnSp>
            <p:nvCxnSpPr>
              <p:cNvPr id="81" name="Egyenes összekötő 80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gyenes összekötő 81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Csoportba foglalás 82"/>
            <p:cNvGrpSpPr/>
            <p:nvPr/>
          </p:nvGrpSpPr>
          <p:grpSpPr>
            <a:xfrm>
              <a:off x="5857408" y="3749848"/>
              <a:ext cx="36000" cy="36000"/>
              <a:chOff x="2700762" y="3384144"/>
              <a:chExt cx="74188" cy="88508"/>
            </a:xfrm>
          </p:grpSpPr>
          <p:cxnSp>
            <p:nvCxnSpPr>
              <p:cNvPr id="84" name="Egyenes összekötő 83"/>
              <p:cNvCxnSpPr/>
              <p:nvPr/>
            </p:nvCxnSpPr>
            <p:spPr>
              <a:xfrm>
                <a:off x="2700762" y="3384550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Egyenes összekötő 84"/>
              <p:cNvCxnSpPr/>
              <p:nvPr/>
            </p:nvCxnSpPr>
            <p:spPr>
              <a:xfrm flipH="1">
                <a:off x="2700762" y="3384144"/>
                <a:ext cx="74188" cy="88102"/>
              </a:xfrm>
              <a:prstGeom prst="line">
                <a:avLst/>
              </a:prstGeom>
              <a:ln>
                <a:solidFill>
                  <a:srgbClr val="A3B6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11</a:t>
            </a:fld>
            <a:r>
              <a:rPr lang="hu-HU"/>
              <a:t>/40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600809" y="6067013"/>
            <a:ext cx="3921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hu-HU" altLang="hu-HU" sz="1400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altLang="hu-HU" sz="1400" dirty="0" err="1">
                <a:solidFill>
                  <a:srgbClr val="000000"/>
                </a:solidFill>
                <a:latin typeface="Verdana"/>
              </a:rPr>
              <a:t>Jakovác</a:t>
            </a:r>
            <a:r>
              <a:rPr lang="hu-HU" altLang="hu-HU" sz="14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hu-HU" altLang="hu-HU" sz="1400" dirty="0" err="1">
                <a:solidFill>
                  <a:srgbClr val="000000"/>
                </a:solidFill>
                <a:latin typeface="Verdana"/>
              </a:rPr>
              <a:t>Lökös</a:t>
            </a:r>
            <a:r>
              <a:rPr lang="hu-HU" altLang="hu-HU" sz="1400" dirty="0">
                <a:solidFill>
                  <a:srgbClr val="000000"/>
                </a:solidFill>
                <a:latin typeface="Verdana"/>
              </a:rPr>
              <a:t>, Csanád, </a:t>
            </a:r>
            <a:r>
              <a:rPr lang="hu-HU" altLang="hu-HU" sz="1400" dirty="0" err="1">
                <a:solidFill>
                  <a:srgbClr val="000000"/>
                </a:solidFill>
                <a:latin typeface="Verdana"/>
              </a:rPr>
              <a:t>private</a:t>
            </a:r>
            <a:r>
              <a:rPr lang="hu-HU" altLang="hu-HU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altLang="hu-HU" sz="1400" dirty="0" err="1">
                <a:solidFill>
                  <a:srgbClr val="000000"/>
                </a:solidFill>
                <a:latin typeface="Verdana"/>
              </a:rPr>
              <a:t>comm</a:t>
            </a:r>
            <a:r>
              <a:rPr lang="hu-HU" altLang="hu-HU" sz="1400" dirty="0">
                <a:solidFill>
                  <a:srgbClr val="000000"/>
                </a:solidFill>
                <a:latin typeface="Verdana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68750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korrelációk erőssége: eltérő jóslatok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84287" y="1204546"/>
                <a:ext cx="8496300" cy="5169877"/>
              </a:xfrm>
            </p:spPr>
            <p:txBody>
              <a:bodyPr/>
              <a:lstStyle/>
              <a:p>
                <a:pPr>
                  <a:tabLst>
                    <a:tab pos="4932363" algn="l"/>
                  </a:tabLst>
                </a:pPr>
                <a:r>
                  <a:rPr lang="hu-HU" dirty="0"/>
                  <a:t>Kétrészecske-korrelációk:</a:t>
                </a:r>
              </a:p>
              <a:p>
                <a:pPr lvl="1">
                  <a:lnSpc>
                    <a:spcPct val="150000"/>
                  </a:lnSpc>
                  <a:tabLst>
                    <a:tab pos="4932363" algn="l"/>
                  </a:tabLst>
                </a:pPr>
                <a:r>
                  <a:rPr lang="hu-HU" dirty="0">
                    <a:solidFill>
                      <a:srgbClr val="FF9900"/>
                    </a:solidFill>
                  </a:rPr>
                  <a:t>Klasszikus eset: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hu-HU" b="0" i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hu-HU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dirty="0">
                  <a:solidFill>
                    <a:srgbClr val="FF9900"/>
                  </a:solidFill>
                </a:endParaRPr>
              </a:p>
              <a:p>
                <a:pPr lvl="1">
                  <a:lnSpc>
                    <a:spcPct val="150000"/>
                  </a:lnSpc>
                  <a:tabLst>
                    <a:tab pos="4932363" algn="l"/>
                  </a:tabLst>
                </a:pPr>
                <a:r>
                  <a:rPr lang="hu-HU" dirty="0">
                    <a:solidFill>
                      <a:srgbClr val="FF9900"/>
                    </a:solidFill>
                  </a:rPr>
                  <a:t>Klasszikus eset + random tér: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hu-HU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f>
                      <m:fPr>
                        <m:ctrlP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hu-HU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b="0" i="1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hu-HU" b="0" i="1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hu-HU" dirty="0">
                  <a:solidFill>
                    <a:srgbClr val="FF9900"/>
                  </a:solidFill>
                </a:endParaRPr>
              </a:p>
              <a:p>
                <a:pPr lvl="1">
                  <a:lnSpc>
                    <a:spcPct val="150000"/>
                  </a:lnSpc>
                  <a:tabLst>
                    <a:tab pos="4932363" algn="l"/>
                  </a:tabLst>
                </a:pPr>
                <a:r>
                  <a:rPr lang="hu-HU" dirty="0"/>
                  <a:t>Kvantumos eset: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hu-HU" dirty="0"/>
              </a:p>
              <a:p>
                <a:pPr lvl="1">
                  <a:lnSpc>
                    <a:spcPct val="150000"/>
                  </a:lnSpc>
                  <a:tabLst>
                    <a:tab pos="4932363" algn="l"/>
                  </a:tabLst>
                </a:pPr>
                <a:r>
                  <a:rPr lang="hu-HU" dirty="0"/>
                  <a:t>Kvantumos eset + random tér: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hu-HU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hu-HU" i="1">
                                    <a:solidFill>
                                      <a:srgbClr val="D6009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solidFill>
                                  <a:srgbClr val="D6009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hu-HU" dirty="0"/>
              </a:p>
              <a:p>
                <a:pPr>
                  <a:tabLst>
                    <a:tab pos="4932363" algn="l"/>
                  </a:tabLst>
                </a:pPr>
                <a:r>
                  <a:rPr lang="hu-HU" dirty="0"/>
                  <a:t>Háromrészecske-korrelációk</a:t>
                </a:r>
              </a:p>
              <a:p>
                <a:pPr lvl="1">
                  <a:tabLst>
                    <a:tab pos="4932363" algn="l"/>
                  </a:tabLst>
                </a:pPr>
                <a:r>
                  <a:rPr lang="hu-HU" dirty="0"/>
                  <a:t>Kvantumos eset: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hu-HU" dirty="0"/>
              </a:p>
              <a:p>
                <a:pPr lvl="1">
                  <a:tabLst>
                    <a:tab pos="4932363" algn="l"/>
                  </a:tabLst>
                </a:pPr>
                <a:r>
                  <a:rPr lang="hu-HU" dirty="0"/>
                  <a:t>Kvantumos eset + random tér: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sup>
                    </m:sSup>
                  </m:oMath>
                </a14:m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287" y="1204546"/>
                <a:ext cx="8496300" cy="5169877"/>
              </a:xfrm>
              <a:blipFill>
                <a:blip r:embed="rId2"/>
                <a:stretch>
                  <a:fillRect l="-1005" t="-82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12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86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193" y="165253"/>
            <a:ext cx="8496299" cy="841224"/>
          </a:xfrm>
        </p:spPr>
        <p:txBody>
          <a:bodyPr/>
          <a:lstStyle/>
          <a:p>
            <a:r>
              <a:rPr lang="hu-HU" dirty="0" err="1"/>
              <a:t>Bose</a:t>
            </a:r>
            <a:r>
              <a:rPr lang="hu-HU" dirty="0"/>
              <a:t>–Einstein-korreláció, kiterjedt források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7" y="1239970"/>
                <a:ext cx="8856662" cy="5182864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hu-HU" dirty="0"/>
                  <a:t>Kiterjedt,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/>
                  <a:t> </a:t>
                </a:r>
                <a:r>
                  <a:rPr lang="hu-HU" dirty="0"/>
                  <a:t>eloszlású forrás esetén mi történik?</a:t>
                </a:r>
              </a:p>
              <a:p>
                <a:r>
                  <a:rPr lang="hu-HU" dirty="0"/>
                  <a:t>Az előzőekhez hasonlóan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num>
                              <m:den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hu-HU" dirty="0"/>
                  <a:t>ahol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hu-HU" dirty="0"/>
                  <a:t>Egyszerűbben: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𝑖𝑞𝑟</m:t>
                            </m:r>
                          </m:sup>
                        </m:sSup>
                      </m:e>
                    </m:nary>
                  </m:oMath>
                </a14:m>
                <a:endParaRPr lang="hu-HU" b="0" dirty="0"/>
              </a:p>
              <a:p>
                <a:pPr>
                  <a:lnSpc>
                    <a:spcPct val="90000"/>
                  </a:lnSpc>
                </a:pPr>
                <a:r>
                  <a:rPr lang="hu-HU" dirty="0"/>
                  <a:t>Invertálható (?), azaz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hu-HU" dirty="0" err="1"/>
                  <a:t>-ból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/>
                  <a:t> rekonstuálható</a:t>
                </a:r>
              </a:p>
              <a:p>
                <a:pPr>
                  <a:lnSpc>
                    <a:spcPct val="90000"/>
                  </a:lnSpc>
                </a:pPr>
                <a:r>
                  <a:rPr lang="hu-HU" dirty="0"/>
                  <a:t>Közelítések: nincs más kölcsönhatás, nincsenek </a:t>
                </a:r>
                <a:r>
                  <a:rPr lang="hu-HU" dirty="0" err="1"/>
                  <a:t>sokrészecske</a:t>
                </a:r>
                <a:r>
                  <a:rPr lang="hu-HU" dirty="0"/>
                  <a:t> korrelációk</a:t>
                </a:r>
                <a:r>
                  <a:rPr lang="en-US" dirty="0"/>
                  <a:t>, </a:t>
                </a:r>
                <a:r>
                  <a:rPr lang="hu-HU" dirty="0"/>
                  <a:t>termikus emisszió, </a:t>
                </a:r>
                <a:r>
                  <a:rPr lang="en-US" dirty="0"/>
                  <a:t>…</a:t>
                </a:r>
                <a:endParaRPr lang="hu-HU" dirty="0"/>
              </a:p>
              <a:p>
                <a:pPr>
                  <a:lnSpc>
                    <a:spcPct val="90000"/>
                  </a:lnSpc>
                </a:pPr>
                <a:endParaRPr lang="hu-HU" dirty="0"/>
              </a:p>
              <a:p>
                <a:pPr>
                  <a:lnSpc>
                    <a:spcPct val="90000"/>
                  </a:lnSpc>
                </a:pPr>
                <a:endParaRPr lang="hu-HU" dirty="0"/>
              </a:p>
              <a:p>
                <a:pPr>
                  <a:lnSpc>
                    <a:spcPct val="90000"/>
                  </a:lnSpc>
                </a:pPr>
                <a:endParaRPr lang="hu-HU" dirty="0"/>
              </a:p>
              <a:p>
                <a:pPr>
                  <a:lnSpc>
                    <a:spcPct val="90000"/>
                  </a:lnSpc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7" y="1239970"/>
                <a:ext cx="8856662" cy="5182864"/>
              </a:xfrm>
              <a:blipFill>
                <a:blip r:embed="rId2"/>
                <a:stretch>
                  <a:fillRect l="-895" t="-11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13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08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88349" cy="841224"/>
          </a:xfrm>
        </p:spPr>
        <p:txBody>
          <a:bodyPr/>
          <a:lstStyle/>
          <a:p>
            <a:r>
              <a:rPr lang="hu-HU" dirty="0" err="1"/>
              <a:t>Bose</a:t>
            </a:r>
            <a:r>
              <a:rPr lang="hu-HU" dirty="0"/>
              <a:t>–Einstein-korrelációk és </a:t>
            </a:r>
            <a:r>
              <a:rPr lang="hu-HU" dirty="0" err="1"/>
              <a:t>femtoszkópia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51693" y="1230923"/>
                <a:ext cx="8393722" cy="5005754"/>
              </a:xfrm>
            </p:spPr>
            <p:txBody>
              <a:bodyPr/>
              <a:lstStyle/>
              <a:p>
                <a:pPr>
                  <a:lnSpc>
                    <a:spcPct val="105000"/>
                  </a:lnSpc>
                  <a:spcBef>
                    <a:spcPts val="800"/>
                  </a:spcBef>
                </a:pPr>
                <a:r>
                  <a:rPr lang="hu-HU" dirty="0" err="1"/>
                  <a:t>HBT-jelenség</a:t>
                </a:r>
                <a:r>
                  <a:rPr lang="hu-HU" dirty="0"/>
                  <a:t>: forrás alakja </a:t>
                </a:r>
                <a:r>
                  <a:rPr lang="hu-HU" dirty="0">
                    <a:sym typeface="Symbol" panose="05050102010706020507" pitchFamily="18" charset="2"/>
                  </a:rPr>
                  <a:t> korrelációs függvény</a:t>
                </a:r>
                <a:endParaRPr lang="hu-HU" dirty="0"/>
              </a:p>
              <a:p>
                <a:pPr marL="0" indent="0">
                  <a:lnSpc>
                    <a:spcPct val="105000"/>
                  </a:lnSpc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  <a:p>
                <a:pPr>
                  <a:lnSpc>
                    <a:spcPct val="105000"/>
                  </a:lnSpc>
                  <a:spcBef>
                    <a:spcPts val="800"/>
                  </a:spcBef>
                </a:pPr>
                <a:r>
                  <a:rPr lang="hu-HU" dirty="0"/>
                  <a:t>Fourier-transzformált és eredeti függvény: </a:t>
                </a:r>
                <a:br>
                  <a:rPr lang="hu-HU" dirty="0"/>
                </a:br>
                <a:r>
                  <a:rPr lang="hu-HU" dirty="0"/>
                  <a:t>egyértelmű kapcsolat!</a:t>
                </a:r>
              </a:p>
              <a:p>
                <a:pPr>
                  <a:lnSpc>
                    <a:spcPct val="105000"/>
                  </a:lnSpc>
                  <a:spcBef>
                    <a:spcPts val="800"/>
                  </a:spcBef>
                </a:pPr>
                <a:r>
                  <a:rPr lang="hu-HU" dirty="0"/>
                  <a:t>A korreláció elárulja a forrás térbeli alakját!</a:t>
                </a:r>
              </a:p>
              <a:p>
                <a:pPr>
                  <a:lnSpc>
                    <a:spcPct val="105000"/>
                  </a:lnSpc>
                  <a:spcBef>
                    <a:spcPts val="800"/>
                  </a:spcBef>
                </a:pPr>
                <a:r>
                  <a:rPr lang="hu-HU" dirty="0"/>
                  <a:t>Egyfajta „mikroszkópként” működik, hiszen</a:t>
                </a:r>
                <a:br>
                  <a:rPr lang="hu-HU" dirty="0"/>
                </a:br>
                <a:r>
                  <a:rPr lang="hu-HU" dirty="0"/>
                  <a:t>térbeli alak rekonstruálható</a:t>
                </a:r>
              </a:p>
              <a:p>
                <a:pPr>
                  <a:lnSpc>
                    <a:spcPct val="105000"/>
                  </a:lnSpc>
                  <a:spcBef>
                    <a:spcPts val="800"/>
                  </a:spcBef>
                </a:pPr>
                <a:r>
                  <a:rPr lang="hu-HU" dirty="0"/>
                  <a:t>Akármilyen mérettartományban: </a:t>
                </a:r>
                <a:br>
                  <a:rPr lang="hu-HU" dirty="0"/>
                </a:br>
                <a:r>
                  <a:rPr lang="hu-HU" dirty="0" err="1"/>
                  <a:t>teraszkóp</a:t>
                </a:r>
                <a:r>
                  <a:rPr lang="hu-HU" dirty="0"/>
                  <a:t>, …, </a:t>
                </a:r>
                <a:r>
                  <a:rPr lang="hu-HU" dirty="0" err="1"/>
                  <a:t>femtoszkóp</a:t>
                </a:r>
                <a:endParaRPr lang="hu-HU" dirty="0"/>
              </a:p>
              <a:p>
                <a:pPr>
                  <a:lnSpc>
                    <a:spcPct val="105000"/>
                  </a:lnSpc>
                  <a:spcBef>
                    <a:spcPts val="800"/>
                  </a:spcBef>
                </a:pPr>
                <a:r>
                  <a:rPr lang="hu-HU" dirty="0"/>
                  <a:t>Sőt, időben változó források esetén az időbeli</a:t>
                </a:r>
                <a:br>
                  <a:rPr lang="hu-HU" dirty="0"/>
                </a:br>
                <a:r>
                  <a:rPr lang="hu-HU" dirty="0"/>
                  <a:t>struktúra is kideríthető!</a:t>
                </a:r>
              </a:p>
              <a:p>
                <a:pPr>
                  <a:lnSpc>
                    <a:spcPct val="105000"/>
                  </a:lnSpc>
                  <a:spcBef>
                    <a:spcPts val="800"/>
                  </a:spcBef>
                </a:pPr>
                <a:r>
                  <a:rPr lang="hu-HU" dirty="0"/>
                  <a:t>Nagyon gyors változások észlelhetőek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693" y="1230923"/>
                <a:ext cx="8393722" cy="5005754"/>
              </a:xfrm>
              <a:blipFill>
                <a:blip r:embed="rId2"/>
                <a:stretch>
                  <a:fillRect l="-1017" t="-1218" b="-26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957" y="2385462"/>
            <a:ext cx="2370043" cy="3701529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14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453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Az előadás vázlata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438275"/>
            <a:ext cx="8964612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HBT-effektus, klasszikusan és kvantumosan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Nagyenergiás nehézion-fizika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a nagyenergiás fizikában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 korrelációk erőssége és a részecskekeltés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és a QCD kritikus pontjának keresése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15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009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"/>
          <a:stretch/>
        </p:blipFill>
        <p:spPr bwMode="auto">
          <a:xfrm>
            <a:off x="2544896" y="1272341"/>
            <a:ext cx="6599104" cy="45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Ősrobbanás a laborban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1197741"/>
            <a:ext cx="9036050" cy="4855451"/>
          </a:xfrm>
        </p:spPr>
        <p:txBody>
          <a:bodyPr/>
          <a:lstStyle/>
          <a:p>
            <a:pPr marL="215900" indent="-215900"/>
            <a:r>
              <a:rPr lang="hu-HU" dirty="0"/>
              <a:t>Az Univerzum</a:t>
            </a:r>
            <a:br>
              <a:rPr lang="hu-HU" dirty="0"/>
            </a:br>
            <a:r>
              <a:rPr lang="hu-HU" dirty="0"/>
              <a:t>korszakai:</a:t>
            </a:r>
          </a:p>
          <a:p>
            <a:pPr marL="615950" lvl="1" indent="-215900"/>
            <a:r>
              <a:rPr lang="hu-HU" dirty="0"/>
              <a:t>Csillagok</a:t>
            </a:r>
          </a:p>
          <a:p>
            <a:pPr marL="615950" lvl="1" indent="-215900"/>
            <a:r>
              <a:rPr lang="hu-HU" dirty="0"/>
              <a:t>Atomok</a:t>
            </a:r>
          </a:p>
          <a:p>
            <a:pPr marL="615950" lvl="1" indent="-215900"/>
            <a:r>
              <a:rPr lang="hu-HU" dirty="0"/>
              <a:t>Atommagok</a:t>
            </a:r>
          </a:p>
          <a:p>
            <a:pPr marL="615950" lvl="1" indent="-215900"/>
            <a:r>
              <a:rPr lang="hu-HU" dirty="0"/>
              <a:t>Nukleonok</a:t>
            </a:r>
          </a:p>
          <a:p>
            <a:pPr marL="615950" lvl="1" indent="-215900"/>
            <a:r>
              <a:rPr lang="hu-HU" dirty="0"/>
              <a:t>Részecskék</a:t>
            </a:r>
          </a:p>
          <a:p>
            <a:pPr marL="615950" lvl="1" indent="-215900"/>
            <a:r>
              <a:rPr lang="hu-HU" dirty="0"/>
              <a:t>…?</a:t>
            </a:r>
          </a:p>
          <a:p>
            <a:pPr marL="215900" indent="-215900"/>
            <a:r>
              <a:rPr lang="hu-HU" dirty="0"/>
              <a:t>Hogyan</a:t>
            </a:r>
            <a:br>
              <a:rPr lang="hu-HU" dirty="0"/>
            </a:br>
            <a:r>
              <a:rPr lang="hu-HU" dirty="0"/>
              <a:t>vizsgáljuk?</a:t>
            </a:r>
          </a:p>
          <a:p>
            <a:pPr marL="215900" indent="-215900"/>
            <a:r>
              <a:rPr lang="hu-HU" dirty="0"/>
              <a:t>Mini ősrobbanás</a:t>
            </a:r>
          </a:p>
          <a:p>
            <a:pPr marL="215900" indent="-215900"/>
            <a:r>
              <a:rPr lang="hu-HU" dirty="0"/>
              <a:t>Nehéz atommagok</a:t>
            </a:r>
            <a:br>
              <a:rPr lang="hu-HU" dirty="0"/>
            </a:br>
            <a:r>
              <a:rPr lang="hu-HU" dirty="0"/>
              <a:t>nagyenergiás ütközése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16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50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erős kölcsönhatás fázisdiagramja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19641" y="1321045"/>
            <a:ext cx="8214207" cy="4318000"/>
          </a:xfrm>
        </p:spPr>
        <p:txBody>
          <a:bodyPr/>
          <a:lstStyle/>
          <a:p>
            <a:r>
              <a:rPr lang="hu-HU" dirty="0"/>
              <a:t>Normál körülmények között: maganyag és hadron gáz</a:t>
            </a:r>
          </a:p>
          <a:p>
            <a:r>
              <a:rPr lang="hu-HU" dirty="0"/>
              <a:t>Extrém hőmérsékleten (&gt;170 </a:t>
            </a:r>
            <a:r>
              <a:rPr lang="hu-HU" dirty="0" err="1"/>
              <a:t>MeV</a:t>
            </a:r>
            <a:r>
              <a:rPr lang="hu-HU" dirty="0"/>
              <a:t> = 2×10</a:t>
            </a:r>
            <a:r>
              <a:rPr lang="hu-HU" baseline="30000" dirty="0"/>
              <a:t>12</a:t>
            </a:r>
            <a:r>
              <a:rPr lang="hu-HU" dirty="0"/>
              <a:t> K):</a:t>
            </a:r>
            <a:br>
              <a:rPr lang="hu-HU" dirty="0"/>
            </a:br>
            <a:r>
              <a:rPr lang="hu-HU" dirty="0"/>
              <a:t>kvark-</a:t>
            </a:r>
            <a:r>
              <a:rPr lang="hu-HU" dirty="0" err="1"/>
              <a:t>gluon</a:t>
            </a:r>
            <a:r>
              <a:rPr lang="hu-HU" dirty="0"/>
              <a:t>-anyag</a:t>
            </a:r>
          </a:p>
        </p:txBody>
      </p:sp>
      <p:pic>
        <p:nvPicPr>
          <p:cNvPr id="23554" name="Picture 2" descr="Image result for Water Phase Diagram 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84" y="2437311"/>
            <a:ext cx="4873018" cy="38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www.physics.ohio-state.edu/~ntg/6805/figures/qcd_phase_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1" y="2585891"/>
            <a:ext cx="3744842" cy="37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17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766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646" y="165253"/>
            <a:ext cx="7725143" cy="841224"/>
          </a:xfrm>
        </p:spPr>
        <p:txBody>
          <a:bodyPr/>
          <a:lstStyle/>
          <a:p>
            <a:r>
              <a:rPr lang="hu-HU" dirty="0"/>
              <a:t>Mini ősrobbanások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52400" y="1289538"/>
            <a:ext cx="8991600" cy="4466737"/>
          </a:xfrm>
        </p:spPr>
        <p:txBody>
          <a:bodyPr/>
          <a:lstStyle/>
          <a:p>
            <a:r>
              <a:rPr lang="hu-HU" dirty="0"/>
              <a:t>Hogy vizsgáljuk ezt az ősanyagot? Részecskegyorsítók!</a:t>
            </a:r>
          </a:p>
          <a:p>
            <a:r>
              <a:rPr lang="hu-HU" dirty="0"/>
              <a:t>Nagyenergiás ütközés: óriási energiasűrűség és nyomás</a:t>
            </a:r>
          </a:p>
          <a:p>
            <a:r>
              <a:rPr lang="hu-HU" dirty="0"/>
              <a:t>Hűlő és táguló kvark(-</a:t>
            </a:r>
            <a:r>
              <a:rPr lang="hu-HU" dirty="0" err="1"/>
              <a:t>gluon</a:t>
            </a:r>
            <a:r>
              <a:rPr lang="hu-HU" dirty="0"/>
              <a:t>)-anyag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" y="2752776"/>
            <a:ext cx="4640946" cy="34201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29" y="2899745"/>
            <a:ext cx="4179412" cy="1563117"/>
          </a:xfrm>
          <a:prstGeom prst="rect">
            <a:avLst/>
          </a:prstGeom>
        </p:spPr>
      </p:pic>
      <p:sp>
        <p:nvSpPr>
          <p:cNvPr id="5" name="Jobb oldali kapcsos zárójel 4"/>
          <p:cNvSpPr/>
          <p:nvPr/>
        </p:nvSpPr>
        <p:spPr>
          <a:xfrm rot="5400000">
            <a:off x="6849025" y="3334699"/>
            <a:ext cx="316523" cy="2256327"/>
          </a:xfrm>
          <a:prstGeom prst="rightBrace">
            <a:avLst>
              <a:gd name="adj1" fmla="val 4537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127077" y="4675585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kvarkanyag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8288216" y="4304601"/>
            <a:ext cx="0" cy="12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 rot="16200000">
            <a:off x="7572330" y="484065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/>
              <a:t>kifagyás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8263105" y="461143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00" dirty="0"/>
              <a:t>hadron</a:t>
            </a:r>
            <a:br>
              <a:rPr lang="hu-HU" sz="1800" dirty="0"/>
            </a:br>
            <a:r>
              <a:rPr lang="hu-HU" sz="1800" dirty="0"/>
              <a:t>gáz</a:t>
            </a:r>
          </a:p>
        </p:txBody>
      </p:sp>
      <p:sp>
        <p:nvSpPr>
          <p:cNvPr id="13" name="Jobb oldali kapcsos zárójel 12"/>
          <p:cNvSpPr/>
          <p:nvPr/>
        </p:nvSpPr>
        <p:spPr>
          <a:xfrm rot="5400000">
            <a:off x="8556250" y="4189334"/>
            <a:ext cx="316523" cy="547058"/>
          </a:xfrm>
          <a:prstGeom prst="rightBrace">
            <a:avLst>
              <a:gd name="adj1" fmla="val 2098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18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32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észlelünk mindebből?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Csak a szétrepülő részecskéket!</a:t>
            </a:r>
          </a:p>
        </p:txBody>
      </p:sp>
      <p:pic>
        <p:nvPicPr>
          <p:cNvPr id="4" name="Picture 4" descr="ev2_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75"/>
            <a:ext cx="9144000" cy="5762625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" y="3657600"/>
            <a:ext cx="8991600" cy="0"/>
            <a:chOff x="96" y="2304"/>
            <a:chExt cx="5664" cy="0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6" y="2304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5088" y="2304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893175" y="3500438"/>
            <a:ext cx="25082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0" y="3500438"/>
            <a:ext cx="25082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40200" y="3429000"/>
            <a:ext cx="719138" cy="504825"/>
            <a:chOff x="2608" y="2160"/>
            <a:chExt cx="453" cy="318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744" y="2160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835" y="2160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971" y="229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2880" y="234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2925" y="2251"/>
              <a:ext cx="90" cy="91"/>
            </a:xfrm>
            <a:prstGeom prst="ellipse">
              <a:avLst/>
            </a:prstGeom>
            <a:solidFill>
              <a:srgbClr val="002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835" y="2296"/>
              <a:ext cx="90" cy="91"/>
            </a:xfrm>
            <a:prstGeom prst="ellipse">
              <a:avLst/>
            </a:prstGeom>
            <a:solidFill>
              <a:srgbClr val="002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2789" y="2296"/>
              <a:ext cx="90" cy="91"/>
            </a:xfrm>
            <a:prstGeom prst="ellipse">
              <a:avLst/>
            </a:prstGeom>
            <a:solidFill>
              <a:srgbClr val="002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2880" y="2341"/>
              <a:ext cx="90" cy="91"/>
            </a:xfrm>
            <a:prstGeom prst="ellipse">
              <a:avLst/>
            </a:prstGeom>
            <a:solidFill>
              <a:srgbClr val="002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2971" y="2296"/>
              <a:ext cx="90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2925" y="2387"/>
              <a:ext cx="90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2835" y="2296"/>
              <a:ext cx="90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835" y="2341"/>
              <a:ext cx="90" cy="9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2925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274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699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789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880" y="2205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744" y="2205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608" y="2251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744" y="2296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835" y="2387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880" y="2387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835" y="2251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35" name="Élőláb helye 3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34" name="Dia számának helye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19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0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47847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48819 -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Az előadás vázlata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438275"/>
            <a:ext cx="8964612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hu-HU" sz="2800" dirty="0"/>
              <a:t>A HBT-effektus, klasszikusan és kvantumosan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Nagyenergiás nehézion-fizika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HBT a nagyenergiás fizikában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A HBT korrelációk erőssége és a részecskekeltés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HBT és a QCD kritikus pontjának keresése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1849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ütközések téridőbeli lefolyása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213699"/>
            <a:ext cx="8856662" cy="1643801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hu-HU" dirty="0"/>
              <a:t>Kezdetben extrém magas hőmérséklet, 5∙10</a:t>
            </a:r>
            <a:r>
              <a:rPr lang="hu-HU" baseline="30000" dirty="0"/>
              <a:t>12</a:t>
            </a:r>
            <a:r>
              <a:rPr lang="hu-HU" dirty="0"/>
              <a:t> Kelvin!</a:t>
            </a:r>
          </a:p>
          <a:p>
            <a:pPr>
              <a:spcBef>
                <a:spcPts val="800"/>
              </a:spcBef>
            </a:pPr>
            <a:r>
              <a:rPr lang="hu-HU" dirty="0"/>
              <a:t>Erősen kölcsönható kvark-</a:t>
            </a:r>
            <a:r>
              <a:rPr lang="hu-HU" dirty="0" err="1"/>
              <a:t>gluon</a:t>
            </a:r>
            <a:r>
              <a:rPr lang="hu-HU" dirty="0"/>
              <a:t>-plazma (</a:t>
            </a:r>
            <a:r>
              <a:rPr lang="hu-HU" dirty="0" err="1"/>
              <a:t>sQGP</a:t>
            </a:r>
            <a:r>
              <a:rPr lang="hu-HU" dirty="0"/>
              <a:t>) létrejön</a:t>
            </a:r>
          </a:p>
          <a:p>
            <a:pPr>
              <a:spcBef>
                <a:spcPts val="800"/>
              </a:spcBef>
            </a:pPr>
            <a:r>
              <a:rPr lang="hu-HU" dirty="0"/>
              <a:t>Ahogy lehűl, megfagy, </a:t>
            </a:r>
            <a:r>
              <a:rPr lang="hu-HU" dirty="0" err="1"/>
              <a:t>kb</a:t>
            </a:r>
            <a:r>
              <a:rPr lang="hu-HU" dirty="0"/>
              <a:t> </a:t>
            </a:r>
            <a:r>
              <a:rPr lang="hu-HU" sz="2000" dirty="0"/>
              <a:t>10</a:t>
            </a:r>
            <a:r>
              <a:rPr lang="hu-HU" sz="2000" baseline="30000" dirty="0"/>
              <a:t>-22</a:t>
            </a:r>
            <a:r>
              <a:rPr lang="hu-HU" sz="2000" dirty="0"/>
              <a:t>s </a:t>
            </a:r>
            <a:r>
              <a:rPr lang="hu-HU" dirty="0"/>
              <a:t>múlva hadron gáz </a:t>
            </a:r>
          </a:p>
          <a:p>
            <a:pPr>
              <a:spcBef>
                <a:spcPts val="800"/>
              </a:spcBef>
            </a:pPr>
            <a:r>
              <a:rPr lang="hu-HU" dirty="0"/>
              <a:t>A „megfagyott” részecskéket észleljük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41" r="13089" b="7464"/>
          <a:stretch/>
        </p:blipFill>
        <p:spPr>
          <a:xfrm>
            <a:off x="4674848" y="2927838"/>
            <a:ext cx="4361202" cy="317538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3" y="3069584"/>
            <a:ext cx="4004876" cy="2917978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20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8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Az előadás vázlata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438275"/>
            <a:ext cx="8964612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HBT-effektus, klasszikusan és kvantumosan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Nagyenergiás nehézion-fizika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HBT a nagyenergiás fizikában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 korrelációk erőssége és a részecskekeltés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és a QCD kritikus pontjának keresése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21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578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88349" cy="841224"/>
          </a:xfrm>
        </p:spPr>
        <p:txBody>
          <a:bodyPr/>
          <a:lstStyle/>
          <a:p>
            <a:r>
              <a:rPr lang="hu-HU" dirty="0" err="1"/>
              <a:t>Femtoszkópia</a:t>
            </a:r>
            <a:r>
              <a:rPr lang="hu-HU" dirty="0"/>
              <a:t> a nagyenergiás fizikában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202" y="1172308"/>
            <a:ext cx="9085798" cy="556980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u-HU" sz="2000" dirty="0"/>
              <a:t>Nagyenergiás fizika: mini ősrobbanásban anyagának megismerése</a:t>
            </a:r>
          </a:p>
          <a:p>
            <a:pPr>
              <a:spcBef>
                <a:spcPts val="1200"/>
              </a:spcBef>
            </a:pPr>
            <a:r>
              <a:rPr lang="hu-HU" sz="2000" dirty="0"/>
              <a:t>Extrém gyors „kifagyás”, ~10 </a:t>
            </a:r>
            <a:r>
              <a:rPr lang="hu-HU" sz="2000" dirty="0" err="1"/>
              <a:t>fm</a:t>
            </a:r>
            <a:r>
              <a:rPr lang="hu-HU" sz="2000" dirty="0"/>
              <a:t>/c = 10</a:t>
            </a:r>
            <a:r>
              <a:rPr lang="hu-HU" sz="2000" baseline="30000" dirty="0"/>
              <a:t>-22</a:t>
            </a:r>
            <a:r>
              <a:rPr lang="hu-HU" sz="2000" dirty="0"/>
              <a:t>s</a:t>
            </a:r>
          </a:p>
          <a:p>
            <a:pPr>
              <a:spcBef>
                <a:spcPts val="1200"/>
              </a:spcBef>
            </a:pPr>
            <a:r>
              <a:rPr lang="hu-HU" sz="2000" dirty="0"/>
              <a:t>Keletkező anyag térbeli és időbeli struktúrája?</a:t>
            </a:r>
          </a:p>
          <a:p>
            <a:pPr>
              <a:spcBef>
                <a:spcPts val="1200"/>
              </a:spcBef>
            </a:pPr>
            <a:r>
              <a:rPr lang="hu-HU" sz="2000" dirty="0"/>
              <a:t>A kifagyott </a:t>
            </a:r>
            <a:r>
              <a:rPr lang="hu-HU" sz="2000" dirty="0" err="1"/>
              <a:t>bozonok</a:t>
            </a:r>
            <a:r>
              <a:rPr lang="hu-HU" sz="2000" dirty="0"/>
              <a:t> (</a:t>
            </a:r>
            <a:r>
              <a:rPr lang="hu-HU" sz="2000" dirty="0" err="1"/>
              <a:t>pionok</a:t>
            </a:r>
            <a:r>
              <a:rPr lang="hu-HU" sz="2000" dirty="0"/>
              <a:t>) </a:t>
            </a:r>
            <a:r>
              <a:rPr lang="hu-HU" sz="2000" dirty="0" err="1"/>
              <a:t>HBT-korrelációi</a:t>
            </a:r>
            <a:r>
              <a:rPr lang="hu-HU" sz="2000" dirty="0"/>
              <a:t> segítségével!</a:t>
            </a:r>
          </a:p>
          <a:p>
            <a:pPr>
              <a:spcBef>
                <a:spcPts val="1200"/>
              </a:spcBef>
            </a:pPr>
            <a:r>
              <a:rPr lang="hu-HU" sz="2000" dirty="0" err="1"/>
              <a:t>Pionkeltés</a:t>
            </a:r>
            <a:r>
              <a:rPr lang="hu-HU" sz="2000" dirty="0"/>
              <a:t> térbeli eloszlása: korrelációs függvényből hozzáférhető</a:t>
            </a:r>
          </a:p>
          <a:p>
            <a:pPr>
              <a:spcBef>
                <a:spcPts val="1200"/>
              </a:spcBef>
            </a:pPr>
            <a:endParaRPr lang="hu-HU" sz="2000" dirty="0"/>
          </a:p>
          <a:p>
            <a:pPr>
              <a:spcBef>
                <a:spcPts val="1200"/>
              </a:spcBef>
            </a:pPr>
            <a:endParaRPr lang="hu-HU" sz="2000" dirty="0"/>
          </a:p>
          <a:p>
            <a:pPr>
              <a:spcBef>
                <a:spcPts val="1200"/>
              </a:spcBef>
            </a:pPr>
            <a:endParaRPr lang="hu-HU" sz="2000" dirty="0"/>
          </a:p>
          <a:p>
            <a:pPr>
              <a:spcBef>
                <a:spcPts val="1200"/>
              </a:spcBef>
            </a:pPr>
            <a:endParaRPr lang="hu-HU" sz="2000" dirty="0"/>
          </a:p>
          <a:p>
            <a:pPr>
              <a:spcBef>
                <a:spcPts val="1200"/>
              </a:spcBef>
            </a:pPr>
            <a:endParaRPr lang="hu-HU" sz="2000" dirty="0"/>
          </a:p>
          <a:p>
            <a:pPr>
              <a:spcBef>
                <a:spcPts val="1200"/>
              </a:spcBef>
            </a:pPr>
            <a:r>
              <a:rPr lang="hu-HU" sz="2000" dirty="0"/>
              <a:t>Valójában a teljes téridőbeli szerkezet rekonstruálható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01" y="3545728"/>
            <a:ext cx="4351663" cy="1949100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22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6726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31" y="3639930"/>
            <a:ext cx="4114801" cy="292389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realisztikus forrásfüggvény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44220" y="1084315"/>
                <a:ext cx="8964612" cy="5479510"/>
              </a:xfrm>
            </p:spPr>
            <p:txBody>
              <a:bodyPr/>
              <a:lstStyle/>
              <a:p>
                <a:r>
                  <a:rPr lang="hu-HU" sz="2000" dirty="0"/>
                  <a:t>Legyen a forrás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hu-HU" sz="2000" dirty="0"/>
              </a:p>
              <a:p>
                <a:r>
                  <a:rPr lang="hu-HU" sz="2000" dirty="0"/>
                  <a:t>Ebből a Fourier-trafóval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hu-HU" sz="2000" dirty="0"/>
              </a:p>
              <a:p>
                <a:r>
                  <a:rPr lang="hu-HU" sz="2000" dirty="0"/>
                  <a:t>Általánosan,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hu-HU" sz="2000" dirty="0"/>
                  <a:t> sebességmező, </a:t>
                </a:r>
                <a:br>
                  <a:rPr lang="hu-HU" sz="2000" dirty="0"/>
                </a:b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hőmérséklet,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hu-HU" sz="2000" dirty="0"/>
                  <a:t> sűrűség: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func>
                      <m:func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  <m:d>
                                      <m:d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𝑚𝑇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hu-HU" sz="2000" dirty="0"/>
              </a:p>
              <a:p>
                <a:r>
                  <a:rPr lang="hu-HU" sz="2000" dirty="0"/>
                  <a:t>Legyen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den>
                        </m:f>
                        <m:sSub>
                          <m:sSub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  <m:sSub>
                          <m:sSub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sSub>
                          <m:sSub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000" dirty="0"/>
                  <a:t>,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hu-HU" sz="2000" dirty="0"/>
                  <a:t>,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𝑋𝑌𝑍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hu-HU" sz="2000" dirty="0"/>
              </a:p>
              <a:p>
                <a:r>
                  <a:rPr lang="hu-HU" sz="2000" dirty="0"/>
                  <a:t>Ekkor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sz="2000" dirty="0"/>
                  <a:t> </a:t>
                </a:r>
              </a:p>
              <a:p>
                <a:r>
                  <a:rPr lang="hu-HU" sz="2000" dirty="0"/>
                  <a:t>Nem a geometriai méret!</a:t>
                </a:r>
              </a:p>
              <a:p>
                <a:r>
                  <a:rPr lang="hu-HU" sz="2000" dirty="0"/>
                  <a:t>Relativisztikusan táguló forrással: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HBT</m:t>
                        </m:r>
                      </m:sub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geom</m:t>
                        </m:r>
                      </m:sub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sSubSup>
                              <m:sSub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hu-HU" sz="2000">
                                    <a:latin typeface="Cambria Math" panose="02040503050406030204" pitchFamily="18" charset="0"/>
                                  </a:rPr>
                                  <m:t>geom</m:t>
                                </m:r>
                              </m:sub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sz="2000" dirty="0"/>
                  <a:t>avagy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000" b="0" i="0" smtClean="0">
                              <a:latin typeface="Cambria Math" panose="02040503050406030204" pitchFamily="18" charset="0"/>
                            </a:rPr>
                            <m:t>HBT</m:t>
                          </m:r>
                        </m:sub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hu-HU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000">
                          <a:latin typeface="Cambria Math" panose="02040503050406030204" pitchFamily="18" charset="0"/>
                        </a:rPr>
                        <m:t>konst</m:t>
                      </m:r>
                    </m:oMath>
                  </m:oMathPara>
                </a14:m>
                <a:endParaRPr lang="hu-HU" sz="2000" dirty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hu-HU" sz="1400" dirty="0">
                    <a:solidFill>
                      <a:schemeClr val="tx1"/>
                    </a:solidFill>
                  </a:rPr>
                  <a:t>[Csörgő, </a:t>
                </a:r>
                <a:r>
                  <a:rPr lang="hu-HU" sz="1400" dirty="0" err="1">
                    <a:solidFill>
                      <a:schemeClr val="tx1"/>
                    </a:solidFill>
                  </a:rPr>
                  <a:t>Lörstad</a:t>
                </a:r>
                <a:r>
                  <a:rPr lang="hu-HU" sz="1400" dirty="0">
                    <a:solidFill>
                      <a:schemeClr val="tx1"/>
                    </a:solidFill>
                  </a:rPr>
                  <a:t>, Phys.Rev.C54 (1996) 1390]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220" y="1084315"/>
                <a:ext cx="8964612" cy="5479510"/>
              </a:xfrm>
              <a:blipFill>
                <a:blip r:embed="rId3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/>
          <p:cNvCxnSpPr/>
          <p:nvPr/>
        </p:nvCxnSpPr>
        <p:spPr>
          <a:xfrm flipV="1">
            <a:off x="5486400" y="5113600"/>
            <a:ext cx="3024554" cy="10859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427846" y="4554412"/>
            <a:ext cx="342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dirty="0">
                <a:latin typeface="+mn-lt"/>
              </a:rPr>
              <a:t>[2016-os magyar PHENIX eredmény, </a:t>
            </a:r>
            <a:br>
              <a:rPr lang="hu-HU" sz="1200" dirty="0">
                <a:latin typeface="+mn-lt"/>
              </a:rPr>
            </a:br>
            <a:r>
              <a:rPr lang="hu-HU" sz="1200" dirty="0">
                <a:latin typeface="+mn-lt"/>
              </a:rPr>
              <a:t>publikáció kollaborációs jóváhagyás alatt]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23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068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153399" cy="841224"/>
          </a:xfrm>
        </p:spPr>
        <p:txBody>
          <a:bodyPr/>
          <a:lstStyle/>
          <a:p>
            <a:r>
              <a:rPr lang="hu-HU" dirty="0"/>
              <a:t>Mi van a fenti, egyszerűsített képen túl?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0660" y="1156920"/>
            <a:ext cx="8827477" cy="51969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u-HU" dirty="0"/>
              <a:t>Néhány jelenség bonyolítja az előző egyszerű képet</a:t>
            </a:r>
          </a:p>
          <a:p>
            <a:pPr>
              <a:spcBef>
                <a:spcPts val="1200"/>
              </a:spcBef>
            </a:pPr>
            <a:r>
              <a:rPr lang="hu-HU" dirty="0"/>
              <a:t>Nem statikus forrás: </a:t>
            </a:r>
            <a:r>
              <a:rPr lang="hu-HU" dirty="0" err="1"/>
              <a:t>bonyult</a:t>
            </a:r>
            <a:r>
              <a:rPr lang="hu-HU" dirty="0"/>
              <a:t> </a:t>
            </a:r>
            <a:r>
              <a:rPr lang="hu-HU" dirty="0" err="1"/>
              <a:t>forrás</a:t>
            </a:r>
            <a:r>
              <a:rPr lang="hu-HU" dirty="0"/>
              <a:t> és korrelációs </a:t>
            </a:r>
            <a:r>
              <a:rPr lang="hu-HU" dirty="0" err="1"/>
              <a:t>fv</a:t>
            </a:r>
            <a:r>
              <a:rPr lang="hu-HU" dirty="0"/>
              <a:t>.</a:t>
            </a:r>
          </a:p>
          <a:p>
            <a:pPr>
              <a:spcBef>
                <a:spcPts val="1200"/>
              </a:spcBef>
            </a:pPr>
            <a:r>
              <a:rPr lang="hu-HU" dirty="0"/>
              <a:t>Végállapotbeli kölcsönhatások: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Vizsgált </a:t>
            </a:r>
            <a:r>
              <a:rPr lang="hu-HU" dirty="0" err="1"/>
              <a:t>bozonok</a:t>
            </a:r>
            <a:r>
              <a:rPr lang="hu-HU" dirty="0"/>
              <a:t> közti erős kölcsönhatás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Töltött </a:t>
            </a:r>
            <a:r>
              <a:rPr lang="hu-HU" dirty="0" err="1"/>
              <a:t>bozonok</a:t>
            </a:r>
            <a:r>
              <a:rPr lang="hu-HU" dirty="0"/>
              <a:t> közti elektromágneses kölcsönhatás</a:t>
            </a:r>
          </a:p>
          <a:p>
            <a:pPr>
              <a:spcBef>
                <a:spcPts val="1200"/>
              </a:spcBef>
            </a:pPr>
            <a:r>
              <a:rPr lang="hu-HU" dirty="0"/>
              <a:t>Részecskék egy része rezonanciabomlásból keletkezik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Jó néhány 50 </a:t>
            </a:r>
            <a:r>
              <a:rPr lang="hu-HU" dirty="0" err="1"/>
              <a:t>fm</a:t>
            </a:r>
            <a:r>
              <a:rPr lang="hu-HU" dirty="0"/>
              <a:t>/c-nél később elbomló részecske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Ezek bomlástermékei „máshogy korrelálnak”</a:t>
            </a:r>
          </a:p>
          <a:p>
            <a:pPr>
              <a:spcBef>
                <a:spcPts val="1200"/>
              </a:spcBef>
            </a:pPr>
            <a:r>
              <a:rPr lang="hu-HU" dirty="0"/>
              <a:t>Koordinátarendszer szerepe</a:t>
            </a:r>
          </a:p>
          <a:p>
            <a:pPr lvl="1">
              <a:spcBef>
                <a:spcPts val="1200"/>
              </a:spcBef>
            </a:pPr>
            <a:r>
              <a:rPr lang="hu-HU" dirty="0"/>
              <a:t>1D vagy 3D impulzuskülönbség eloszlásainak mérése?</a:t>
            </a:r>
          </a:p>
          <a:p>
            <a:pPr>
              <a:spcBef>
                <a:spcPts val="1200"/>
              </a:spcBef>
            </a:pPr>
            <a:r>
              <a:rPr lang="hu-HU" dirty="0"/>
              <a:t>Mindezekből sok plusz információ nyerhető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24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5199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Az előadás vázlata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438275"/>
            <a:ext cx="8964612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HBT-effektus, klasszikusan és kvantumosan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Nagyenergiás nehézion-fizika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a nagyenergiás fizikában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A HBT korrelációk erőssége és a részecskekeltés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és a QCD kritikus pontjának keresése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25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714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Rezonanciabomlások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8951"/>
                <a:ext cx="9144000" cy="3400989"/>
              </a:xfrm>
            </p:spPr>
            <p:txBody>
              <a:bodyPr/>
              <a:lstStyle/>
              <a:p>
                <a:r>
                  <a:rPr lang="hu-HU" sz="2000" dirty="0"/>
                  <a:t>Rezonancia-pionok: </a:t>
                </a:r>
                <a:br>
                  <a:rPr lang="hu-HU" sz="2000" dirty="0"/>
                </a:b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mag</m:t>
                        </m:r>
                      </m:sub>
                    </m:sSub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gl</m:t>
                        </m:r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ria</m:t>
                        </m:r>
                      </m:sub>
                    </m:sSub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hu-HU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mag</m:t>
                        </m:r>
                      </m:sub>
                    </m:sSub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gl</m:t>
                        </m:r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ria</m:t>
                        </m:r>
                      </m:sub>
                    </m:sSub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hu-HU" sz="2000" dirty="0"/>
              </a:p>
              <a:p>
                <a:r>
                  <a:rPr lang="hu-HU" sz="2000" dirty="0"/>
                  <a:t>Mag (</a:t>
                </a:r>
                <a:r>
                  <a:rPr lang="hu-HU" sz="2000" dirty="0" err="1"/>
                  <a:t>core</a:t>
                </a:r>
                <a:r>
                  <a:rPr lang="hu-HU" sz="2000" dirty="0"/>
                  <a:t>): „</a:t>
                </a:r>
                <a:r>
                  <a:rPr lang="hu-HU" sz="2000" dirty="0" err="1"/>
                  <a:t>primordiális</a:t>
                </a:r>
                <a:r>
                  <a:rPr lang="hu-HU" sz="2000" dirty="0"/>
                  <a:t>” </a:t>
                </a:r>
                <a:r>
                  <a:rPr lang="hu-HU" sz="2000" dirty="0" err="1"/>
                  <a:t>pionok</a:t>
                </a:r>
                <a:r>
                  <a:rPr lang="hu-HU" sz="2000" dirty="0"/>
                  <a:t>, 5-10 </a:t>
                </a:r>
                <a:r>
                  <a:rPr lang="hu-HU" sz="2000" dirty="0" err="1"/>
                  <a:t>fm</a:t>
                </a:r>
                <a:r>
                  <a:rPr lang="hu-HU" sz="2000" dirty="0"/>
                  <a:t> méretű </a:t>
                </a:r>
                <a:r>
                  <a:rPr lang="hu-HU" sz="2000" dirty="0" err="1"/>
                  <a:t>regióból</a:t>
                </a:r>
                <a:r>
                  <a:rPr lang="hu-HU" sz="2000" dirty="0"/>
                  <a:t> jönnek</a:t>
                </a:r>
              </a:p>
              <a:p>
                <a:r>
                  <a:rPr lang="hu-HU" sz="2000" dirty="0"/>
                  <a:t>Glória (</a:t>
                </a:r>
                <a:r>
                  <a:rPr lang="hu-HU" sz="2000" dirty="0" err="1"/>
                  <a:t>halo</a:t>
                </a:r>
                <a:r>
                  <a:rPr lang="hu-HU" sz="2000" dirty="0"/>
                  <a:t>): rezonanciabomlásokból, &gt;50 </a:t>
                </a:r>
                <a:r>
                  <a:rPr lang="hu-HU" sz="2000" dirty="0" err="1"/>
                  <a:t>fm</a:t>
                </a:r>
                <a:r>
                  <a:rPr lang="hu-HU" sz="2000" dirty="0"/>
                  <a:t> távolságból</a:t>
                </a:r>
              </a:p>
              <a:p>
                <a:r>
                  <a:rPr lang="hu-HU" sz="2000" dirty="0"/>
                  <a:t>Fourier: inverz szélesség, 50 </a:t>
                </a:r>
                <a:r>
                  <a:rPr lang="hu-HU" sz="2000" dirty="0" err="1"/>
                  <a:t>fm</a:t>
                </a:r>
                <a:r>
                  <a:rPr lang="hu-HU" sz="2000" dirty="0"/>
                  <a:t> </a:t>
                </a:r>
                <a:r>
                  <a:rPr lang="hu-HU" sz="2000" dirty="0">
                    <a:sym typeface="Symbol" panose="05050102010706020507" pitchFamily="18" charset="2"/>
                  </a:rPr>
                  <a:t> 4 </a:t>
                </a:r>
                <a:r>
                  <a:rPr lang="hu-HU" sz="2000" dirty="0" err="1">
                    <a:sym typeface="Symbol" panose="05050102010706020507" pitchFamily="18" charset="2"/>
                  </a:rPr>
                  <a:t>MeV</a:t>
                </a:r>
                <a:r>
                  <a:rPr lang="hu-HU" sz="2000" dirty="0">
                    <a:sym typeface="Symbol" panose="05050102010706020507" pitchFamily="18" charset="2"/>
                  </a:rPr>
                  <a:t>/c (ħ = 197 </a:t>
                </a:r>
                <a:r>
                  <a:rPr lang="hu-HU" sz="2000" dirty="0" err="1">
                    <a:sym typeface="Symbol" panose="05050102010706020507" pitchFamily="18" charset="2"/>
                  </a:rPr>
                  <a:t>MeV</a:t>
                </a:r>
                <a:r>
                  <a:rPr lang="hu-HU" sz="2000" dirty="0">
                    <a:sym typeface="Symbol" panose="05050102010706020507" pitchFamily="18" charset="2"/>
                  </a:rPr>
                  <a:t> </a:t>
                </a:r>
                <a:r>
                  <a:rPr lang="hu-HU" sz="2000" dirty="0" err="1">
                    <a:sym typeface="Symbol" panose="05050102010706020507" pitchFamily="18" charset="2"/>
                  </a:rPr>
                  <a:t>fm</a:t>
                </a:r>
                <a:r>
                  <a:rPr lang="hu-HU" sz="2000" dirty="0">
                    <a:sym typeface="Symbol" panose="05050102010706020507" pitchFamily="18" charset="2"/>
                  </a:rPr>
                  <a:t>/c)</a:t>
                </a:r>
              </a:p>
              <a:p>
                <a:r>
                  <a:rPr lang="hu-HU" sz="2000" dirty="0"/>
                  <a:t>Itt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gl</m:t>
                        </m:r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ria</m:t>
                        </m:r>
                      </m:sub>
                    </m:sSub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hu-HU" sz="2000" dirty="0"/>
                  <a:t> nagyon keskeny, gyakorlatilag nem mérhető</a:t>
                </a:r>
              </a:p>
              <a:p>
                <a:r>
                  <a:rPr lang="hu-HU" sz="2000" dirty="0"/>
                  <a:t>Detektorok impulzusfelbontása rosszabb ennél</a:t>
                </a:r>
              </a:p>
              <a:p>
                <a:r>
                  <a:rPr lang="hu-HU" dirty="0"/>
                  <a:t>Mérhető impulzusokra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1800" dirty="0"/>
                  <a:t>, ahol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mag</m:t>
                            </m:r>
                            <m: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m:rPr>
                                <m:sty m:val="p"/>
                              </m:rP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mag</m:t>
                            </m:r>
                            <m: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gl</m:t>
                            </m:r>
                            <m: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m:rPr>
                                <m:sty m:val="p"/>
                              </m:rP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ria</m:t>
                            </m:r>
                            <m: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8951"/>
                <a:ext cx="9144000" cy="3400989"/>
              </a:xfrm>
              <a:blipFill>
                <a:blip r:embed="rId2"/>
                <a:stretch>
                  <a:fillRect l="-867" t="-12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817"/>
            <a:ext cx="6328134" cy="1830781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5330" y="4302368"/>
            <a:ext cx="2479197" cy="203583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79388" y="6050039"/>
            <a:ext cx="6438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latin typeface="+mn-lt"/>
              </a:rPr>
              <a:t>[Csörgő, </a:t>
            </a:r>
            <a:r>
              <a:rPr lang="hu-HU" sz="1400" dirty="0" err="1">
                <a:latin typeface="+mn-lt"/>
              </a:rPr>
              <a:t>Lörstad</a:t>
            </a:r>
            <a:r>
              <a:rPr lang="hu-HU" sz="1400" dirty="0">
                <a:latin typeface="+mn-lt"/>
              </a:rPr>
              <a:t>, </a:t>
            </a:r>
            <a:r>
              <a:rPr lang="hu-HU" sz="1400" dirty="0" err="1">
                <a:latin typeface="+mn-lt"/>
              </a:rPr>
              <a:t>Zimányi</a:t>
            </a:r>
            <a:r>
              <a:rPr lang="hu-HU" sz="1400" dirty="0">
                <a:latin typeface="+mn-lt"/>
              </a:rPr>
              <a:t>, Z.Phys.C71 (1996)]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26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498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ím 1"/>
              <p:cNvSpPr>
                <a:spLocks noGrp="1"/>
              </p:cNvSpPr>
              <p:nvPr>
                <p:ph type="title"/>
              </p:nvPr>
            </p:nvSpPr>
            <p:spPr>
              <a:xfrm>
                <a:off x="465992" y="165253"/>
                <a:ext cx="8361485" cy="841224"/>
              </a:xfrm>
            </p:spPr>
            <p:txBody>
              <a:bodyPr/>
              <a:lstStyle/>
              <a:p>
                <a:r>
                  <a:rPr lang="hu-HU" dirty="0"/>
                  <a:t>A korrelációk erősségének (</a:t>
                </a:r>
                <a14:m>
                  <m:oMath xmlns:m="http://schemas.openxmlformats.org/officeDocument/2006/math">
                    <m:r>
                      <a:rPr lang="hu-HU" sz="36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hu-HU" dirty="0"/>
                  <a:t>) módosulása </a:t>
                </a:r>
              </a:p>
            </p:txBody>
          </p:sp>
        </mc:Choice>
        <mc:Fallback xmlns="">
          <p:sp>
            <p:nvSpPr>
              <p:cNvPr id="2" name="Cím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5992" y="165253"/>
                <a:ext cx="8361485" cy="841224"/>
              </a:xfrm>
              <a:blipFill>
                <a:blip r:embed="rId2"/>
                <a:stretch>
                  <a:fillRect l="-1822" r="-1968" b="-10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70338" y="1251440"/>
                <a:ext cx="8965712" cy="5046784"/>
              </a:xfrm>
            </p:spPr>
            <p:txBody>
              <a:bodyPr/>
              <a:lstStyle/>
              <a:p>
                <a:r>
                  <a:rPr lang="hu-HU" sz="2000" dirty="0"/>
                  <a:t>Mag/glória arány, rezonanciákból bomló és eredeti </a:t>
                </a:r>
                <a:r>
                  <a:rPr lang="hu-HU" sz="2000" dirty="0" err="1"/>
                  <a:t>pionok</a:t>
                </a:r>
                <a:r>
                  <a:rPr lang="hu-HU" sz="2000" dirty="0"/>
                  <a:t> aránya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hu-HU" dirty="0"/>
                  <a:t>, ahol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mag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>
                                <a:latin typeface="Cambria Math" panose="02040503050406030204" pitchFamily="18" charset="0"/>
                              </a:rPr>
                              <m:t>mag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gl</m:t>
                            </m:r>
                            <m:r>
                              <a:rPr lang="hu-HU" b="0" i="0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 panose="02040503050406030204" pitchFamily="18" charset="0"/>
                              </a:rPr>
                              <m:t>ria</m:t>
                            </m:r>
                          </m:sub>
                        </m:sSub>
                      </m:den>
                    </m:f>
                  </m:oMath>
                </a14:m>
                <a:endParaRPr lang="hu-HU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hu-HU" b="0" i="1" smtClean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hu-HU" dirty="0"/>
              </a:p>
              <a:p>
                <a:r>
                  <a:rPr lang="hu-HU" sz="2000" dirty="0"/>
                  <a:t>Koherens részecskekeltés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i="0">
                            <a:latin typeface="Cambria Math" panose="02040503050406030204" pitchFamily="18" charset="0"/>
                          </a:rPr>
                          <m:t>mag</m:t>
                        </m:r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koherens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>
                            <a:latin typeface="Cambria Math" panose="02040503050406030204" pitchFamily="18" charset="0"/>
                          </a:rPr>
                          <m:t>mag</m:t>
                        </m:r>
                      </m:sub>
                    </m:sSub>
                  </m:oMath>
                </a14:m>
                <a:r>
                  <a:rPr lang="hu-HU" sz="20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hu-HU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br>
                  <a:rPr lang="hu-HU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r>
                  <a:rPr lang="hu-HU" sz="2000" dirty="0"/>
                  <a:t>Egyéb hatások? </a:t>
                </a:r>
              </a:p>
              <a:p>
                <a:r>
                  <a:rPr lang="hu-HU" sz="2000" dirty="0"/>
                  <a:t>Egy ötlet: random tér, </a:t>
                </a:r>
                <a:r>
                  <a:rPr lang="hu-HU" sz="2000" dirty="0" err="1"/>
                  <a:t>Aharonov-Bohm</a:t>
                </a:r>
                <a:r>
                  <a:rPr lang="hu-HU" sz="2000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hu-HU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=3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hu-HU" dirty="0"/>
              </a:p>
              <a:p>
                <a:r>
                  <a:rPr lang="hu-HU" sz="2000" dirty="0"/>
                  <a:t>Kvantumoptika?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38" y="1251440"/>
                <a:ext cx="8965712" cy="5046784"/>
              </a:xfrm>
              <a:blipFill>
                <a:blip r:embed="rId3"/>
                <a:stretch>
                  <a:fillRect l="-748" t="-725" r="-1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413" y="3586948"/>
            <a:ext cx="1810064" cy="1868107"/>
          </a:xfrm>
          <a:prstGeom prst="rect">
            <a:avLst/>
          </a:prstGeom>
        </p:spPr>
      </p:pic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15208" y="5408211"/>
            <a:ext cx="412879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[Csörgő,</a:t>
            </a:r>
            <a:r>
              <a:rPr kumimoji="0" lang="hu-HU" altLang="hu-HU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hu-HU" altLang="hu-HU" sz="140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Heavy</a:t>
            </a:r>
            <a:r>
              <a:rPr lang="hu-HU" altLang="hu-HU" sz="1400" dirty="0">
                <a:latin typeface="+mn-lt"/>
              </a:rPr>
              <a:t> Ion </a:t>
            </a:r>
            <a:r>
              <a:rPr lang="hu-HU" altLang="hu-HU" sz="1400" dirty="0" err="1">
                <a:latin typeface="+mn-lt"/>
              </a:rPr>
              <a:t>Phys</a:t>
            </a:r>
            <a:r>
              <a:rPr lang="hu-HU" altLang="hu-HU" sz="1400" dirty="0">
                <a:latin typeface="+mn-lt"/>
              </a:rPr>
              <a:t>. 15(2002)1]</a:t>
            </a:r>
            <a:endParaRPr kumimoji="0" lang="hu-HU" altLang="hu-H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algn="ctr" eaLnBrk="0" hangingPunct="0"/>
            <a:r>
              <a:rPr lang="hu-HU" altLang="hu-HU" sz="1400" dirty="0">
                <a:latin typeface="+mn-lt"/>
              </a:rPr>
              <a:t>[</a:t>
            </a:r>
            <a:r>
              <a:rPr lang="hu-HU" altLang="hu-HU" sz="1400" dirty="0" err="1">
                <a:latin typeface="+mn-lt"/>
              </a:rPr>
              <a:t>Sinyukov</a:t>
            </a:r>
            <a:r>
              <a:rPr lang="hu-HU" altLang="hu-HU" sz="1400" dirty="0">
                <a:latin typeface="+mn-lt"/>
              </a:rPr>
              <a:t>, </a:t>
            </a:r>
            <a:r>
              <a:rPr lang="hu-HU" altLang="hu-HU" sz="1400" dirty="0" err="1">
                <a:latin typeface="+mn-lt"/>
              </a:rPr>
              <a:t>Z.Phys</a:t>
            </a:r>
            <a:r>
              <a:rPr lang="hu-HU" altLang="hu-HU" sz="1400" dirty="0">
                <a:latin typeface="+mn-lt"/>
              </a:rPr>
              <a:t>. C61 (1994) 593]</a:t>
            </a:r>
            <a:endParaRPr kumimoji="0" lang="hu-HU" altLang="hu-H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[Csanád et al. </a:t>
            </a:r>
            <a:r>
              <a:rPr kumimoji="0" lang="hu-HU" altLang="hu-HU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</a:t>
            </a:r>
            <a:r>
              <a:rPr kumimoji="0" lang="hu-HU" altLang="hu-HU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PHENIX</a:t>
            </a:r>
            <a:r>
              <a:rPr kumimoji="0" lang="hu-HU" altLang="hu-H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</a:t>
            </a:r>
            <a:br>
              <a:rPr kumimoji="0" lang="hu-HU" altLang="hu-H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hu-HU" altLang="hu-HU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Nucl.Phys</a:t>
            </a:r>
            <a:r>
              <a:rPr kumimoji="0" lang="hu-HU" altLang="hu-H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 A774 (2006) 611]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400" dirty="0">
                <a:latin typeface="+mn-lt"/>
              </a:rPr>
              <a:t>[</a:t>
            </a:r>
            <a:r>
              <a:rPr lang="hu-HU" altLang="hu-HU" sz="1400" dirty="0" err="1">
                <a:latin typeface="+mn-lt"/>
              </a:rPr>
              <a:t>Jakovác</a:t>
            </a:r>
            <a:r>
              <a:rPr lang="hu-HU" altLang="hu-HU" sz="1400" dirty="0">
                <a:latin typeface="+mn-lt"/>
              </a:rPr>
              <a:t>, </a:t>
            </a:r>
            <a:r>
              <a:rPr lang="hu-HU" altLang="hu-HU" sz="1400" dirty="0" err="1">
                <a:latin typeface="+mn-lt"/>
              </a:rPr>
              <a:t>Lökös</a:t>
            </a:r>
            <a:r>
              <a:rPr lang="hu-HU" altLang="hu-HU" sz="1400" dirty="0">
                <a:latin typeface="+mn-lt"/>
              </a:rPr>
              <a:t>, Csanád, </a:t>
            </a:r>
            <a:r>
              <a:rPr lang="hu-HU" altLang="hu-HU" sz="1400" dirty="0" err="1">
                <a:latin typeface="+mn-lt"/>
              </a:rPr>
              <a:t>private</a:t>
            </a:r>
            <a:r>
              <a:rPr lang="hu-HU" altLang="hu-HU" sz="1400" dirty="0">
                <a:latin typeface="+mn-lt"/>
              </a:rPr>
              <a:t> </a:t>
            </a:r>
            <a:r>
              <a:rPr lang="hu-HU" altLang="hu-HU" sz="1400" dirty="0" err="1">
                <a:latin typeface="+mn-lt"/>
              </a:rPr>
              <a:t>comm</a:t>
            </a:r>
            <a:r>
              <a:rPr lang="hu-HU" altLang="hu-HU" sz="1400" dirty="0">
                <a:latin typeface="+mn-lt"/>
              </a:rPr>
              <a:t>.]</a:t>
            </a:r>
            <a:endParaRPr kumimoji="0" lang="hu-HU" altLang="hu-HU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338" y="1649487"/>
            <a:ext cx="1899139" cy="1925738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27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588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98" y="3665343"/>
            <a:ext cx="2652100" cy="228808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49" y="3723001"/>
            <a:ext cx="2854225" cy="222719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46" y="3748517"/>
            <a:ext cx="3132140" cy="21974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88349" cy="841224"/>
          </a:xfrm>
        </p:spPr>
        <p:txBody>
          <a:bodyPr/>
          <a:lstStyle/>
          <a:p>
            <a:r>
              <a:rPr lang="hu-HU" dirty="0"/>
              <a:t>A HBT korreláció és a </a:t>
            </a:r>
            <a:r>
              <a:rPr lang="hu-HU" dirty="0" err="1"/>
              <a:t>királis</a:t>
            </a:r>
            <a:r>
              <a:rPr lang="hu-HU" dirty="0"/>
              <a:t> szimmetria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" y="1174938"/>
                <a:ext cx="8968154" cy="3253456"/>
              </a:xfrm>
            </p:spPr>
            <p:txBody>
              <a:bodyPr/>
              <a:lstStyle/>
              <a:p>
                <a:r>
                  <a:rPr lang="hu-HU" dirty="0"/>
                  <a:t>Nagy hőmérsékleteken mezontömegek módosulhatnak</a:t>
                </a:r>
              </a:p>
              <a:p>
                <a:pPr lvl="1"/>
                <a:r>
                  <a:rPr lang="hu-HU" dirty="0" err="1"/>
                  <a:t>Királis</a:t>
                </a:r>
                <a:r>
                  <a:rPr lang="hu-HU" dirty="0"/>
                  <a:t> szimmetria részleges helyreállása</a:t>
                </a:r>
              </a:p>
              <a:p>
                <a:pPr lvl="1"/>
                <a:r>
                  <a:rPr lang="hu-HU" dirty="0"/>
                  <a:t>„Elveszett”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err="1"/>
                  <a:t>Goldstone</a:t>
                </a:r>
                <a:r>
                  <a:rPr lang="hu-HU" dirty="0"/>
                  <a:t>-mezon </a:t>
                </a:r>
              </a:p>
              <a:p>
                <a:pPr lvl="1"/>
                <a:r>
                  <a:rPr lang="hu-HU" dirty="0"/>
                  <a:t>Sok </a:t>
                </a:r>
                <a14:m>
                  <m:oMath xmlns:m="http://schemas.openxmlformats.org/officeDocument/2006/math">
                    <m:r>
                      <a:rPr lang="hu-HU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hu-HU" sz="22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dirty="0"/>
                  <a:t> mezon, </a:t>
                </a:r>
                <a:r>
                  <a:rPr lang="hu-HU" dirty="0" err="1"/>
                  <a:t>pionra</a:t>
                </a:r>
                <a:r>
                  <a:rPr lang="hu-HU" dirty="0"/>
                  <a:t> bomlás</a:t>
                </a:r>
              </a:p>
              <a:p>
                <a:pPr lvl="1"/>
                <a:r>
                  <a:rPr lang="hu-HU" dirty="0"/>
                  <a:t>Sok kis impulzusú „glória” </a:t>
                </a:r>
                <a:r>
                  <a:rPr lang="hu-HU" dirty="0" err="1"/>
                  <a:t>pion</a:t>
                </a:r>
                <a:endParaRPr lang="hu-HU" dirty="0"/>
              </a:p>
              <a:p>
                <a:pPr lvl="1"/>
                <a:r>
                  <a:rPr lang="hu-HU" dirty="0"/>
                  <a:t>Korreláció erőssége (</a:t>
                </a:r>
                <a14:m>
                  <m:oMath xmlns:m="http://schemas.openxmlformats.org/officeDocument/2006/math">
                    <m:r>
                      <a:rPr lang="hu-HU" sz="22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hu-HU" dirty="0"/>
                  <a:t>) lecsökken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174938"/>
                <a:ext cx="8968154" cy="3253456"/>
              </a:xfrm>
              <a:blipFill>
                <a:blip r:embed="rId5"/>
                <a:stretch>
                  <a:fillRect l="-884" t="-13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974" y="1984826"/>
            <a:ext cx="1831199" cy="1750910"/>
          </a:xfrm>
          <a:prstGeom prst="rect">
            <a:avLst/>
          </a:prstGeom>
        </p:spPr>
      </p:pic>
      <p:sp>
        <p:nvSpPr>
          <p:cNvPr id="12" name="Élőláb hely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5572" y="2045144"/>
            <a:ext cx="1712583" cy="139423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805" y="5931449"/>
            <a:ext cx="528266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hu-HU" altLang="hu-HU" sz="1200" dirty="0">
                <a:latin typeface="+mn-lt"/>
              </a:rPr>
              <a:t>[</a:t>
            </a:r>
            <a:r>
              <a:rPr lang="hu-HU" altLang="hu-HU" sz="1200" dirty="0" err="1">
                <a:latin typeface="+mn-lt"/>
              </a:rPr>
              <a:t>Kapusta</a:t>
            </a:r>
            <a:r>
              <a:rPr lang="hu-HU" altLang="hu-HU" sz="1200" dirty="0">
                <a:latin typeface="+mn-lt"/>
              </a:rPr>
              <a:t>, </a:t>
            </a:r>
            <a:r>
              <a:rPr lang="hu-HU" altLang="hu-HU" sz="1200" dirty="0" err="1">
                <a:latin typeface="+mn-lt"/>
              </a:rPr>
              <a:t>Kharzeev</a:t>
            </a:r>
            <a:r>
              <a:rPr lang="hu-HU" altLang="hu-HU" sz="1200" dirty="0">
                <a:latin typeface="+mn-lt"/>
              </a:rPr>
              <a:t>, </a:t>
            </a:r>
            <a:r>
              <a:rPr lang="hu-HU" altLang="hu-HU" sz="1200" dirty="0" err="1">
                <a:latin typeface="+mn-lt"/>
              </a:rPr>
              <a:t>McLerran</a:t>
            </a:r>
            <a:r>
              <a:rPr lang="hu-HU" altLang="hu-HU" sz="1200" dirty="0">
                <a:latin typeface="+mn-lt"/>
              </a:rPr>
              <a:t>, </a:t>
            </a:r>
            <a:r>
              <a:rPr lang="hu-HU" altLang="hu-HU" sz="1200" dirty="0" err="1">
                <a:latin typeface="+mn-lt"/>
              </a:rPr>
              <a:t>Phys.Rev</a:t>
            </a:r>
            <a:r>
              <a:rPr lang="hu-HU" altLang="hu-HU" sz="1200" dirty="0">
                <a:latin typeface="+mn-lt"/>
              </a:rPr>
              <a:t>. D53 (1996) 5028]</a:t>
            </a:r>
          </a:p>
          <a:p>
            <a:pPr lvl="0" eaLnBrk="0" hangingPunct="0"/>
            <a:r>
              <a:rPr lang="hu-HU" altLang="hu-HU" sz="1200" dirty="0">
                <a:latin typeface="+mn-lt"/>
              </a:rPr>
              <a:t>[</a:t>
            </a:r>
            <a:r>
              <a:rPr lang="hu-HU" altLang="hu-HU" sz="1200" dirty="0" err="1">
                <a:latin typeface="+mn-lt"/>
              </a:rPr>
              <a:t>Vance</a:t>
            </a:r>
            <a:r>
              <a:rPr lang="hu-HU" altLang="hu-HU" sz="1200" dirty="0">
                <a:latin typeface="+mn-lt"/>
              </a:rPr>
              <a:t>, Csörgő, </a:t>
            </a:r>
            <a:r>
              <a:rPr lang="hu-HU" altLang="hu-HU" sz="1200" dirty="0" err="1">
                <a:latin typeface="+mn-lt"/>
              </a:rPr>
              <a:t>Kharzeev</a:t>
            </a:r>
            <a:r>
              <a:rPr lang="hu-HU" altLang="hu-HU" sz="1200" dirty="0">
                <a:latin typeface="+mn-lt"/>
              </a:rPr>
              <a:t>, </a:t>
            </a:r>
            <a:r>
              <a:rPr lang="hu-HU" altLang="hu-HU" sz="1200" dirty="0" err="1">
                <a:latin typeface="+mn-lt"/>
              </a:rPr>
              <a:t>Phys.Rev.Lett</a:t>
            </a:r>
            <a:r>
              <a:rPr lang="hu-HU" altLang="hu-HU" sz="1200" dirty="0">
                <a:latin typeface="+mn-lt"/>
              </a:rPr>
              <a:t>. 81 (1998) 2205]</a:t>
            </a:r>
          </a:p>
          <a:p>
            <a:pPr lvl="0" eaLnBrk="0" hangingPunct="0"/>
            <a:r>
              <a:rPr lang="hu-HU" altLang="hu-HU" sz="1200" dirty="0">
                <a:latin typeface="+mn-lt"/>
              </a:rPr>
              <a:t>[Csörgő, Vértesi, Sziklai, </a:t>
            </a:r>
            <a:r>
              <a:rPr lang="hu-HU" altLang="hu-HU" sz="1200" dirty="0" err="1">
                <a:latin typeface="+mn-lt"/>
              </a:rPr>
              <a:t>Phys.Rev.Lett</a:t>
            </a:r>
            <a:r>
              <a:rPr lang="hu-HU" altLang="hu-HU" sz="1200" dirty="0">
                <a:latin typeface="+mn-lt"/>
              </a:rPr>
              <a:t>. 105 (2010) 182301]</a:t>
            </a:r>
          </a:p>
          <a:p>
            <a:pPr lvl="0" eaLnBrk="0" hangingPunct="0"/>
            <a:r>
              <a:rPr kumimoji="0" lang="hu-HU" altLang="hu-H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[2016-os magyar PHENIX</a:t>
            </a:r>
            <a:r>
              <a:rPr kumimoji="0" lang="hu-HU" altLang="hu-H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eredmény, publikáció jóváhagyás alatt]</a:t>
            </a:r>
            <a:endParaRPr kumimoji="0" lang="hu-HU" altLang="hu-H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28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809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9" y="2463403"/>
            <a:ext cx="4406679" cy="333839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1" y="187569"/>
            <a:ext cx="8074268" cy="748570"/>
          </a:xfrm>
        </p:spPr>
        <p:txBody>
          <a:bodyPr/>
          <a:lstStyle/>
          <a:p>
            <a:r>
              <a:rPr lang="hu-HU" dirty="0"/>
              <a:t>A korrelációk erőssége: mérések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9" y="1438275"/>
            <a:ext cx="9058396" cy="4318000"/>
          </a:xfrm>
        </p:spPr>
        <p:txBody>
          <a:bodyPr/>
          <a:lstStyle/>
          <a:p>
            <a:r>
              <a:rPr lang="hu-HU" dirty="0"/>
              <a:t>10</a:t>
            </a:r>
            <a:r>
              <a:rPr lang="hu-HU" baseline="30000" dirty="0"/>
              <a:t>12 </a:t>
            </a:r>
            <a:r>
              <a:rPr lang="hu-HU" dirty="0"/>
              <a:t>K hőmérsékletű </a:t>
            </a:r>
            <a:r>
              <a:rPr lang="hu-HU" dirty="0" err="1"/>
              <a:t>pionforrás</a:t>
            </a:r>
            <a:r>
              <a:rPr lang="hu-HU" dirty="0"/>
              <a:t> </a:t>
            </a:r>
            <a:r>
              <a:rPr lang="hu-HU" dirty="0" err="1">
                <a:cs typeface="Calibri" panose="020F0502020204030204" pitchFamily="34" charset="0"/>
              </a:rPr>
              <a:t>Bose</a:t>
            </a:r>
            <a:r>
              <a:rPr lang="hu-HU" dirty="0">
                <a:cs typeface="Calibri" panose="020F0502020204030204" pitchFamily="34" charset="0"/>
              </a:rPr>
              <a:t>-Einstein-korrelációi</a:t>
            </a:r>
            <a:endParaRPr lang="hu-HU" dirty="0"/>
          </a:p>
          <a:p>
            <a:r>
              <a:rPr lang="hu-HU" dirty="0"/>
              <a:t>Függés a kijövő részecske energiájától (itt: </a:t>
            </a:r>
            <a:r>
              <a:rPr lang="hu-HU" dirty="0" err="1"/>
              <a:t>m</a:t>
            </a:r>
            <a:r>
              <a:rPr lang="hu-HU" baseline="-25000" dirty="0" err="1"/>
              <a:t>T</a:t>
            </a:r>
            <a:r>
              <a:rPr lang="hu-HU" dirty="0"/>
              <a:t>); oka?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87" y="2463403"/>
            <a:ext cx="4293112" cy="3011947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647328" y="5649284"/>
            <a:ext cx="4505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>
                <a:latin typeface="+mn-lt"/>
              </a:rPr>
              <a:t>[</a:t>
            </a:r>
            <a:r>
              <a:rPr lang="hu-HU" sz="1400" dirty="0">
                <a:latin typeface="+mn-lt"/>
              </a:rPr>
              <a:t>2016-os</a:t>
            </a:r>
            <a:r>
              <a:rPr lang="hu-HU" sz="1600" dirty="0">
                <a:latin typeface="+mn-lt"/>
              </a:rPr>
              <a:t> magyar PHENIX eredmény, </a:t>
            </a:r>
            <a:br>
              <a:rPr lang="hu-HU" sz="1600" dirty="0">
                <a:latin typeface="+mn-lt"/>
              </a:rPr>
            </a:br>
            <a:r>
              <a:rPr lang="hu-HU" sz="1600" dirty="0">
                <a:latin typeface="+mn-lt"/>
              </a:rPr>
              <a:t>publikáció kollaborációs jóváhagyás alatt]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28578" y="5691784"/>
            <a:ext cx="283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n-lt"/>
              </a:rPr>
              <a:t>[Csanád et al. [</a:t>
            </a:r>
            <a:r>
              <a:rPr lang="hu-HU" sz="1400" dirty="0" err="1">
                <a:latin typeface="+mn-lt"/>
              </a:rPr>
              <a:t>for</a:t>
            </a:r>
            <a:r>
              <a:rPr lang="hu-HU" sz="1400" dirty="0">
                <a:latin typeface="+mn-lt"/>
              </a:rPr>
              <a:t> PHENIX], </a:t>
            </a:r>
            <a:br>
              <a:rPr lang="hu-HU" sz="1400" dirty="0">
                <a:latin typeface="+mn-lt"/>
              </a:rPr>
            </a:br>
            <a:r>
              <a:rPr lang="hu-HU" sz="1400" dirty="0" err="1">
                <a:latin typeface="+mn-lt"/>
              </a:rPr>
              <a:t>Nucl.Phys</a:t>
            </a:r>
            <a:r>
              <a:rPr lang="hu-HU" sz="1400" dirty="0">
                <a:latin typeface="+mn-lt"/>
              </a:rPr>
              <a:t>. A774 (2006) 611]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29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733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Az előadás vázlata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438275"/>
            <a:ext cx="8964612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hu-HU" sz="2800" dirty="0"/>
              <a:t>A HBT-effektus, klasszikusan és kvantumosan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Nagyenergiás nehézion-fizika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a nagyenergiás fizikában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 korrelációk erőssége és a részecskekeltés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és a QCD kritikus pontjának keresése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5700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Az előadás vázlata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438275"/>
            <a:ext cx="8964612" cy="431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HBT-effektus, klasszikusan és kvantumosan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Nagyenergiás nehézion-fizika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HBT a nagyenergiás fizikában</a:t>
            </a:r>
          </a:p>
          <a:p>
            <a:pPr>
              <a:lnSpc>
                <a:spcPct val="200000"/>
              </a:lnSpc>
              <a:buClr>
                <a:srgbClr val="BFC9CB"/>
              </a:buClr>
            </a:pPr>
            <a:r>
              <a:rPr lang="hu-HU" sz="2800" dirty="0">
                <a:solidFill>
                  <a:srgbClr val="BFC9CB"/>
                </a:solidFill>
              </a:rPr>
              <a:t>A HBT korrelációk erőssége és a részecskekeltés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HBT és a QCD kritikus pontjának keresése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30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4026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16299" cy="841224"/>
          </a:xfrm>
        </p:spPr>
        <p:txBody>
          <a:bodyPr/>
          <a:lstStyle/>
          <a:p>
            <a:r>
              <a:rPr lang="hu-HU" dirty="0"/>
              <a:t>Az </a:t>
            </a:r>
            <a:r>
              <a:rPr lang="en-US" dirty="0"/>
              <a:t>out-side-long </a:t>
            </a:r>
            <a:r>
              <a:rPr lang="hu-HU" dirty="0"/>
              <a:t>rendszer</a:t>
            </a:r>
            <a:r>
              <a:rPr lang="en-US" dirty="0"/>
              <a:t>, </a:t>
            </a:r>
            <a:r>
              <a:rPr lang="hu-HU" dirty="0"/>
              <a:t>a HBT</a:t>
            </a:r>
            <a:r>
              <a:rPr lang="en-US" dirty="0"/>
              <a:t> </a:t>
            </a:r>
            <a:r>
              <a:rPr lang="hu-HU" dirty="0"/>
              <a:t>sugarak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6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255771"/>
                <a:ext cx="8856662" cy="49498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/>
                  <a:t>1D változóban többnyire: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i="1">
                            <a:latin typeface="Cambria Math" panose="02040503050406030204" pitchFamily="18" charset="0"/>
                          </a:rPr>
                          <m:t>inv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hu-HU" dirty="0"/>
              </a:p>
              <a:p>
                <a:r>
                  <a:rPr lang="hu-HU" dirty="0"/>
                  <a:t>3 vagy 4D információ kinyerhető?</a:t>
                </a:r>
              </a:p>
              <a:p>
                <a:r>
                  <a:rPr lang="hu-HU" dirty="0"/>
                  <a:t>Általánosságban: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=1+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sup>
                    </m:sSup>
                  </m:oMath>
                </a14:m>
                <a:endParaRPr lang="hu-HU" dirty="0"/>
              </a:p>
              <a:p>
                <a:r>
                  <a:rPr lang="hu-HU" dirty="0"/>
                  <a:t>Pár-koordinátarendszer!</a:t>
                </a:r>
              </a:p>
              <a:p>
                <a:pPr lvl="1"/>
                <a:r>
                  <a:rPr lang="hu-HU" dirty="0"/>
                  <a:t>Out: a pár átlagos </a:t>
                </a:r>
                <a:r>
                  <a:rPr lang="hu-HU" dirty="0" err="1"/>
                  <a:t>transzverz</a:t>
                </a:r>
                <a:r>
                  <a:rPr lang="hu-HU" dirty="0"/>
                  <a:t> </a:t>
                </a:r>
                <a:r>
                  <a:rPr lang="hu-HU" dirty="0" err="1"/>
                  <a:t>imp</a:t>
                </a:r>
                <a:r>
                  <a:rPr lang="hu-HU" dirty="0"/>
                  <a:t>. iránya</a:t>
                </a:r>
              </a:p>
              <a:p>
                <a:pPr lvl="1"/>
                <a:r>
                  <a:rPr lang="hu-HU" dirty="0"/>
                  <a:t>Long: nyaláb-irány</a:t>
                </a:r>
              </a:p>
              <a:p>
                <a:pPr lvl="1"/>
                <a:r>
                  <a:rPr lang="hu-HU" dirty="0" err="1"/>
                  <a:t>Side</a:t>
                </a:r>
                <a:r>
                  <a:rPr lang="hu-HU" dirty="0"/>
                  <a:t>: mindkettőre merőleges</a:t>
                </a:r>
              </a:p>
              <a:p>
                <a:r>
                  <a:rPr lang="hu-HU" dirty="0"/>
                  <a:t>Ekkor az átlagos „</a:t>
                </a:r>
                <a:r>
                  <a:rPr lang="hu-HU" dirty="0" err="1"/>
                  <a:t>side</a:t>
                </a:r>
                <a:r>
                  <a:rPr lang="hu-HU" dirty="0"/>
                  <a:t>” impulzus nulla,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side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u-HU" dirty="0"/>
              </a:p>
              <a:p>
                <a:r>
                  <a:rPr lang="hu-HU" dirty="0"/>
                  <a:t>Tipikusan </a:t>
                </a:r>
                <a:r>
                  <a:rPr lang="hu-HU" dirty="0" err="1"/>
                  <a:t>LCMS-ben</a:t>
                </a:r>
                <a:r>
                  <a:rPr lang="hu-HU" dirty="0"/>
                  <a:t> (</a:t>
                </a:r>
                <a:r>
                  <a:rPr lang="hu-HU" dirty="0" err="1"/>
                  <a:t>longitudinally</a:t>
                </a:r>
                <a:r>
                  <a:rPr lang="hu-HU" dirty="0"/>
                  <a:t> </a:t>
                </a:r>
                <a:r>
                  <a:rPr lang="hu-HU" dirty="0" err="1"/>
                  <a:t>comoving</a:t>
                </a:r>
                <a:r>
                  <a:rPr lang="hu-HU" dirty="0"/>
                  <a:t> </a:t>
                </a:r>
                <a:r>
                  <a:rPr lang="hu-HU" dirty="0" err="1"/>
                  <a:t>system</a:t>
                </a:r>
                <a:r>
                  <a:rPr lang="hu-HU" dirty="0"/>
                  <a:t>)</a:t>
                </a:r>
              </a:p>
              <a:p>
                <a:pPr lvl="1"/>
                <a:r>
                  <a:rPr lang="hu-HU" dirty="0"/>
                  <a:t>Nulla átlagos </a:t>
                </a:r>
                <a:r>
                  <a:rPr lang="hu-HU" dirty="0" err="1"/>
                  <a:t>long</a:t>
                </a:r>
                <a:r>
                  <a:rPr lang="hu-HU" dirty="0"/>
                  <a:t>. impulzus,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,0,0)</m:t>
                    </m:r>
                  </m:oMath>
                </a14:m>
                <a:endParaRPr lang="hu-HU" dirty="0"/>
              </a:p>
              <a:p>
                <a:pPr lvl="1"/>
                <a:r>
                  <a:rPr lang="hu-HU" dirty="0"/>
                  <a:t>Tömeghéjfeltétel: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=0  ⇒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u-HU" dirty="0"/>
              </a:p>
              <a:p>
                <a:pPr lvl="1"/>
                <a:r>
                  <a:rPr lang="hu-HU" dirty="0"/>
                  <a:t>4D helyett 3D impulzusfüggés</a:t>
                </a:r>
              </a:p>
              <a:p>
                <a:r>
                  <a:rPr lang="hu-HU" dirty="0"/>
                  <a:t>Az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hu-HU" dirty="0"/>
                  <a:t> mátrixból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side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1" smtClean="0">
                            <a:latin typeface="Cambria Math" panose="02040503050406030204" pitchFamily="18" charset="0"/>
                          </a:rPr>
                          <m:t>long</m:t>
                        </m:r>
                      </m:sub>
                    </m:sSub>
                  </m:oMath>
                </a14:m>
                <a:r>
                  <a:rPr lang="hu-HU" dirty="0"/>
                  <a:t> nem nulla: HBT sugarak</a:t>
                </a:r>
              </a:p>
            </p:txBody>
          </p:sp>
        </mc:Choice>
        <mc:Fallback xmlns="">
          <p:sp>
            <p:nvSpPr>
              <p:cNvPr id="7" name="Tartalom hely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255771"/>
                <a:ext cx="8856662" cy="4949820"/>
              </a:xfrm>
              <a:blipFill>
                <a:blip r:embed="rId2"/>
                <a:stretch>
                  <a:fillRect l="-757" t="-13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Csoportba foglalás 43"/>
          <p:cNvGrpSpPr/>
          <p:nvPr/>
        </p:nvGrpSpPr>
        <p:grpSpPr>
          <a:xfrm>
            <a:off x="7072157" y="709226"/>
            <a:ext cx="1891843" cy="3223772"/>
            <a:chOff x="6905602" y="540000"/>
            <a:chExt cx="1891843" cy="3223772"/>
          </a:xfrm>
        </p:grpSpPr>
        <p:sp>
          <p:nvSpPr>
            <p:cNvPr id="34" name="Romboid 33"/>
            <p:cNvSpPr/>
            <p:nvPr/>
          </p:nvSpPr>
          <p:spPr>
            <a:xfrm rot="18294777" flipV="1">
              <a:off x="6116680" y="2078648"/>
              <a:ext cx="3223772" cy="146476"/>
            </a:xfrm>
            <a:prstGeom prst="parallelogram">
              <a:avLst>
                <a:gd name="adj" fmla="val 7157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Ellipszis 18"/>
            <p:cNvSpPr/>
            <p:nvPr/>
          </p:nvSpPr>
          <p:spPr>
            <a:xfrm>
              <a:off x="7091216" y="1790529"/>
              <a:ext cx="848299" cy="1355075"/>
            </a:xfrm>
            <a:prstGeom prst="ellipse">
              <a:avLst/>
            </a:prstGeom>
            <a:solidFill>
              <a:srgbClr val="DB6413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7701097" y="1894191"/>
              <a:ext cx="941990" cy="1131235"/>
              <a:chOff x="8356293" y="1668988"/>
              <a:chExt cx="941990" cy="1131235"/>
            </a:xfrm>
          </p:grpSpPr>
          <p:cxnSp>
            <p:nvCxnSpPr>
              <p:cNvPr id="22" name="Egyenes összekötő nyíllal 21"/>
              <p:cNvCxnSpPr/>
              <p:nvPr/>
            </p:nvCxnSpPr>
            <p:spPr>
              <a:xfrm flipV="1">
                <a:off x="8356294" y="1668988"/>
                <a:ext cx="941987" cy="462777"/>
              </a:xfrm>
              <a:prstGeom prst="straightConnector1">
                <a:avLst/>
              </a:prstGeom>
              <a:solidFill>
                <a:schemeClr val="accent2"/>
              </a:solidFill>
              <a:ln w="28575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gyenes összekötő nyíllal 22"/>
              <p:cNvCxnSpPr/>
              <p:nvPr/>
            </p:nvCxnSpPr>
            <p:spPr>
              <a:xfrm>
                <a:off x="8378327" y="2418202"/>
                <a:ext cx="919956" cy="372774"/>
              </a:xfrm>
              <a:prstGeom prst="straightConnector1">
                <a:avLst/>
              </a:prstGeom>
              <a:solidFill>
                <a:schemeClr val="accent2"/>
              </a:solidFill>
              <a:ln w="28575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nyíllal 27"/>
              <p:cNvCxnSpPr/>
              <p:nvPr/>
            </p:nvCxnSpPr>
            <p:spPr>
              <a:xfrm flipV="1">
                <a:off x="8356293" y="1680004"/>
                <a:ext cx="941990" cy="727181"/>
              </a:xfrm>
              <a:prstGeom prst="straightConnector1">
                <a:avLst/>
              </a:prstGeom>
              <a:solidFill>
                <a:schemeClr val="accent2"/>
              </a:solidFill>
              <a:ln w="28575">
                <a:solidFill>
                  <a:srgbClr val="C0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>
              <a:xfrm>
                <a:off x="8356293" y="2131764"/>
                <a:ext cx="941988" cy="668459"/>
              </a:xfrm>
              <a:prstGeom prst="line">
                <a:avLst/>
              </a:prstGeom>
              <a:solidFill>
                <a:schemeClr val="accent2"/>
              </a:solidFill>
              <a:ln w="28575">
                <a:solidFill>
                  <a:srgbClr val="C00000"/>
                </a:solidFill>
                <a:prstDash val="dash"/>
                <a:headEnd type="none" w="med" len="me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Egyenes összekötő nyíllal 15"/>
            <p:cNvCxnSpPr/>
            <p:nvPr/>
          </p:nvCxnSpPr>
          <p:spPr>
            <a:xfrm>
              <a:off x="7528251" y="2444533"/>
              <a:ext cx="1269194" cy="100817"/>
            </a:xfrm>
            <a:prstGeom prst="straightConnector1">
              <a:avLst/>
            </a:prstGeom>
            <a:ln w="2857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/>
            <p:nvPr/>
          </p:nvCxnSpPr>
          <p:spPr>
            <a:xfrm flipV="1">
              <a:off x="7528254" y="1086545"/>
              <a:ext cx="9643" cy="1357990"/>
            </a:xfrm>
            <a:prstGeom prst="straightConnector1">
              <a:avLst/>
            </a:prstGeom>
            <a:ln w="2857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/>
            <p:nvPr/>
          </p:nvCxnSpPr>
          <p:spPr>
            <a:xfrm flipH="1">
              <a:off x="7025123" y="2440873"/>
              <a:ext cx="505848" cy="704731"/>
            </a:xfrm>
            <a:prstGeom prst="straightConnector1">
              <a:avLst/>
            </a:prstGeom>
            <a:ln w="28575">
              <a:solidFill>
                <a:srgbClr val="D600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zövegdoboz 23"/>
            <p:cNvSpPr txBox="1"/>
            <p:nvPr/>
          </p:nvSpPr>
          <p:spPr>
            <a:xfrm rot="252356">
              <a:off x="8279314" y="2162030"/>
              <a:ext cx="5052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D60093"/>
                  </a:solidFill>
                </a:rPr>
                <a:t>out</a:t>
              </a:r>
            </a:p>
          </p:txBody>
        </p:sp>
        <p:sp>
          <p:nvSpPr>
            <p:cNvPr id="25" name="Szövegdoboz 24"/>
            <p:cNvSpPr txBox="1"/>
            <p:nvPr/>
          </p:nvSpPr>
          <p:spPr>
            <a:xfrm rot="18322701">
              <a:off x="6779926" y="2565769"/>
              <a:ext cx="6206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D60093"/>
                  </a:solidFill>
                </a:rPr>
                <a:t>long</a:t>
              </a:r>
            </a:p>
          </p:txBody>
        </p:sp>
        <p:sp>
          <p:nvSpPr>
            <p:cNvPr id="26" name="Szövegdoboz 25"/>
            <p:cNvSpPr txBox="1"/>
            <p:nvPr/>
          </p:nvSpPr>
          <p:spPr>
            <a:xfrm rot="16200000">
              <a:off x="7058106" y="1273504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D60093"/>
                  </a:solidFill>
                </a:rPr>
                <a:t>side</a:t>
              </a:r>
              <a:endParaRPr lang="en-US" dirty="0">
                <a:solidFill>
                  <a:srgbClr val="D60093"/>
                </a:solidFill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 rot="18302502">
              <a:off x="7699251" y="10748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6"/>
                  </a:solidFill>
                </a:rPr>
                <a:t>beam</a:t>
              </a: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Téglalap 4"/>
          <p:cNvSpPr/>
          <p:nvPr/>
        </p:nvSpPr>
        <p:spPr>
          <a:xfrm>
            <a:off x="647700" y="5841889"/>
            <a:ext cx="4311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000000"/>
                </a:solidFill>
                <a:latin typeface="+mn-lt"/>
              </a:rPr>
              <a:t>[G. F. </a:t>
            </a:r>
            <a:r>
              <a:rPr lang="hu-HU" sz="1400" dirty="0" err="1">
                <a:solidFill>
                  <a:srgbClr val="000000"/>
                </a:solidFill>
                <a:latin typeface="+mn-lt"/>
              </a:rPr>
              <a:t>B</a:t>
            </a:r>
            <a:r>
              <a:rPr lang="hu-HU" sz="1400" dirty="0" err="1">
                <a:latin typeface="+mn-lt"/>
              </a:rPr>
              <a:t>ertsch</a:t>
            </a:r>
            <a:r>
              <a:rPr lang="hu-HU" sz="1400" dirty="0">
                <a:latin typeface="+mn-lt"/>
              </a:rPr>
              <a:t>, </a:t>
            </a:r>
            <a:r>
              <a:rPr lang="hu-HU" sz="1400" dirty="0" err="1">
                <a:latin typeface="+mn-lt"/>
              </a:rPr>
              <a:t>Nucl.Phys</a:t>
            </a:r>
            <a:r>
              <a:rPr lang="hu-HU" sz="1400" dirty="0">
                <a:latin typeface="+mn-lt"/>
              </a:rPr>
              <a:t>. A498 (1989) 173]</a:t>
            </a:r>
          </a:p>
          <a:p>
            <a:r>
              <a:rPr lang="hu-HU" sz="1400" dirty="0">
                <a:latin typeface="+mn-lt"/>
              </a:rPr>
              <a:t>[S. </a:t>
            </a:r>
            <a:r>
              <a:rPr lang="hu-HU" sz="1400" dirty="0" err="1">
                <a:latin typeface="+mn-lt"/>
              </a:rPr>
              <a:t>Pratt</a:t>
            </a:r>
            <a:r>
              <a:rPr lang="hu-HU" sz="1400" dirty="0">
                <a:latin typeface="+mn-lt"/>
              </a:rPr>
              <a:t>, </a:t>
            </a:r>
            <a:r>
              <a:rPr lang="hu-HU" sz="1400" dirty="0" err="1">
                <a:latin typeface="+mn-lt"/>
              </a:rPr>
              <a:t>Phys.Rev</a:t>
            </a:r>
            <a:r>
              <a:rPr lang="hu-HU" sz="1400" dirty="0">
                <a:latin typeface="+mn-lt"/>
              </a:rPr>
              <a:t>. D33 (1986) 1314]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31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6612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kibocsátás időtartama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6"/>
              <p:cNvSpPr>
                <a:spLocks noGrp="1"/>
              </p:cNvSpPr>
              <p:nvPr>
                <p:ph idx="1"/>
              </p:nvPr>
            </p:nvSpPr>
            <p:spPr>
              <a:xfrm>
                <a:off x="647700" y="1344491"/>
                <a:ext cx="7773988" cy="4318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dirty="0"/>
                  <a:t>Időfüggő forrás,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</a:t>
                </a:r>
                <a:r>
                  <a:rPr lang="hu-HU" dirty="0"/>
                  <a:t>kibocsátási időtartam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)~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hu-HU" dirty="0"/>
              </a:p>
              <a:p>
                <a:r>
                  <a:rPr lang="hu-HU" dirty="0"/>
                  <a:t>Jelentése: kifagyás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/>
                  <a:t> sajátidő környékén</a:t>
                </a:r>
              </a:p>
              <a:p>
                <a:r>
                  <a:rPr lang="hu-HU" dirty="0"/>
                  <a:t>Egyszerű hidrodinamikai eredmény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side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r>
                  <a:rPr lang="hu-HU" dirty="0"/>
                  <a:t>Skálázás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hu-HU" dirty="0"/>
                  <a:t> változóban</a:t>
                </a:r>
                <a:endParaRPr lang="en-US" dirty="0"/>
              </a:p>
              <a:p>
                <a:r>
                  <a:rPr lang="en-US" dirty="0"/>
                  <a:t>RHIC: </a:t>
                </a:r>
                <a:r>
                  <a:rPr lang="hu-HU" dirty="0"/>
                  <a:t>out és </a:t>
                </a:r>
                <a:r>
                  <a:rPr lang="hu-HU" dirty="0" err="1"/>
                  <a:t>side</a:t>
                </a:r>
                <a:r>
                  <a:rPr lang="hu-HU" dirty="0"/>
                  <a:t> irányú sugarak </a:t>
                </a:r>
                <a:r>
                  <a:rPr lang="hu-HU" dirty="0" err="1"/>
                  <a:t>kb</a:t>
                </a:r>
                <a:r>
                  <a:rPr lang="hu-HU" dirty="0"/>
                  <a:t> megegyeznek!</a:t>
                </a:r>
                <a:endParaRPr lang="en-US" dirty="0"/>
              </a:p>
            </p:txBody>
          </p:sp>
        </mc:Choice>
        <mc:Fallback xmlns="">
          <p:sp>
            <p:nvSpPr>
              <p:cNvPr id="7" name="Tartalom hely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344491"/>
                <a:ext cx="7773988" cy="4318000"/>
              </a:xfrm>
              <a:blipFill>
                <a:blip r:embed="rId2"/>
                <a:stretch>
                  <a:fillRect l="-1019" t="-1977" b="-268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Csoportba foglalás 58"/>
          <p:cNvGrpSpPr/>
          <p:nvPr/>
        </p:nvGrpSpPr>
        <p:grpSpPr>
          <a:xfrm>
            <a:off x="7191809" y="1292866"/>
            <a:ext cx="2104157" cy="4912725"/>
            <a:chOff x="6859843" y="1299871"/>
            <a:chExt cx="2104157" cy="4912725"/>
          </a:xfrm>
        </p:grpSpPr>
        <p:pic>
          <p:nvPicPr>
            <p:cNvPr id="4127" name="Picture 31" descr="http://bolthely.hu/kepek/szerszampiac/14889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843" y="3534237"/>
              <a:ext cx="2104157" cy="187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Csoportba foglalás 57"/>
            <p:cNvGrpSpPr/>
            <p:nvPr/>
          </p:nvGrpSpPr>
          <p:grpSpPr>
            <a:xfrm>
              <a:off x="7465968" y="5345821"/>
              <a:ext cx="1049338" cy="866775"/>
              <a:chOff x="7484884" y="5325224"/>
              <a:chExt cx="1049338" cy="866775"/>
            </a:xfrm>
          </p:grpSpPr>
          <p:sp>
            <p:nvSpPr>
              <p:cNvPr id="3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484884" y="5325224"/>
                <a:ext cx="1049338" cy="86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7902397" y="5957049"/>
                <a:ext cx="47625" cy="41275"/>
              </a:xfrm>
              <a:custGeom>
                <a:avLst/>
                <a:gdLst>
                  <a:gd name="T0" fmla="*/ 22 w 30"/>
                  <a:gd name="T1" fmla="*/ 0 h 26"/>
                  <a:gd name="T2" fmla="*/ 22 w 30"/>
                  <a:gd name="T3" fmla="*/ 0 h 26"/>
                  <a:gd name="T4" fmla="*/ 21 w 30"/>
                  <a:gd name="T5" fmla="*/ 0 h 26"/>
                  <a:gd name="T6" fmla="*/ 20 w 30"/>
                  <a:gd name="T7" fmla="*/ 0 h 26"/>
                  <a:gd name="T8" fmla="*/ 19 w 30"/>
                  <a:gd name="T9" fmla="*/ 0 h 26"/>
                  <a:gd name="T10" fmla="*/ 17 w 30"/>
                  <a:gd name="T11" fmla="*/ 0 h 26"/>
                  <a:gd name="T12" fmla="*/ 15 w 30"/>
                  <a:gd name="T13" fmla="*/ 0 h 26"/>
                  <a:gd name="T14" fmla="*/ 13 w 30"/>
                  <a:gd name="T15" fmla="*/ 0 h 26"/>
                  <a:gd name="T16" fmla="*/ 12 w 30"/>
                  <a:gd name="T17" fmla="*/ 0 h 26"/>
                  <a:gd name="T18" fmla="*/ 9 w 30"/>
                  <a:gd name="T19" fmla="*/ 0 h 26"/>
                  <a:gd name="T20" fmla="*/ 8 w 30"/>
                  <a:gd name="T21" fmla="*/ 1 h 26"/>
                  <a:gd name="T22" fmla="*/ 6 w 30"/>
                  <a:gd name="T23" fmla="*/ 2 h 26"/>
                  <a:gd name="T24" fmla="*/ 5 w 30"/>
                  <a:gd name="T25" fmla="*/ 3 h 26"/>
                  <a:gd name="T26" fmla="*/ 3 w 30"/>
                  <a:gd name="T27" fmla="*/ 4 h 26"/>
                  <a:gd name="T28" fmla="*/ 2 w 30"/>
                  <a:gd name="T29" fmla="*/ 6 h 26"/>
                  <a:gd name="T30" fmla="*/ 1 w 30"/>
                  <a:gd name="T31" fmla="*/ 7 h 26"/>
                  <a:gd name="T32" fmla="*/ 1 w 30"/>
                  <a:gd name="T33" fmla="*/ 8 h 26"/>
                  <a:gd name="T34" fmla="*/ 1 w 30"/>
                  <a:gd name="T35" fmla="*/ 9 h 26"/>
                  <a:gd name="T36" fmla="*/ 1 w 30"/>
                  <a:gd name="T37" fmla="*/ 10 h 26"/>
                  <a:gd name="T38" fmla="*/ 1 w 30"/>
                  <a:gd name="T39" fmla="*/ 13 h 26"/>
                  <a:gd name="T40" fmla="*/ 1 w 30"/>
                  <a:gd name="T41" fmla="*/ 14 h 26"/>
                  <a:gd name="T42" fmla="*/ 0 w 30"/>
                  <a:gd name="T43" fmla="*/ 16 h 26"/>
                  <a:gd name="T44" fmla="*/ 0 w 30"/>
                  <a:gd name="T45" fmla="*/ 18 h 26"/>
                  <a:gd name="T46" fmla="*/ 0 w 30"/>
                  <a:gd name="T47" fmla="*/ 19 h 26"/>
                  <a:gd name="T48" fmla="*/ 0 w 30"/>
                  <a:gd name="T49" fmla="*/ 21 h 26"/>
                  <a:gd name="T50" fmla="*/ 0 w 30"/>
                  <a:gd name="T51" fmla="*/ 22 h 26"/>
                  <a:gd name="T52" fmla="*/ 0 w 30"/>
                  <a:gd name="T53" fmla="*/ 23 h 26"/>
                  <a:gd name="T54" fmla="*/ 1 w 30"/>
                  <a:gd name="T55" fmla="*/ 24 h 26"/>
                  <a:gd name="T56" fmla="*/ 3 w 30"/>
                  <a:gd name="T57" fmla="*/ 25 h 26"/>
                  <a:gd name="T58" fmla="*/ 4 w 30"/>
                  <a:gd name="T59" fmla="*/ 26 h 26"/>
                  <a:gd name="T60" fmla="*/ 5 w 30"/>
                  <a:gd name="T61" fmla="*/ 26 h 26"/>
                  <a:gd name="T62" fmla="*/ 7 w 30"/>
                  <a:gd name="T63" fmla="*/ 26 h 26"/>
                  <a:gd name="T64" fmla="*/ 10 w 30"/>
                  <a:gd name="T65" fmla="*/ 26 h 26"/>
                  <a:gd name="T66" fmla="*/ 12 w 30"/>
                  <a:gd name="T67" fmla="*/ 26 h 26"/>
                  <a:gd name="T68" fmla="*/ 14 w 30"/>
                  <a:gd name="T69" fmla="*/ 26 h 26"/>
                  <a:gd name="T70" fmla="*/ 16 w 30"/>
                  <a:gd name="T71" fmla="*/ 26 h 26"/>
                  <a:gd name="T72" fmla="*/ 18 w 30"/>
                  <a:gd name="T73" fmla="*/ 26 h 26"/>
                  <a:gd name="T74" fmla="*/ 20 w 30"/>
                  <a:gd name="T75" fmla="*/ 25 h 26"/>
                  <a:gd name="T76" fmla="*/ 22 w 30"/>
                  <a:gd name="T77" fmla="*/ 25 h 26"/>
                  <a:gd name="T78" fmla="*/ 23 w 30"/>
                  <a:gd name="T79" fmla="*/ 24 h 26"/>
                  <a:gd name="T80" fmla="*/ 25 w 30"/>
                  <a:gd name="T81" fmla="*/ 24 h 26"/>
                  <a:gd name="T82" fmla="*/ 27 w 30"/>
                  <a:gd name="T83" fmla="*/ 22 h 26"/>
                  <a:gd name="T84" fmla="*/ 28 w 30"/>
                  <a:gd name="T85" fmla="*/ 20 h 26"/>
                  <a:gd name="T86" fmla="*/ 29 w 30"/>
                  <a:gd name="T87" fmla="*/ 19 h 26"/>
                  <a:gd name="T88" fmla="*/ 29 w 30"/>
                  <a:gd name="T89" fmla="*/ 18 h 26"/>
                  <a:gd name="T90" fmla="*/ 30 w 30"/>
                  <a:gd name="T91" fmla="*/ 17 h 26"/>
                  <a:gd name="T92" fmla="*/ 30 w 30"/>
                  <a:gd name="T93" fmla="*/ 16 h 26"/>
                  <a:gd name="T94" fmla="*/ 30 w 30"/>
                  <a:gd name="T95" fmla="*/ 14 h 26"/>
                  <a:gd name="T96" fmla="*/ 29 w 30"/>
                  <a:gd name="T97" fmla="*/ 13 h 26"/>
                  <a:gd name="T98" fmla="*/ 29 w 30"/>
                  <a:gd name="T99" fmla="*/ 12 h 26"/>
                  <a:gd name="T100" fmla="*/ 29 w 30"/>
                  <a:gd name="T101" fmla="*/ 10 h 26"/>
                  <a:gd name="T102" fmla="*/ 28 w 30"/>
                  <a:gd name="T103" fmla="*/ 9 h 26"/>
                  <a:gd name="T104" fmla="*/ 27 w 30"/>
                  <a:gd name="T105" fmla="*/ 7 h 26"/>
                  <a:gd name="T106" fmla="*/ 27 w 30"/>
                  <a:gd name="T107" fmla="*/ 6 h 26"/>
                  <a:gd name="T108" fmla="*/ 26 w 30"/>
                  <a:gd name="T109" fmla="*/ 5 h 26"/>
                  <a:gd name="T110" fmla="*/ 25 w 30"/>
                  <a:gd name="T111" fmla="*/ 3 h 26"/>
                  <a:gd name="T112" fmla="*/ 23 w 30"/>
                  <a:gd name="T113" fmla="*/ 1 h 26"/>
                  <a:gd name="T114" fmla="*/ 23 w 30"/>
                  <a:gd name="T115" fmla="*/ 1 h 26"/>
                  <a:gd name="T116" fmla="*/ 22 w 30"/>
                  <a:gd name="T117" fmla="*/ 0 h 26"/>
                  <a:gd name="T118" fmla="*/ 22 w 30"/>
                  <a:gd name="T1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26">
                    <a:moveTo>
                      <a:pt x="22" y="0"/>
                    </a:moveTo>
                    <a:lnTo>
                      <a:pt x="22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8" y="9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5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8150047" y="5909424"/>
                <a:ext cx="158750" cy="158750"/>
              </a:xfrm>
              <a:custGeom>
                <a:avLst/>
                <a:gdLst>
                  <a:gd name="T0" fmla="*/ 18 w 100"/>
                  <a:gd name="T1" fmla="*/ 26 h 100"/>
                  <a:gd name="T2" fmla="*/ 22 w 100"/>
                  <a:gd name="T3" fmla="*/ 24 h 100"/>
                  <a:gd name="T4" fmla="*/ 27 w 100"/>
                  <a:gd name="T5" fmla="*/ 20 h 100"/>
                  <a:gd name="T6" fmla="*/ 34 w 100"/>
                  <a:gd name="T7" fmla="*/ 16 h 100"/>
                  <a:gd name="T8" fmla="*/ 38 w 100"/>
                  <a:gd name="T9" fmla="*/ 13 h 100"/>
                  <a:gd name="T10" fmla="*/ 43 w 100"/>
                  <a:gd name="T11" fmla="*/ 10 h 100"/>
                  <a:gd name="T12" fmla="*/ 48 w 100"/>
                  <a:gd name="T13" fmla="*/ 7 h 100"/>
                  <a:gd name="T14" fmla="*/ 52 w 100"/>
                  <a:gd name="T15" fmla="*/ 5 h 100"/>
                  <a:gd name="T16" fmla="*/ 56 w 100"/>
                  <a:gd name="T17" fmla="*/ 4 h 100"/>
                  <a:gd name="T18" fmla="*/ 60 w 100"/>
                  <a:gd name="T19" fmla="*/ 2 h 100"/>
                  <a:gd name="T20" fmla="*/ 66 w 100"/>
                  <a:gd name="T21" fmla="*/ 1 h 100"/>
                  <a:gd name="T22" fmla="*/ 72 w 100"/>
                  <a:gd name="T23" fmla="*/ 0 h 100"/>
                  <a:gd name="T24" fmla="*/ 79 w 100"/>
                  <a:gd name="T25" fmla="*/ 2 h 100"/>
                  <a:gd name="T26" fmla="*/ 83 w 100"/>
                  <a:gd name="T27" fmla="*/ 4 h 100"/>
                  <a:gd name="T28" fmla="*/ 87 w 100"/>
                  <a:gd name="T29" fmla="*/ 7 h 100"/>
                  <a:gd name="T30" fmla="*/ 91 w 100"/>
                  <a:gd name="T31" fmla="*/ 11 h 100"/>
                  <a:gd name="T32" fmla="*/ 95 w 100"/>
                  <a:gd name="T33" fmla="*/ 15 h 100"/>
                  <a:gd name="T34" fmla="*/ 98 w 100"/>
                  <a:gd name="T35" fmla="*/ 20 h 100"/>
                  <a:gd name="T36" fmla="*/ 99 w 100"/>
                  <a:gd name="T37" fmla="*/ 26 h 100"/>
                  <a:gd name="T38" fmla="*/ 100 w 100"/>
                  <a:gd name="T39" fmla="*/ 32 h 100"/>
                  <a:gd name="T40" fmla="*/ 100 w 100"/>
                  <a:gd name="T41" fmla="*/ 39 h 100"/>
                  <a:gd name="T42" fmla="*/ 98 w 100"/>
                  <a:gd name="T43" fmla="*/ 44 h 100"/>
                  <a:gd name="T44" fmla="*/ 97 w 100"/>
                  <a:gd name="T45" fmla="*/ 48 h 100"/>
                  <a:gd name="T46" fmla="*/ 95 w 100"/>
                  <a:gd name="T47" fmla="*/ 52 h 100"/>
                  <a:gd name="T48" fmla="*/ 94 w 100"/>
                  <a:gd name="T49" fmla="*/ 56 h 100"/>
                  <a:gd name="T50" fmla="*/ 91 w 100"/>
                  <a:gd name="T51" fmla="*/ 60 h 100"/>
                  <a:gd name="T52" fmla="*/ 89 w 100"/>
                  <a:gd name="T53" fmla="*/ 65 h 100"/>
                  <a:gd name="T54" fmla="*/ 86 w 100"/>
                  <a:gd name="T55" fmla="*/ 68 h 100"/>
                  <a:gd name="T56" fmla="*/ 83 w 100"/>
                  <a:gd name="T57" fmla="*/ 75 h 100"/>
                  <a:gd name="T58" fmla="*/ 79 w 100"/>
                  <a:gd name="T59" fmla="*/ 81 h 100"/>
                  <a:gd name="T60" fmla="*/ 75 w 100"/>
                  <a:gd name="T61" fmla="*/ 87 h 100"/>
                  <a:gd name="T62" fmla="*/ 70 w 100"/>
                  <a:gd name="T63" fmla="*/ 91 h 100"/>
                  <a:gd name="T64" fmla="*/ 66 w 100"/>
                  <a:gd name="T65" fmla="*/ 95 h 100"/>
                  <a:gd name="T66" fmla="*/ 61 w 100"/>
                  <a:gd name="T67" fmla="*/ 97 h 100"/>
                  <a:gd name="T68" fmla="*/ 56 w 100"/>
                  <a:gd name="T69" fmla="*/ 99 h 100"/>
                  <a:gd name="T70" fmla="*/ 49 w 100"/>
                  <a:gd name="T71" fmla="*/ 99 h 100"/>
                  <a:gd name="T72" fmla="*/ 44 w 100"/>
                  <a:gd name="T73" fmla="*/ 99 h 100"/>
                  <a:gd name="T74" fmla="*/ 40 w 100"/>
                  <a:gd name="T75" fmla="*/ 99 h 100"/>
                  <a:gd name="T76" fmla="*/ 35 w 100"/>
                  <a:gd name="T77" fmla="*/ 99 h 100"/>
                  <a:gd name="T78" fmla="*/ 31 w 100"/>
                  <a:gd name="T79" fmla="*/ 98 h 100"/>
                  <a:gd name="T80" fmla="*/ 27 w 100"/>
                  <a:gd name="T81" fmla="*/ 97 h 100"/>
                  <a:gd name="T82" fmla="*/ 22 w 100"/>
                  <a:gd name="T83" fmla="*/ 95 h 100"/>
                  <a:gd name="T84" fmla="*/ 16 w 100"/>
                  <a:gd name="T85" fmla="*/ 93 h 100"/>
                  <a:gd name="T86" fmla="*/ 10 w 100"/>
                  <a:gd name="T87" fmla="*/ 89 h 100"/>
                  <a:gd name="T88" fmla="*/ 5 w 100"/>
                  <a:gd name="T89" fmla="*/ 84 h 100"/>
                  <a:gd name="T90" fmla="*/ 1 w 100"/>
                  <a:gd name="T91" fmla="*/ 77 h 100"/>
                  <a:gd name="T92" fmla="*/ 0 w 100"/>
                  <a:gd name="T93" fmla="*/ 73 h 100"/>
                  <a:gd name="T94" fmla="*/ 17 w 100"/>
                  <a:gd name="T95" fmla="*/ 2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00">
                    <a:moveTo>
                      <a:pt x="17" y="28"/>
                    </a:moveTo>
                    <a:lnTo>
                      <a:pt x="17" y="28"/>
                    </a:lnTo>
                    <a:lnTo>
                      <a:pt x="18" y="26"/>
                    </a:lnTo>
                    <a:lnTo>
                      <a:pt x="19" y="25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7" y="20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3" y="10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6" y="1"/>
                    </a:lnTo>
                    <a:lnTo>
                      <a:pt x="79" y="2"/>
                    </a:lnTo>
                    <a:lnTo>
                      <a:pt x="80" y="2"/>
                    </a:lnTo>
                    <a:lnTo>
                      <a:pt x="82" y="3"/>
                    </a:lnTo>
                    <a:lnTo>
                      <a:pt x="83" y="4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0" y="10"/>
                    </a:lnTo>
                    <a:lnTo>
                      <a:pt x="91" y="11"/>
                    </a:lnTo>
                    <a:lnTo>
                      <a:pt x="93" y="12"/>
                    </a:lnTo>
                    <a:lnTo>
                      <a:pt x="94" y="14"/>
                    </a:lnTo>
                    <a:lnTo>
                      <a:pt x="95" y="15"/>
                    </a:lnTo>
                    <a:lnTo>
                      <a:pt x="96" y="17"/>
                    </a:lnTo>
                    <a:lnTo>
                      <a:pt x="97" y="19"/>
                    </a:lnTo>
                    <a:lnTo>
                      <a:pt x="98" y="20"/>
                    </a:lnTo>
                    <a:lnTo>
                      <a:pt x="99" y="22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100" y="28"/>
                    </a:lnTo>
                    <a:lnTo>
                      <a:pt x="100" y="30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0" y="39"/>
                    </a:lnTo>
                    <a:lnTo>
                      <a:pt x="99" y="41"/>
                    </a:lnTo>
                    <a:lnTo>
                      <a:pt x="99" y="43"/>
                    </a:lnTo>
                    <a:lnTo>
                      <a:pt x="98" y="44"/>
                    </a:lnTo>
                    <a:lnTo>
                      <a:pt x="98" y="45"/>
                    </a:lnTo>
                    <a:lnTo>
                      <a:pt x="98" y="46"/>
                    </a:lnTo>
                    <a:lnTo>
                      <a:pt x="97" y="48"/>
                    </a:lnTo>
                    <a:lnTo>
                      <a:pt x="97" y="49"/>
                    </a:lnTo>
                    <a:lnTo>
                      <a:pt x="96" y="50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3" y="58"/>
                    </a:lnTo>
                    <a:lnTo>
                      <a:pt x="92" y="59"/>
                    </a:lnTo>
                    <a:lnTo>
                      <a:pt x="91" y="60"/>
                    </a:lnTo>
                    <a:lnTo>
                      <a:pt x="90" y="62"/>
                    </a:lnTo>
                    <a:lnTo>
                      <a:pt x="89" y="63"/>
                    </a:lnTo>
                    <a:lnTo>
                      <a:pt x="89" y="65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4" y="72"/>
                    </a:lnTo>
                    <a:lnTo>
                      <a:pt x="83" y="75"/>
                    </a:lnTo>
                    <a:lnTo>
                      <a:pt x="81" y="77"/>
                    </a:lnTo>
                    <a:lnTo>
                      <a:pt x="80" y="79"/>
                    </a:lnTo>
                    <a:lnTo>
                      <a:pt x="79" y="81"/>
                    </a:lnTo>
                    <a:lnTo>
                      <a:pt x="77" y="83"/>
                    </a:lnTo>
                    <a:lnTo>
                      <a:pt x="76" y="85"/>
                    </a:lnTo>
                    <a:lnTo>
                      <a:pt x="75" y="87"/>
                    </a:lnTo>
                    <a:lnTo>
                      <a:pt x="73" y="88"/>
                    </a:lnTo>
                    <a:lnTo>
                      <a:pt x="72" y="90"/>
                    </a:lnTo>
                    <a:lnTo>
                      <a:pt x="70" y="91"/>
                    </a:lnTo>
                    <a:lnTo>
                      <a:pt x="69" y="93"/>
                    </a:lnTo>
                    <a:lnTo>
                      <a:pt x="68" y="94"/>
                    </a:lnTo>
                    <a:lnTo>
                      <a:pt x="66" y="95"/>
                    </a:lnTo>
                    <a:lnTo>
                      <a:pt x="64" y="96"/>
                    </a:lnTo>
                    <a:lnTo>
                      <a:pt x="63" y="96"/>
                    </a:lnTo>
                    <a:lnTo>
                      <a:pt x="61" y="97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56" y="99"/>
                    </a:lnTo>
                    <a:lnTo>
                      <a:pt x="53" y="99"/>
                    </a:lnTo>
                    <a:lnTo>
                      <a:pt x="51" y="99"/>
                    </a:lnTo>
                    <a:lnTo>
                      <a:pt x="49" y="99"/>
                    </a:lnTo>
                    <a:lnTo>
                      <a:pt x="46" y="100"/>
                    </a:lnTo>
                    <a:lnTo>
                      <a:pt x="45" y="99"/>
                    </a:lnTo>
                    <a:lnTo>
                      <a:pt x="44" y="99"/>
                    </a:lnTo>
                    <a:lnTo>
                      <a:pt x="42" y="99"/>
                    </a:lnTo>
                    <a:lnTo>
                      <a:pt x="41" y="99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7" y="99"/>
                    </a:lnTo>
                    <a:lnTo>
                      <a:pt x="35" y="99"/>
                    </a:lnTo>
                    <a:lnTo>
                      <a:pt x="34" y="98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7" y="97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0" y="95"/>
                    </a:lnTo>
                    <a:lnTo>
                      <a:pt x="17" y="94"/>
                    </a:lnTo>
                    <a:lnTo>
                      <a:pt x="16" y="93"/>
                    </a:lnTo>
                    <a:lnTo>
                      <a:pt x="13" y="92"/>
                    </a:lnTo>
                    <a:lnTo>
                      <a:pt x="12" y="90"/>
                    </a:lnTo>
                    <a:lnTo>
                      <a:pt x="10" y="89"/>
                    </a:lnTo>
                    <a:lnTo>
                      <a:pt x="9" y="88"/>
                    </a:lnTo>
                    <a:lnTo>
                      <a:pt x="7" y="86"/>
                    </a:lnTo>
                    <a:lnTo>
                      <a:pt x="5" y="84"/>
                    </a:lnTo>
                    <a:lnTo>
                      <a:pt x="4" y="81"/>
                    </a:lnTo>
                    <a:lnTo>
                      <a:pt x="2" y="79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17" y="28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7675384" y="5950699"/>
                <a:ext cx="174625" cy="139700"/>
              </a:xfrm>
              <a:custGeom>
                <a:avLst/>
                <a:gdLst>
                  <a:gd name="T0" fmla="*/ 13 w 110"/>
                  <a:gd name="T1" fmla="*/ 25 h 88"/>
                  <a:gd name="T2" fmla="*/ 15 w 110"/>
                  <a:gd name="T3" fmla="*/ 20 h 88"/>
                  <a:gd name="T4" fmla="*/ 18 w 110"/>
                  <a:gd name="T5" fmla="*/ 17 h 88"/>
                  <a:gd name="T6" fmla="*/ 22 w 110"/>
                  <a:gd name="T7" fmla="*/ 13 h 88"/>
                  <a:gd name="T8" fmla="*/ 27 w 110"/>
                  <a:gd name="T9" fmla="*/ 9 h 88"/>
                  <a:gd name="T10" fmla="*/ 34 w 110"/>
                  <a:gd name="T11" fmla="*/ 5 h 88"/>
                  <a:gd name="T12" fmla="*/ 39 w 110"/>
                  <a:gd name="T13" fmla="*/ 3 h 88"/>
                  <a:gd name="T14" fmla="*/ 43 w 110"/>
                  <a:gd name="T15" fmla="*/ 1 h 88"/>
                  <a:gd name="T16" fmla="*/ 47 w 110"/>
                  <a:gd name="T17" fmla="*/ 1 h 88"/>
                  <a:gd name="T18" fmla="*/ 52 w 110"/>
                  <a:gd name="T19" fmla="*/ 0 h 88"/>
                  <a:gd name="T20" fmla="*/ 57 w 110"/>
                  <a:gd name="T21" fmla="*/ 0 h 88"/>
                  <a:gd name="T22" fmla="*/ 62 w 110"/>
                  <a:gd name="T23" fmla="*/ 0 h 88"/>
                  <a:gd name="T24" fmla="*/ 69 w 110"/>
                  <a:gd name="T25" fmla="*/ 1 h 88"/>
                  <a:gd name="T26" fmla="*/ 74 w 110"/>
                  <a:gd name="T27" fmla="*/ 2 h 88"/>
                  <a:gd name="T28" fmla="*/ 80 w 110"/>
                  <a:gd name="T29" fmla="*/ 4 h 88"/>
                  <a:gd name="T30" fmla="*/ 85 w 110"/>
                  <a:gd name="T31" fmla="*/ 6 h 88"/>
                  <a:gd name="T32" fmla="*/ 89 w 110"/>
                  <a:gd name="T33" fmla="*/ 9 h 88"/>
                  <a:gd name="T34" fmla="*/ 94 w 110"/>
                  <a:gd name="T35" fmla="*/ 12 h 88"/>
                  <a:gd name="T36" fmla="*/ 99 w 110"/>
                  <a:gd name="T37" fmla="*/ 17 h 88"/>
                  <a:gd name="T38" fmla="*/ 102 w 110"/>
                  <a:gd name="T39" fmla="*/ 21 h 88"/>
                  <a:gd name="T40" fmla="*/ 104 w 110"/>
                  <a:gd name="T41" fmla="*/ 25 h 88"/>
                  <a:gd name="T42" fmla="*/ 106 w 110"/>
                  <a:gd name="T43" fmla="*/ 29 h 88"/>
                  <a:gd name="T44" fmla="*/ 108 w 110"/>
                  <a:gd name="T45" fmla="*/ 33 h 88"/>
                  <a:gd name="T46" fmla="*/ 109 w 110"/>
                  <a:gd name="T47" fmla="*/ 37 h 88"/>
                  <a:gd name="T48" fmla="*/ 110 w 110"/>
                  <a:gd name="T49" fmla="*/ 42 h 88"/>
                  <a:gd name="T50" fmla="*/ 110 w 110"/>
                  <a:gd name="T51" fmla="*/ 46 h 88"/>
                  <a:gd name="T52" fmla="*/ 110 w 110"/>
                  <a:gd name="T53" fmla="*/ 50 h 88"/>
                  <a:gd name="T54" fmla="*/ 109 w 110"/>
                  <a:gd name="T55" fmla="*/ 54 h 88"/>
                  <a:gd name="T56" fmla="*/ 107 w 110"/>
                  <a:gd name="T57" fmla="*/ 59 h 88"/>
                  <a:gd name="T58" fmla="*/ 105 w 110"/>
                  <a:gd name="T59" fmla="*/ 64 h 88"/>
                  <a:gd name="T60" fmla="*/ 99 w 110"/>
                  <a:gd name="T61" fmla="*/ 70 h 88"/>
                  <a:gd name="T62" fmla="*/ 94 w 110"/>
                  <a:gd name="T63" fmla="*/ 75 h 88"/>
                  <a:gd name="T64" fmla="*/ 89 w 110"/>
                  <a:gd name="T65" fmla="*/ 78 h 88"/>
                  <a:gd name="T66" fmla="*/ 85 w 110"/>
                  <a:gd name="T67" fmla="*/ 80 h 88"/>
                  <a:gd name="T68" fmla="*/ 82 w 110"/>
                  <a:gd name="T69" fmla="*/ 82 h 88"/>
                  <a:gd name="T70" fmla="*/ 77 w 110"/>
                  <a:gd name="T71" fmla="*/ 84 h 88"/>
                  <a:gd name="T72" fmla="*/ 69 w 110"/>
                  <a:gd name="T73" fmla="*/ 87 h 88"/>
                  <a:gd name="T74" fmla="*/ 62 w 110"/>
                  <a:gd name="T75" fmla="*/ 88 h 88"/>
                  <a:gd name="T76" fmla="*/ 55 w 110"/>
                  <a:gd name="T77" fmla="*/ 88 h 88"/>
                  <a:gd name="T78" fmla="*/ 51 w 110"/>
                  <a:gd name="T79" fmla="*/ 88 h 88"/>
                  <a:gd name="T80" fmla="*/ 45 w 110"/>
                  <a:gd name="T81" fmla="*/ 87 h 88"/>
                  <a:gd name="T82" fmla="*/ 38 w 110"/>
                  <a:gd name="T83" fmla="*/ 84 h 88"/>
                  <a:gd name="T84" fmla="*/ 32 w 110"/>
                  <a:gd name="T85" fmla="*/ 82 h 88"/>
                  <a:gd name="T86" fmla="*/ 29 w 110"/>
                  <a:gd name="T87" fmla="*/ 81 h 88"/>
                  <a:gd name="T88" fmla="*/ 25 w 110"/>
                  <a:gd name="T89" fmla="*/ 79 h 88"/>
                  <a:gd name="T90" fmla="*/ 21 w 110"/>
                  <a:gd name="T91" fmla="*/ 77 h 88"/>
                  <a:gd name="T92" fmla="*/ 17 w 110"/>
                  <a:gd name="T93" fmla="*/ 74 h 88"/>
                  <a:gd name="T94" fmla="*/ 13 w 110"/>
                  <a:gd name="T95" fmla="*/ 72 h 88"/>
                  <a:gd name="T96" fmla="*/ 9 w 110"/>
                  <a:gd name="T97" fmla="*/ 69 h 88"/>
                  <a:gd name="T98" fmla="*/ 4 w 110"/>
                  <a:gd name="T99" fmla="*/ 64 h 88"/>
                  <a:gd name="T100" fmla="*/ 2 w 110"/>
                  <a:gd name="T101" fmla="*/ 58 h 88"/>
                  <a:gd name="T102" fmla="*/ 0 w 110"/>
                  <a:gd name="T103" fmla="*/ 52 h 88"/>
                  <a:gd name="T104" fmla="*/ 1 w 110"/>
                  <a:gd name="T105" fmla="*/ 47 h 88"/>
                  <a:gd name="T106" fmla="*/ 2 w 110"/>
                  <a:gd name="T107" fmla="*/ 41 h 88"/>
                  <a:gd name="T108" fmla="*/ 5 w 110"/>
                  <a:gd name="T109" fmla="*/ 37 h 88"/>
                  <a:gd name="T110" fmla="*/ 7 w 110"/>
                  <a:gd name="T111" fmla="*/ 32 h 88"/>
                  <a:gd name="T112" fmla="*/ 11 w 110"/>
                  <a:gd name="T113" fmla="*/ 28 h 88"/>
                  <a:gd name="T114" fmla="*/ 12 w 110"/>
                  <a:gd name="T115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0" h="88">
                    <a:moveTo>
                      <a:pt x="12" y="27"/>
                    </a:moveTo>
                    <a:lnTo>
                      <a:pt x="12" y="27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9" y="7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6" y="4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8" y="8"/>
                    </a:lnTo>
                    <a:lnTo>
                      <a:pt x="89" y="9"/>
                    </a:lnTo>
                    <a:lnTo>
                      <a:pt x="91" y="10"/>
                    </a:lnTo>
                    <a:lnTo>
                      <a:pt x="92" y="11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7" y="15"/>
                    </a:lnTo>
                    <a:lnTo>
                      <a:pt x="99" y="17"/>
                    </a:lnTo>
                    <a:lnTo>
                      <a:pt x="100" y="18"/>
                    </a:lnTo>
                    <a:lnTo>
                      <a:pt x="101" y="19"/>
                    </a:lnTo>
                    <a:lnTo>
                      <a:pt x="102" y="21"/>
                    </a:lnTo>
                    <a:lnTo>
                      <a:pt x="103" y="22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5" y="26"/>
                    </a:lnTo>
                    <a:lnTo>
                      <a:pt x="106" y="28"/>
                    </a:lnTo>
                    <a:lnTo>
                      <a:pt x="106" y="29"/>
                    </a:lnTo>
                    <a:lnTo>
                      <a:pt x="107" y="30"/>
                    </a:lnTo>
                    <a:lnTo>
                      <a:pt x="108" y="32"/>
                    </a:lnTo>
                    <a:lnTo>
                      <a:pt x="108" y="33"/>
                    </a:lnTo>
                    <a:lnTo>
                      <a:pt x="109" y="35"/>
                    </a:lnTo>
                    <a:lnTo>
                      <a:pt x="109" y="36"/>
                    </a:lnTo>
                    <a:lnTo>
                      <a:pt x="109" y="37"/>
                    </a:lnTo>
                    <a:lnTo>
                      <a:pt x="110" y="39"/>
                    </a:lnTo>
                    <a:lnTo>
                      <a:pt x="110" y="40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7"/>
                    </a:lnTo>
                    <a:lnTo>
                      <a:pt x="110" y="49"/>
                    </a:lnTo>
                    <a:lnTo>
                      <a:pt x="110" y="50"/>
                    </a:lnTo>
                    <a:lnTo>
                      <a:pt x="109" y="51"/>
                    </a:lnTo>
                    <a:lnTo>
                      <a:pt x="109" y="53"/>
                    </a:lnTo>
                    <a:lnTo>
                      <a:pt x="109" y="54"/>
                    </a:lnTo>
                    <a:lnTo>
                      <a:pt x="108" y="56"/>
                    </a:lnTo>
                    <a:lnTo>
                      <a:pt x="108" y="57"/>
                    </a:lnTo>
                    <a:lnTo>
                      <a:pt x="107" y="59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5" y="64"/>
                    </a:lnTo>
                    <a:lnTo>
                      <a:pt x="103" y="66"/>
                    </a:lnTo>
                    <a:lnTo>
                      <a:pt x="101" y="69"/>
                    </a:lnTo>
                    <a:lnTo>
                      <a:pt x="99" y="70"/>
                    </a:lnTo>
                    <a:lnTo>
                      <a:pt x="97" y="73"/>
                    </a:lnTo>
                    <a:lnTo>
                      <a:pt x="95" y="75"/>
                    </a:lnTo>
                    <a:lnTo>
                      <a:pt x="94" y="75"/>
                    </a:lnTo>
                    <a:lnTo>
                      <a:pt x="92" y="76"/>
                    </a:lnTo>
                    <a:lnTo>
                      <a:pt x="91" y="77"/>
                    </a:lnTo>
                    <a:lnTo>
                      <a:pt x="89" y="78"/>
                    </a:lnTo>
                    <a:lnTo>
                      <a:pt x="88" y="79"/>
                    </a:lnTo>
                    <a:lnTo>
                      <a:pt x="87" y="79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2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79" y="83"/>
                    </a:lnTo>
                    <a:lnTo>
                      <a:pt x="77" y="84"/>
                    </a:lnTo>
                    <a:lnTo>
                      <a:pt x="74" y="85"/>
                    </a:lnTo>
                    <a:lnTo>
                      <a:pt x="72" y="86"/>
                    </a:lnTo>
                    <a:lnTo>
                      <a:pt x="69" y="87"/>
                    </a:lnTo>
                    <a:lnTo>
                      <a:pt x="67" y="87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5" y="88"/>
                    </a:lnTo>
                    <a:lnTo>
                      <a:pt x="53" y="88"/>
                    </a:lnTo>
                    <a:lnTo>
                      <a:pt x="52" y="88"/>
                    </a:lnTo>
                    <a:lnTo>
                      <a:pt x="51" y="88"/>
                    </a:lnTo>
                    <a:lnTo>
                      <a:pt x="50" y="88"/>
                    </a:lnTo>
                    <a:lnTo>
                      <a:pt x="47" y="87"/>
                    </a:lnTo>
                    <a:lnTo>
                      <a:pt x="45" y="87"/>
                    </a:lnTo>
                    <a:lnTo>
                      <a:pt x="43" y="86"/>
                    </a:lnTo>
                    <a:lnTo>
                      <a:pt x="40" y="85"/>
                    </a:lnTo>
                    <a:lnTo>
                      <a:pt x="38" y="84"/>
                    </a:lnTo>
                    <a:lnTo>
                      <a:pt x="35" y="84"/>
                    </a:lnTo>
                    <a:lnTo>
                      <a:pt x="34" y="83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7" y="80"/>
                    </a:lnTo>
                    <a:lnTo>
                      <a:pt x="26" y="79"/>
                    </a:lnTo>
                    <a:lnTo>
                      <a:pt x="25" y="79"/>
                    </a:lnTo>
                    <a:lnTo>
                      <a:pt x="24" y="78"/>
                    </a:lnTo>
                    <a:lnTo>
                      <a:pt x="22" y="77"/>
                    </a:lnTo>
                    <a:lnTo>
                      <a:pt x="21" y="77"/>
                    </a:lnTo>
                    <a:lnTo>
                      <a:pt x="20" y="76"/>
                    </a:lnTo>
                    <a:lnTo>
                      <a:pt x="18" y="75"/>
                    </a:lnTo>
                    <a:lnTo>
                      <a:pt x="17" y="74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3" y="72"/>
                    </a:lnTo>
                    <a:lnTo>
                      <a:pt x="12" y="71"/>
                    </a:lnTo>
                    <a:lnTo>
                      <a:pt x="10" y="70"/>
                    </a:lnTo>
                    <a:lnTo>
                      <a:pt x="9" y="69"/>
                    </a:lnTo>
                    <a:lnTo>
                      <a:pt x="7" y="68"/>
                    </a:lnTo>
                    <a:lnTo>
                      <a:pt x="6" y="66"/>
                    </a:lnTo>
                    <a:lnTo>
                      <a:pt x="4" y="64"/>
                    </a:lnTo>
                    <a:lnTo>
                      <a:pt x="3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7529334" y="5636374"/>
                <a:ext cx="785813" cy="422275"/>
              </a:xfrm>
              <a:custGeom>
                <a:avLst/>
                <a:gdLst>
                  <a:gd name="T0" fmla="*/ 109 w 495"/>
                  <a:gd name="T1" fmla="*/ 32 h 266"/>
                  <a:gd name="T2" fmla="*/ 90 w 495"/>
                  <a:gd name="T3" fmla="*/ 32 h 266"/>
                  <a:gd name="T4" fmla="*/ 69 w 495"/>
                  <a:gd name="T5" fmla="*/ 32 h 266"/>
                  <a:gd name="T6" fmla="*/ 49 w 495"/>
                  <a:gd name="T7" fmla="*/ 34 h 266"/>
                  <a:gd name="T8" fmla="*/ 32 w 495"/>
                  <a:gd name="T9" fmla="*/ 39 h 266"/>
                  <a:gd name="T10" fmla="*/ 16 w 495"/>
                  <a:gd name="T11" fmla="*/ 55 h 266"/>
                  <a:gd name="T12" fmla="*/ 4 w 495"/>
                  <a:gd name="T13" fmla="*/ 74 h 266"/>
                  <a:gd name="T14" fmla="*/ 0 w 495"/>
                  <a:gd name="T15" fmla="*/ 94 h 266"/>
                  <a:gd name="T16" fmla="*/ 0 w 495"/>
                  <a:gd name="T17" fmla="*/ 112 h 266"/>
                  <a:gd name="T18" fmla="*/ 5 w 495"/>
                  <a:gd name="T19" fmla="*/ 128 h 266"/>
                  <a:gd name="T20" fmla="*/ 18 w 495"/>
                  <a:gd name="T21" fmla="*/ 141 h 266"/>
                  <a:gd name="T22" fmla="*/ 34 w 495"/>
                  <a:gd name="T23" fmla="*/ 146 h 266"/>
                  <a:gd name="T24" fmla="*/ 51 w 495"/>
                  <a:gd name="T25" fmla="*/ 149 h 266"/>
                  <a:gd name="T26" fmla="*/ 67 w 495"/>
                  <a:gd name="T27" fmla="*/ 150 h 266"/>
                  <a:gd name="T28" fmla="*/ 86 w 495"/>
                  <a:gd name="T29" fmla="*/ 151 h 266"/>
                  <a:gd name="T30" fmla="*/ 103 w 495"/>
                  <a:gd name="T31" fmla="*/ 151 h 266"/>
                  <a:gd name="T32" fmla="*/ 127 w 495"/>
                  <a:gd name="T33" fmla="*/ 153 h 266"/>
                  <a:gd name="T34" fmla="*/ 153 w 495"/>
                  <a:gd name="T35" fmla="*/ 172 h 266"/>
                  <a:gd name="T36" fmla="*/ 135 w 495"/>
                  <a:gd name="T37" fmla="*/ 184 h 266"/>
                  <a:gd name="T38" fmla="*/ 117 w 495"/>
                  <a:gd name="T39" fmla="*/ 197 h 266"/>
                  <a:gd name="T40" fmla="*/ 101 w 495"/>
                  <a:gd name="T41" fmla="*/ 214 h 266"/>
                  <a:gd name="T42" fmla="*/ 94 w 495"/>
                  <a:gd name="T43" fmla="*/ 231 h 266"/>
                  <a:gd name="T44" fmla="*/ 109 w 495"/>
                  <a:gd name="T45" fmla="*/ 225 h 266"/>
                  <a:gd name="T46" fmla="*/ 126 w 495"/>
                  <a:gd name="T47" fmla="*/ 214 h 266"/>
                  <a:gd name="T48" fmla="*/ 143 w 495"/>
                  <a:gd name="T49" fmla="*/ 211 h 266"/>
                  <a:gd name="T50" fmla="*/ 163 w 495"/>
                  <a:gd name="T51" fmla="*/ 213 h 266"/>
                  <a:gd name="T52" fmla="*/ 181 w 495"/>
                  <a:gd name="T53" fmla="*/ 219 h 266"/>
                  <a:gd name="T54" fmla="*/ 187 w 495"/>
                  <a:gd name="T55" fmla="*/ 235 h 266"/>
                  <a:gd name="T56" fmla="*/ 186 w 495"/>
                  <a:gd name="T57" fmla="*/ 253 h 266"/>
                  <a:gd name="T58" fmla="*/ 198 w 495"/>
                  <a:gd name="T59" fmla="*/ 258 h 266"/>
                  <a:gd name="T60" fmla="*/ 214 w 495"/>
                  <a:gd name="T61" fmla="*/ 243 h 266"/>
                  <a:gd name="T62" fmla="*/ 229 w 495"/>
                  <a:gd name="T63" fmla="*/ 223 h 266"/>
                  <a:gd name="T64" fmla="*/ 246 w 495"/>
                  <a:gd name="T65" fmla="*/ 215 h 266"/>
                  <a:gd name="T66" fmla="*/ 259 w 495"/>
                  <a:gd name="T67" fmla="*/ 202 h 266"/>
                  <a:gd name="T68" fmla="*/ 251 w 495"/>
                  <a:gd name="T69" fmla="*/ 183 h 266"/>
                  <a:gd name="T70" fmla="*/ 266 w 495"/>
                  <a:gd name="T71" fmla="*/ 174 h 266"/>
                  <a:gd name="T72" fmla="*/ 282 w 495"/>
                  <a:gd name="T73" fmla="*/ 183 h 266"/>
                  <a:gd name="T74" fmla="*/ 301 w 495"/>
                  <a:gd name="T75" fmla="*/ 199 h 266"/>
                  <a:gd name="T76" fmla="*/ 328 w 495"/>
                  <a:gd name="T77" fmla="*/ 220 h 266"/>
                  <a:gd name="T78" fmla="*/ 356 w 495"/>
                  <a:gd name="T79" fmla="*/ 241 h 266"/>
                  <a:gd name="T80" fmla="*/ 383 w 495"/>
                  <a:gd name="T81" fmla="*/ 258 h 266"/>
                  <a:gd name="T82" fmla="*/ 404 w 495"/>
                  <a:gd name="T83" fmla="*/ 266 h 266"/>
                  <a:gd name="T84" fmla="*/ 416 w 495"/>
                  <a:gd name="T85" fmla="*/ 261 h 266"/>
                  <a:gd name="T86" fmla="*/ 411 w 495"/>
                  <a:gd name="T87" fmla="*/ 242 h 266"/>
                  <a:gd name="T88" fmla="*/ 417 w 495"/>
                  <a:gd name="T89" fmla="*/ 219 h 266"/>
                  <a:gd name="T90" fmla="*/ 439 w 495"/>
                  <a:gd name="T91" fmla="*/ 200 h 266"/>
                  <a:gd name="T92" fmla="*/ 457 w 495"/>
                  <a:gd name="T93" fmla="*/ 187 h 266"/>
                  <a:gd name="T94" fmla="*/ 453 w 495"/>
                  <a:gd name="T95" fmla="*/ 170 h 266"/>
                  <a:gd name="T96" fmla="*/ 435 w 495"/>
                  <a:gd name="T97" fmla="*/ 158 h 266"/>
                  <a:gd name="T98" fmla="*/ 419 w 495"/>
                  <a:gd name="T99" fmla="*/ 149 h 266"/>
                  <a:gd name="T100" fmla="*/ 401 w 495"/>
                  <a:gd name="T101" fmla="*/ 139 h 266"/>
                  <a:gd name="T102" fmla="*/ 450 w 495"/>
                  <a:gd name="T103" fmla="*/ 96 h 266"/>
                  <a:gd name="T104" fmla="*/ 471 w 495"/>
                  <a:gd name="T105" fmla="*/ 83 h 266"/>
                  <a:gd name="T106" fmla="*/ 493 w 495"/>
                  <a:gd name="T107" fmla="*/ 61 h 266"/>
                  <a:gd name="T108" fmla="*/ 494 w 495"/>
                  <a:gd name="T109" fmla="*/ 35 h 266"/>
                  <a:gd name="T110" fmla="*/ 485 w 495"/>
                  <a:gd name="T111" fmla="*/ 14 h 266"/>
                  <a:gd name="T112" fmla="*/ 469 w 495"/>
                  <a:gd name="T113" fmla="*/ 2 h 266"/>
                  <a:gd name="T114" fmla="*/ 450 w 495"/>
                  <a:gd name="T115" fmla="*/ 0 h 266"/>
                  <a:gd name="T116" fmla="*/ 435 w 495"/>
                  <a:gd name="T117" fmla="*/ 3 h 266"/>
                  <a:gd name="T118" fmla="*/ 419 w 495"/>
                  <a:gd name="T119" fmla="*/ 7 h 266"/>
                  <a:gd name="T120" fmla="*/ 400 w 495"/>
                  <a:gd name="T121" fmla="*/ 1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5" h="266">
                    <a:moveTo>
                      <a:pt x="121" y="32"/>
                    </a:moveTo>
                    <a:lnTo>
                      <a:pt x="121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8" y="32"/>
                    </a:lnTo>
                    <a:lnTo>
                      <a:pt x="116" y="32"/>
                    </a:lnTo>
                    <a:lnTo>
                      <a:pt x="114" y="32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2"/>
                    </a:lnTo>
                    <a:lnTo>
                      <a:pt x="109" y="32"/>
                    </a:lnTo>
                    <a:lnTo>
                      <a:pt x="107" y="32"/>
                    </a:lnTo>
                    <a:lnTo>
                      <a:pt x="105" y="32"/>
                    </a:lnTo>
                    <a:lnTo>
                      <a:pt x="104" y="32"/>
                    </a:lnTo>
                    <a:lnTo>
                      <a:pt x="102" y="32"/>
                    </a:lnTo>
                    <a:lnTo>
                      <a:pt x="101" y="32"/>
                    </a:lnTo>
                    <a:lnTo>
                      <a:pt x="99" y="32"/>
                    </a:lnTo>
                    <a:lnTo>
                      <a:pt x="97" y="32"/>
                    </a:lnTo>
                    <a:lnTo>
                      <a:pt x="96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88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7" y="32"/>
                    </a:lnTo>
                    <a:lnTo>
                      <a:pt x="75" y="32"/>
                    </a:lnTo>
                    <a:lnTo>
                      <a:pt x="73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4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6" y="35"/>
                    </a:lnTo>
                    <a:lnTo>
                      <a:pt x="44" y="35"/>
                    </a:lnTo>
                    <a:lnTo>
                      <a:pt x="43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3" y="38"/>
                    </a:lnTo>
                    <a:lnTo>
                      <a:pt x="32" y="39"/>
                    </a:lnTo>
                    <a:lnTo>
                      <a:pt x="30" y="40"/>
                    </a:lnTo>
                    <a:lnTo>
                      <a:pt x="28" y="43"/>
                    </a:lnTo>
                    <a:lnTo>
                      <a:pt x="26" y="44"/>
                    </a:lnTo>
                    <a:lnTo>
                      <a:pt x="25" y="45"/>
                    </a:lnTo>
                    <a:lnTo>
                      <a:pt x="23" y="46"/>
                    </a:lnTo>
                    <a:lnTo>
                      <a:pt x="22" y="48"/>
                    </a:lnTo>
                    <a:lnTo>
                      <a:pt x="21" y="49"/>
                    </a:lnTo>
                    <a:lnTo>
                      <a:pt x="20" y="50"/>
                    </a:lnTo>
                    <a:lnTo>
                      <a:pt x="18" y="52"/>
                    </a:lnTo>
                    <a:lnTo>
                      <a:pt x="17" y="53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3" y="58"/>
                    </a:lnTo>
                    <a:lnTo>
                      <a:pt x="12" y="60"/>
                    </a:lnTo>
                    <a:lnTo>
                      <a:pt x="11" y="62"/>
                    </a:lnTo>
                    <a:lnTo>
                      <a:pt x="9" y="63"/>
                    </a:lnTo>
                    <a:lnTo>
                      <a:pt x="8" y="65"/>
                    </a:lnTo>
                    <a:lnTo>
                      <a:pt x="7" y="67"/>
                    </a:lnTo>
                    <a:lnTo>
                      <a:pt x="6" y="68"/>
                    </a:lnTo>
                    <a:lnTo>
                      <a:pt x="5" y="70"/>
                    </a:lnTo>
                    <a:lnTo>
                      <a:pt x="4" y="72"/>
                    </a:lnTo>
                    <a:lnTo>
                      <a:pt x="4" y="74"/>
                    </a:lnTo>
                    <a:lnTo>
                      <a:pt x="3" y="76"/>
                    </a:lnTo>
                    <a:lnTo>
                      <a:pt x="2" y="78"/>
                    </a:lnTo>
                    <a:lnTo>
                      <a:pt x="1" y="80"/>
                    </a:lnTo>
                    <a:lnTo>
                      <a:pt x="1" y="81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5"/>
                    </a:lnTo>
                    <a:lnTo>
                      <a:pt x="1" y="116"/>
                    </a:lnTo>
                    <a:lnTo>
                      <a:pt x="1" y="118"/>
                    </a:lnTo>
                    <a:lnTo>
                      <a:pt x="1" y="119"/>
                    </a:lnTo>
                    <a:lnTo>
                      <a:pt x="2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3" y="125"/>
                    </a:lnTo>
                    <a:lnTo>
                      <a:pt x="4" y="127"/>
                    </a:lnTo>
                    <a:lnTo>
                      <a:pt x="5" y="128"/>
                    </a:lnTo>
                    <a:lnTo>
                      <a:pt x="5" y="129"/>
                    </a:lnTo>
                    <a:lnTo>
                      <a:pt x="6" y="131"/>
                    </a:lnTo>
                    <a:lnTo>
                      <a:pt x="7" y="132"/>
                    </a:lnTo>
                    <a:lnTo>
                      <a:pt x="8" y="133"/>
                    </a:lnTo>
                    <a:lnTo>
                      <a:pt x="9" y="135"/>
                    </a:lnTo>
                    <a:lnTo>
                      <a:pt x="10" y="136"/>
                    </a:lnTo>
                    <a:lnTo>
                      <a:pt x="11" y="137"/>
                    </a:lnTo>
                    <a:lnTo>
                      <a:pt x="12" y="138"/>
                    </a:lnTo>
                    <a:lnTo>
                      <a:pt x="14" y="139"/>
                    </a:lnTo>
                    <a:lnTo>
                      <a:pt x="16" y="140"/>
                    </a:lnTo>
                    <a:lnTo>
                      <a:pt x="18" y="141"/>
                    </a:lnTo>
                    <a:lnTo>
                      <a:pt x="20" y="142"/>
                    </a:lnTo>
                    <a:lnTo>
                      <a:pt x="22" y="143"/>
                    </a:lnTo>
                    <a:lnTo>
                      <a:pt x="23" y="143"/>
                    </a:lnTo>
                    <a:lnTo>
                      <a:pt x="25" y="144"/>
                    </a:lnTo>
                    <a:lnTo>
                      <a:pt x="26" y="144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30" y="145"/>
                    </a:lnTo>
                    <a:lnTo>
                      <a:pt x="31" y="146"/>
                    </a:lnTo>
                    <a:lnTo>
                      <a:pt x="32" y="146"/>
                    </a:lnTo>
                    <a:lnTo>
                      <a:pt x="34" y="146"/>
                    </a:lnTo>
                    <a:lnTo>
                      <a:pt x="35" y="146"/>
                    </a:lnTo>
                    <a:lnTo>
                      <a:pt x="37" y="147"/>
                    </a:lnTo>
                    <a:lnTo>
                      <a:pt x="38" y="147"/>
                    </a:lnTo>
                    <a:lnTo>
                      <a:pt x="40" y="147"/>
                    </a:lnTo>
                    <a:lnTo>
                      <a:pt x="41" y="148"/>
                    </a:lnTo>
                    <a:lnTo>
                      <a:pt x="43" y="148"/>
                    </a:lnTo>
                    <a:lnTo>
                      <a:pt x="44" y="148"/>
                    </a:lnTo>
                    <a:lnTo>
                      <a:pt x="46" y="148"/>
                    </a:lnTo>
                    <a:lnTo>
                      <a:pt x="47" y="149"/>
                    </a:lnTo>
                    <a:lnTo>
                      <a:pt x="49" y="149"/>
                    </a:lnTo>
                    <a:lnTo>
                      <a:pt x="51" y="149"/>
                    </a:lnTo>
                    <a:lnTo>
                      <a:pt x="52" y="149"/>
                    </a:lnTo>
                    <a:lnTo>
                      <a:pt x="53" y="149"/>
                    </a:lnTo>
                    <a:lnTo>
                      <a:pt x="55" y="149"/>
                    </a:lnTo>
                    <a:lnTo>
                      <a:pt x="57" y="150"/>
                    </a:lnTo>
                    <a:lnTo>
                      <a:pt x="58" y="150"/>
                    </a:lnTo>
                    <a:lnTo>
                      <a:pt x="60" y="150"/>
                    </a:lnTo>
                    <a:lnTo>
                      <a:pt x="61" y="150"/>
                    </a:lnTo>
                    <a:lnTo>
                      <a:pt x="63" y="150"/>
                    </a:lnTo>
                    <a:lnTo>
                      <a:pt x="64" y="150"/>
                    </a:lnTo>
                    <a:lnTo>
                      <a:pt x="65" y="150"/>
                    </a:lnTo>
                    <a:lnTo>
                      <a:pt x="67" y="150"/>
                    </a:lnTo>
                    <a:lnTo>
                      <a:pt x="68" y="150"/>
                    </a:lnTo>
                    <a:lnTo>
                      <a:pt x="70" y="150"/>
                    </a:lnTo>
                    <a:lnTo>
                      <a:pt x="71" y="151"/>
                    </a:lnTo>
                    <a:lnTo>
                      <a:pt x="73" y="151"/>
                    </a:lnTo>
                    <a:lnTo>
                      <a:pt x="74" y="151"/>
                    </a:lnTo>
                    <a:lnTo>
                      <a:pt x="76" y="151"/>
                    </a:lnTo>
                    <a:lnTo>
                      <a:pt x="79" y="151"/>
                    </a:lnTo>
                    <a:lnTo>
                      <a:pt x="81" y="151"/>
                    </a:lnTo>
                    <a:lnTo>
                      <a:pt x="83" y="151"/>
                    </a:lnTo>
                    <a:lnTo>
                      <a:pt x="84" y="151"/>
                    </a:lnTo>
                    <a:lnTo>
                      <a:pt x="86" y="151"/>
                    </a:lnTo>
                    <a:lnTo>
                      <a:pt x="87" y="151"/>
                    </a:lnTo>
                    <a:lnTo>
                      <a:pt x="89" y="151"/>
                    </a:lnTo>
                    <a:lnTo>
                      <a:pt x="89" y="151"/>
                    </a:lnTo>
                    <a:lnTo>
                      <a:pt x="91" y="151"/>
                    </a:lnTo>
                    <a:lnTo>
                      <a:pt x="92" y="151"/>
                    </a:lnTo>
                    <a:lnTo>
                      <a:pt x="94" y="151"/>
                    </a:lnTo>
                    <a:lnTo>
                      <a:pt x="95" y="151"/>
                    </a:lnTo>
                    <a:lnTo>
                      <a:pt x="97" y="151"/>
                    </a:lnTo>
                    <a:lnTo>
                      <a:pt x="99" y="151"/>
                    </a:lnTo>
                    <a:lnTo>
                      <a:pt x="101" y="151"/>
                    </a:lnTo>
                    <a:lnTo>
                      <a:pt x="103" y="151"/>
                    </a:lnTo>
                    <a:lnTo>
                      <a:pt x="105" y="151"/>
                    </a:lnTo>
                    <a:lnTo>
                      <a:pt x="107" y="151"/>
                    </a:lnTo>
                    <a:lnTo>
                      <a:pt x="109" y="152"/>
                    </a:lnTo>
                    <a:lnTo>
                      <a:pt x="112" y="152"/>
                    </a:lnTo>
                    <a:lnTo>
                      <a:pt x="114" y="152"/>
                    </a:lnTo>
                    <a:lnTo>
                      <a:pt x="116" y="152"/>
                    </a:lnTo>
                    <a:lnTo>
                      <a:pt x="118" y="152"/>
                    </a:lnTo>
                    <a:lnTo>
                      <a:pt x="120" y="152"/>
                    </a:lnTo>
                    <a:lnTo>
                      <a:pt x="122" y="153"/>
                    </a:lnTo>
                    <a:lnTo>
                      <a:pt x="124" y="153"/>
                    </a:lnTo>
                    <a:lnTo>
                      <a:pt x="127" y="153"/>
                    </a:lnTo>
                    <a:lnTo>
                      <a:pt x="128" y="153"/>
                    </a:lnTo>
                    <a:lnTo>
                      <a:pt x="130" y="153"/>
                    </a:lnTo>
                    <a:lnTo>
                      <a:pt x="132" y="154"/>
                    </a:lnTo>
                    <a:lnTo>
                      <a:pt x="134" y="154"/>
                    </a:lnTo>
                    <a:lnTo>
                      <a:pt x="135" y="154"/>
                    </a:lnTo>
                    <a:lnTo>
                      <a:pt x="136" y="154"/>
                    </a:lnTo>
                    <a:lnTo>
                      <a:pt x="137" y="154"/>
                    </a:lnTo>
                    <a:lnTo>
                      <a:pt x="138" y="154"/>
                    </a:lnTo>
                    <a:lnTo>
                      <a:pt x="139" y="154"/>
                    </a:lnTo>
                    <a:lnTo>
                      <a:pt x="140" y="155"/>
                    </a:lnTo>
                    <a:lnTo>
                      <a:pt x="153" y="172"/>
                    </a:lnTo>
                    <a:lnTo>
                      <a:pt x="153" y="172"/>
                    </a:lnTo>
                    <a:lnTo>
                      <a:pt x="152" y="173"/>
                    </a:lnTo>
                    <a:lnTo>
                      <a:pt x="151" y="173"/>
                    </a:lnTo>
                    <a:lnTo>
                      <a:pt x="150" y="174"/>
                    </a:lnTo>
                    <a:lnTo>
                      <a:pt x="148" y="175"/>
                    </a:lnTo>
                    <a:lnTo>
                      <a:pt x="146" y="177"/>
                    </a:lnTo>
                    <a:lnTo>
                      <a:pt x="144" y="178"/>
                    </a:lnTo>
                    <a:lnTo>
                      <a:pt x="142" y="180"/>
                    </a:lnTo>
                    <a:lnTo>
                      <a:pt x="140" y="181"/>
                    </a:lnTo>
                    <a:lnTo>
                      <a:pt x="138" y="182"/>
                    </a:lnTo>
                    <a:lnTo>
                      <a:pt x="135" y="184"/>
                    </a:lnTo>
                    <a:lnTo>
                      <a:pt x="134" y="186"/>
                    </a:lnTo>
                    <a:lnTo>
                      <a:pt x="131" y="187"/>
                    </a:lnTo>
                    <a:lnTo>
                      <a:pt x="129" y="188"/>
                    </a:lnTo>
                    <a:lnTo>
                      <a:pt x="127" y="189"/>
                    </a:lnTo>
                    <a:lnTo>
                      <a:pt x="126" y="191"/>
                    </a:lnTo>
                    <a:lnTo>
                      <a:pt x="124" y="192"/>
                    </a:lnTo>
                    <a:lnTo>
                      <a:pt x="122" y="193"/>
                    </a:lnTo>
                    <a:lnTo>
                      <a:pt x="120" y="194"/>
                    </a:lnTo>
                    <a:lnTo>
                      <a:pt x="119" y="195"/>
                    </a:lnTo>
                    <a:lnTo>
                      <a:pt x="118" y="196"/>
                    </a:lnTo>
                    <a:lnTo>
                      <a:pt x="117" y="197"/>
                    </a:lnTo>
                    <a:lnTo>
                      <a:pt x="115" y="199"/>
                    </a:lnTo>
                    <a:lnTo>
                      <a:pt x="114" y="200"/>
                    </a:lnTo>
                    <a:lnTo>
                      <a:pt x="112" y="201"/>
                    </a:lnTo>
                    <a:lnTo>
                      <a:pt x="111" y="203"/>
                    </a:lnTo>
                    <a:lnTo>
                      <a:pt x="109" y="204"/>
                    </a:lnTo>
                    <a:lnTo>
                      <a:pt x="108" y="206"/>
                    </a:lnTo>
                    <a:lnTo>
                      <a:pt x="106" y="207"/>
                    </a:lnTo>
                    <a:lnTo>
                      <a:pt x="105" y="209"/>
                    </a:lnTo>
                    <a:lnTo>
                      <a:pt x="104" y="211"/>
                    </a:lnTo>
                    <a:lnTo>
                      <a:pt x="102" y="212"/>
                    </a:lnTo>
                    <a:lnTo>
                      <a:pt x="101" y="214"/>
                    </a:lnTo>
                    <a:lnTo>
                      <a:pt x="100" y="215"/>
                    </a:lnTo>
                    <a:lnTo>
                      <a:pt x="98" y="216"/>
                    </a:lnTo>
                    <a:lnTo>
                      <a:pt x="98" y="218"/>
                    </a:lnTo>
                    <a:lnTo>
                      <a:pt x="97" y="219"/>
                    </a:lnTo>
                    <a:lnTo>
                      <a:pt x="96" y="221"/>
                    </a:lnTo>
                    <a:lnTo>
                      <a:pt x="95" y="222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6"/>
                    </a:lnTo>
                    <a:lnTo>
                      <a:pt x="93" y="229"/>
                    </a:lnTo>
                    <a:lnTo>
                      <a:pt x="94" y="231"/>
                    </a:lnTo>
                    <a:lnTo>
                      <a:pt x="94" y="232"/>
                    </a:lnTo>
                    <a:lnTo>
                      <a:pt x="96" y="232"/>
                    </a:lnTo>
                    <a:lnTo>
                      <a:pt x="98" y="232"/>
                    </a:lnTo>
                    <a:lnTo>
                      <a:pt x="100" y="231"/>
                    </a:lnTo>
                    <a:lnTo>
                      <a:pt x="101" y="230"/>
                    </a:lnTo>
                    <a:lnTo>
                      <a:pt x="102" y="230"/>
                    </a:lnTo>
                    <a:lnTo>
                      <a:pt x="104" y="229"/>
                    </a:lnTo>
                    <a:lnTo>
                      <a:pt x="105" y="228"/>
                    </a:lnTo>
                    <a:lnTo>
                      <a:pt x="106" y="227"/>
                    </a:lnTo>
                    <a:lnTo>
                      <a:pt x="108" y="226"/>
                    </a:lnTo>
                    <a:lnTo>
                      <a:pt x="109" y="225"/>
                    </a:lnTo>
                    <a:lnTo>
                      <a:pt x="111" y="224"/>
                    </a:lnTo>
                    <a:lnTo>
                      <a:pt x="113" y="223"/>
                    </a:lnTo>
                    <a:lnTo>
                      <a:pt x="114" y="222"/>
                    </a:lnTo>
                    <a:lnTo>
                      <a:pt x="116" y="220"/>
                    </a:lnTo>
                    <a:lnTo>
                      <a:pt x="117" y="219"/>
                    </a:lnTo>
                    <a:lnTo>
                      <a:pt x="119" y="218"/>
                    </a:lnTo>
                    <a:lnTo>
                      <a:pt x="120" y="217"/>
                    </a:lnTo>
                    <a:lnTo>
                      <a:pt x="122" y="216"/>
                    </a:lnTo>
                    <a:lnTo>
                      <a:pt x="124" y="216"/>
                    </a:lnTo>
                    <a:lnTo>
                      <a:pt x="125" y="215"/>
                    </a:lnTo>
                    <a:lnTo>
                      <a:pt x="126" y="214"/>
                    </a:lnTo>
                    <a:lnTo>
                      <a:pt x="128" y="213"/>
                    </a:lnTo>
                    <a:lnTo>
                      <a:pt x="129" y="212"/>
                    </a:lnTo>
                    <a:lnTo>
                      <a:pt x="130" y="212"/>
                    </a:lnTo>
                    <a:lnTo>
                      <a:pt x="132" y="211"/>
                    </a:lnTo>
                    <a:lnTo>
                      <a:pt x="133" y="211"/>
                    </a:lnTo>
                    <a:lnTo>
                      <a:pt x="134" y="211"/>
                    </a:lnTo>
                    <a:lnTo>
                      <a:pt x="136" y="211"/>
                    </a:lnTo>
                    <a:lnTo>
                      <a:pt x="139" y="211"/>
                    </a:lnTo>
                    <a:lnTo>
                      <a:pt x="140" y="211"/>
                    </a:lnTo>
                    <a:lnTo>
                      <a:pt x="141" y="211"/>
                    </a:lnTo>
                    <a:lnTo>
                      <a:pt x="143" y="211"/>
                    </a:lnTo>
                    <a:lnTo>
                      <a:pt x="145" y="211"/>
                    </a:lnTo>
                    <a:lnTo>
                      <a:pt x="146" y="211"/>
                    </a:lnTo>
                    <a:lnTo>
                      <a:pt x="148" y="211"/>
                    </a:lnTo>
                    <a:lnTo>
                      <a:pt x="150" y="211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6" y="212"/>
                    </a:lnTo>
                    <a:lnTo>
                      <a:pt x="157" y="212"/>
                    </a:lnTo>
                    <a:lnTo>
                      <a:pt x="160" y="212"/>
                    </a:lnTo>
                    <a:lnTo>
                      <a:pt x="161" y="212"/>
                    </a:lnTo>
                    <a:lnTo>
                      <a:pt x="163" y="213"/>
                    </a:lnTo>
                    <a:lnTo>
                      <a:pt x="165" y="213"/>
                    </a:lnTo>
                    <a:lnTo>
                      <a:pt x="167" y="214"/>
                    </a:lnTo>
                    <a:lnTo>
                      <a:pt x="168" y="214"/>
                    </a:lnTo>
                    <a:lnTo>
                      <a:pt x="170" y="215"/>
                    </a:lnTo>
                    <a:lnTo>
                      <a:pt x="172" y="215"/>
                    </a:lnTo>
                    <a:lnTo>
                      <a:pt x="173" y="216"/>
                    </a:lnTo>
                    <a:lnTo>
                      <a:pt x="175" y="216"/>
                    </a:lnTo>
                    <a:lnTo>
                      <a:pt x="176" y="216"/>
                    </a:lnTo>
                    <a:lnTo>
                      <a:pt x="178" y="217"/>
                    </a:lnTo>
                    <a:lnTo>
                      <a:pt x="179" y="218"/>
                    </a:lnTo>
                    <a:lnTo>
                      <a:pt x="181" y="219"/>
                    </a:lnTo>
                    <a:lnTo>
                      <a:pt x="183" y="221"/>
                    </a:lnTo>
                    <a:lnTo>
                      <a:pt x="184" y="222"/>
                    </a:lnTo>
                    <a:lnTo>
                      <a:pt x="184" y="223"/>
                    </a:lnTo>
                    <a:lnTo>
                      <a:pt x="185" y="224"/>
                    </a:lnTo>
                    <a:lnTo>
                      <a:pt x="186" y="226"/>
                    </a:lnTo>
                    <a:lnTo>
                      <a:pt x="186" y="227"/>
                    </a:lnTo>
                    <a:lnTo>
                      <a:pt x="186" y="228"/>
                    </a:lnTo>
                    <a:lnTo>
                      <a:pt x="186" y="230"/>
                    </a:lnTo>
                    <a:lnTo>
                      <a:pt x="187" y="232"/>
                    </a:lnTo>
                    <a:lnTo>
                      <a:pt x="187" y="233"/>
                    </a:lnTo>
                    <a:lnTo>
                      <a:pt x="187" y="235"/>
                    </a:lnTo>
                    <a:lnTo>
                      <a:pt x="187" y="236"/>
                    </a:lnTo>
                    <a:lnTo>
                      <a:pt x="187" y="238"/>
                    </a:lnTo>
                    <a:lnTo>
                      <a:pt x="187" y="240"/>
                    </a:lnTo>
                    <a:lnTo>
                      <a:pt x="187" y="242"/>
                    </a:lnTo>
                    <a:lnTo>
                      <a:pt x="187" y="243"/>
                    </a:lnTo>
                    <a:lnTo>
                      <a:pt x="187" y="245"/>
                    </a:lnTo>
                    <a:lnTo>
                      <a:pt x="186" y="247"/>
                    </a:lnTo>
                    <a:lnTo>
                      <a:pt x="186" y="248"/>
                    </a:lnTo>
                    <a:lnTo>
                      <a:pt x="186" y="250"/>
                    </a:lnTo>
                    <a:lnTo>
                      <a:pt x="186" y="251"/>
                    </a:lnTo>
                    <a:lnTo>
                      <a:pt x="186" y="253"/>
                    </a:lnTo>
                    <a:lnTo>
                      <a:pt x="186" y="254"/>
                    </a:lnTo>
                    <a:lnTo>
                      <a:pt x="187" y="255"/>
                    </a:lnTo>
                    <a:lnTo>
                      <a:pt x="187" y="257"/>
                    </a:lnTo>
                    <a:lnTo>
                      <a:pt x="188" y="258"/>
                    </a:lnTo>
                    <a:lnTo>
                      <a:pt x="188" y="260"/>
                    </a:lnTo>
                    <a:lnTo>
                      <a:pt x="189" y="260"/>
                    </a:lnTo>
                    <a:lnTo>
                      <a:pt x="191" y="260"/>
                    </a:lnTo>
                    <a:lnTo>
                      <a:pt x="193" y="260"/>
                    </a:lnTo>
                    <a:lnTo>
                      <a:pt x="195" y="260"/>
                    </a:lnTo>
                    <a:lnTo>
                      <a:pt x="197" y="259"/>
                    </a:lnTo>
                    <a:lnTo>
                      <a:pt x="198" y="258"/>
                    </a:lnTo>
                    <a:lnTo>
                      <a:pt x="200" y="258"/>
                    </a:lnTo>
                    <a:lnTo>
                      <a:pt x="201" y="257"/>
                    </a:lnTo>
                    <a:lnTo>
                      <a:pt x="203" y="256"/>
                    </a:lnTo>
                    <a:lnTo>
                      <a:pt x="204" y="256"/>
                    </a:lnTo>
                    <a:lnTo>
                      <a:pt x="206" y="253"/>
                    </a:lnTo>
                    <a:lnTo>
                      <a:pt x="209" y="251"/>
                    </a:lnTo>
                    <a:lnTo>
                      <a:pt x="210" y="249"/>
                    </a:lnTo>
                    <a:lnTo>
                      <a:pt x="211" y="248"/>
                    </a:lnTo>
                    <a:lnTo>
                      <a:pt x="212" y="247"/>
                    </a:lnTo>
                    <a:lnTo>
                      <a:pt x="213" y="245"/>
                    </a:lnTo>
                    <a:lnTo>
                      <a:pt x="214" y="243"/>
                    </a:lnTo>
                    <a:lnTo>
                      <a:pt x="216" y="241"/>
                    </a:lnTo>
                    <a:lnTo>
                      <a:pt x="217" y="240"/>
                    </a:lnTo>
                    <a:lnTo>
                      <a:pt x="218" y="238"/>
                    </a:lnTo>
                    <a:lnTo>
                      <a:pt x="220" y="236"/>
                    </a:lnTo>
                    <a:lnTo>
                      <a:pt x="221" y="234"/>
                    </a:lnTo>
                    <a:lnTo>
                      <a:pt x="222" y="232"/>
                    </a:lnTo>
                    <a:lnTo>
                      <a:pt x="224" y="230"/>
                    </a:lnTo>
                    <a:lnTo>
                      <a:pt x="225" y="228"/>
                    </a:lnTo>
                    <a:lnTo>
                      <a:pt x="226" y="226"/>
                    </a:lnTo>
                    <a:lnTo>
                      <a:pt x="228" y="224"/>
                    </a:lnTo>
                    <a:lnTo>
                      <a:pt x="229" y="223"/>
                    </a:lnTo>
                    <a:lnTo>
                      <a:pt x="230" y="221"/>
                    </a:lnTo>
                    <a:lnTo>
                      <a:pt x="232" y="220"/>
                    </a:lnTo>
                    <a:lnTo>
                      <a:pt x="233" y="218"/>
                    </a:lnTo>
                    <a:lnTo>
                      <a:pt x="234" y="218"/>
                    </a:lnTo>
                    <a:lnTo>
                      <a:pt x="236" y="216"/>
                    </a:lnTo>
                    <a:lnTo>
                      <a:pt x="237" y="216"/>
                    </a:lnTo>
                    <a:lnTo>
                      <a:pt x="239" y="215"/>
                    </a:lnTo>
                    <a:lnTo>
                      <a:pt x="240" y="215"/>
                    </a:lnTo>
                    <a:lnTo>
                      <a:pt x="242" y="215"/>
                    </a:lnTo>
                    <a:lnTo>
                      <a:pt x="244" y="215"/>
                    </a:lnTo>
                    <a:lnTo>
                      <a:pt x="246" y="215"/>
                    </a:lnTo>
                    <a:lnTo>
                      <a:pt x="248" y="215"/>
                    </a:lnTo>
                    <a:lnTo>
                      <a:pt x="250" y="215"/>
                    </a:lnTo>
                    <a:lnTo>
                      <a:pt x="251" y="215"/>
                    </a:lnTo>
                    <a:lnTo>
                      <a:pt x="253" y="214"/>
                    </a:lnTo>
                    <a:lnTo>
                      <a:pt x="255" y="213"/>
                    </a:lnTo>
                    <a:lnTo>
                      <a:pt x="256" y="212"/>
                    </a:lnTo>
                    <a:lnTo>
                      <a:pt x="257" y="211"/>
                    </a:lnTo>
                    <a:lnTo>
                      <a:pt x="258" y="209"/>
                    </a:lnTo>
                    <a:lnTo>
                      <a:pt x="259" y="207"/>
                    </a:lnTo>
                    <a:lnTo>
                      <a:pt x="259" y="204"/>
                    </a:lnTo>
                    <a:lnTo>
                      <a:pt x="259" y="202"/>
                    </a:lnTo>
                    <a:lnTo>
                      <a:pt x="259" y="200"/>
                    </a:lnTo>
                    <a:lnTo>
                      <a:pt x="259" y="198"/>
                    </a:lnTo>
                    <a:lnTo>
                      <a:pt x="258" y="196"/>
                    </a:lnTo>
                    <a:lnTo>
                      <a:pt x="257" y="194"/>
                    </a:lnTo>
                    <a:lnTo>
                      <a:pt x="256" y="192"/>
                    </a:lnTo>
                    <a:lnTo>
                      <a:pt x="255" y="191"/>
                    </a:lnTo>
                    <a:lnTo>
                      <a:pt x="254" y="189"/>
                    </a:lnTo>
                    <a:lnTo>
                      <a:pt x="253" y="188"/>
                    </a:lnTo>
                    <a:lnTo>
                      <a:pt x="252" y="186"/>
                    </a:lnTo>
                    <a:lnTo>
                      <a:pt x="251" y="185"/>
                    </a:lnTo>
                    <a:lnTo>
                      <a:pt x="251" y="183"/>
                    </a:lnTo>
                    <a:lnTo>
                      <a:pt x="252" y="181"/>
                    </a:lnTo>
                    <a:lnTo>
                      <a:pt x="252" y="180"/>
                    </a:lnTo>
                    <a:lnTo>
                      <a:pt x="254" y="179"/>
                    </a:lnTo>
                    <a:lnTo>
                      <a:pt x="255" y="178"/>
                    </a:lnTo>
                    <a:lnTo>
                      <a:pt x="256" y="177"/>
                    </a:lnTo>
                    <a:lnTo>
                      <a:pt x="258" y="177"/>
                    </a:lnTo>
                    <a:lnTo>
                      <a:pt x="259" y="176"/>
                    </a:lnTo>
                    <a:lnTo>
                      <a:pt x="261" y="175"/>
                    </a:lnTo>
                    <a:lnTo>
                      <a:pt x="262" y="175"/>
                    </a:lnTo>
                    <a:lnTo>
                      <a:pt x="264" y="174"/>
                    </a:lnTo>
                    <a:lnTo>
                      <a:pt x="266" y="174"/>
                    </a:lnTo>
                    <a:lnTo>
                      <a:pt x="267" y="174"/>
                    </a:lnTo>
                    <a:lnTo>
                      <a:pt x="269" y="174"/>
                    </a:lnTo>
                    <a:lnTo>
                      <a:pt x="270" y="174"/>
                    </a:lnTo>
                    <a:lnTo>
                      <a:pt x="272" y="175"/>
                    </a:lnTo>
                    <a:lnTo>
                      <a:pt x="273" y="176"/>
                    </a:lnTo>
                    <a:lnTo>
                      <a:pt x="275" y="177"/>
                    </a:lnTo>
                    <a:lnTo>
                      <a:pt x="275" y="177"/>
                    </a:lnTo>
                    <a:lnTo>
                      <a:pt x="277" y="179"/>
                    </a:lnTo>
                    <a:lnTo>
                      <a:pt x="279" y="180"/>
                    </a:lnTo>
                    <a:lnTo>
                      <a:pt x="281" y="182"/>
                    </a:lnTo>
                    <a:lnTo>
                      <a:pt x="282" y="183"/>
                    </a:lnTo>
                    <a:lnTo>
                      <a:pt x="284" y="184"/>
                    </a:lnTo>
                    <a:lnTo>
                      <a:pt x="285" y="185"/>
                    </a:lnTo>
                    <a:lnTo>
                      <a:pt x="287" y="187"/>
                    </a:lnTo>
                    <a:lnTo>
                      <a:pt x="288" y="188"/>
                    </a:lnTo>
                    <a:lnTo>
                      <a:pt x="290" y="189"/>
                    </a:lnTo>
                    <a:lnTo>
                      <a:pt x="292" y="191"/>
                    </a:lnTo>
                    <a:lnTo>
                      <a:pt x="293" y="193"/>
                    </a:lnTo>
                    <a:lnTo>
                      <a:pt x="295" y="194"/>
                    </a:lnTo>
                    <a:lnTo>
                      <a:pt x="297" y="196"/>
                    </a:lnTo>
                    <a:lnTo>
                      <a:pt x="299" y="197"/>
                    </a:lnTo>
                    <a:lnTo>
                      <a:pt x="301" y="199"/>
                    </a:lnTo>
                    <a:lnTo>
                      <a:pt x="303" y="201"/>
                    </a:lnTo>
                    <a:lnTo>
                      <a:pt x="306" y="203"/>
                    </a:lnTo>
                    <a:lnTo>
                      <a:pt x="308" y="204"/>
                    </a:lnTo>
                    <a:lnTo>
                      <a:pt x="310" y="207"/>
                    </a:lnTo>
                    <a:lnTo>
                      <a:pt x="313" y="208"/>
                    </a:lnTo>
                    <a:lnTo>
                      <a:pt x="315" y="210"/>
                    </a:lnTo>
                    <a:lnTo>
                      <a:pt x="318" y="212"/>
                    </a:lnTo>
                    <a:lnTo>
                      <a:pt x="320" y="214"/>
                    </a:lnTo>
                    <a:lnTo>
                      <a:pt x="323" y="216"/>
                    </a:lnTo>
                    <a:lnTo>
                      <a:pt x="325" y="218"/>
                    </a:lnTo>
                    <a:lnTo>
                      <a:pt x="328" y="220"/>
                    </a:lnTo>
                    <a:lnTo>
                      <a:pt x="331" y="222"/>
                    </a:lnTo>
                    <a:lnTo>
                      <a:pt x="333" y="224"/>
                    </a:lnTo>
                    <a:lnTo>
                      <a:pt x="336" y="226"/>
                    </a:lnTo>
                    <a:lnTo>
                      <a:pt x="338" y="228"/>
                    </a:lnTo>
                    <a:lnTo>
                      <a:pt x="341" y="230"/>
                    </a:lnTo>
                    <a:lnTo>
                      <a:pt x="344" y="232"/>
                    </a:lnTo>
                    <a:lnTo>
                      <a:pt x="346" y="234"/>
                    </a:lnTo>
                    <a:lnTo>
                      <a:pt x="348" y="235"/>
                    </a:lnTo>
                    <a:lnTo>
                      <a:pt x="351" y="237"/>
                    </a:lnTo>
                    <a:lnTo>
                      <a:pt x="354" y="239"/>
                    </a:lnTo>
                    <a:lnTo>
                      <a:pt x="356" y="241"/>
                    </a:lnTo>
                    <a:lnTo>
                      <a:pt x="359" y="243"/>
                    </a:lnTo>
                    <a:lnTo>
                      <a:pt x="362" y="245"/>
                    </a:lnTo>
                    <a:lnTo>
                      <a:pt x="364" y="246"/>
                    </a:lnTo>
                    <a:lnTo>
                      <a:pt x="366" y="248"/>
                    </a:lnTo>
                    <a:lnTo>
                      <a:pt x="369" y="249"/>
                    </a:lnTo>
                    <a:lnTo>
                      <a:pt x="372" y="251"/>
                    </a:lnTo>
                    <a:lnTo>
                      <a:pt x="374" y="253"/>
                    </a:lnTo>
                    <a:lnTo>
                      <a:pt x="376" y="254"/>
                    </a:lnTo>
                    <a:lnTo>
                      <a:pt x="379" y="255"/>
                    </a:lnTo>
                    <a:lnTo>
                      <a:pt x="381" y="257"/>
                    </a:lnTo>
                    <a:lnTo>
                      <a:pt x="383" y="258"/>
                    </a:lnTo>
                    <a:lnTo>
                      <a:pt x="385" y="259"/>
                    </a:lnTo>
                    <a:lnTo>
                      <a:pt x="387" y="260"/>
                    </a:lnTo>
                    <a:lnTo>
                      <a:pt x="390" y="261"/>
                    </a:lnTo>
                    <a:lnTo>
                      <a:pt x="392" y="262"/>
                    </a:lnTo>
                    <a:lnTo>
                      <a:pt x="394" y="263"/>
                    </a:lnTo>
                    <a:lnTo>
                      <a:pt x="396" y="264"/>
                    </a:lnTo>
                    <a:lnTo>
                      <a:pt x="397" y="264"/>
                    </a:lnTo>
                    <a:lnTo>
                      <a:pt x="399" y="265"/>
                    </a:lnTo>
                    <a:lnTo>
                      <a:pt x="400" y="265"/>
                    </a:lnTo>
                    <a:lnTo>
                      <a:pt x="402" y="266"/>
                    </a:lnTo>
                    <a:lnTo>
                      <a:pt x="404" y="266"/>
                    </a:lnTo>
                    <a:lnTo>
                      <a:pt x="405" y="266"/>
                    </a:lnTo>
                    <a:lnTo>
                      <a:pt x="406" y="266"/>
                    </a:lnTo>
                    <a:lnTo>
                      <a:pt x="407" y="266"/>
                    </a:lnTo>
                    <a:lnTo>
                      <a:pt x="408" y="266"/>
                    </a:lnTo>
                    <a:lnTo>
                      <a:pt x="410" y="266"/>
                    </a:lnTo>
                    <a:lnTo>
                      <a:pt x="412" y="266"/>
                    </a:lnTo>
                    <a:lnTo>
                      <a:pt x="413" y="265"/>
                    </a:lnTo>
                    <a:lnTo>
                      <a:pt x="414" y="265"/>
                    </a:lnTo>
                    <a:lnTo>
                      <a:pt x="415" y="264"/>
                    </a:lnTo>
                    <a:lnTo>
                      <a:pt x="416" y="264"/>
                    </a:lnTo>
                    <a:lnTo>
                      <a:pt x="416" y="261"/>
                    </a:lnTo>
                    <a:lnTo>
                      <a:pt x="416" y="259"/>
                    </a:lnTo>
                    <a:lnTo>
                      <a:pt x="415" y="258"/>
                    </a:lnTo>
                    <a:lnTo>
                      <a:pt x="415" y="257"/>
                    </a:lnTo>
                    <a:lnTo>
                      <a:pt x="415" y="255"/>
                    </a:lnTo>
                    <a:lnTo>
                      <a:pt x="415" y="254"/>
                    </a:lnTo>
                    <a:lnTo>
                      <a:pt x="414" y="252"/>
                    </a:lnTo>
                    <a:lnTo>
                      <a:pt x="413" y="250"/>
                    </a:lnTo>
                    <a:lnTo>
                      <a:pt x="413" y="248"/>
                    </a:lnTo>
                    <a:lnTo>
                      <a:pt x="412" y="246"/>
                    </a:lnTo>
                    <a:lnTo>
                      <a:pt x="411" y="244"/>
                    </a:lnTo>
                    <a:lnTo>
                      <a:pt x="411" y="242"/>
                    </a:lnTo>
                    <a:lnTo>
                      <a:pt x="411" y="241"/>
                    </a:lnTo>
                    <a:lnTo>
                      <a:pt x="411" y="239"/>
                    </a:lnTo>
                    <a:lnTo>
                      <a:pt x="411" y="236"/>
                    </a:lnTo>
                    <a:lnTo>
                      <a:pt x="411" y="234"/>
                    </a:lnTo>
                    <a:lnTo>
                      <a:pt x="411" y="232"/>
                    </a:lnTo>
                    <a:lnTo>
                      <a:pt x="411" y="230"/>
                    </a:lnTo>
                    <a:lnTo>
                      <a:pt x="412" y="228"/>
                    </a:lnTo>
                    <a:lnTo>
                      <a:pt x="413" y="226"/>
                    </a:lnTo>
                    <a:lnTo>
                      <a:pt x="414" y="223"/>
                    </a:lnTo>
                    <a:lnTo>
                      <a:pt x="416" y="221"/>
                    </a:lnTo>
                    <a:lnTo>
                      <a:pt x="417" y="219"/>
                    </a:lnTo>
                    <a:lnTo>
                      <a:pt x="419" y="217"/>
                    </a:lnTo>
                    <a:lnTo>
                      <a:pt x="421" y="215"/>
                    </a:lnTo>
                    <a:lnTo>
                      <a:pt x="422" y="213"/>
                    </a:lnTo>
                    <a:lnTo>
                      <a:pt x="424" y="211"/>
                    </a:lnTo>
                    <a:lnTo>
                      <a:pt x="426" y="210"/>
                    </a:lnTo>
                    <a:lnTo>
                      <a:pt x="429" y="208"/>
                    </a:lnTo>
                    <a:lnTo>
                      <a:pt x="431" y="206"/>
                    </a:lnTo>
                    <a:lnTo>
                      <a:pt x="433" y="204"/>
                    </a:lnTo>
                    <a:lnTo>
                      <a:pt x="435" y="203"/>
                    </a:lnTo>
                    <a:lnTo>
                      <a:pt x="437" y="202"/>
                    </a:lnTo>
                    <a:lnTo>
                      <a:pt x="439" y="200"/>
                    </a:lnTo>
                    <a:lnTo>
                      <a:pt x="441" y="199"/>
                    </a:lnTo>
                    <a:lnTo>
                      <a:pt x="443" y="197"/>
                    </a:lnTo>
                    <a:lnTo>
                      <a:pt x="445" y="196"/>
                    </a:lnTo>
                    <a:lnTo>
                      <a:pt x="447" y="195"/>
                    </a:lnTo>
                    <a:lnTo>
                      <a:pt x="449" y="194"/>
                    </a:lnTo>
                    <a:lnTo>
                      <a:pt x="450" y="193"/>
                    </a:lnTo>
                    <a:lnTo>
                      <a:pt x="452" y="192"/>
                    </a:lnTo>
                    <a:lnTo>
                      <a:pt x="453" y="191"/>
                    </a:lnTo>
                    <a:lnTo>
                      <a:pt x="455" y="189"/>
                    </a:lnTo>
                    <a:lnTo>
                      <a:pt x="456" y="188"/>
                    </a:lnTo>
                    <a:lnTo>
                      <a:pt x="457" y="187"/>
                    </a:lnTo>
                    <a:lnTo>
                      <a:pt x="459" y="187"/>
                    </a:lnTo>
                    <a:lnTo>
                      <a:pt x="460" y="184"/>
                    </a:lnTo>
                    <a:lnTo>
                      <a:pt x="462" y="182"/>
                    </a:lnTo>
                    <a:lnTo>
                      <a:pt x="462" y="180"/>
                    </a:lnTo>
                    <a:lnTo>
                      <a:pt x="461" y="178"/>
                    </a:lnTo>
                    <a:lnTo>
                      <a:pt x="460" y="177"/>
                    </a:lnTo>
                    <a:lnTo>
                      <a:pt x="460" y="176"/>
                    </a:lnTo>
                    <a:lnTo>
                      <a:pt x="458" y="174"/>
                    </a:lnTo>
                    <a:lnTo>
                      <a:pt x="457" y="173"/>
                    </a:lnTo>
                    <a:lnTo>
                      <a:pt x="455" y="171"/>
                    </a:lnTo>
                    <a:lnTo>
                      <a:pt x="453" y="170"/>
                    </a:lnTo>
                    <a:lnTo>
                      <a:pt x="451" y="168"/>
                    </a:lnTo>
                    <a:lnTo>
                      <a:pt x="449" y="167"/>
                    </a:lnTo>
                    <a:lnTo>
                      <a:pt x="447" y="165"/>
                    </a:lnTo>
                    <a:lnTo>
                      <a:pt x="445" y="164"/>
                    </a:lnTo>
                    <a:lnTo>
                      <a:pt x="443" y="163"/>
                    </a:lnTo>
                    <a:lnTo>
                      <a:pt x="442" y="162"/>
                    </a:lnTo>
                    <a:lnTo>
                      <a:pt x="440" y="161"/>
                    </a:lnTo>
                    <a:lnTo>
                      <a:pt x="439" y="160"/>
                    </a:lnTo>
                    <a:lnTo>
                      <a:pt x="438" y="159"/>
                    </a:lnTo>
                    <a:lnTo>
                      <a:pt x="436" y="158"/>
                    </a:lnTo>
                    <a:lnTo>
                      <a:pt x="435" y="158"/>
                    </a:lnTo>
                    <a:lnTo>
                      <a:pt x="434" y="157"/>
                    </a:lnTo>
                    <a:lnTo>
                      <a:pt x="432" y="156"/>
                    </a:lnTo>
                    <a:lnTo>
                      <a:pt x="431" y="155"/>
                    </a:lnTo>
                    <a:lnTo>
                      <a:pt x="429" y="154"/>
                    </a:lnTo>
                    <a:lnTo>
                      <a:pt x="428" y="154"/>
                    </a:lnTo>
                    <a:lnTo>
                      <a:pt x="426" y="153"/>
                    </a:lnTo>
                    <a:lnTo>
                      <a:pt x="425" y="152"/>
                    </a:lnTo>
                    <a:lnTo>
                      <a:pt x="423" y="151"/>
                    </a:lnTo>
                    <a:lnTo>
                      <a:pt x="422" y="150"/>
                    </a:lnTo>
                    <a:lnTo>
                      <a:pt x="421" y="150"/>
                    </a:lnTo>
                    <a:lnTo>
                      <a:pt x="419" y="149"/>
                    </a:lnTo>
                    <a:lnTo>
                      <a:pt x="418" y="148"/>
                    </a:lnTo>
                    <a:lnTo>
                      <a:pt x="417" y="147"/>
                    </a:lnTo>
                    <a:lnTo>
                      <a:pt x="415" y="147"/>
                    </a:lnTo>
                    <a:lnTo>
                      <a:pt x="414" y="146"/>
                    </a:lnTo>
                    <a:lnTo>
                      <a:pt x="413" y="145"/>
                    </a:lnTo>
                    <a:lnTo>
                      <a:pt x="411" y="145"/>
                    </a:lnTo>
                    <a:lnTo>
                      <a:pt x="409" y="143"/>
                    </a:lnTo>
                    <a:lnTo>
                      <a:pt x="407" y="143"/>
                    </a:lnTo>
                    <a:lnTo>
                      <a:pt x="405" y="141"/>
                    </a:lnTo>
                    <a:lnTo>
                      <a:pt x="403" y="140"/>
                    </a:lnTo>
                    <a:lnTo>
                      <a:pt x="401" y="139"/>
                    </a:lnTo>
                    <a:lnTo>
                      <a:pt x="400" y="139"/>
                    </a:lnTo>
                    <a:lnTo>
                      <a:pt x="398" y="138"/>
                    </a:lnTo>
                    <a:lnTo>
                      <a:pt x="398" y="138"/>
                    </a:lnTo>
                    <a:lnTo>
                      <a:pt x="440" y="101"/>
                    </a:lnTo>
                    <a:lnTo>
                      <a:pt x="441" y="101"/>
                    </a:lnTo>
                    <a:lnTo>
                      <a:pt x="442" y="100"/>
                    </a:lnTo>
                    <a:lnTo>
                      <a:pt x="443" y="100"/>
                    </a:lnTo>
                    <a:lnTo>
                      <a:pt x="445" y="99"/>
                    </a:lnTo>
                    <a:lnTo>
                      <a:pt x="446" y="98"/>
                    </a:lnTo>
                    <a:lnTo>
                      <a:pt x="449" y="97"/>
                    </a:lnTo>
                    <a:lnTo>
                      <a:pt x="450" y="96"/>
                    </a:lnTo>
                    <a:lnTo>
                      <a:pt x="452" y="95"/>
                    </a:lnTo>
                    <a:lnTo>
                      <a:pt x="454" y="94"/>
                    </a:lnTo>
                    <a:lnTo>
                      <a:pt x="456" y="93"/>
                    </a:lnTo>
                    <a:lnTo>
                      <a:pt x="459" y="91"/>
                    </a:lnTo>
                    <a:lnTo>
                      <a:pt x="461" y="90"/>
                    </a:lnTo>
                    <a:lnTo>
                      <a:pt x="463" y="89"/>
                    </a:lnTo>
                    <a:lnTo>
                      <a:pt x="464" y="88"/>
                    </a:lnTo>
                    <a:lnTo>
                      <a:pt x="465" y="88"/>
                    </a:lnTo>
                    <a:lnTo>
                      <a:pt x="467" y="87"/>
                    </a:lnTo>
                    <a:lnTo>
                      <a:pt x="469" y="85"/>
                    </a:lnTo>
                    <a:lnTo>
                      <a:pt x="471" y="83"/>
                    </a:lnTo>
                    <a:lnTo>
                      <a:pt x="474" y="81"/>
                    </a:lnTo>
                    <a:lnTo>
                      <a:pt x="476" y="79"/>
                    </a:lnTo>
                    <a:lnTo>
                      <a:pt x="479" y="77"/>
                    </a:lnTo>
                    <a:lnTo>
                      <a:pt x="481" y="75"/>
                    </a:lnTo>
                    <a:lnTo>
                      <a:pt x="483" y="73"/>
                    </a:lnTo>
                    <a:lnTo>
                      <a:pt x="485" y="71"/>
                    </a:lnTo>
                    <a:lnTo>
                      <a:pt x="487" y="69"/>
                    </a:lnTo>
                    <a:lnTo>
                      <a:pt x="489" y="67"/>
                    </a:lnTo>
                    <a:lnTo>
                      <a:pt x="490" y="65"/>
                    </a:lnTo>
                    <a:lnTo>
                      <a:pt x="492" y="63"/>
                    </a:lnTo>
                    <a:lnTo>
                      <a:pt x="493" y="61"/>
                    </a:lnTo>
                    <a:lnTo>
                      <a:pt x="494" y="58"/>
                    </a:lnTo>
                    <a:lnTo>
                      <a:pt x="494" y="56"/>
                    </a:lnTo>
                    <a:lnTo>
                      <a:pt x="495" y="54"/>
                    </a:lnTo>
                    <a:lnTo>
                      <a:pt x="495" y="51"/>
                    </a:lnTo>
                    <a:lnTo>
                      <a:pt x="495" y="49"/>
                    </a:lnTo>
                    <a:lnTo>
                      <a:pt x="495" y="46"/>
                    </a:lnTo>
                    <a:lnTo>
                      <a:pt x="495" y="44"/>
                    </a:lnTo>
                    <a:lnTo>
                      <a:pt x="494" y="42"/>
                    </a:lnTo>
                    <a:lnTo>
                      <a:pt x="494" y="40"/>
                    </a:lnTo>
                    <a:lnTo>
                      <a:pt x="494" y="37"/>
                    </a:lnTo>
                    <a:lnTo>
                      <a:pt x="494" y="35"/>
                    </a:lnTo>
                    <a:lnTo>
                      <a:pt x="493" y="33"/>
                    </a:lnTo>
                    <a:lnTo>
                      <a:pt x="493" y="31"/>
                    </a:lnTo>
                    <a:lnTo>
                      <a:pt x="492" y="29"/>
                    </a:lnTo>
                    <a:lnTo>
                      <a:pt x="492" y="27"/>
                    </a:lnTo>
                    <a:lnTo>
                      <a:pt x="491" y="25"/>
                    </a:lnTo>
                    <a:lnTo>
                      <a:pt x="490" y="23"/>
                    </a:lnTo>
                    <a:lnTo>
                      <a:pt x="489" y="21"/>
                    </a:lnTo>
                    <a:lnTo>
                      <a:pt x="489" y="20"/>
                    </a:lnTo>
                    <a:lnTo>
                      <a:pt x="487" y="18"/>
                    </a:lnTo>
                    <a:lnTo>
                      <a:pt x="486" y="16"/>
                    </a:lnTo>
                    <a:lnTo>
                      <a:pt x="485" y="14"/>
                    </a:lnTo>
                    <a:lnTo>
                      <a:pt x="484" y="13"/>
                    </a:lnTo>
                    <a:lnTo>
                      <a:pt x="483" y="12"/>
                    </a:lnTo>
                    <a:lnTo>
                      <a:pt x="482" y="11"/>
                    </a:lnTo>
                    <a:lnTo>
                      <a:pt x="480" y="9"/>
                    </a:lnTo>
                    <a:lnTo>
                      <a:pt x="479" y="8"/>
                    </a:lnTo>
                    <a:lnTo>
                      <a:pt x="478" y="7"/>
                    </a:lnTo>
                    <a:lnTo>
                      <a:pt x="476" y="6"/>
                    </a:lnTo>
                    <a:lnTo>
                      <a:pt x="475" y="5"/>
                    </a:lnTo>
                    <a:lnTo>
                      <a:pt x="473" y="4"/>
                    </a:lnTo>
                    <a:lnTo>
                      <a:pt x="471" y="3"/>
                    </a:lnTo>
                    <a:lnTo>
                      <a:pt x="469" y="2"/>
                    </a:lnTo>
                    <a:lnTo>
                      <a:pt x="468" y="2"/>
                    </a:lnTo>
                    <a:lnTo>
                      <a:pt x="466" y="1"/>
                    </a:lnTo>
                    <a:lnTo>
                      <a:pt x="464" y="1"/>
                    </a:lnTo>
                    <a:lnTo>
                      <a:pt x="462" y="0"/>
                    </a:lnTo>
                    <a:lnTo>
                      <a:pt x="459" y="0"/>
                    </a:lnTo>
                    <a:lnTo>
                      <a:pt x="457" y="0"/>
                    </a:lnTo>
                    <a:lnTo>
                      <a:pt x="456" y="0"/>
                    </a:lnTo>
                    <a:lnTo>
                      <a:pt x="454" y="0"/>
                    </a:lnTo>
                    <a:lnTo>
                      <a:pt x="453" y="0"/>
                    </a:lnTo>
                    <a:lnTo>
                      <a:pt x="452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8" y="1"/>
                    </a:lnTo>
                    <a:lnTo>
                      <a:pt x="447" y="1"/>
                    </a:lnTo>
                    <a:lnTo>
                      <a:pt x="445" y="1"/>
                    </a:lnTo>
                    <a:lnTo>
                      <a:pt x="444" y="1"/>
                    </a:lnTo>
                    <a:lnTo>
                      <a:pt x="442" y="2"/>
                    </a:lnTo>
                    <a:lnTo>
                      <a:pt x="441" y="2"/>
                    </a:lnTo>
                    <a:lnTo>
                      <a:pt x="439" y="2"/>
                    </a:lnTo>
                    <a:lnTo>
                      <a:pt x="438" y="2"/>
                    </a:lnTo>
                    <a:lnTo>
                      <a:pt x="436" y="2"/>
                    </a:lnTo>
                    <a:lnTo>
                      <a:pt x="435" y="3"/>
                    </a:lnTo>
                    <a:lnTo>
                      <a:pt x="433" y="3"/>
                    </a:lnTo>
                    <a:lnTo>
                      <a:pt x="432" y="4"/>
                    </a:lnTo>
                    <a:lnTo>
                      <a:pt x="430" y="4"/>
                    </a:lnTo>
                    <a:lnTo>
                      <a:pt x="429" y="4"/>
                    </a:lnTo>
                    <a:lnTo>
                      <a:pt x="427" y="5"/>
                    </a:lnTo>
                    <a:lnTo>
                      <a:pt x="426" y="5"/>
                    </a:lnTo>
                    <a:lnTo>
                      <a:pt x="425" y="5"/>
                    </a:lnTo>
                    <a:lnTo>
                      <a:pt x="423" y="6"/>
                    </a:lnTo>
                    <a:lnTo>
                      <a:pt x="422" y="6"/>
                    </a:lnTo>
                    <a:lnTo>
                      <a:pt x="420" y="7"/>
                    </a:lnTo>
                    <a:lnTo>
                      <a:pt x="419" y="7"/>
                    </a:lnTo>
                    <a:lnTo>
                      <a:pt x="417" y="7"/>
                    </a:lnTo>
                    <a:lnTo>
                      <a:pt x="416" y="8"/>
                    </a:lnTo>
                    <a:lnTo>
                      <a:pt x="415" y="8"/>
                    </a:lnTo>
                    <a:lnTo>
                      <a:pt x="413" y="8"/>
                    </a:lnTo>
                    <a:lnTo>
                      <a:pt x="412" y="9"/>
                    </a:lnTo>
                    <a:lnTo>
                      <a:pt x="410" y="9"/>
                    </a:lnTo>
                    <a:lnTo>
                      <a:pt x="407" y="10"/>
                    </a:lnTo>
                    <a:lnTo>
                      <a:pt x="405" y="11"/>
                    </a:lnTo>
                    <a:lnTo>
                      <a:pt x="403" y="12"/>
                    </a:lnTo>
                    <a:lnTo>
                      <a:pt x="401" y="12"/>
                    </a:lnTo>
                    <a:lnTo>
                      <a:pt x="400" y="13"/>
                    </a:lnTo>
                    <a:lnTo>
                      <a:pt x="398" y="13"/>
                    </a:lnTo>
                    <a:lnTo>
                      <a:pt x="397" y="13"/>
                    </a:lnTo>
                    <a:lnTo>
                      <a:pt x="396" y="14"/>
                    </a:lnTo>
                    <a:lnTo>
                      <a:pt x="396" y="14"/>
                    </a:lnTo>
                    <a:lnTo>
                      <a:pt x="121" y="32"/>
                    </a:lnTo>
                    <a:lnTo>
                      <a:pt x="121" y="32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7829372" y="5955462"/>
                <a:ext cx="73025" cy="98425"/>
              </a:xfrm>
              <a:custGeom>
                <a:avLst/>
                <a:gdLst>
                  <a:gd name="T0" fmla="*/ 34 w 46"/>
                  <a:gd name="T1" fmla="*/ 0 h 62"/>
                  <a:gd name="T2" fmla="*/ 36 w 46"/>
                  <a:gd name="T3" fmla="*/ 1 h 62"/>
                  <a:gd name="T4" fmla="*/ 39 w 46"/>
                  <a:gd name="T5" fmla="*/ 2 h 62"/>
                  <a:gd name="T6" fmla="*/ 41 w 46"/>
                  <a:gd name="T7" fmla="*/ 5 h 62"/>
                  <a:gd name="T8" fmla="*/ 45 w 46"/>
                  <a:gd name="T9" fmla="*/ 9 h 62"/>
                  <a:gd name="T10" fmla="*/ 46 w 46"/>
                  <a:gd name="T11" fmla="*/ 12 h 62"/>
                  <a:gd name="T12" fmla="*/ 46 w 46"/>
                  <a:gd name="T13" fmla="*/ 15 h 62"/>
                  <a:gd name="T14" fmla="*/ 44 w 46"/>
                  <a:gd name="T15" fmla="*/ 18 h 62"/>
                  <a:gd name="T16" fmla="*/ 43 w 46"/>
                  <a:gd name="T17" fmla="*/ 21 h 62"/>
                  <a:gd name="T18" fmla="*/ 41 w 46"/>
                  <a:gd name="T19" fmla="*/ 24 h 62"/>
                  <a:gd name="T20" fmla="*/ 38 w 46"/>
                  <a:gd name="T21" fmla="*/ 28 h 62"/>
                  <a:gd name="T22" fmla="*/ 36 w 46"/>
                  <a:gd name="T23" fmla="*/ 32 h 62"/>
                  <a:gd name="T24" fmla="*/ 33 w 46"/>
                  <a:gd name="T25" fmla="*/ 36 h 62"/>
                  <a:gd name="T26" fmla="*/ 30 w 46"/>
                  <a:gd name="T27" fmla="*/ 41 h 62"/>
                  <a:gd name="T28" fmla="*/ 27 w 46"/>
                  <a:gd name="T29" fmla="*/ 45 h 62"/>
                  <a:gd name="T30" fmla="*/ 23 w 46"/>
                  <a:gd name="T31" fmla="*/ 49 h 62"/>
                  <a:gd name="T32" fmla="*/ 20 w 46"/>
                  <a:gd name="T33" fmla="*/ 52 h 62"/>
                  <a:gd name="T34" fmla="*/ 17 w 46"/>
                  <a:gd name="T35" fmla="*/ 56 h 62"/>
                  <a:gd name="T36" fmla="*/ 14 w 46"/>
                  <a:gd name="T37" fmla="*/ 58 h 62"/>
                  <a:gd name="T38" fmla="*/ 11 w 46"/>
                  <a:gd name="T39" fmla="*/ 60 h 62"/>
                  <a:gd name="T40" fmla="*/ 8 w 46"/>
                  <a:gd name="T41" fmla="*/ 61 h 62"/>
                  <a:gd name="T42" fmla="*/ 6 w 46"/>
                  <a:gd name="T43" fmla="*/ 62 h 62"/>
                  <a:gd name="T44" fmla="*/ 2 w 46"/>
                  <a:gd name="T45" fmla="*/ 60 h 62"/>
                  <a:gd name="T46" fmla="*/ 1 w 46"/>
                  <a:gd name="T47" fmla="*/ 58 h 62"/>
                  <a:gd name="T48" fmla="*/ 1 w 46"/>
                  <a:gd name="T49" fmla="*/ 55 h 62"/>
                  <a:gd name="T50" fmla="*/ 0 w 46"/>
                  <a:gd name="T51" fmla="*/ 52 h 62"/>
                  <a:gd name="T52" fmla="*/ 0 w 46"/>
                  <a:gd name="T53" fmla="*/ 49 h 62"/>
                  <a:gd name="T54" fmla="*/ 0 w 46"/>
                  <a:gd name="T55" fmla="*/ 45 h 62"/>
                  <a:gd name="T56" fmla="*/ 1 w 46"/>
                  <a:gd name="T57" fmla="*/ 42 h 62"/>
                  <a:gd name="T58" fmla="*/ 1 w 46"/>
                  <a:gd name="T59" fmla="*/ 38 h 62"/>
                  <a:gd name="T60" fmla="*/ 2 w 46"/>
                  <a:gd name="T61" fmla="*/ 35 h 62"/>
                  <a:gd name="T62" fmla="*/ 2 w 46"/>
                  <a:gd name="T63" fmla="*/ 31 h 62"/>
                  <a:gd name="T64" fmla="*/ 3 w 46"/>
                  <a:gd name="T65" fmla="*/ 29 h 62"/>
                  <a:gd name="T66" fmla="*/ 4 w 46"/>
                  <a:gd name="T67" fmla="*/ 26 h 62"/>
                  <a:gd name="T68" fmla="*/ 4 w 46"/>
                  <a:gd name="T69" fmla="*/ 24 h 62"/>
                  <a:gd name="T70" fmla="*/ 5 w 46"/>
                  <a:gd name="T71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" h="62">
                    <a:moveTo>
                      <a:pt x="5" y="23"/>
                    </a:moveTo>
                    <a:lnTo>
                      <a:pt x="34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6"/>
                    </a:lnTo>
                    <a:lnTo>
                      <a:pt x="44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2" y="22"/>
                    </a:lnTo>
                    <a:lnTo>
                      <a:pt x="41" y="24"/>
                    </a:lnTo>
                    <a:lnTo>
                      <a:pt x="39" y="26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6" y="32"/>
                    </a:lnTo>
                    <a:lnTo>
                      <a:pt x="34" y="34"/>
                    </a:lnTo>
                    <a:lnTo>
                      <a:pt x="33" y="36"/>
                    </a:lnTo>
                    <a:lnTo>
                      <a:pt x="31" y="38"/>
                    </a:lnTo>
                    <a:lnTo>
                      <a:pt x="30" y="41"/>
                    </a:lnTo>
                    <a:lnTo>
                      <a:pt x="28" y="43"/>
                    </a:lnTo>
                    <a:lnTo>
                      <a:pt x="27" y="45"/>
                    </a:lnTo>
                    <a:lnTo>
                      <a:pt x="25" y="47"/>
                    </a:lnTo>
                    <a:lnTo>
                      <a:pt x="23" y="49"/>
                    </a:lnTo>
                    <a:lnTo>
                      <a:pt x="22" y="50"/>
                    </a:lnTo>
                    <a:lnTo>
                      <a:pt x="20" y="52"/>
                    </a:lnTo>
                    <a:lnTo>
                      <a:pt x="19" y="54"/>
                    </a:lnTo>
                    <a:lnTo>
                      <a:pt x="17" y="56"/>
                    </a:lnTo>
                    <a:lnTo>
                      <a:pt x="16" y="57"/>
                    </a:lnTo>
                    <a:lnTo>
                      <a:pt x="14" y="58"/>
                    </a:lnTo>
                    <a:lnTo>
                      <a:pt x="13" y="59"/>
                    </a:lnTo>
                    <a:lnTo>
                      <a:pt x="11" y="60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4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7551559" y="5650662"/>
                <a:ext cx="711200" cy="279400"/>
              </a:xfrm>
              <a:custGeom>
                <a:avLst/>
                <a:gdLst>
                  <a:gd name="T0" fmla="*/ 134 w 448"/>
                  <a:gd name="T1" fmla="*/ 155 h 176"/>
                  <a:gd name="T2" fmla="*/ 146 w 448"/>
                  <a:gd name="T3" fmla="*/ 159 h 176"/>
                  <a:gd name="T4" fmla="*/ 161 w 448"/>
                  <a:gd name="T5" fmla="*/ 163 h 176"/>
                  <a:gd name="T6" fmla="*/ 175 w 448"/>
                  <a:gd name="T7" fmla="*/ 161 h 176"/>
                  <a:gd name="T8" fmla="*/ 188 w 448"/>
                  <a:gd name="T9" fmla="*/ 154 h 176"/>
                  <a:gd name="T10" fmla="*/ 199 w 448"/>
                  <a:gd name="T11" fmla="*/ 145 h 176"/>
                  <a:gd name="T12" fmla="*/ 210 w 448"/>
                  <a:gd name="T13" fmla="*/ 138 h 176"/>
                  <a:gd name="T14" fmla="*/ 220 w 448"/>
                  <a:gd name="T15" fmla="*/ 131 h 176"/>
                  <a:gd name="T16" fmla="*/ 270 w 448"/>
                  <a:gd name="T17" fmla="*/ 155 h 176"/>
                  <a:gd name="T18" fmla="*/ 280 w 448"/>
                  <a:gd name="T19" fmla="*/ 162 h 176"/>
                  <a:gd name="T20" fmla="*/ 294 w 448"/>
                  <a:gd name="T21" fmla="*/ 166 h 176"/>
                  <a:gd name="T22" fmla="*/ 308 w 448"/>
                  <a:gd name="T23" fmla="*/ 163 h 176"/>
                  <a:gd name="T24" fmla="*/ 319 w 448"/>
                  <a:gd name="T25" fmla="*/ 157 h 176"/>
                  <a:gd name="T26" fmla="*/ 333 w 448"/>
                  <a:gd name="T27" fmla="*/ 149 h 176"/>
                  <a:gd name="T28" fmla="*/ 344 w 448"/>
                  <a:gd name="T29" fmla="*/ 148 h 176"/>
                  <a:gd name="T30" fmla="*/ 357 w 448"/>
                  <a:gd name="T31" fmla="*/ 150 h 176"/>
                  <a:gd name="T32" fmla="*/ 367 w 448"/>
                  <a:gd name="T33" fmla="*/ 154 h 176"/>
                  <a:gd name="T34" fmla="*/ 377 w 448"/>
                  <a:gd name="T35" fmla="*/ 158 h 176"/>
                  <a:gd name="T36" fmla="*/ 386 w 448"/>
                  <a:gd name="T37" fmla="*/ 163 h 176"/>
                  <a:gd name="T38" fmla="*/ 396 w 448"/>
                  <a:gd name="T39" fmla="*/ 168 h 176"/>
                  <a:gd name="T40" fmla="*/ 406 w 448"/>
                  <a:gd name="T41" fmla="*/ 172 h 176"/>
                  <a:gd name="T42" fmla="*/ 415 w 448"/>
                  <a:gd name="T43" fmla="*/ 175 h 176"/>
                  <a:gd name="T44" fmla="*/ 429 w 448"/>
                  <a:gd name="T45" fmla="*/ 175 h 176"/>
                  <a:gd name="T46" fmla="*/ 434 w 448"/>
                  <a:gd name="T47" fmla="*/ 165 h 176"/>
                  <a:gd name="T48" fmla="*/ 424 w 448"/>
                  <a:gd name="T49" fmla="*/ 153 h 176"/>
                  <a:gd name="T50" fmla="*/ 408 w 448"/>
                  <a:gd name="T51" fmla="*/ 141 h 176"/>
                  <a:gd name="T52" fmla="*/ 393 w 448"/>
                  <a:gd name="T53" fmla="*/ 131 h 176"/>
                  <a:gd name="T54" fmla="*/ 425 w 448"/>
                  <a:gd name="T55" fmla="*/ 91 h 176"/>
                  <a:gd name="T56" fmla="*/ 437 w 448"/>
                  <a:gd name="T57" fmla="*/ 84 h 176"/>
                  <a:gd name="T58" fmla="*/ 442 w 448"/>
                  <a:gd name="T59" fmla="*/ 72 h 176"/>
                  <a:gd name="T60" fmla="*/ 440 w 448"/>
                  <a:gd name="T61" fmla="*/ 61 h 176"/>
                  <a:gd name="T62" fmla="*/ 437 w 448"/>
                  <a:gd name="T63" fmla="*/ 49 h 176"/>
                  <a:gd name="T64" fmla="*/ 433 w 448"/>
                  <a:gd name="T65" fmla="*/ 36 h 176"/>
                  <a:gd name="T66" fmla="*/ 429 w 448"/>
                  <a:gd name="T67" fmla="*/ 24 h 176"/>
                  <a:gd name="T68" fmla="*/ 437 w 448"/>
                  <a:gd name="T69" fmla="*/ 12 h 176"/>
                  <a:gd name="T70" fmla="*/ 448 w 448"/>
                  <a:gd name="T71" fmla="*/ 4 h 176"/>
                  <a:gd name="T72" fmla="*/ 443 w 448"/>
                  <a:gd name="T73" fmla="*/ 0 h 176"/>
                  <a:gd name="T74" fmla="*/ 428 w 448"/>
                  <a:gd name="T75" fmla="*/ 0 h 176"/>
                  <a:gd name="T76" fmla="*/ 419 w 448"/>
                  <a:gd name="T77" fmla="*/ 1 h 176"/>
                  <a:gd name="T78" fmla="*/ 410 w 448"/>
                  <a:gd name="T79" fmla="*/ 2 h 176"/>
                  <a:gd name="T80" fmla="*/ 399 w 448"/>
                  <a:gd name="T81" fmla="*/ 4 h 176"/>
                  <a:gd name="T82" fmla="*/ 385 w 448"/>
                  <a:gd name="T83" fmla="*/ 6 h 176"/>
                  <a:gd name="T84" fmla="*/ 70 w 448"/>
                  <a:gd name="T85" fmla="*/ 103 h 176"/>
                  <a:gd name="T86" fmla="*/ 60 w 448"/>
                  <a:gd name="T87" fmla="*/ 103 h 176"/>
                  <a:gd name="T88" fmla="*/ 50 w 448"/>
                  <a:gd name="T89" fmla="*/ 103 h 176"/>
                  <a:gd name="T90" fmla="*/ 39 w 448"/>
                  <a:gd name="T91" fmla="*/ 104 h 176"/>
                  <a:gd name="T92" fmla="*/ 28 w 448"/>
                  <a:gd name="T93" fmla="*/ 105 h 176"/>
                  <a:gd name="T94" fmla="*/ 17 w 448"/>
                  <a:gd name="T95" fmla="*/ 108 h 176"/>
                  <a:gd name="T96" fmla="*/ 9 w 448"/>
                  <a:gd name="T97" fmla="*/ 111 h 176"/>
                  <a:gd name="T98" fmla="*/ 1 w 448"/>
                  <a:gd name="T99" fmla="*/ 120 h 176"/>
                  <a:gd name="T100" fmla="*/ 5 w 448"/>
                  <a:gd name="T101" fmla="*/ 130 h 176"/>
                  <a:gd name="T102" fmla="*/ 18 w 448"/>
                  <a:gd name="T103" fmla="*/ 137 h 176"/>
                  <a:gd name="T104" fmla="*/ 28 w 448"/>
                  <a:gd name="T105" fmla="*/ 140 h 176"/>
                  <a:gd name="T106" fmla="*/ 37 w 448"/>
                  <a:gd name="T107" fmla="*/ 142 h 176"/>
                  <a:gd name="T108" fmla="*/ 48 w 448"/>
                  <a:gd name="T109" fmla="*/ 144 h 176"/>
                  <a:gd name="T110" fmla="*/ 58 w 448"/>
                  <a:gd name="T111" fmla="*/ 145 h 176"/>
                  <a:gd name="T112" fmla="*/ 68 w 448"/>
                  <a:gd name="T113" fmla="*/ 145 h 176"/>
                  <a:gd name="T114" fmla="*/ 82 w 448"/>
                  <a:gd name="T115" fmla="*/ 144 h 176"/>
                  <a:gd name="T116" fmla="*/ 96 w 448"/>
                  <a:gd name="T117" fmla="*/ 142 h 176"/>
                  <a:gd name="T118" fmla="*/ 107 w 448"/>
                  <a:gd name="T119" fmla="*/ 140 h 176"/>
                  <a:gd name="T120" fmla="*/ 128 w 448"/>
                  <a:gd name="T121" fmla="*/ 15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8" h="176">
                    <a:moveTo>
                      <a:pt x="128" y="152"/>
                    </a:moveTo>
                    <a:lnTo>
                      <a:pt x="128" y="152"/>
                    </a:lnTo>
                    <a:lnTo>
                      <a:pt x="130" y="153"/>
                    </a:lnTo>
                    <a:lnTo>
                      <a:pt x="130" y="153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4" y="155"/>
                    </a:lnTo>
                    <a:lnTo>
                      <a:pt x="135" y="155"/>
                    </a:lnTo>
                    <a:lnTo>
                      <a:pt x="137" y="156"/>
                    </a:lnTo>
                    <a:lnTo>
                      <a:pt x="138" y="156"/>
                    </a:lnTo>
                    <a:lnTo>
                      <a:pt x="140" y="157"/>
                    </a:lnTo>
                    <a:lnTo>
                      <a:pt x="142" y="158"/>
                    </a:lnTo>
                    <a:lnTo>
                      <a:pt x="144" y="159"/>
                    </a:lnTo>
                    <a:lnTo>
                      <a:pt x="146" y="159"/>
                    </a:lnTo>
                    <a:lnTo>
                      <a:pt x="148" y="160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4" y="162"/>
                    </a:lnTo>
                    <a:lnTo>
                      <a:pt x="157" y="162"/>
                    </a:lnTo>
                    <a:lnTo>
                      <a:pt x="159" y="163"/>
                    </a:lnTo>
                    <a:lnTo>
                      <a:pt x="161" y="163"/>
                    </a:lnTo>
                    <a:lnTo>
                      <a:pt x="163" y="163"/>
                    </a:lnTo>
                    <a:lnTo>
                      <a:pt x="166" y="163"/>
                    </a:lnTo>
                    <a:lnTo>
                      <a:pt x="168" y="163"/>
                    </a:lnTo>
                    <a:lnTo>
                      <a:pt x="170" y="163"/>
                    </a:lnTo>
                    <a:lnTo>
                      <a:pt x="172" y="162"/>
                    </a:lnTo>
                    <a:lnTo>
                      <a:pt x="174" y="162"/>
                    </a:lnTo>
                    <a:lnTo>
                      <a:pt x="175" y="161"/>
                    </a:lnTo>
                    <a:lnTo>
                      <a:pt x="177" y="161"/>
                    </a:lnTo>
                    <a:lnTo>
                      <a:pt x="179" y="160"/>
                    </a:lnTo>
                    <a:lnTo>
                      <a:pt x="181" y="159"/>
                    </a:lnTo>
                    <a:lnTo>
                      <a:pt x="183" y="157"/>
                    </a:lnTo>
                    <a:lnTo>
                      <a:pt x="184" y="156"/>
                    </a:lnTo>
                    <a:lnTo>
                      <a:pt x="186" y="155"/>
                    </a:lnTo>
                    <a:lnTo>
                      <a:pt x="188" y="154"/>
                    </a:lnTo>
                    <a:lnTo>
                      <a:pt x="189" y="152"/>
                    </a:lnTo>
                    <a:lnTo>
                      <a:pt x="191" y="151"/>
                    </a:lnTo>
                    <a:lnTo>
                      <a:pt x="193" y="150"/>
                    </a:lnTo>
                    <a:lnTo>
                      <a:pt x="195" y="149"/>
                    </a:lnTo>
                    <a:lnTo>
                      <a:pt x="196" y="147"/>
                    </a:lnTo>
                    <a:lnTo>
                      <a:pt x="198" y="146"/>
                    </a:lnTo>
                    <a:lnTo>
                      <a:pt x="199" y="145"/>
                    </a:lnTo>
                    <a:lnTo>
                      <a:pt x="201" y="144"/>
                    </a:lnTo>
                    <a:lnTo>
                      <a:pt x="203" y="143"/>
                    </a:lnTo>
                    <a:lnTo>
                      <a:pt x="204" y="142"/>
                    </a:lnTo>
                    <a:lnTo>
                      <a:pt x="206" y="141"/>
                    </a:lnTo>
                    <a:lnTo>
                      <a:pt x="207" y="140"/>
                    </a:lnTo>
                    <a:lnTo>
                      <a:pt x="209" y="139"/>
                    </a:lnTo>
                    <a:lnTo>
                      <a:pt x="210" y="138"/>
                    </a:lnTo>
                    <a:lnTo>
                      <a:pt x="211" y="137"/>
                    </a:lnTo>
                    <a:lnTo>
                      <a:pt x="212" y="136"/>
                    </a:lnTo>
                    <a:lnTo>
                      <a:pt x="215" y="135"/>
                    </a:lnTo>
                    <a:lnTo>
                      <a:pt x="217" y="134"/>
                    </a:lnTo>
                    <a:lnTo>
                      <a:pt x="218" y="132"/>
                    </a:lnTo>
                    <a:lnTo>
                      <a:pt x="219" y="132"/>
                    </a:lnTo>
                    <a:lnTo>
                      <a:pt x="220" y="131"/>
                    </a:lnTo>
                    <a:lnTo>
                      <a:pt x="220" y="131"/>
                    </a:lnTo>
                    <a:lnTo>
                      <a:pt x="261" y="148"/>
                    </a:lnTo>
                    <a:lnTo>
                      <a:pt x="262" y="149"/>
                    </a:lnTo>
                    <a:lnTo>
                      <a:pt x="263" y="150"/>
                    </a:lnTo>
                    <a:lnTo>
                      <a:pt x="265" y="152"/>
                    </a:lnTo>
                    <a:lnTo>
                      <a:pt x="267" y="153"/>
                    </a:lnTo>
                    <a:lnTo>
                      <a:pt x="270" y="155"/>
                    </a:lnTo>
                    <a:lnTo>
                      <a:pt x="271" y="156"/>
                    </a:lnTo>
                    <a:lnTo>
                      <a:pt x="272" y="157"/>
                    </a:lnTo>
                    <a:lnTo>
                      <a:pt x="274" y="158"/>
                    </a:lnTo>
                    <a:lnTo>
                      <a:pt x="276" y="159"/>
                    </a:lnTo>
                    <a:lnTo>
                      <a:pt x="277" y="160"/>
                    </a:lnTo>
                    <a:lnTo>
                      <a:pt x="279" y="161"/>
                    </a:lnTo>
                    <a:lnTo>
                      <a:pt x="280" y="162"/>
                    </a:lnTo>
                    <a:lnTo>
                      <a:pt x="282" y="163"/>
                    </a:lnTo>
                    <a:lnTo>
                      <a:pt x="284" y="163"/>
                    </a:lnTo>
                    <a:lnTo>
                      <a:pt x="286" y="164"/>
                    </a:lnTo>
                    <a:lnTo>
                      <a:pt x="288" y="164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4" y="166"/>
                    </a:lnTo>
                    <a:lnTo>
                      <a:pt x="296" y="166"/>
                    </a:lnTo>
                    <a:lnTo>
                      <a:pt x="298" y="166"/>
                    </a:lnTo>
                    <a:lnTo>
                      <a:pt x="300" y="165"/>
                    </a:lnTo>
                    <a:lnTo>
                      <a:pt x="302" y="165"/>
                    </a:lnTo>
                    <a:lnTo>
                      <a:pt x="304" y="165"/>
                    </a:lnTo>
                    <a:lnTo>
                      <a:pt x="306" y="164"/>
                    </a:lnTo>
                    <a:lnTo>
                      <a:pt x="308" y="163"/>
                    </a:lnTo>
                    <a:lnTo>
                      <a:pt x="310" y="162"/>
                    </a:lnTo>
                    <a:lnTo>
                      <a:pt x="311" y="161"/>
                    </a:lnTo>
                    <a:lnTo>
                      <a:pt x="313" y="161"/>
                    </a:lnTo>
                    <a:lnTo>
                      <a:pt x="314" y="160"/>
                    </a:lnTo>
                    <a:lnTo>
                      <a:pt x="316" y="159"/>
                    </a:lnTo>
                    <a:lnTo>
                      <a:pt x="317" y="158"/>
                    </a:lnTo>
                    <a:lnTo>
                      <a:pt x="319" y="157"/>
                    </a:lnTo>
                    <a:lnTo>
                      <a:pt x="321" y="156"/>
                    </a:lnTo>
                    <a:lnTo>
                      <a:pt x="323" y="154"/>
                    </a:lnTo>
                    <a:lnTo>
                      <a:pt x="326" y="153"/>
                    </a:lnTo>
                    <a:lnTo>
                      <a:pt x="328" y="152"/>
                    </a:lnTo>
                    <a:lnTo>
                      <a:pt x="330" y="150"/>
                    </a:lnTo>
                    <a:lnTo>
                      <a:pt x="332" y="149"/>
                    </a:lnTo>
                    <a:lnTo>
                      <a:pt x="333" y="149"/>
                    </a:lnTo>
                    <a:lnTo>
                      <a:pt x="334" y="149"/>
                    </a:lnTo>
                    <a:lnTo>
                      <a:pt x="336" y="148"/>
                    </a:lnTo>
                    <a:lnTo>
                      <a:pt x="337" y="148"/>
                    </a:lnTo>
                    <a:lnTo>
                      <a:pt x="339" y="148"/>
                    </a:lnTo>
                    <a:lnTo>
                      <a:pt x="340" y="148"/>
                    </a:lnTo>
                    <a:lnTo>
                      <a:pt x="342" y="148"/>
                    </a:lnTo>
                    <a:lnTo>
                      <a:pt x="344" y="148"/>
                    </a:lnTo>
                    <a:lnTo>
                      <a:pt x="345" y="148"/>
                    </a:lnTo>
                    <a:lnTo>
                      <a:pt x="347" y="148"/>
                    </a:lnTo>
                    <a:lnTo>
                      <a:pt x="349" y="148"/>
                    </a:lnTo>
                    <a:lnTo>
                      <a:pt x="352" y="149"/>
                    </a:lnTo>
                    <a:lnTo>
                      <a:pt x="354" y="149"/>
                    </a:lnTo>
                    <a:lnTo>
                      <a:pt x="356" y="150"/>
                    </a:lnTo>
                    <a:lnTo>
                      <a:pt x="357" y="150"/>
                    </a:lnTo>
                    <a:lnTo>
                      <a:pt x="359" y="151"/>
                    </a:lnTo>
                    <a:lnTo>
                      <a:pt x="360" y="151"/>
                    </a:lnTo>
                    <a:lnTo>
                      <a:pt x="361" y="152"/>
                    </a:lnTo>
                    <a:lnTo>
                      <a:pt x="363" y="152"/>
                    </a:lnTo>
                    <a:lnTo>
                      <a:pt x="364" y="153"/>
                    </a:lnTo>
                    <a:lnTo>
                      <a:pt x="365" y="153"/>
                    </a:lnTo>
                    <a:lnTo>
                      <a:pt x="367" y="154"/>
                    </a:lnTo>
                    <a:lnTo>
                      <a:pt x="368" y="155"/>
                    </a:lnTo>
                    <a:lnTo>
                      <a:pt x="370" y="155"/>
                    </a:lnTo>
                    <a:lnTo>
                      <a:pt x="371" y="156"/>
                    </a:lnTo>
                    <a:lnTo>
                      <a:pt x="372" y="156"/>
                    </a:lnTo>
                    <a:lnTo>
                      <a:pt x="374" y="157"/>
                    </a:lnTo>
                    <a:lnTo>
                      <a:pt x="375" y="157"/>
                    </a:lnTo>
                    <a:lnTo>
                      <a:pt x="377" y="158"/>
                    </a:lnTo>
                    <a:lnTo>
                      <a:pt x="378" y="159"/>
                    </a:lnTo>
                    <a:lnTo>
                      <a:pt x="379" y="160"/>
                    </a:lnTo>
                    <a:lnTo>
                      <a:pt x="381" y="160"/>
                    </a:lnTo>
                    <a:lnTo>
                      <a:pt x="382" y="161"/>
                    </a:lnTo>
                    <a:lnTo>
                      <a:pt x="383" y="162"/>
                    </a:lnTo>
                    <a:lnTo>
                      <a:pt x="385" y="163"/>
                    </a:lnTo>
                    <a:lnTo>
                      <a:pt x="386" y="163"/>
                    </a:lnTo>
                    <a:lnTo>
                      <a:pt x="388" y="164"/>
                    </a:lnTo>
                    <a:lnTo>
                      <a:pt x="389" y="165"/>
                    </a:lnTo>
                    <a:lnTo>
                      <a:pt x="390" y="165"/>
                    </a:lnTo>
                    <a:lnTo>
                      <a:pt x="392" y="166"/>
                    </a:lnTo>
                    <a:lnTo>
                      <a:pt x="393" y="167"/>
                    </a:lnTo>
                    <a:lnTo>
                      <a:pt x="395" y="168"/>
                    </a:lnTo>
                    <a:lnTo>
                      <a:pt x="396" y="168"/>
                    </a:lnTo>
                    <a:lnTo>
                      <a:pt x="398" y="169"/>
                    </a:lnTo>
                    <a:lnTo>
                      <a:pt x="399" y="169"/>
                    </a:lnTo>
                    <a:lnTo>
                      <a:pt x="401" y="170"/>
                    </a:lnTo>
                    <a:lnTo>
                      <a:pt x="402" y="171"/>
                    </a:lnTo>
                    <a:lnTo>
                      <a:pt x="403" y="171"/>
                    </a:lnTo>
                    <a:lnTo>
                      <a:pt x="405" y="172"/>
                    </a:lnTo>
                    <a:lnTo>
                      <a:pt x="406" y="172"/>
                    </a:lnTo>
                    <a:lnTo>
                      <a:pt x="407" y="173"/>
                    </a:lnTo>
                    <a:lnTo>
                      <a:pt x="409" y="173"/>
                    </a:lnTo>
                    <a:lnTo>
                      <a:pt x="410" y="174"/>
                    </a:lnTo>
                    <a:lnTo>
                      <a:pt x="411" y="174"/>
                    </a:lnTo>
                    <a:lnTo>
                      <a:pt x="412" y="175"/>
                    </a:lnTo>
                    <a:lnTo>
                      <a:pt x="414" y="175"/>
                    </a:lnTo>
                    <a:lnTo>
                      <a:pt x="415" y="175"/>
                    </a:lnTo>
                    <a:lnTo>
                      <a:pt x="416" y="176"/>
                    </a:lnTo>
                    <a:lnTo>
                      <a:pt x="419" y="176"/>
                    </a:lnTo>
                    <a:lnTo>
                      <a:pt x="421" y="176"/>
                    </a:lnTo>
                    <a:lnTo>
                      <a:pt x="423" y="176"/>
                    </a:lnTo>
                    <a:lnTo>
                      <a:pt x="425" y="176"/>
                    </a:lnTo>
                    <a:lnTo>
                      <a:pt x="427" y="175"/>
                    </a:lnTo>
                    <a:lnTo>
                      <a:pt x="429" y="175"/>
                    </a:lnTo>
                    <a:lnTo>
                      <a:pt x="430" y="174"/>
                    </a:lnTo>
                    <a:lnTo>
                      <a:pt x="432" y="173"/>
                    </a:lnTo>
                    <a:lnTo>
                      <a:pt x="433" y="171"/>
                    </a:lnTo>
                    <a:lnTo>
                      <a:pt x="434" y="170"/>
                    </a:lnTo>
                    <a:lnTo>
                      <a:pt x="434" y="168"/>
                    </a:lnTo>
                    <a:lnTo>
                      <a:pt x="434" y="167"/>
                    </a:lnTo>
                    <a:lnTo>
                      <a:pt x="434" y="165"/>
                    </a:lnTo>
                    <a:lnTo>
                      <a:pt x="433" y="164"/>
                    </a:lnTo>
                    <a:lnTo>
                      <a:pt x="432" y="162"/>
                    </a:lnTo>
                    <a:lnTo>
                      <a:pt x="431" y="160"/>
                    </a:lnTo>
                    <a:lnTo>
                      <a:pt x="429" y="158"/>
                    </a:lnTo>
                    <a:lnTo>
                      <a:pt x="428" y="156"/>
                    </a:lnTo>
                    <a:lnTo>
                      <a:pt x="426" y="155"/>
                    </a:lnTo>
                    <a:lnTo>
                      <a:pt x="424" y="153"/>
                    </a:lnTo>
                    <a:lnTo>
                      <a:pt x="422" y="151"/>
                    </a:lnTo>
                    <a:lnTo>
                      <a:pt x="420" y="149"/>
                    </a:lnTo>
                    <a:lnTo>
                      <a:pt x="418" y="148"/>
                    </a:lnTo>
                    <a:lnTo>
                      <a:pt x="416" y="146"/>
                    </a:lnTo>
                    <a:lnTo>
                      <a:pt x="413" y="144"/>
                    </a:lnTo>
                    <a:lnTo>
                      <a:pt x="411" y="142"/>
                    </a:lnTo>
                    <a:lnTo>
                      <a:pt x="408" y="141"/>
                    </a:lnTo>
                    <a:lnTo>
                      <a:pt x="406" y="139"/>
                    </a:lnTo>
                    <a:lnTo>
                      <a:pt x="403" y="137"/>
                    </a:lnTo>
                    <a:lnTo>
                      <a:pt x="401" y="136"/>
                    </a:lnTo>
                    <a:lnTo>
                      <a:pt x="399" y="135"/>
                    </a:lnTo>
                    <a:lnTo>
                      <a:pt x="397" y="134"/>
                    </a:lnTo>
                    <a:lnTo>
                      <a:pt x="395" y="132"/>
                    </a:lnTo>
                    <a:lnTo>
                      <a:pt x="393" y="131"/>
                    </a:lnTo>
                    <a:lnTo>
                      <a:pt x="392" y="131"/>
                    </a:lnTo>
                    <a:lnTo>
                      <a:pt x="391" y="130"/>
                    </a:lnTo>
                    <a:lnTo>
                      <a:pt x="389" y="129"/>
                    </a:lnTo>
                    <a:lnTo>
                      <a:pt x="389" y="129"/>
                    </a:lnTo>
                    <a:lnTo>
                      <a:pt x="423" y="91"/>
                    </a:lnTo>
                    <a:lnTo>
                      <a:pt x="423" y="91"/>
                    </a:lnTo>
                    <a:lnTo>
                      <a:pt x="425" y="91"/>
                    </a:lnTo>
                    <a:lnTo>
                      <a:pt x="427" y="90"/>
                    </a:lnTo>
                    <a:lnTo>
                      <a:pt x="428" y="89"/>
                    </a:lnTo>
                    <a:lnTo>
                      <a:pt x="430" y="89"/>
                    </a:lnTo>
                    <a:lnTo>
                      <a:pt x="432" y="88"/>
                    </a:lnTo>
                    <a:lnTo>
                      <a:pt x="434" y="87"/>
                    </a:lnTo>
                    <a:lnTo>
                      <a:pt x="435" y="86"/>
                    </a:lnTo>
                    <a:lnTo>
                      <a:pt x="437" y="84"/>
                    </a:lnTo>
                    <a:lnTo>
                      <a:pt x="438" y="83"/>
                    </a:lnTo>
                    <a:lnTo>
                      <a:pt x="440" y="81"/>
                    </a:lnTo>
                    <a:lnTo>
                      <a:pt x="441" y="79"/>
                    </a:lnTo>
                    <a:lnTo>
                      <a:pt x="442" y="77"/>
                    </a:lnTo>
                    <a:lnTo>
                      <a:pt x="442" y="75"/>
                    </a:lnTo>
                    <a:lnTo>
                      <a:pt x="442" y="73"/>
                    </a:lnTo>
                    <a:lnTo>
                      <a:pt x="442" y="72"/>
                    </a:lnTo>
                    <a:lnTo>
                      <a:pt x="442" y="71"/>
                    </a:lnTo>
                    <a:lnTo>
                      <a:pt x="442" y="69"/>
                    </a:lnTo>
                    <a:lnTo>
                      <a:pt x="441" y="68"/>
                    </a:lnTo>
                    <a:lnTo>
                      <a:pt x="441" y="66"/>
                    </a:lnTo>
                    <a:lnTo>
                      <a:pt x="441" y="65"/>
                    </a:lnTo>
                    <a:lnTo>
                      <a:pt x="441" y="63"/>
                    </a:lnTo>
                    <a:lnTo>
                      <a:pt x="440" y="61"/>
                    </a:lnTo>
                    <a:lnTo>
                      <a:pt x="439" y="60"/>
                    </a:lnTo>
                    <a:lnTo>
                      <a:pt x="439" y="58"/>
                    </a:lnTo>
                    <a:lnTo>
                      <a:pt x="438" y="56"/>
                    </a:lnTo>
                    <a:lnTo>
                      <a:pt x="438" y="54"/>
                    </a:lnTo>
                    <a:lnTo>
                      <a:pt x="438" y="53"/>
                    </a:lnTo>
                    <a:lnTo>
                      <a:pt x="437" y="51"/>
                    </a:lnTo>
                    <a:lnTo>
                      <a:pt x="437" y="49"/>
                    </a:lnTo>
                    <a:lnTo>
                      <a:pt x="436" y="47"/>
                    </a:lnTo>
                    <a:lnTo>
                      <a:pt x="435" y="46"/>
                    </a:lnTo>
                    <a:lnTo>
                      <a:pt x="435" y="43"/>
                    </a:lnTo>
                    <a:lnTo>
                      <a:pt x="435" y="42"/>
                    </a:lnTo>
                    <a:lnTo>
                      <a:pt x="434" y="40"/>
                    </a:lnTo>
                    <a:lnTo>
                      <a:pt x="433" y="38"/>
                    </a:lnTo>
                    <a:lnTo>
                      <a:pt x="433" y="36"/>
                    </a:lnTo>
                    <a:lnTo>
                      <a:pt x="432" y="35"/>
                    </a:lnTo>
                    <a:lnTo>
                      <a:pt x="431" y="33"/>
                    </a:lnTo>
                    <a:lnTo>
                      <a:pt x="431" y="32"/>
                    </a:lnTo>
                    <a:lnTo>
                      <a:pt x="431" y="30"/>
                    </a:lnTo>
                    <a:lnTo>
                      <a:pt x="430" y="29"/>
                    </a:lnTo>
                    <a:lnTo>
                      <a:pt x="429" y="26"/>
                    </a:lnTo>
                    <a:lnTo>
                      <a:pt x="429" y="24"/>
                    </a:lnTo>
                    <a:lnTo>
                      <a:pt x="428" y="22"/>
                    </a:lnTo>
                    <a:lnTo>
                      <a:pt x="429" y="20"/>
                    </a:lnTo>
                    <a:lnTo>
                      <a:pt x="430" y="18"/>
                    </a:lnTo>
                    <a:lnTo>
                      <a:pt x="432" y="17"/>
                    </a:lnTo>
                    <a:lnTo>
                      <a:pt x="434" y="15"/>
                    </a:lnTo>
                    <a:lnTo>
                      <a:pt x="436" y="13"/>
                    </a:lnTo>
                    <a:lnTo>
                      <a:pt x="437" y="12"/>
                    </a:lnTo>
                    <a:lnTo>
                      <a:pt x="438" y="11"/>
                    </a:lnTo>
                    <a:lnTo>
                      <a:pt x="439" y="11"/>
                    </a:lnTo>
                    <a:lnTo>
                      <a:pt x="441" y="10"/>
                    </a:lnTo>
                    <a:lnTo>
                      <a:pt x="443" y="8"/>
                    </a:lnTo>
                    <a:lnTo>
                      <a:pt x="445" y="7"/>
                    </a:lnTo>
                    <a:lnTo>
                      <a:pt x="447" y="5"/>
                    </a:lnTo>
                    <a:lnTo>
                      <a:pt x="448" y="4"/>
                    </a:lnTo>
                    <a:lnTo>
                      <a:pt x="448" y="4"/>
                    </a:lnTo>
                    <a:lnTo>
                      <a:pt x="448" y="3"/>
                    </a:lnTo>
                    <a:lnTo>
                      <a:pt x="447" y="2"/>
                    </a:lnTo>
                    <a:lnTo>
                      <a:pt x="447" y="2"/>
                    </a:lnTo>
                    <a:lnTo>
                      <a:pt x="446" y="1"/>
                    </a:lnTo>
                    <a:lnTo>
                      <a:pt x="445" y="1"/>
                    </a:lnTo>
                    <a:lnTo>
                      <a:pt x="443" y="0"/>
                    </a:lnTo>
                    <a:lnTo>
                      <a:pt x="441" y="0"/>
                    </a:lnTo>
                    <a:lnTo>
                      <a:pt x="439" y="0"/>
                    </a:lnTo>
                    <a:lnTo>
                      <a:pt x="437" y="0"/>
                    </a:lnTo>
                    <a:lnTo>
                      <a:pt x="435" y="0"/>
                    </a:lnTo>
                    <a:lnTo>
                      <a:pt x="433" y="0"/>
                    </a:lnTo>
                    <a:lnTo>
                      <a:pt x="431" y="0"/>
                    </a:lnTo>
                    <a:lnTo>
                      <a:pt x="428" y="0"/>
                    </a:lnTo>
                    <a:lnTo>
                      <a:pt x="427" y="0"/>
                    </a:lnTo>
                    <a:lnTo>
                      <a:pt x="426" y="0"/>
                    </a:lnTo>
                    <a:lnTo>
                      <a:pt x="424" y="0"/>
                    </a:lnTo>
                    <a:lnTo>
                      <a:pt x="423" y="0"/>
                    </a:lnTo>
                    <a:lnTo>
                      <a:pt x="422" y="0"/>
                    </a:lnTo>
                    <a:lnTo>
                      <a:pt x="420" y="1"/>
                    </a:lnTo>
                    <a:lnTo>
                      <a:pt x="419" y="1"/>
                    </a:lnTo>
                    <a:lnTo>
                      <a:pt x="418" y="1"/>
                    </a:lnTo>
                    <a:lnTo>
                      <a:pt x="416" y="1"/>
                    </a:lnTo>
                    <a:lnTo>
                      <a:pt x="415" y="1"/>
                    </a:lnTo>
                    <a:lnTo>
                      <a:pt x="413" y="2"/>
                    </a:lnTo>
                    <a:lnTo>
                      <a:pt x="412" y="2"/>
                    </a:lnTo>
                    <a:lnTo>
                      <a:pt x="411" y="2"/>
                    </a:lnTo>
                    <a:lnTo>
                      <a:pt x="410" y="2"/>
                    </a:lnTo>
                    <a:lnTo>
                      <a:pt x="408" y="2"/>
                    </a:lnTo>
                    <a:lnTo>
                      <a:pt x="407" y="3"/>
                    </a:lnTo>
                    <a:lnTo>
                      <a:pt x="406" y="3"/>
                    </a:lnTo>
                    <a:lnTo>
                      <a:pt x="404" y="3"/>
                    </a:lnTo>
                    <a:lnTo>
                      <a:pt x="403" y="3"/>
                    </a:lnTo>
                    <a:lnTo>
                      <a:pt x="402" y="4"/>
                    </a:lnTo>
                    <a:lnTo>
                      <a:pt x="399" y="4"/>
                    </a:lnTo>
                    <a:lnTo>
                      <a:pt x="397" y="4"/>
                    </a:lnTo>
                    <a:lnTo>
                      <a:pt x="395" y="4"/>
                    </a:lnTo>
                    <a:lnTo>
                      <a:pt x="393" y="5"/>
                    </a:lnTo>
                    <a:lnTo>
                      <a:pt x="390" y="5"/>
                    </a:lnTo>
                    <a:lnTo>
                      <a:pt x="389" y="6"/>
                    </a:lnTo>
                    <a:lnTo>
                      <a:pt x="387" y="6"/>
                    </a:lnTo>
                    <a:lnTo>
                      <a:pt x="385" y="6"/>
                    </a:lnTo>
                    <a:lnTo>
                      <a:pt x="384" y="6"/>
                    </a:lnTo>
                    <a:lnTo>
                      <a:pt x="383" y="7"/>
                    </a:lnTo>
                    <a:lnTo>
                      <a:pt x="382" y="7"/>
                    </a:lnTo>
                    <a:lnTo>
                      <a:pt x="382" y="8"/>
                    </a:lnTo>
                    <a:lnTo>
                      <a:pt x="205" y="45"/>
                    </a:lnTo>
                    <a:lnTo>
                      <a:pt x="71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8" y="103"/>
                    </a:lnTo>
                    <a:lnTo>
                      <a:pt x="66" y="103"/>
                    </a:lnTo>
                    <a:lnTo>
                      <a:pt x="65" y="103"/>
                    </a:lnTo>
                    <a:lnTo>
                      <a:pt x="62" y="103"/>
                    </a:lnTo>
                    <a:lnTo>
                      <a:pt x="60" y="103"/>
                    </a:lnTo>
                    <a:lnTo>
                      <a:pt x="59" y="103"/>
                    </a:lnTo>
                    <a:lnTo>
                      <a:pt x="58" y="103"/>
                    </a:lnTo>
                    <a:lnTo>
                      <a:pt x="56" y="103"/>
                    </a:lnTo>
                    <a:lnTo>
                      <a:pt x="55" y="103"/>
                    </a:lnTo>
                    <a:lnTo>
                      <a:pt x="53" y="103"/>
                    </a:lnTo>
                    <a:lnTo>
                      <a:pt x="52" y="103"/>
                    </a:lnTo>
                    <a:lnTo>
                      <a:pt x="50" y="103"/>
                    </a:lnTo>
                    <a:lnTo>
                      <a:pt x="49" y="103"/>
                    </a:lnTo>
                    <a:lnTo>
                      <a:pt x="47" y="103"/>
                    </a:lnTo>
                    <a:lnTo>
                      <a:pt x="46" y="103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4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3" y="105"/>
                    </a:lnTo>
                    <a:lnTo>
                      <a:pt x="31" y="105"/>
                    </a:lnTo>
                    <a:lnTo>
                      <a:pt x="30" y="105"/>
                    </a:lnTo>
                    <a:lnTo>
                      <a:pt x="28" y="105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19" y="107"/>
                    </a:lnTo>
                    <a:lnTo>
                      <a:pt x="17" y="108"/>
                    </a:lnTo>
                    <a:lnTo>
                      <a:pt x="16" y="108"/>
                    </a:lnTo>
                    <a:lnTo>
                      <a:pt x="15" y="108"/>
                    </a:lnTo>
                    <a:lnTo>
                      <a:pt x="14" y="109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9" y="111"/>
                    </a:lnTo>
                    <a:lnTo>
                      <a:pt x="8" y="111"/>
                    </a:lnTo>
                    <a:lnTo>
                      <a:pt x="6" y="112"/>
                    </a:lnTo>
                    <a:lnTo>
                      <a:pt x="4" y="114"/>
                    </a:lnTo>
                    <a:lnTo>
                      <a:pt x="2" y="115"/>
                    </a:lnTo>
                    <a:lnTo>
                      <a:pt x="2" y="117"/>
                    </a:lnTo>
                    <a:lnTo>
                      <a:pt x="1" y="118"/>
                    </a:lnTo>
                    <a:lnTo>
                      <a:pt x="1" y="120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2" y="127"/>
                    </a:lnTo>
                    <a:lnTo>
                      <a:pt x="4" y="128"/>
                    </a:lnTo>
                    <a:lnTo>
                      <a:pt x="5" y="130"/>
                    </a:lnTo>
                    <a:lnTo>
                      <a:pt x="6" y="131"/>
                    </a:lnTo>
                    <a:lnTo>
                      <a:pt x="8" y="132"/>
                    </a:lnTo>
                    <a:lnTo>
                      <a:pt x="10" y="133"/>
                    </a:lnTo>
                    <a:lnTo>
                      <a:pt x="12" y="134"/>
                    </a:lnTo>
                    <a:lnTo>
                      <a:pt x="14" y="135"/>
                    </a:lnTo>
                    <a:lnTo>
                      <a:pt x="16" y="136"/>
                    </a:lnTo>
                    <a:lnTo>
                      <a:pt x="18" y="137"/>
                    </a:lnTo>
                    <a:lnTo>
                      <a:pt x="19" y="137"/>
                    </a:lnTo>
                    <a:lnTo>
                      <a:pt x="21" y="138"/>
                    </a:lnTo>
                    <a:lnTo>
                      <a:pt x="22" y="138"/>
                    </a:lnTo>
                    <a:lnTo>
                      <a:pt x="24" y="139"/>
                    </a:lnTo>
                    <a:lnTo>
                      <a:pt x="25" y="139"/>
                    </a:lnTo>
                    <a:lnTo>
                      <a:pt x="26" y="139"/>
                    </a:lnTo>
                    <a:lnTo>
                      <a:pt x="28" y="140"/>
                    </a:lnTo>
                    <a:lnTo>
                      <a:pt x="29" y="140"/>
                    </a:lnTo>
                    <a:lnTo>
                      <a:pt x="30" y="140"/>
                    </a:lnTo>
                    <a:lnTo>
                      <a:pt x="32" y="141"/>
                    </a:lnTo>
                    <a:lnTo>
                      <a:pt x="33" y="141"/>
                    </a:lnTo>
                    <a:lnTo>
                      <a:pt x="35" y="141"/>
                    </a:lnTo>
                    <a:lnTo>
                      <a:pt x="36" y="141"/>
                    </a:lnTo>
                    <a:lnTo>
                      <a:pt x="37" y="142"/>
                    </a:lnTo>
                    <a:lnTo>
                      <a:pt x="39" y="142"/>
                    </a:lnTo>
                    <a:lnTo>
                      <a:pt x="40" y="142"/>
                    </a:lnTo>
                    <a:lnTo>
                      <a:pt x="42" y="143"/>
                    </a:lnTo>
                    <a:lnTo>
                      <a:pt x="43" y="143"/>
                    </a:lnTo>
                    <a:lnTo>
                      <a:pt x="45" y="143"/>
                    </a:lnTo>
                    <a:lnTo>
                      <a:pt x="47" y="144"/>
                    </a:lnTo>
                    <a:lnTo>
                      <a:pt x="48" y="144"/>
                    </a:lnTo>
                    <a:lnTo>
                      <a:pt x="49" y="144"/>
                    </a:lnTo>
                    <a:lnTo>
                      <a:pt x="51" y="144"/>
                    </a:lnTo>
                    <a:lnTo>
                      <a:pt x="52" y="144"/>
                    </a:lnTo>
                    <a:lnTo>
                      <a:pt x="54" y="144"/>
                    </a:lnTo>
                    <a:lnTo>
                      <a:pt x="55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2" y="145"/>
                    </a:lnTo>
                    <a:lnTo>
                      <a:pt x="64" y="145"/>
                    </a:lnTo>
                    <a:lnTo>
                      <a:pt x="65" y="145"/>
                    </a:lnTo>
                    <a:lnTo>
                      <a:pt x="66" y="145"/>
                    </a:lnTo>
                    <a:lnTo>
                      <a:pt x="68" y="145"/>
                    </a:lnTo>
                    <a:lnTo>
                      <a:pt x="69" y="145"/>
                    </a:lnTo>
                    <a:lnTo>
                      <a:pt x="71" y="145"/>
                    </a:lnTo>
                    <a:lnTo>
                      <a:pt x="73" y="145"/>
                    </a:lnTo>
                    <a:lnTo>
                      <a:pt x="76" y="145"/>
                    </a:lnTo>
                    <a:lnTo>
                      <a:pt x="78" y="145"/>
                    </a:lnTo>
                    <a:lnTo>
                      <a:pt x="80" y="144"/>
                    </a:lnTo>
                    <a:lnTo>
                      <a:pt x="82" y="144"/>
                    </a:lnTo>
                    <a:lnTo>
                      <a:pt x="84" y="144"/>
                    </a:lnTo>
                    <a:lnTo>
                      <a:pt x="87" y="144"/>
                    </a:lnTo>
                    <a:lnTo>
                      <a:pt x="89" y="143"/>
                    </a:lnTo>
                    <a:lnTo>
                      <a:pt x="91" y="143"/>
                    </a:lnTo>
                    <a:lnTo>
                      <a:pt x="93" y="143"/>
                    </a:lnTo>
                    <a:lnTo>
                      <a:pt x="95" y="142"/>
                    </a:lnTo>
                    <a:lnTo>
                      <a:pt x="96" y="142"/>
                    </a:lnTo>
                    <a:lnTo>
                      <a:pt x="98" y="142"/>
                    </a:lnTo>
                    <a:lnTo>
                      <a:pt x="100" y="141"/>
                    </a:lnTo>
                    <a:lnTo>
                      <a:pt x="102" y="141"/>
                    </a:lnTo>
                    <a:lnTo>
                      <a:pt x="103" y="141"/>
                    </a:lnTo>
                    <a:lnTo>
                      <a:pt x="105" y="140"/>
                    </a:lnTo>
                    <a:lnTo>
                      <a:pt x="106" y="140"/>
                    </a:lnTo>
                    <a:lnTo>
                      <a:pt x="107" y="140"/>
                    </a:lnTo>
                    <a:lnTo>
                      <a:pt x="110" y="139"/>
                    </a:lnTo>
                    <a:lnTo>
                      <a:pt x="112" y="138"/>
                    </a:lnTo>
                    <a:lnTo>
                      <a:pt x="113" y="138"/>
                    </a:lnTo>
                    <a:lnTo>
                      <a:pt x="114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28" y="152"/>
                    </a:lnTo>
                    <a:lnTo>
                      <a:pt x="128" y="152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7519809" y="5680824"/>
                <a:ext cx="141288" cy="203200"/>
              </a:xfrm>
              <a:custGeom>
                <a:avLst/>
                <a:gdLst>
                  <a:gd name="T0" fmla="*/ 69 w 89"/>
                  <a:gd name="T1" fmla="*/ 2 h 128"/>
                  <a:gd name="T2" fmla="*/ 60 w 89"/>
                  <a:gd name="T3" fmla="*/ 0 h 128"/>
                  <a:gd name="T4" fmla="*/ 51 w 89"/>
                  <a:gd name="T5" fmla="*/ 0 h 128"/>
                  <a:gd name="T6" fmla="*/ 43 w 89"/>
                  <a:gd name="T7" fmla="*/ 3 h 128"/>
                  <a:gd name="T8" fmla="*/ 37 w 89"/>
                  <a:gd name="T9" fmla="*/ 6 h 128"/>
                  <a:gd name="T10" fmla="*/ 32 w 89"/>
                  <a:gd name="T11" fmla="*/ 12 h 128"/>
                  <a:gd name="T12" fmla="*/ 25 w 89"/>
                  <a:gd name="T13" fmla="*/ 19 h 128"/>
                  <a:gd name="T14" fmla="*/ 17 w 89"/>
                  <a:gd name="T15" fmla="*/ 28 h 128"/>
                  <a:gd name="T16" fmla="*/ 11 w 89"/>
                  <a:gd name="T17" fmla="*/ 36 h 128"/>
                  <a:gd name="T18" fmla="*/ 8 w 89"/>
                  <a:gd name="T19" fmla="*/ 41 h 128"/>
                  <a:gd name="T20" fmla="*/ 5 w 89"/>
                  <a:gd name="T21" fmla="*/ 47 h 128"/>
                  <a:gd name="T22" fmla="*/ 3 w 89"/>
                  <a:gd name="T23" fmla="*/ 53 h 128"/>
                  <a:gd name="T24" fmla="*/ 1 w 89"/>
                  <a:gd name="T25" fmla="*/ 58 h 128"/>
                  <a:gd name="T26" fmla="*/ 0 w 89"/>
                  <a:gd name="T27" fmla="*/ 64 h 128"/>
                  <a:gd name="T28" fmla="*/ 0 w 89"/>
                  <a:gd name="T29" fmla="*/ 70 h 128"/>
                  <a:gd name="T30" fmla="*/ 0 w 89"/>
                  <a:gd name="T31" fmla="*/ 76 h 128"/>
                  <a:gd name="T32" fmla="*/ 1 w 89"/>
                  <a:gd name="T33" fmla="*/ 81 h 128"/>
                  <a:gd name="T34" fmla="*/ 2 w 89"/>
                  <a:gd name="T35" fmla="*/ 87 h 128"/>
                  <a:gd name="T36" fmla="*/ 5 w 89"/>
                  <a:gd name="T37" fmla="*/ 96 h 128"/>
                  <a:gd name="T38" fmla="*/ 8 w 89"/>
                  <a:gd name="T39" fmla="*/ 103 h 128"/>
                  <a:gd name="T40" fmla="*/ 12 w 89"/>
                  <a:gd name="T41" fmla="*/ 110 h 128"/>
                  <a:gd name="T42" fmla="*/ 19 w 89"/>
                  <a:gd name="T43" fmla="*/ 118 h 128"/>
                  <a:gd name="T44" fmla="*/ 26 w 89"/>
                  <a:gd name="T45" fmla="*/ 122 h 128"/>
                  <a:gd name="T46" fmla="*/ 32 w 89"/>
                  <a:gd name="T47" fmla="*/ 123 h 128"/>
                  <a:gd name="T48" fmla="*/ 40 w 89"/>
                  <a:gd name="T49" fmla="*/ 125 h 128"/>
                  <a:gd name="T50" fmla="*/ 49 w 89"/>
                  <a:gd name="T51" fmla="*/ 126 h 128"/>
                  <a:gd name="T52" fmla="*/ 59 w 89"/>
                  <a:gd name="T53" fmla="*/ 127 h 128"/>
                  <a:gd name="T54" fmla="*/ 68 w 89"/>
                  <a:gd name="T55" fmla="*/ 128 h 128"/>
                  <a:gd name="T56" fmla="*/ 77 w 89"/>
                  <a:gd name="T57" fmla="*/ 128 h 128"/>
                  <a:gd name="T58" fmla="*/ 82 w 89"/>
                  <a:gd name="T59" fmla="*/ 126 h 128"/>
                  <a:gd name="T60" fmla="*/ 87 w 89"/>
                  <a:gd name="T61" fmla="*/ 123 h 128"/>
                  <a:gd name="T62" fmla="*/ 89 w 89"/>
                  <a:gd name="T63" fmla="*/ 115 h 128"/>
                  <a:gd name="T64" fmla="*/ 83 w 89"/>
                  <a:gd name="T65" fmla="*/ 114 h 128"/>
                  <a:gd name="T66" fmla="*/ 76 w 89"/>
                  <a:gd name="T67" fmla="*/ 114 h 128"/>
                  <a:gd name="T68" fmla="*/ 69 w 89"/>
                  <a:gd name="T69" fmla="*/ 114 h 128"/>
                  <a:gd name="T70" fmla="*/ 62 w 89"/>
                  <a:gd name="T71" fmla="*/ 114 h 128"/>
                  <a:gd name="T72" fmla="*/ 55 w 89"/>
                  <a:gd name="T73" fmla="*/ 114 h 128"/>
                  <a:gd name="T74" fmla="*/ 48 w 89"/>
                  <a:gd name="T75" fmla="*/ 114 h 128"/>
                  <a:gd name="T76" fmla="*/ 41 w 89"/>
                  <a:gd name="T77" fmla="*/ 114 h 128"/>
                  <a:gd name="T78" fmla="*/ 35 w 89"/>
                  <a:gd name="T79" fmla="*/ 113 h 128"/>
                  <a:gd name="T80" fmla="*/ 28 w 89"/>
                  <a:gd name="T81" fmla="*/ 109 h 128"/>
                  <a:gd name="T82" fmla="*/ 21 w 89"/>
                  <a:gd name="T83" fmla="*/ 103 h 128"/>
                  <a:gd name="T84" fmla="*/ 17 w 89"/>
                  <a:gd name="T85" fmla="*/ 98 h 128"/>
                  <a:gd name="T86" fmla="*/ 14 w 89"/>
                  <a:gd name="T87" fmla="*/ 92 h 128"/>
                  <a:gd name="T88" fmla="*/ 11 w 89"/>
                  <a:gd name="T89" fmla="*/ 86 h 128"/>
                  <a:gd name="T90" fmla="*/ 9 w 89"/>
                  <a:gd name="T91" fmla="*/ 79 h 128"/>
                  <a:gd name="T92" fmla="*/ 9 w 89"/>
                  <a:gd name="T93" fmla="*/ 71 h 128"/>
                  <a:gd name="T94" fmla="*/ 10 w 89"/>
                  <a:gd name="T95" fmla="*/ 63 h 128"/>
                  <a:gd name="T96" fmla="*/ 13 w 89"/>
                  <a:gd name="T97" fmla="*/ 54 h 128"/>
                  <a:gd name="T98" fmla="*/ 18 w 89"/>
                  <a:gd name="T99" fmla="*/ 45 h 128"/>
                  <a:gd name="T100" fmla="*/ 23 w 89"/>
                  <a:gd name="T101" fmla="*/ 36 h 128"/>
                  <a:gd name="T102" fmla="*/ 30 w 89"/>
                  <a:gd name="T103" fmla="*/ 29 h 128"/>
                  <a:gd name="T104" fmla="*/ 36 w 89"/>
                  <a:gd name="T105" fmla="*/ 21 h 128"/>
                  <a:gd name="T106" fmla="*/ 42 w 89"/>
                  <a:gd name="T107" fmla="*/ 16 h 128"/>
                  <a:gd name="T108" fmla="*/ 48 w 89"/>
                  <a:gd name="T109" fmla="*/ 12 h 128"/>
                  <a:gd name="T110" fmla="*/ 53 w 89"/>
                  <a:gd name="T111" fmla="*/ 11 h 128"/>
                  <a:gd name="T112" fmla="*/ 59 w 89"/>
                  <a:gd name="T113" fmla="*/ 11 h 128"/>
                  <a:gd name="T114" fmla="*/ 65 w 89"/>
                  <a:gd name="T115" fmla="*/ 12 h 128"/>
                  <a:gd name="T116" fmla="*/ 71 w 89"/>
                  <a:gd name="T117" fmla="*/ 10 h 128"/>
                  <a:gd name="T118" fmla="*/ 77 w 89"/>
                  <a:gd name="T119" fmla="*/ 7 h 128"/>
                  <a:gd name="T120" fmla="*/ 75 w 89"/>
                  <a:gd name="T121" fmla="*/ 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" h="128">
                    <a:moveTo>
                      <a:pt x="74" y="4"/>
                    </a:moveTo>
                    <a:lnTo>
                      <a:pt x="73" y="3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3" y="3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5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5" y="9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0" y="14"/>
                    </a:lnTo>
                    <a:lnTo>
                      <a:pt x="29" y="15"/>
                    </a:lnTo>
                    <a:lnTo>
                      <a:pt x="27" y="17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19" y="25"/>
                    </a:lnTo>
                    <a:lnTo>
                      <a:pt x="17" y="28"/>
                    </a:lnTo>
                    <a:lnTo>
                      <a:pt x="16" y="30"/>
                    </a:lnTo>
                    <a:lnTo>
                      <a:pt x="14" y="33"/>
                    </a:lnTo>
                    <a:lnTo>
                      <a:pt x="12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4" y="50"/>
                    </a:lnTo>
                    <a:lnTo>
                      <a:pt x="4" y="51"/>
                    </a:lnTo>
                    <a:lnTo>
                      <a:pt x="3" y="53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1" y="80"/>
                    </a:lnTo>
                    <a:lnTo>
                      <a:pt x="1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2" y="85"/>
                    </a:lnTo>
                    <a:lnTo>
                      <a:pt x="2" y="87"/>
                    </a:lnTo>
                    <a:lnTo>
                      <a:pt x="3" y="90"/>
                    </a:lnTo>
                    <a:lnTo>
                      <a:pt x="4" y="92"/>
                    </a:lnTo>
                    <a:lnTo>
                      <a:pt x="4" y="94"/>
                    </a:lnTo>
                    <a:lnTo>
                      <a:pt x="5" y="96"/>
                    </a:lnTo>
                    <a:lnTo>
                      <a:pt x="6" y="98"/>
                    </a:lnTo>
                    <a:lnTo>
                      <a:pt x="6" y="100"/>
                    </a:lnTo>
                    <a:lnTo>
                      <a:pt x="7" y="102"/>
                    </a:lnTo>
                    <a:lnTo>
                      <a:pt x="8" y="103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3"/>
                    </a:lnTo>
                    <a:lnTo>
                      <a:pt x="15" y="115"/>
                    </a:lnTo>
                    <a:lnTo>
                      <a:pt x="17" y="116"/>
                    </a:lnTo>
                    <a:lnTo>
                      <a:pt x="19" y="118"/>
                    </a:lnTo>
                    <a:lnTo>
                      <a:pt x="21" y="119"/>
                    </a:lnTo>
                    <a:lnTo>
                      <a:pt x="23" y="120"/>
                    </a:lnTo>
                    <a:lnTo>
                      <a:pt x="25" y="122"/>
                    </a:lnTo>
                    <a:lnTo>
                      <a:pt x="26" y="122"/>
                    </a:lnTo>
                    <a:lnTo>
                      <a:pt x="27" y="122"/>
                    </a:lnTo>
                    <a:lnTo>
                      <a:pt x="29" y="123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4" y="124"/>
                    </a:lnTo>
                    <a:lnTo>
                      <a:pt x="36" y="124"/>
                    </a:lnTo>
                    <a:lnTo>
                      <a:pt x="38" y="125"/>
                    </a:lnTo>
                    <a:lnTo>
                      <a:pt x="40" y="125"/>
                    </a:lnTo>
                    <a:lnTo>
                      <a:pt x="42" y="125"/>
                    </a:lnTo>
                    <a:lnTo>
                      <a:pt x="44" y="126"/>
                    </a:lnTo>
                    <a:lnTo>
                      <a:pt x="47" y="126"/>
                    </a:lnTo>
                    <a:lnTo>
                      <a:pt x="49" y="126"/>
                    </a:lnTo>
                    <a:lnTo>
                      <a:pt x="52" y="127"/>
                    </a:lnTo>
                    <a:lnTo>
                      <a:pt x="54" y="127"/>
                    </a:lnTo>
                    <a:lnTo>
                      <a:pt x="57" y="127"/>
                    </a:lnTo>
                    <a:lnTo>
                      <a:pt x="59" y="127"/>
                    </a:lnTo>
                    <a:lnTo>
                      <a:pt x="62" y="128"/>
                    </a:lnTo>
                    <a:lnTo>
                      <a:pt x="64" y="128"/>
                    </a:lnTo>
                    <a:lnTo>
                      <a:pt x="66" y="128"/>
                    </a:lnTo>
                    <a:lnTo>
                      <a:pt x="68" y="128"/>
                    </a:lnTo>
                    <a:lnTo>
                      <a:pt x="71" y="128"/>
                    </a:lnTo>
                    <a:lnTo>
                      <a:pt x="73" y="128"/>
                    </a:lnTo>
                    <a:lnTo>
                      <a:pt x="75" y="128"/>
                    </a:lnTo>
                    <a:lnTo>
                      <a:pt x="77" y="128"/>
                    </a:lnTo>
                    <a:lnTo>
                      <a:pt x="78" y="127"/>
                    </a:lnTo>
                    <a:lnTo>
                      <a:pt x="80" y="127"/>
                    </a:lnTo>
                    <a:lnTo>
                      <a:pt x="81" y="127"/>
                    </a:lnTo>
                    <a:lnTo>
                      <a:pt x="82" y="126"/>
                    </a:lnTo>
                    <a:lnTo>
                      <a:pt x="84" y="126"/>
                    </a:lnTo>
                    <a:lnTo>
                      <a:pt x="84" y="126"/>
                    </a:lnTo>
                    <a:lnTo>
                      <a:pt x="85" y="125"/>
                    </a:lnTo>
                    <a:lnTo>
                      <a:pt x="87" y="123"/>
                    </a:lnTo>
                    <a:lnTo>
                      <a:pt x="89" y="121"/>
                    </a:lnTo>
                    <a:lnTo>
                      <a:pt x="89" y="119"/>
                    </a:lnTo>
                    <a:lnTo>
                      <a:pt x="89" y="117"/>
                    </a:lnTo>
                    <a:lnTo>
                      <a:pt x="89" y="115"/>
                    </a:lnTo>
                    <a:lnTo>
                      <a:pt x="88" y="115"/>
                    </a:lnTo>
                    <a:lnTo>
                      <a:pt x="86" y="114"/>
                    </a:lnTo>
                    <a:lnTo>
                      <a:pt x="85" y="114"/>
                    </a:lnTo>
                    <a:lnTo>
                      <a:pt x="83" y="114"/>
                    </a:lnTo>
                    <a:lnTo>
                      <a:pt x="81" y="114"/>
                    </a:lnTo>
                    <a:lnTo>
                      <a:pt x="79" y="114"/>
                    </a:lnTo>
                    <a:lnTo>
                      <a:pt x="78" y="114"/>
                    </a:lnTo>
                    <a:lnTo>
                      <a:pt x="76" y="114"/>
                    </a:lnTo>
                    <a:lnTo>
                      <a:pt x="74" y="114"/>
                    </a:lnTo>
                    <a:lnTo>
                      <a:pt x="73" y="114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14"/>
                    </a:lnTo>
                    <a:lnTo>
                      <a:pt x="62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5" y="114"/>
                    </a:lnTo>
                    <a:lnTo>
                      <a:pt x="53" y="114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6" y="114"/>
                    </a:lnTo>
                    <a:lnTo>
                      <a:pt x="44" y="114"/>
                    </a:lnTo>
                    <a:lnTo>
                      <a:pt x="43" y="114"/>
                    </a:lnTo>
                    <a:lnTo>
                      <a:pt x="41" y="114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4" y="112"/>
                    </a:lnTo>
                    <a:lnTo>
                      <a:pt x="32" y="111"/>
                    </a:lnTo>
                    <a:lnTo>
                      <a:pt x="30" y="111"/>
                    </a:lnTo>
                    <a:lnTo>
                      <a:pt x="28" y="109"/>
                    </a:lnTo>
                    <a:lnTo>
                      <a:pt x="26" y="108"/>
                    </a:lnTo>
                    <a:lnTo>
                      <a:pt x="24" y="106"/>
                    </a:lnTo>
                    <a:lnTo>
                      <a:pt x="22" y="104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19" y="100"/>
                    </a:lnTo>
                    <a:lnTo>
                      <a:pt x="18" y="99"/>
                    </a:lnTo>
                    <a:lnTo>
                      <a:pt x="17" y="98"/>
                    </a:lnTo>
                    <a:lnTo>
                      <a:pt x="16" y="96"/>
                    </a:lnTo>
                    <a:lnTo>
                      <a:pt x="15" y="95"/>
                    </a:lnTo>
                    <a:lnTo>
                      <a:pt x="14" y="94"/>
                    </a:lnTo>
                    <a:lnTo>
                      <a:pt x="14" y="92"/>
                    </a:lnTo>
                    <a:lnTo>
                      <a:pt x="13" y="90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1" y="86"/>
                    </a:lnTo>
                    <a:lnTo>
                      <a:pt x="11" y="84"/>
                    </a:lnTo>
                    <a:lnTo>
                      <a:pt x="10" y="82"/>
                    </a:lnTo>
                    <a:lnTo>
                      <a:pt x="10" y="81"/>
                    </a:lnTo>
                    <a:lnTo>
                      <a:pt x="9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2" y="57"/>
                    </a:lnTo>
                    <a:lnTo>
                      <a:pt x="13" y="54"/>
                    </a:lnTo>
                    <a:lnTo>
                      <a:pt x="14" y="52"/>
                    </a:lnTo>
                    <a:lnTo>
                      <a:pt x="15" y="50"/>
                    </a:lnTo>
                    <a:lnTo>
                      <a:pt x="17" y="48"/>
                    </a:lnTo>
                    <a:lnTo>
                      <a:pt x="18" y="45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3" y="25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7" y="20"/>
                    </a:lnTo>
                    <a:lnTo>
                      <a:pt x="39" y="18"/>
                    </a:lnTo>
                    <a:lnTo>
                      <a:pt x="40" y="17"/>
                    </a:lnTo>
                    <a:lnTo>
                      <a:pt x="42" y="16"/>
                    </a:lnTo>
                    <a:lnTo>
                      <a:pt x="43" y="15"/>
                    </a:lnTo>
                    <a:lnTo>
                      <a:pt x="44" y="14"/>
                    </a:lnTo>
                    <a:lnTo>
                      <a:pt x="46" y="13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6" y="5"/>
                    </a:lnTo>
                    <a:lnTo>
                      <a:pt x="75" y="4"/>
                    </a:lnTo>
                    <a:lnTo>
                      <a:pt x="74" y="4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8196084" y="5636374"/>
                <a:ext cx="122238" cy="144463"/>
              </a:xfrm>
              <a:custGeom>
                <a:avLst/>
                <a:gdLst>
                  <a:gd name="T0" fmla="*/ 7 w 77"/>
                  <a:gd name="T1" fmla="*/ 10 h 91"/>
                  <a:gd name="T2" fmla="*/ 10 w 77"/>
                  <a:gd name="T3" fmla="*/ 8 h 91"/>
                  <a:gd name="T4" fmla="*/ 14 w 77"/>
                  <a:gd name="T5" fmla="*/ 7 h 91"/>
                  <a:gd name="T6" fmla="*/ 19 w 77"/>
                  <a:gd name="T7" fmla="*/ 5 h 91"/>
                  <a:gd name="T8" fmla="*/ 23 w 77"/>
                  <a:gd name="T9" fmla="*/ 4 h 91"/>
                  <a:gd name="T10" fmla="*/ 28 w 77"/>
                  <a:gd name="T11" fmla="*/ 2 h 91"/>
                  <a:gd name="T12" fmla="*/ 32 w 77"/>
                  <a:gd name="T13" fmla="*/ 1 h 91"/>
                  <a:gd name="T14" fmla="*/ 36 w 77"/>
                  <a:gd name="T15" fmla="*/ 0 h 91"/>
                  <a:gd name="T16" fmla="*/ 40 w 77"/>
                  <a:gd name="T17" fmla="*/ 0 h 91"/>
                  <a:gd name="T18" fmla="*/ 47 w 77"/>
                  <a:gd name="T19" fmla="*/ 2 h 91"/>
                  <a:gd name="T20" fmla="*/ 53 w 77"/>
                  <a:gd name="T21" fmla="*/ 6 h 91"/>
                  <a:gd name="T22" fmla="*/ 59 w 77"/>
                  <a:gd name="T23" fmla="*/ 11 h 91"/>
                  <a:gd name="T24" fmla="*/ 65 w 77"/>
                  <a:gd name="T25" fmla="*/ 18 h 91"/>
                  <a:gd name="T26" fmla="*/ 67 w 77"/>
                  <a:gd name="T27" fmla="*/ 22 h 91"/>
                  <a:gd name="T28" fmla="*/ 70 w 77"/>
                  <a:gd name="T29" fmla="*/ 27 h 91"/>
                  <a:gd name="T30" fmla="*/ 71 w 77"/>
                  <a:gd name="T31" fmla="*/ 31 h 91"/>
                  <a:gd name="T32" fmla="*/ 73 w 77"/>
                  <a:gd name="T33" fmla="*/ 35 h 91"/>
                  <a:gd name="T34" fmla="*/ 75 w 77"/>
                  <a:gd name="T35" fmla="*/ 43 h 91"/>
                  <a:gd name="T36" fmla="*/ 76 w 77"/>
                  <a:gd name="T37" fmla="*/ 49 h 91"/>
                  <a:gd name="T38" fmla="*/ 77 w 77"/>
                  <a:gd name="T39" fmla="*/ 54 h 91"/>
                  <a:gd name="T40" fmla="*/ 76 w 77"/>
                  <a:gd name="T41" fmla="*/ 59 h 91"/>
                  <a:gd name="T42" fmla="*/ 73 w 77"/>
                  <a:gd name="T43" fmla="*/ 63 h 91"/>
                  <a:gd name="T44" fmla="*/ 69 w 77"/>
                  <a:gd name="T45" fmla="*/ 67 h 91"/>
                  <a:gd name="T46" fmla="*/ 65 w 77"/>
                  <a:gd name="T47" fmla="*/ 70 h 91"/>
                  <a:gd name="T48" fmla="*/ 61 w 77"/>
                  <a:gd name="T49" fmla="*/ 74 h 91"/>
                  <a:gd name="T50" fmla="*/ 56 w 77"/>
                  <a:gd name="T51" fmla="*/ 78 h 91"/>
                  <a:gd name="T52" fmla="*/ 51 w 77"/>
                  <a:gd name="T53" fmla="*/ 82 h 91"/>
                  <a:gd name="T54" fmla="*/ 46 w 77"/>
                  <a:gd name="T55" fmla="*/ 85 h 91"/>
                  <a:gd name="T56" fmla="*/ 42 w 77"/>
                  <a:gd name="T57" fmla="*/ 88 h 91"/>
                  <a:gd name="T58" fmla="*/ 38 w 77"/>
                  <a:gd name="T59" fmla="*/ 90 h 91"/>
                  <a:gd name="T60" fmla="*/ 35 w 77"/>
                  <a:gd name="T61" fmla="*/ 91 h 91"/>
                  <a:gd name="T62" fmla="*/ 32 w 77"/>
                  <a:gd name="T63" fmla="*/ 89 h 91"/>
                  <a:gd name="T64" fmla="*/ 35 w 77"/>
                  <a:gd name="T65" fmla="*/ 84 h 91"/>
                  <a:gd name="T66" fmla="*/ 39 w 77"/>
                  <a:gd name="T67" fmla="*/ 81 h 91"/>
                  <a:gd name="T68" fmla="*/ 43 w 77"/>
                  <a:gd name="T69" fmla="*/ 77 h 91"/>
                  <a:gd name="T70" fmla="*/ 48 w 77"/>
                  <a:gd name="T71" fmla="*/ 74 h 91"/>
                  <a:gd name="T72" fmla="*/ 52 w 77"/>
                  <a:gd name="T73" fmla="*/ 70 h 91"/>
                  <a:gd name="T74" fmla="*/ 57 w 77"/>
                  <a:gd name="T75" fmla="*/ 66 h 91"/>
                  <a:gd name="T76" fmla="*/ 60 w 77"/>
                  <a:gd name="T77" fmla="*/ 63 h 91"/>
                  <a:gd name="T78" fmla="*/ 64 w 77"/>
                  <a:gd name="T79" fmla="*/ 58 h 91"/>
                  <a:gd name="T80" fmla="*/ 65 w 77"/>
                  <a:gd name="T81" fmla="*/ 54 h 91"/>
                  <a:gd name="T82" fmla="*/ 65 w 77"/>
                  <a:gd name="T83" fmla="*/ 50 h 91"/>
                  <a:gd name="T84" fmla="*/ 65 w 77"/>
                  <a:gd name="T85" fmla="*/ 46 h 91"/>
                  <a:gd name="T86" fmla="*/ 64 w 77"/>
                  <a:gd name="T87" fmla="*/ 41 h 91"/>
                  <a:gd name="T88" fmla="*/ 64 w 77"/>
                  <a:gd name="T89" fmla="*/ 37 h 91"/>
                  <a:gd name="T90" fmla="*/ 63 w 77"/>
                  <a:gd name="T91" fmla="*/ 33 h 91"/>
                  <a:gd name="T92" fmla="*/ 61 w 77"/>
                  <a:gd name="T93" fmla="*/ 29 h 91"/>
                  <a:gd name="T94" fmla="*/ 59 w 77"/>
                  <a:gd name="T95" fmla="*/ 25 h 91"/>
                  <a:gd name="T96" fmla="*/ 56 w 77"/>
                  <a:gd name="T97" fmla="*/ 19 h 91"/>
                  <a:gd name="T98" fmla="*/ 50 w 77"/>
                  <a:gd name="T99" fmla="*/ 14 h 91"/>
                  <a:gd name="T100" fmla="*/ 45 w 77"/>
                  <a:gd name="T101" fmla="*/ 12 h 91"/>
                  <a:gd name="T102" fmla="*/ 41 w 77"/>
                  <a:gd name="T103" fmla="*/ 10 h 91"/>
                  <a:gd name="T104" fmla="*/ 36 w 77"/>
                  <a:gd name="T105" fmla="*/ 9 h 91"/>
                  <a:gd name="T106" fmla="*/ 30 w 77"/>
                  <a:gd name="T107" fmla="*/ 11 h 91"/>
                  <a:gd name="T108" fmla="*/ 26 w 77"/>
                  <a:gd name="T109" fmla="*/ 13 h 91"/>
                  <a:gd name="T110" fmla="*/ 20 w 77"/>
                  <a:gd name="T111" fmla="*/ 15 h 91"/>
                  <a:gd name="T112" fmla="*/ 15 w 77"/>
                  <a:gd name="T113" fmla="*/ 18 h 91"/>
                  <a:gd name="T114" fmla="*/ 10 w 77"/>
                  <a:gd name="T115" fmla="*/ 19 h 91"/>
                  <a:gd name="T116" fmla="*/ 6 w 77"/>
                  <a:gd name="T117" fmla="*/ 20 h 91"/>
                  <a:gd name="T118" fmla="*/ 2 w 77"/>
                  <a:gd name="T119" fmla="*/ 16 h 91"/>
                  <a:gd name="T120" fmla="*/ 1 w 77"/>
                  <a:gd name="T121" fmla="*/ 12 h 91"/>
                  <a:gd name="T122" fmla="*/ 3 w 77"/>
                  <a:gd name="T123" fmla="*/ 1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7" h="91">
                    <a:moveTo>
                      <a:pt x="3" y="11"/>
                    </a:moveTo>
                    <a:lnTo>
                      <a:pt x="5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1" y="4"/>
                    </a:lnTo>
                    <a:lnTo>
                      <a:pt x="53" y="6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9" y="11"/>
                    </a:lnTo>
                    <a:lnTo>
                      <a:pt x="62" y="13"/>
                    </a:lnTo>
                    <a:lnTo>
                      <a:pt x="63" y="16"/>
                    </a:lnTo>
                    <a:lnTo>
                      <a:pt x="65" y="18"/>
                    </a:lnTo>
                    <a:lnTo>
                      <a:pt x="66" y="20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8" y="24"/>
                    </a:lnTo>
                    <a:lnTo>
                      <a:pt x="69" y="25"/>
                    </a:lnTo>
                    <a:lnTo>
                      <a:pt x="70" y="27"/>
                    </a:lnTo>
                    <a:lnTo>
                      <a:pt x="70" y="28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72" y="32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3" y="38"/>
                    </a:lnTo>
                    <a:lnTo>
                      <a:pt x="74" y="40"/>
                    </a:lnTo>
                    <a:lnTo>
                      <a:pt x="75" y="43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6" y="49"/>
                    </a:lnTo>
                    <a:lnTo>
                      <a:pt x="77" y="51"/>
                    </a:lnTo>
                    <a:lnTo>
                      <a:pt x="77" y="53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6" y="57"/>
                    </a:lnTo>
                    <a:lnTo>
                      <a:pt x="76" y="59"/>
                    </a:lnTo>
                    <a:lnTo>
                      <a:pt x="75" y="60"/>
                    </a:lnTo>
                    <a:lnTo>
                      <a:pt x="75" y="62"/>
                    </a:lnTo>
                    <a:lnTo>
                      <a:pt x="73" y="63"/>
                    </a:lnTo>
                    <a:lnTo>
                      <a:pt x="73" y="64"/>
                    </a:lnTo>
                    <a:lnTo>
                      <a:pt x="71" y="65"/>
                    </a:lnTo>
                    <a:lnTo>
                      <a:pt x="69" y="67"/>
                    </a:lnTo>
                    <a:lnTo>
                      <a:pt x="67" y="68"/>
                    </a:lnTo>
                    <a:lnTo>
                      <a:pt x="66" y="69"/>
                    </a:lnTo>
                    <a:lnTo>
                      <a:pt x="65" y="70"/>
                    </a:lnTo>
                    <a:lnTo>
                      <a:pt x="64" y="72"/>
                    </a:lnTo>
                    <a:lnTo>
                      <a:pt x="62" y="73"/>
                    </a:lnTo>
                    <a:lnTo>
                      <a:pt x="61" y="74"/>
                    </a:lnTo>
                    <a:lnTo>
                      <a:pt x="59" y="75"/>
                    </a:lnTo>
                    <a:lnTo>
                      <a:pt x="58" y="77"/>
                    </a:lnTo>
                    <a:lnTo>
                      <a:pt x="56" y="78"/>
                    </a:lnTo>
                    <a:lnTo>
                      <a:pt x="54" y="79"/>
                    </a:lnTo>
                    <a:lnTo>
                      <a:pt x="53" y="81"/>
                    </a:lnTo>
                    <a:lnTo>
                      <a:pt x="51" y="82"/>
                    </a:lnTo>
                    <a:lnTo>
                      <a:pt x="49" y="83"/>
                    </a:lnTo>
                    <a:lnTo>
                      <a:pt x="48" y="84"/>
                    </a:lnTo>
                    <a:lnTo>
                      <a:pt x="46" y="85"/>
                    </a:lnTo>
                    <a:lnTo>
                      <a:pt x="45" y="86"/>
                    </a:lnTo>
                    <a:lnTo>
                      <a:pt x="43" y="87"/>
                    </a:lnTo>
                    <a:lnTo>
                      <a:pt x="42" y="88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90"/>
                    </a:lnTo>
                    <a:lnTo>
                      <a:pt x="37" y="90"/>
                    </a:lnTo>
                    <a:lnTo>
                      <a:pt x="36" y="91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2" y="88"/>
                    </a:lnTo>
                    <a:lnTo>
                      <a:pt x="33" y="86"/>
                    </a:lnTo>
                    <a:lnTo>
                      <a:pt x="35" y="84"/>
                    </a:lnTo>
                    <a:lnTo>
                      <a:pt x="36" y="83"/>
                    </a:lnTo>
                    <a:lnTo>
                      <a:pt x="37" y="82"/>
                    </a:lnTo>
                    <a:lnTo>
                      <a:pt x="39" y="81"/>
                    </a:lnTo>
                    <a:lnTo>
                      <a:pt x="40" y="80"/>
                    </a:lnTo>
                    <a:lnTo>
                      <a:pt x="42" y="78"/>
                    </a:lnTo>
                    <a:lnTo>
                      <a:pt x="43" y="77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8" y="74"/>
                    </a:lnTo>
                    <a:lnTo>
                      <a:pt x="49" y="73"/>
                    </a:lnTo>
                    <a:lnTo>
                      <a:pt x="51" y="71"/>
                    </a:lnTo>
                    <a:lnTo>
                      <a:pt x="52" y="70"/>
                    </a:lnTo>
                    <a:lnTo>
                      <a:pt x="54" y="69"/>
                    </a:lnTo>
                    <a:lnTo>
                      <a:pt x="55" y="67"/>
                    </a:lnTo>
                    <a:lnTo>
                      <a:pt x="57" y="66"/>
                    </a:lnTo>
                    <a:lnTo>
                      <a:pt x="58" y="65"/>
                    </a:lnTo>
                    <a:lnTo>
                      <a:pt x="59" y="64"/>
                    </a:lnTo>
                    <a:lnTo>
                      <a:pt x="60" y="63"/>
                    </a:lnTo>
                    <a:lnTo>
                      <a:pt x="61" y="62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5" y="54"/>
                    </a:lnTo>
                    <a:lnTo>
                      <a:pt x="65" y="52"/>
                    </a:lnTo>
                    <a:lnTo>
                      <a:pt x="65" y="51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5" y="47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4" y="43"/>
                    </a:lnTo>
                    <a:lnTo>
                      <a:pt x="64" y="41"/>
                    </a:lnTo>
                    <a:lnTo>
                      <a:pt x="64" y="40"/>
                    </a:lnTo>
                    <a:lnTo>
                      <a:pt x="64" y="39"/>
                    </a:lnTo>
                    <a:lnTo>
                      <a:pt x="64" y="37"/>
                    </a:lnTo>
                    <a:lnTo>
                      <a:pt x="63" y="36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60" y="26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4" y="17"/>
                    </a:lnTo>
                    <a:lnTo>
                      <a:pt x="52" y="16"/>
                    </a:lnTo>
                    <a:lnTo>
                      <a:pt x="50" y="14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5" y="12"/>
                    </a:lnTo>
                    <a:lnTo>
                      <a:pt x="44" y="11"/>
                    </a:lnTo>
                    <a:lnTo>
                      <a:pt x="43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10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7962722" y="5880849"/>
                <a:ext cx="346075" cy="190500"/>
              </a:xfrm>
              <a:custGeom>
                <a:avLst/>
                <a:gdLst>
                  <a:gd name="T0" fmla="*/ 11 w 218"/>
                  <a:gd name="T1" fmla="*/ 32 h 120"/>
                  <a:gd name="T2" fmla="*/ 22 w 218"/>
                  <a:gd name="T3" fmla="*/ 43 h 120"/>
                  <a:gd name="T4" fmla="*/ 39 w 218"/>
                  <a:gd name="T5" fmla="*/ 56 h 120"/>
                  <a:gd name="T6" fmla="*/ 58 w 218"/>
                  <a:gd name="T7" fmla="*/ 71 h 120"/>
                  <a:gd name="T8" fmla="*/ 78 w 218"/>
                  <a:gd name="T9" fmla="*/ 86 h 120"/>
                  <a:gd name="T10" fmla="*/ 100 w 218"/>
                  <a:gd name="T11" fmla="*/ 100 h 120"/>
                  <a:gd name="T12" fmla="*/ 120 w 218"/>
                  <a:gd name="T13" fmla="*/ 111 h 120"/>
                  <a:gd name="T14" fmla="*/ 138 w 218"/>
                  <a:gd name="T15" fmla="*/ 118 h 120"/>
                  <a:gd name="T16" fmla="*/ 154 w 218"/>
                  <a:gd name="T17" fmla="*/ 120 h 120"/>
                  <a:gd name="T18" fmla="*/ 168 w 218"/>
                  <a:gd name="T19" fmla="*/ 118 h 120"/>
                  <a:gd name="T20" fmla="*/ 179 w 218"/>
                  <a:gd name="T21" fmla="*/ 114 h 120"/>
                  <a:gd name="T22" fmla="*/ 190 w 218"/>
                  <a:gd name="T23" fmla="*/ 107 h 120"/>
                  <a:gd name="T24" fmla="*/ 202 w 218"/>
                  <a:gd name="T25" fmla="*/ 93 h 120"/>
                  <a:gd name="T26" fmla="*/ 209 w 218"/>
                  <a:gd name="T27" fmla="*/ 83 h 120"/>
                  <a:gd name="T28" fmla="*/ 213 w 218"/>
                  <a:gd name="T29" fmla="*/ 74 h 120"/>
                  <a:gd name="T30" fmla="*/ 216 w 218"/>
                  <a:gd name="T31" fmla="*/ 64 h 120"/>
                  <a:gd name="T32" fmla="*/ 218 w 218"/>
                  <a:gd name="T33" fmla="*/ 53 h 120"/>
                  <a:gd name="T34" fmla="*/ 216 w 218"/>
                  <a:gd name="T35" fmla="*/ 41 h 120"/>
                  <a:gd name="T36" fmla="*/ 210 w 218"/>
                  <a:gd name="T37" fmla="*/ 31 h 120"/>
                  <a:gd name="T38" fmla="*/ 195 w 218"/>
                  <a:gd name="T39" fmla="*/ 19 h 120"/>
                  <a:gd name="T40" fmla="*/ 184 w 218"/>
                  <a:gd name="T41" fmla="*/ 13 h 120"/>
                  <a:gd name="T42" fmla="*/ 170 w 218"/>
                  <a:gd name="T43" fmla="*/ 8 h 120"/>
                  <a:gd name="T44" fmla="*/ 155 w 218"/>
                  <a:gd name="T45" fmla="*/ 2 h 120"/>
                  <a:gd name="T46" fmla="*/ 144 w 218"/>
                  <a:gd name="T47" fmla="*/ 0 h 120"/>
                  <a:gd name="T48" fmla="*/ 155 w 218"/>
                  <a:gd name="T49" fmla="*/ 8 h 120"/>
                  <a:gd name="T50" fmla="*/ 167 w 218"/>
                  <a:gd name="T51" fmla="*/ 14 h 120"/>
                  <a:gd name="T52" fmla="*/ 176 w 218"/>
                  <a:gd name="T53" fmla="*/ 22 h 120"/>
                  <a:gd name="T54" fmla="*/ 166 w 218"/>
                  <a:gd name="T55" fmla="*/ 25 h 120"/>
                  <a:gd name="T56" fmla="*/ 155 w 218"/>
                  <a:gd name="T57" fmla="*/ 29 h 120"/>
                  <a:gd name="T58" fmla="*/ 146 w 218"/>
                  <a:gd name="T59" fmla="*/ 38 h 120"/>
                  <a:gd name="T60" fmla="*/ 139 w 218"/>
                  <a:gd name="T61" fmla="*/ 50 h 120"/>
                  <a:gd name="T62" fmla="*/ 134 w 218"/>
                  <a:gd name="T63" fmla="*/ 65 h 120"/>
                  <a:gd name="T64" fmla="*/ 131 w 218"/>
                  <a:gd name="T65" fmla="*/ 79 h 120"/>
                  <a:gd name="T66" fmla="*/ 131 w 218"/>
                  <a:gd name="T67" fmla="*/ 91 h 120"/>
                  <a:gd name="T68" fmla="*/ 136 w 218"/>
                  <a:gd name="T69" fmla="*/ 101 h 120"/>
                  <a:gd name="T70" fmla="*/ 141 w 218"/>
                  <a:gd name="T71" fmla="*/ 100 h 120"/>
                  <a:gd name="T72" fmla="*/ 139 w 218"/>
                  <a:gd name="T73" fmla="*/ 91 h 120"/>
                  <a:gd name="T74" fmla="*/ 140 w 218"/>
                  <a:gd name="T75" fmla="*/ 77 h 120"/>
                  <a:gd name="T76" fmla="*/ 145 w 218"/>
                  <a:gd name="T77" fmla="*/ 62 h 120"/>
                  <a:gd name="T78" fmla="*/ 151 w 218"/>
                  <a:gd name="T79" fmla="*/ 48 h 120"/>
                  <a:gd name="T80" fmla="*/ 161 w 218"/>
                  <a:gd name="T81" fmla="*/ 37 h 120"/>
                  <a:gd name="T82" fmla="*/ 175 w 218"/>
                  <a:gd name="T83" fmla="*/ 30 h 120"/>
                  <a:gd name="T84" fmla="*/ 184 w 218"/>
                  <a:gd name="T85" fmla="*/ 28 h 120"/>
                  <a:gd name="T86" fmla="*/ 198 w 218"/>
                  <a:gd name="T87" fmla="*/ 31 h 120"/>
                  <a:gd name="T88" fmla="*/ 209 w 218"/>
                  <a:gd name="T89" fmla="*/ 43 h 120"/>
                  <a:gd name="T90" fmla="*/ 211 w 218"/>
                  <a:gd name="T91" fmla="*/ 53 h 120"/>
                  <a:gd name="T92" fmla="*/ 208 w 218"/>
                  <a:gd name="T93" fmla="*/ 63 h 120"/>
                  <a:gd name="T94" fmla="*/ 202 w 218"/>
                  <a:gd name="T95" fmla="*/ 76 h 120"/>
                  <a:gd name="T96" fmla="*/ 191 w 218"/>
                  <a:gd name="T97" fmla="*/ 89 h 120"/>
                  <a:gd name="T98" fmla="*/ 178 w 218"/>
                  <a:gd name="T99" fmla="*/ 101 h 120"/>
                  <a:gd name="T100" fmla="*/ 165 w 218"/>
                  <a:gd name="T101" fmla="*/ 109 h 120"/>
                  <a:gd name="T102" fmla="*/ 154 w 218"/>
                  <a:gd name="T103" fmla="*/ 113 h 120"/>
                  <a:gd name="T104" fmla="*/ 142 w 218"/>
                  <a:gd name="T105" fmla="*/ 112 h 120"/>
                  <a:gd name="T106" fmla="*/ 127 w 218"/>
                  <a:gd name="T107" fmla="*/ 106 h 120"/>
                  <a:gd name="T108" fmla="*/ 111 w 218"/>
                  <a:gd name="T109" fmla="*/ 98 h 120"/>
                  <a:gd name="T110" fmla="*/ 96 w 218"/>
                  <a:gd name="T111" fmla="*/ 88 h 120"/>
                  <a:gd name="T112" fmla="*/ 83 w 218"/>
                  <a:gd name="T113" fmla="*/ 79 h 120"/>
                  <a:gd name="T114" fmla="*/ 68 w 218"/>
                  <a:gd name="T115" fmla="*/ 66 h 120"/>
                  <a:gd name="T116" fmla="*/ 51 w 218"/>
                  <a:gd name="T117" fmla="*/ 53 h 120"/>
                  <a:gd name="T118" fmla="*/ 38 w 218"/>
                  <a:gd name="T119" fmla="*/ 43 h 120"/>
                  <a:gd name="T120" fmla="*/ 25 w 218"/>
                  <a:gd name="T121" fmla="*/ 33 h 120"/>
                  <a:gd name="T122" fmla="*/ 13 w 218"/>
                  <a:gd name="T123" fmla="*/ 27 h 120"/>
                  <a:gd name="T124" fmla="*/ 0 w 218"/>
                  <a:gd name="T125" fmla="*/ 2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8" h="120">
                    <a:moveTo>
                      <a:pt x="3" y="25"/>
                    </a:moveTo>
                    <a:lnTo>
                      <a:pt x="4" y="26"/>
                    </a:lnTo>
                    <a:lnTo>
                      <a:pt x="5" y="27"/>
                    </a:lnTo>
                    <a:lnTo>
                      <a:pt x="7" y="29"/>
                    </a:lnTo>
                    <a:lnTo>
                      <a:pt x="8" y="30"/>
                    </a:lnTo>
                    <a:lnTo>
                      <a:pt x="9" y="31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5" y="36"/>
                    </a:lnTo>
                    <a:lnTo>
                      <a:pt x="17" y="38"/>
                    </a:lnTo>
                    <a:lnTo>
                      <a:pt x="19" y="39"/>
                    </a:lnTo>
                    <a:lnTo>
                      <a:pt x="20" y="41"/>
                    </a:lnTo>
                    <a:lnTo>
                      <a:pt x="22" y="43"/>
                    </a:lnTo>
                    <a:lnTo>
                      <a:pt x="24" y="44"/>
                    </a:lnTo>
                    <a:lnTo>
                      <a:pt x="27" y="46"/>
                    </a:lnTo>
                    <a:lnTo>
                      <a:pt x="29" y="48"/>
                    </a:lnTo>
                    <a:lnTo>
                      <a:pt x="31" y="50"/>
                    </a:lnTo>
                    <a:lnTo>
                      <a:pt x="34" y="52"/>
                    </a:lnTo>
                    <a:lnTo>
                      <a:pt x="36" y="54"/>
                    </a:lnTo>
                    <a:lnTo>
                      <a:pt x="39" y="56"/>
                    </a:lnTo>
                    <a:lnTo>
                      <a:pt x="41" y="58"/>
                    </a:lnTo>
                    <a:lnTo>
                      <a:pt x="44" y="60"/>
                    </a:lnTo>
                    <a:lnTo>
                      <a:pt x="47" y="62"/>
                    </a:lnTo>
                    <a:lnTo>
                      <a:pt x="49" y="64"/>
                    </a:lnTo>
                    <a:lnTo>
                      <a:pt x="52" y="66"/>
                    </a:lnTo>
                    <a:lnTo>
                      <a:pt x="55" y="68"/>
                    </a:lnTo>
                    <a:lnTo>
                      <a:pt x="58" y="71"/>
                    </a:lnTo>
                    <a:lnTo>
                      <a:pt x="61" y="73"/>
                    </a:lnTo>
                    <a:lnTo>
                      <a:pt x="64" y="75"/>
                    </a:lnTo>
                    <a:lnTo>
                      <a:pt x="67" y="77"/>
                    </a:lnTo>
                    <a:lnTo>
                      <a:pt x="70" y="80"/>
                    </a:lnTo>
                    <a:lnTo>
                      <a:pt x="72" y="82"/>
                    </a:lnTo>
                    <a:lnTo>
                      <a:pt x="75" y="84"/>
                    </a:lnTo>
                    <a:lnTo>
                      <a:pt x="78" y="86"/>
                    </a:lnTo>
                    <a:lnTo>
                      <a:pt x="82" y="88"/>
                    </a:lnTo>
                    <a:lnTo>
                      <a:pt x="84" y="90"/>
                    </a:lnTo>
                    <a:lnTo>
                      <a:pt x="87" y="92"/>
                    </a:lnTo>
                    <a:lnTo>
                      <a:pt x="90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100" y="100"/>
                    </a:lnTo>
                    <a:lnTo>
                      <a:pt x="102" y="102"/>
                    </a:lnTo>
                    <a:lnTo>
                      <a:pt x="106" y="103"/>
                    </a:lnTo>
                    <a:lnTo>
                      <a:pt x="108" y="105"/>
                    </a:lnTo>
                    <a:lnTo>
                      <a:pt x="112" y="107"/>
                    </a:lnTo>
                    <a:lnTo>
                      <a:pt x="114" y="108"/>
                    </a:lnTo>
                    <a:lnTo>
                      <a:pt x="117" y="110"/>
                    </a:lnTo>
                    <a:lnTo>
                      <a:pt x="120" y="111"/>
                    </a:lnTo>
                    <a:lnTo>
                      <a:pt x="123" y="112"/>
                    </a:lnTo>
                    <a:lnTo>
                      <a:pt x="125" y="113"/>
                    </a:lnTo>
                    <a:lnTo>
                      <a:pt x="128" y="114"/>
                    </a:lnTo>
                    <a:lnTo>
                      <a:pt x="131" y="115"/>
                    </a:lnTo>
                    <a:lnTo>
                      <a:pt x="133" y="116"/>
                    </a:lnTo>
                    <a:lnTo>
                      <a:pt x="136" y="117"/>
                    </a:lnTo>
                    <a:lnTo>
                      <a:pt x="138" y="118"/>
                    </a:lnTo>
                    <a:lnTo>
                      <a:pt x="141" y="118"/>
                    </a:lnTo>
                    <a:lnTo>
                      <a:pt x="143" y="119"/>
                    </a:lnTo>
                    <a:lnTo>
                      <a:pt x="146" y="120"/>
                    </a:lnTo>
                    <a:lnTo>
                      <a:pt x="148" y="120"/>
                    </a:lnTo>
                    <a:lnTo>
                      <a:pt x="150" y="120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0"/>
                    </a:lnTo>
                    <a:lnTo>
                      <a:pt x="158" y="120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9"/>
                    </a:lnTo>
                    <a:lnTo>
                      <a:pt x="166" y="119"/>
                    </a:lnTo>
                    <a:lnTo>
                      <a:pt x="168" y="118"/>
                    </a:lnTo>
                    <a:lnTo>
                      <a:pt x="169" y="118"/>
                    </a:lnTo>
                    <a:lnTo>
                      <a:pt x="171" y="117"/>
                    </a:lnTo>
                    <a:lnTo>
                      <a:pt x="173" y="117"/>
                    </a:lnTo>
                    <a:lnTo>
                      <a:pt x="175" y="116"/>
                    </a:lnTo>
                    <a:lnTo>
                      <a:pt x="176" y="115"/>
                    </a:lnTo>
                    <a:lnTo>
                      <a:pt x="178" y="115"/>
                    </a:lnTo>
                    <a:lnTo>
                      <a:pt x="179" y="114"/>
                    </a:lnTo>
                    <a:lnTo>
                      <a:pt x="181" y="113"/>
                    </a:lnTo>
                    <a:lnTo>
                      <a:pt x="182" y="112"/>
                    </a:lnTo>
                    <a:lnTo>
                      <a:pt x="184" y="112"/>
                    </a:lnTo>
                    <a:lnTo>
                      <a:pt x="185" y="110"/>
                    </a:lnTo>
                    <a:lnTo>
                      <a:pt x="187" y="110"/>
                    </a:lnTo>
                    <a:lnTo>
                      <a:pt x="188" y="108"/>
                    </a:lnTo>
                    <a:lnTo>
                      <a:pt x="190" y="107"/>
                    </a:lnTo>
                    <a:lnTo>
                      <a:pt x="192" y="105"/>
                    </a:lnTo>
                    <a:lnTo>
                      <a:pt x="194" y="103"/>
                    </a:lnTo>
                    <a:lnTo>
                      <a:pt x="197" y="100"/>
                    </a:lnTo>
                    <a:lnTo>
                      <a:pt x="199" y="98"/>
                    </a:lnTo>
                    <a:lnTo>
                      <a:pt x="200" y="96"/>
                    </a:lnTo>
                    <a:lnTo>
                      <a:pt x="201" y="95"/>
                    </a:lnTo>
                    <a:lnTo>
                      <a:pt x="202" y="93"/>
                    </a:lnTo>
                    <a:lnTo>
                      <a:pt x="203" y="92"/>
                    </a:lnTo>
                    <a:lnTo>
                      <a:pt x="204" y="91"/>
                    </a:lnTo>
                    <a:lnTo>
                      <a:pt x="205" y="89"/>
                    </a:lnTo>
                    <a:lnTo>
                      <a:pt x="206" y="88"/>
                    </a:lnTo>
                    <a:lnTo>
                      <a:pt x="207" y="86"/>
                    </a:lnTo>
                    <a:lnTo>
                      <a:pt x="208" y="85"/>
                    </a:lnTo>
                    <a:lnTo>
                      <a:pt x="209" y="83"/>
                    </a:lnTo>
                    <a:lnTo>
                      <a:pt x="209" y="82"/>
                    </a:lnTo>
                    <a:lnTo>
                      <a:pt x="210" y="81"/>
                    </a:lnTo>
                    <a:lnTo>
                      <a:pt x="211" y="79"/>
                    </a:lnTo>
                    <a:lnTo>
                      <a:pt x="211" y="78"/>
                    </a:lnTo>
                    <a:lnTo>
                      <a:pt x="212" y="76"/>
                    </a:lnTo>
                    <a:lnTo>
                      <a:pt x="213" y="75"/>
                    </a:lnTo>
                    <a:lnTo>
                      <a:pt x="213" y="74"/>
                    </a:lnTo>
                    <a:lnTo>
                      <a:pt x="214" y="72"/>
                    </a:lnTo>
                    <a:lnTo>
                      <a:pt x="214" y="71"/>
                    </a:lnTo>
                    <a:lnTo>
                      <a:pt x="215" y="69"/>
                    </a:lnTo>
                    <a:lnTo>
                      <a:pt x="215" y="68"/>
                    </a:lnTo>
                    <a:lnTo>
                      <a:pt x="215" y="67"/>
                    </a:lnTo>
                    <a:lnTo>
                      <a:pt x="216" y="65"/>
                    </a:lnTo>
                    <a:lnTo>
                      <a:pt x="216" y="64"/>
                    </a:lnTo>
                    <a:lnTo>
                      <a:pt x="217" y="63"/>
                    </a:lnTo>
                    <a:lnTo>
                      <a:pt x="217" y="62"/>
                    </a:lnTo>
                    <a:lnTo>
                      <a:pt x="217" y="61"/>
                    </a:lnTo>
                    <a:lnTo>
                      <a:pt x="217" y="60"/>
                    </a:lnTo>
                    <a:lnTo>
                      <a:pt x="218" y="57"/>
                    </a:lnTo>
                    <a:lnTo>
                      <a:pt x="218" y="56"/>
                    </a:lnTo>
                    <a:lnTo>
                      <a:pt x="218" y="53"/>
                    </a:lnTo>
                    <a:lnTo>
                      <a:pt x="218" y="51"/>
                    </a:lnTo>
                    <a:lnTo>
                      <a:pt x="218" y="49"/>
                    </a:lnTo>
                    <a:lnTo>
                      <a:pt x="218" y="47"/>
                    </a:lnTo>
                    <a:lnTo>
                      <a:pt x="217" y="45"/>
                    </a:lnTo>
                    <a:lnTo>
                      <a:pt x="217" y="44"/>
                    </a:lnTo>
                    <a:lnTo>
                      <a:pt x="216" y="42"/>
                    </a:lnTo>
                    <a:lnTo>
                      <a:pt x="216" y="41"/>
                    </a:lnTo>
                    <a:lnTo>
                      <a:pt x="215" y="39"/>
                    </a:lnTo>
                    <a:lnTo>
                      <a:pt x="214" y="37"/>
                    </a:lnTo>
                    <a:lnTo>
                      <a:pt x="213" y="36"/>
                    </a:lnTo>
                    <a:lnTo>
                      <a:pt x="213" y="35"/>
                    </a:lnTo>
                    <a:lnTo>
                      <a:pt x="212" y="33"/>
                    </a:lnTo>
                    <a:lnTo>
                      <a:pt x="211" y="32"/>
                    </a:lnTo>
                    <a:lnTo>
                      <a:pt x="210" y="31"/>
                    </a:lnTo>
                    <a:lnTo>
                      <a:pt x="209" y="30"/>
                    </a:lnTo>
                    <a:lnTo>
                      <a:pt x="207" y="27"/>
                    </a:lnTo>
                    <a:lnTo>
                      <a:pt x="205" y="26"/>
                    </a:lnTo>
                    <a:lnTo>
                      <a:pt x="202" y="24"/>
                    </a:lnTo>
                    <a:lnTo>
                      <a:pt x="200" y="22"/>
                    </a:lnTo>
                    <a:lnTo>
                      <a:pt x="198" y="21"/>
                    </a:lnTo>
                    <a:lnTo>
                      <a:pt x="195" y="19"/>
                    </a:lnTo>
                    <a:lnTo>
                      <a:pt x="193" y="18"/>
                    </a:lnTo>
                    <a:lnTo>
                      <a:pt x="192" y="17"/>
                    </a:lnTo>
                    <a:lnTo>
                      <a:pt x="190" y="16"/>
                    </a:lnTo>
                    <a:lnTo>
                      <a:pt x="189" y="15"/>
                    </a:lnTo>
                    <a:lnTo>
                      <a:pt x="188" y="15"/>
                    </a:lnTo>
                    <a:lnTo>
                      <a:pt x="186" y="14"/>
                    </a:lnTo>
                    <a:lnTo>
                      <a:pt x="184" y="13"/>
                    </a:lnTo>
                    <a:lnTo>
                      <a:pt x="183" y="12"/>
                    </a:lnTo>
                    <a:lnTo>
                      <a:pt x="181" y="11"/>
                    </a:lnTo>
                    <a:lnTo>
                      <a:pt x="179" y="11"/>
                    </a:lnTo>
                    <a:lnTo>
                      <a:pt x="176" y="10"/>
                    </a:lnTo>
                    <a:lnTo>
                      <a:pt x="175" y="9"/>
                    </a:lnTo>
                    <a:lnTo>
                      <a:pt x="172" y="8"/>
                    </a:lnTo>
                    <a:lnTo>
                      <a:pt x="170" y="8"/>
                    </a:lnTo>
                    <a:lnTo>
                      <a:pt x="168" y="7"/>
                    </a:lnTo>
                    <a:lnTo>
                      <a:pt x="166" y="6"/>
                    </a:lnTo>
                    <a:lnTo>
                      <a:pt x="164" y="5"/>
                    </a:lnTo>
                    <a:lnTo>
                      <a:pt x="162" y="4"/>
                    </a:lnTo>
                    <a:lnTo>
                      <a:pt x="159" y="4"/>
                    </a:lnTo>
                    <a:lnTo>
                      <a:pt x="157" y="3"/>
                    </a:lnTo>
                    <a:lnTo>
                      <a:pt x="155" y="2"/>
                    </a:lnTo>
                    <a:lnTo>
                      <a:pt x="153" y="2"/>
                    </a:lnTo>
                    <a:lnTo>
                      <a:pt x="152" y="1"/>
                    </a:lnTo>
                    <a:lnTo>
                      <a:pt x="150" y="1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2"/>
                    </a:lnTo>
                    <a:lnTo>
                      <a:pt x="146" y="3"/>
                    </a:lnTo>
                    <a:lnTo>
                      <a:pt x="148" y="4"/>
                    </a:lnTo>
                    <a:lnTo>
                      <a:pt x="150" y="5"/>
                    </a:lnTo>
                    <a:lnTo>
                      <a:pt x="153" y="7"/>
                    </a:lnTo>
                    <a:lnTo>
                      <a:pt x="155" y="8"/>
                    </a:lnTo>
                    <a:lnTo>
                      <a:pt x="157" y="9"/>
                    </a:lnTo>
                    <a:lnTo>
                      <a:pt x="159" y="10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3" y="11"/>
                    </a:lnTo>
                    <a:lnTo>
                      <a:pt x="165" y="13"/>
                    </a:lnTo>
                    <a:lnTo>
                      <a:pt x="167" y="14"/>
                    </a:lnTo>
                    <a:lnTo>
                      <a:pt x="169" y="15"/>
                    </a:lnTo>
                    <a:lnTo>
                      <a:pt x="171" y="16"/>
                    </a:lnTo>
                    <a:lnTo>
                      <a:pt x="173" y="17"/>
                    </a:lnTo>
                    <a:lnTo>
                      <a:pt x="174" y="19"/>
                    </a:lnTo>
                    <a:lnTo>
                      <a:pt x="175" y="20"/>
                    </a:lnTo>
                    <a:lnTo>
                      <a:pt x="176" y="21"/>
                    </a:lnTo>
                    <a:lnTo>
                      <a:pt x="176" y="22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3" y="24"/>
                    </a:lnTo>
                    <a:lnTo>
                      <a:pt x="172" y="24"/>
                    </a:lnTo>
                    <a:lnTo>
                      <a:pt x="170" y="24"/>
                    </a:lnTo>
                    <a:lnTo>
                      <a:pt x="168" y="24"/>
                    </a:lnTo>
                    <a:lnTo>
                      <a:pt x="166" y="25"/>
                    </a:lnTo>
                    <a:lnTo>
                      <a:pt x="164" y="25"/>
                    </a:lnTo>
                    <a:lnTo>
                      <a:pt x="161" y="26"/>
                    </a:lnTo>
                    <a:lnTo>
                      <a:pt x="160" y="26"/>
                    </a:lnTo>
                    <a:lnTo>
                      <a:pt x="159" y="27"/>
                    </a:lnTo>
                    <a:lnTo>
                      <a:pt x="157" y="27"/>
                    </a:lnTo>
                    <a:lnTo>
                      <a:pt x="156" y="28"/>
                    </a:lnTo>
                    <a:lnTo>
                      <a:pt x="155" y="29"/>
                    </a:lnTo>
                    <a:lnTo>
                      <a:pt x="153" y="30"/>
                    </a:lnTo>
                    <a:lnTo>
                      <a:pt x="152" y="30"/>
                    </a:lnTo>
                    <a:lnTo>
                      <a:pt x="151" y="32"/>
                    </a:lnTo>
                    <a:lnTo>
                      <a:pt x="149" y="33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6" y="38"/>
                    </a:lnTo>
                    <a:lnTo>
                      <a:pt x="145" y="39"/>
                    </a:lnTo>
                    <a:lnTo>
                      <a:pt x="144" y="41"/>
                    </a:lnTo>
                    <a:lnTo>
                      <a:pt x="143" y="42"/>
                    </a:lnTo>
                    <a:lnTo>
                      <a:pt x="142" y="45"/>
                    </a:lnTo>
                    <a:lnTo>
                      <a:pt x="141" y="46"/>
                    </a:lnTo>
                    <a:lnTo>
                      <a:pt x="140" y="48"/>
                    </a:lnTo>
                    <a:lnTo>
                      <a:pt x="139" y="50"/>
                    </a:lnTo>
                    <a:lnTo>
                      <a:pt x="138" y="53"/>
                    </a:lnTo>
                    <a:lnTo>
                      <a:pt x="138" y="55"/>
                    </a:lnTo>
                    <a:lnTo>
                      <a:pt x="137" y="57"/>
                    </a:lnTo>
                    <a:lnTo>
                      <a:pt x="136" y="59"/>
                    </a:lnTo>
                    <a:lnTo>
                      <a:pt x="135" y="61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1" y="75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1" y="81"/>
                    </a:lnTo>
                    <a:lnTo>
                      <a:pt x="131" y="83"/>
                    </a:lnTo>
                    <a:lnTo>
                      <a:pt x="131" y="84"/>
                    </a:lnTo>
                    <a:lnTo>
                      <a:pt x="131" y="86"/>
                    </a:lnTo>
                    <a:lnTo>
                      <a:pt x="131" y="88"/>
                    </a:lnTo>
                    <a:lnTo>
                      <a:pt x="131" y="89"/>
                    </a:lnTo>
                    <a:lnTo>
                      <a:pt x="131" y="91"/>
                    </a:lnTo>
                    <a:lnTo>
                      <a:pt x="132" y="92"/>
                    </a:lnTo>
                    <a:lnTo>
                      <a:pt x="132" y="93"/>
                    </a:lnTo>
                    <a:lnTo>
                      <a:pt x="133" y="95"/>
                    </a:lnTo>
                    <a:lnTo>
                      <a:pt x="133" y="96"/>
                    </a:lnTo>
                    <a:lnTo>
                      <a:pt x="134" y="97"/>
                    </a:lnTo>
                    <a:lnTo>
                      <a:pt x="135" y="99"/>
                    </a:lnTo>
                    <a:lnTo>
                      <a:pt x="136" y="101"/>
                    </a:lnTo>
                    <a:lnTo>
                      <a:pt x="137" y="102"/>
                    </a:lnTo>
                    <a:lnTo>
                      <a:pt x="139" y="104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2" y="103"/>
                    </a:lnTo>
                    <a:lnTo>
                      <a:pt x="141" y="102"/>
                    </a:lnTo>
                    <a:lnTo>
                      <a:pt x="141" y="100"/>
                    </a:lnTo>
                    <a:lnTo>
                      <a:pt x="141" y="99"/>
                    </a:lnTo>
                    <a:lnTo>
                      <a:pt x="141" y="98"/>
                    </a:lnTo>
                    <a:lnTo>
                      <a:pt x="141" y="97"/>
                    </a:lnTo>
                    <a:lnTo>
                      <a:pt x="140" y="96"/>
                    </a:lnTo>
                    <a:lnTo>
                      <a:pt x="140" y="94"/>
                    </a:lnTo>
                    <a:lnTo>
                      <a:pt x="140" y="92"/>
                    </a:lnTo>
                    <a:lnTo>
                      <a:pt x="139" y="91"/>
                    </a:lnTo>
                    <a:lnTo>
                      <a:pt x="139" y="89"/>
                    </a:lnTo>
                    <a:lnTo>
                      <a:pt x="139" y="87"/>
                    </a:lnTo>
                    <a:lnTo>
                      <a:pt x="139" y="85"/>
                    </a:lnTo>
                    <a:lnTo>
                      <a:pt x="140" y="83"/>
                    </a:lnTo>
                    <a:lnTo>
                      <a:pt x="140" y="81"/>
                    </a:lnTo>
                    <a:lnTo>
                      <a:pt x="140" y="79"/>
                    </a:lnTo>
                    <a:lnTo>
                      <a:pt x="140" y="77"/>
                    </a:lnTo>
                    <a:lnTo>
                      <a:pt x="141" y="75"/>
                    </a:lnTo>
                    <a:lnTo>
                      <a:pt x="141" y="73"/>
                    </a:lnTo>
                    <a:lnTo>
                      <a:pt x="142" y="70"/>
                    </a:lnTo>
                    <a:lnTo>
                      <a:pt x="142" y="68"/>
                    </a:lnTo>
                    <a:lnTo>
                      <a:pt x="143" y="66"/>
                    </a:lnTo>
                    <a:lnTo>
                      <a:pt x="144" y="64"/>
                    </a:lnTo>
                    <a:lnTo>
                      <a:pt x="145" y="62"/>
                    </a:lnTo>
                    <a:lnTo>
                      <a:pt x="145" y="60"/>
                    </a:lnTo>
                    <a:lnTo>
                      <a:pt x="146" y="58"/>
                    </a:lnTo>
                    <a:lnTo>
                      <a:pt x="147" y="56"/>
                    </a:lnTo>
                    <a:lnTo>
                      <a:pt x="148" y="54"/>
                    </a:lnTo>
                    <a:lnTo>
                      <a:pt x="149" y="52"/>
                    </a:lnTo>
                    <a:lnTo>
                      <a:pt x="149" y="50"/>
                    </a:lnTo>
                    <a:lnTo>
                      <a:pt x="151" y="48"/>
                    </a:lnTo>
                    <a:lnTo>
                      <a:pt x="151" y="46"/>
                    </a:lnTo>
                    <a:lnTo>
                      <a:pt x="153" y="45"/>
                    </a:lnTo>
                    <a:lnTo>
                      <a:pt x="153" y="44"/>
                    </a:lnTo>
                    <a:lnTo>
                      <a:pt x="155" y="42"/>
                    </a:lnTo>
                    <a:lnTo>
                      <a:pt x="157" y="40"/>
                    </a:lnTo>
                    <a:lnTo>
                      <a:pt x="159" y="38"/>
                    </a:lnTo>
                    <a:lnTo>
                      <a:pt x="161" y="37"/>
                    </a:lnTo>
                    <a:lnTo>
                      <a:pt x="163" y="35"/>
                    </a:lnTo>
                    <a:lnTo>
                      <a:pt x="165" y="34"/>
                    </a:lnTo>
                    <a:lnTo>
                      <a:pt x="168" y="33"/>
                    </a:lnTo>
                    <a:lnTo>
                      <a:pt x="170" y="32"/>
                    </a:lnTo>
                    <a:lnTo>
                      <a:pt x="173" y="31"/>
                    </a:lnTo>
                    <a:lnTo>
                      <a:pt x="174" y="30"/>
                    </a:lnTo>
                    <a:lnTo>
                      <a:pt x="175" y="30"/>
                    </a:lnTo>
                    <a:lnTo>
                      <a:pt x="176" y="30"/>
                    </a:lnTo>
                    <a:lnTo>
                      <a:pt x="178" y="30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8"/>
                    </a:lnTo>
                    <a:lnTo>
                      <a:pt x="185" y="28"/>
                    </a:lnTo>
                    <a:lnTo>
                      <a:pt x="187" y="28"/>
                    </a:lnTo>
                    <a:lnTo>
                      <a:pt x="188" y="29"/>
                    </a:lnTo>
                    <a:lnTo>
                      <a:pt x="190" y="29"/>
                    </a:lnTo>
                    <a:lnTo>
                      <a:pt x="193" y="30"/>
                    </a:lnTo>
                    <a:lnTo>
                      <a:pt x="195" y="30"/>
                    </a:lnTo>
                    <a:lnTo>
                      <a:pt x="198" y="31"/>
                    </a:lnTo>
                    <a:lnTo>
                      <a:pt x="200" y="32"/>
                    </a:lnTo>
                    <a:lnTo>
                      <a:pt x="202" y="34"/>
                    </a:lnTo>
                    <a:lnTo>
                      <a:pt x="203" y="35"/>
                    </a:lnTo>
                    <a:lnTo>
                      <a:pt x="205" y="37"/>
                    </a:lnTo>
                    <a:lnTo>
                      <a:pt x="206" y="38"/>
                    </a:lnTo>
                    <a:lnTo>
                      <a:pt x="208" y="41"/>
                    </a:lnTo>
                    <a:lnTo>
                      <a:pt x="209" y="43"/>
                    </a:lnTo>
                    <a:lnTo>
                      <a:pt x="210" y="45"/>
                    </a:lnTo>
                    <a:lnTo>
                      <a:pt x="210" y="46"/>
                    </a:lnTo>
                    <a:lnTo>
                      <a:pt x="210" y="47"/>
                    </a:lnTo>
                    <a:lnTo>
                      <a:pt x="210" y="49"/>
                    </a:lnTo>
                    <a:lnTo>
                      <a:pt x="211" y="50"/>
                    </a:lnTo>
                    <a:lnTo>
                      <a:pt x="211" y="51"/>
                    </a:lnTo>
                    <a:lnTo>
                      <a:pt x="211" y="53"/>
                    </a:lnTo>
                    <a:lnTo>
                      <a:pt x="211" y="54"/>
                    </a:lnTo>
                    <a:lnTo>
                      <a:pt x="211" y="56"/>
                    </a:lnTo>
                    <a:lnTo>
                      <a:pt x="210" y="57"/>
                    </a:lnTo>
                    <a:lnTo>
                      <a:pt x="210" y="58"/>
                    </a:lnTo>
                    <a:lnTo>
                      <a:pt x="209" y="60"/>
                    </a:lnTo>
                    <a:lnTo>
                      <a:pt x="209" y="62"/>
                    </a:lnTo>
                    <a:lnTo>
                      <a:pt x="208" y="63"/>
                    </a:lnTo>
                    <a:lnTo>
                      <a:pt x="208" y="65"/>
                    </a:lnTo>
                    <a:lnTo>
                      <a:pt x="207" y="67"/>
                    </a:lnTo>
                    <a:lnTo>
                      <a:pt x="206" y="69"/>
                    </a:lnTo>
                    <a:lnTo>
                      <a:pt x="205" y="70"/>
                    </a:lnTo>
                    <a:lnTo>
                      <a:pt x="204" y="72"/>
                    </a:lnTo>
                    <a:lnTo>
                      <a:pt x="203" y="74"/>
                    </a:lnTo>
                    <a:lnTo>
                      <a:pt x="202" y="76"/>
                    </a:lnTo>
                    <a:lnTo>
                      <a:pt x="201" y="78"/>
                    </a:lnTo>
                    <a:lnTo>
                      <a:pt x="199" y="80"/>
                    </a:lnTo>
                    <a:lnTo>
                      <a:pt x="198" y="82"/>
                    </a:lnTo>
                    <a:lnTo>
                      <a:pt x="196" y="84"/>
                    </a:lnTo>
                    <a:lnTo>
                      <a:pt x="194" y="85"/>
                    </a:lnTo>
                    <a:lnTo>
                      <a:pt x="193" y="87"/>
                    </a:lnTo>
                    <a:lnTo>
                      <a:pt x="191" y="89"/>
                    </a:lnTo>
                    <a:lnTo>
                      <a:pt x="190" y="91"/>
                    </a:lnTo>
                    <a:lnTo>
                      <a:pt x="188" y="93"/>
                    </a:lnTo>
                    <a:lnTo>
                      <a:pt x="186" y="94"/>
                    </a:lnTo>
                    <a:lnTo>
                      <a:pt x="184" y="96"/>
                    </a:lnTo>
                    <a:lnTo>
                      <a:pt x="182" y="98"/>
                    </a:lnTo>
                    <a:lnTo>
                      <a:pt x="180" y="99"/>
                    </a:lnTo>
                    <a:lnTo>
                      <a:pt x="178" y="101"/>
                    </a:lnTo>
                    <a:lnTo>
                      <a:pt x="176" y="102"/>
                    </a:lnTo>
                    <a:lnTo>
                      <a:pt x="175" y="103"/>
                    </a:lnTo>
                    <a:lnTo>
                      <a:pt x="173" y="105"/>
                    </a:lnTo>
                    <a:lnTo>
                      <a:pt x="171" y="106"/>
                    </a:lnTo>
                    <a:lnTo>
                      <a:pt x="169" y="107"/>
                    </a:lnTo>
                    <a:lnTo>
                      <a:pt x="167" y="108"/>
                    </a:lnTo>
                    <a:lnTo>
                      <a:pt x="165" y="109"/>
                    </a:lnTo>
                    <a:lnTo>
                      <a:pt x="164" y="110"/>
                    </a:lnTo>
                    <a:lnTo>
                      <a:pt x="162" y="111"/>
                    </a:lnTo>
                    <a:lnTo>
                      <a:pt x="160" y="111"/>
                    </a:lnTo>
                    <a:lnTo>
                      <a:pt x="158" y="112"/>
                    </a:lnTo>
                    <a:lnTo>
                      <a:pt x="157" y="113"/>
                    </a:lnTo>
                    <a:lnTo>
                      <a:pt x="155" y="113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1" y="113"/>
                    </a:lnTo>
                    <a:lnTo>
                      <a:pt x="149" y="113"/>
                    </a:lnTo>
                    <a:lnTo>
                      <a:pt x="147" y="113"/>
                    </a:lnTo>
                    <a:lnTo>
                      <a:pt x="146" y="113"/>
                    </a:lnTo>
                    <a:lnTo>
                      <a:pt x="144" y="113"/>
                    </a:lnTo>
                    <a:lnTo>
                      <a:pt x="142" y="112"/>
                    </a:lnTo>
                    <a:lnTo>
                      <a:pt x="140" y="112"/>
                    </a:lnTo>
                    <a:lnTo>
                      <a:pt x="138" y="111"/>
                    </a:lnTo>
                    <a:lnTo>
                      <a:pt x="135" y="110"/>
                    </a:lnTo>
                    <a:lnTo>
                      <a:pt x="133" y="109"/>
                    </a:lnTo>
                    <a:lnTo>
                      <a:pt x="131" y="108"/>
                    </a:lnTo>
                    <a:lnTo>
                      <a:pt x="129" y="107"/>
                    </a:lnTo>
                    <a:lnTo>
                      <a:pt x="127" y="106"/>
                    </a:lnTo>
                    <a:lnTo>
                      <a:pt x="124" y="105"/>
                    </a:lnTo>
                    <a:lnTo>
                      <a:pt x="123" y="104"/>
                    </a:lnTo>
                    <a:lnTo>
                      <a:pt x="120" y="103"/>
                    </a:lnTo>
                    <a:lnTo>
                      <a:pt x="118" y="102"/>
                    </a:lnTo>
                    <a:lnTo>
                      <a:pt x="116" y="100"/>
                    </a:lnTo>
                    <a:lnTo>
                      <a:pt x="113" y="99"/>
                    </a:lnTo>
                    <a:lnTo>
                      <a:pt x="111" y="98"/>
                    </a:lnTo>
                    <a:lnTo>
                      <a:pt x="109" y="96"/>
                    </a:lnTo>
                    <a:lnTo>
                      <a:pt x="107" y="95"/>
                    </a:lnTo>
                    <a:lnTo>
                      <a:pt x="105" y="94"/>
                    </a:lnTo>
                    <a:lnTo>
                      <a:pt x="102" y="92"/>
                    </a:lnTo>
                    <a:lnTo>
                      <a:pt x="100" y="91"/>
                    </a:lnTo>
                    <a:lnTo>
                      <a:pt x="98" y="90"/>
                    </a:lnTo>
                    <a:lnTo>
                      <a:pt x="96" y="88"/>
                    </a:lnTo>
                    <a:lnTo>
                      <a:pt x="94" y="87"/>
                    </a:lnTo>
                    <a:lnTo>
                      <a:pt x="92" y="86"/>
                    </a:lnTo>
                    <a:lnTo>
                      <a:pt x="90" y="84"/>
                    </a:lnTo>
                    <a:lnTo>
                      <a:pt x="89" y="83"/>
                    </a:lnTo>
                    <a:lnTo>
                      <a:pt x="87" y="82"/>
                    </a:lnTo>
                    <a:lnTo>
                      <a:pt x="85" y="80"/>
                    </a:lnTo>
                    <a:lnTo>
                      <a:pt x="83" y="79"/>
                    </a:lnTo>
                    <a:lnTo>
                      <a:pt x="81" y="77"/>
                    </a:lnTo>
                    <a:lnTo>
                      <a:pt x="79" y="76"/>
                    </a:lnTo>
                    <a:lnTo>
                      <a:pt x="77" y="74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5" y="64"/>
                    </a:lnTo>
                    <a:lnTo>
                      <a:pt x="63" y="62"/>
                    </a:lnTo>
                    <a:lnTo>
                      <a:pt x="60" y="60"/>
                    </a:lnTo>
                    <a:lnTo>
                      <a:pt x="58" y="58"/>
                    </a:lnTo>
                    <a:lnTo>
                      <a:pt x="55" y="56"/>
                    </a:lnTo>
                    <a:lnTo>
                      <a:pt x="53" y="54"/>
                    </a:lnTo>
                    <a:lnTo>
                      <a:pt x="51" y="53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5" y="48"/>
                    </a:lnTo>
                    <a:lnTo>
                      <a:pt x="43" y="46"/>
                    </a:lnTo>
                    <a:lnTo>
                      <a:pt x="41" y="45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4" y="40"/>
                    </a:lnTo>
                    <a:lnTo>
                      <a:pt x="32" y="38"/>
                    </a:lnTo>
                    <a:lnTo>
                      <a:pt x="30" y="37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19" y="30"/>
                    </a:lnTo>
                    <a:lnTo>
                      <a:pt x="17" y="29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8" y="25"/>
                    </a:lnTo>
                    <a:lnTo>
                      <a:pt x="6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7672209" y="5909424"/>
                <a:ext cx="279400" cy="187325"/>
              </a:xfrm>
              <a:custGeom>
                <a:avLst/>
                <a:gdLst>
                  <a:gd name="T0" fmla="*/ 32 w 176"/>
                  <a:gd name="T1" fmla="*/ 21 h 118"/>
                  <a:gd name="T2" fmla="*/ 14 w 176"/>
                  <a:gd name="T3" fmla="*/ 39 h 118"/>
                  <a:gd name="T4" fmla="*/ 5 w 176"/>
                  <a:gd name="T5" fmla="*/ 52 h 118"/>
                  <a:gd name="T6" fmla="*/ 0 w 176"/>
                  <a:gd name="T7" fmla="*/ 65 h 118"/>
                  <a:gd name="T8" fmla="*/ 0 w 176"/>
                  <a:gd name="T9" fmla="*/ 79 h 118"/>
                  <a:gd name="T10" fmla="*/ 4 w 176"/>
                  <a:gd name="T11" fmla="*/ 92 h 118"/>
                  <a:gd name="T12" fmla="*/ 21 w 176"/>
                  <a:gd name="T13" fmla="*/ 108 h 118"/>
                  <a:gd name="T14" fmla="*/ 34 w 176"/>
                  <a:gd name="T15" fmla="*/ 114 h 118"/>
                  <a:gd name="T16" fmla="*/ 48 w 176"/>
                  <a:gd name="T17" fmla="*/ 117 h 118"/>
                  <a:gd name="T18" fmla="*/ 62 w 176"/>
                  <a:gd name="T19" fmla="*/ 118 h 118"/>
                  <a:gd name="T20" fmla="*/ 76 w 176"/>
                  <a:gd name="T21" fmla="*/ 115 h 118"/>
                  <a:gd name="T22" fmla="*/ 96 w 176"/>
                  <a:gd name="T23" fmla="*/ 102 h 118"/>
                  <a:gd name="T24" fmla="*/ 116 w 176"/>
                  <a:gd name="T25" fmla="*/ 82 h 118"/>
                  <a:gd name="T26" fmla="*/ 131 w 176"/>
                  <a:gd name="T27" fmla="*/ 62 h 118"/>
                  <a:gd name="T28" fmla="*/ 143 w 176"/>
                  <a:gd name="T29" fmla="*/ 53 h 118"/>
                  <a:gd name="T30" fmla="*/ 157 w 176"/>
                  <a:gd name="T31" fmla="*/ 55 h 118"/>
                  <a:gd name="T32" fmla="*/ 172 w 176"/>
                  <a:gd name="T33" fmla="*/ 47 h 118"/>
                  <a:gd name="T34" fmla="*/ 174 w 176"/>
                  <a:gd name="T35" fmla="*/ 31 h 118"/>
                  <a:gd name="T36" fmla="*/ 167 w 176"/>
                  <a:gd name="T37" fmla="*/ 17 h 118"/>
                  <a:gd name="T38" fmla="*/ 176 w 176"/>
                  <a:gd name="T39" fmla="*/ 1 h 118"/>
                  <a:gd name="T40" fmla="*/ 164 w 176"/>
                  <a:gd name="T41" fmla="*/ 9 h 118"/>
                  <a:gd name="T42" fmla="*/ 151 w 176"/>
                  <a:gd name="T43" fmla="*/ 2 h 118"/>
                  <a:gd name="T44" fmla="*/ 148 w 176"/>
                  <a:gd name="T45" fmla="*/ 8 h 118"/>
                  <a:gd name="T46" fmla="*/ 164 w 176"/>
                  <a:gd name="T47" fmla="*/ 25 h 118"/>
                  <a:gd name="T48" fmla="*/ 156 w 176"/>
                  <a:gd name="T49" fmla="*/ 30 h 118"/>
                  <a:gd name="T50" fmla="*/ 157 w 176"/>
                  <a:gd name="T51" fmla="*/ 37 h 118"/>
                  <a:gd name="T52" fmla="*/ 167 w 176"/>
                  <a:gd name="T53" fmla="*/ 44 h 118"/>
                  <a:gd name="T54" fmla="*/ 154 w 176"/>
                  <a:gd name="T55" fmla="*/ 49 h 118"/>
                  <a:gd name="T56" fmla="*/ 147 w 176"/>
                  <a:gd name="T57" fmla="*/ 39 h 118"/>
                  <a:gd name="T58" fmla="*/ 135 w 176"/>
                  <a:gd name="T59" fmla="*/ 23 h 118"/>
                  <a:gd name="T60" fmla="*/ 129 w 176"/>
                  <a:gd name="T61" fmla="*/ 28 h 118"/>
                  <a:gd name="T62" fmla="*/ 140 w 176"/>
                  <a:gd name="T63" fmla="*/ 42 h 118"/>
                  <a:gd name="T64" fmla="*/ 128 w 176"/>
                  <a:gd name="T65" fmla="*/ 58 h 118"/>
                  <a:gd name="T66" fmla="*/ 116 w 176"/>
                  <a:gd name="T67" fmla="*/ 75 h 118"/>
                  <a:gd name="T68" fmla="*/ 108 w 176"/>
                  <a:gd name="T69" fmla="*/ 76 h 118"/>
                  <a:gd name="T70" fmla="*/ 108 w 176"/>
                  <a:gd name="T71" fmla="*/ 58 h 118"/>
                  <a:gd name="T72" fmla="*/ 101 w 176"/>
                  <a:gd name="T73" fmla="*/ 46 h 118"/>
                  <a:gd name="T74" fmla="*/ 81 w 176"/>
                  <a:gd name="T75" fmla="*/ 38 h 118"/>
                  <a:gd name="T76" fmla="*/ 64 w 176"/>
                  <a:gd name="T77" fmla="*/ 34 h 118"/>
                  <a:gd name="T78" fmla="*/ 49 w 176"/>
                  <a:gd name="T79" fmla="*/ 35 h 118"/>
                  <a:gd name="T80" fmla="*/ 35 w 176"/>
                  <a:gd name="T81" fmla="*/ 42 h 118"/>
                  <a:gd name="T82" fmla="*/ 43 w 176"/>
                  <a:gd name="T83" fmla="*/ 41 h 118"/>
                  <a:gd name="T84" fmla="*/ 58 w 176"/>
                  <a:gd name="T85" fmla="*/ 40 h 118"/>
                  <a:gd name="T86" fmla="*/ 73 w 176"/>
                  <a:gd name="T87" fmla="*/ 43 h 118"/>
                  <a:gd name="T88" fmla="*/ 90 w 176"/>
                  <a:gd name="T89" fmla="*/ 50 h 118"/>
                  <a:gd name="T90" fmla="*/ 99 w 176"/>
                  <a:gd name="T91" fmla="*/ 63 h 118"/>
                  <a:gd name="T92" fmla="*/ 100 w 176"/>
                  <a:gd name="T93" fmla="*/ 77 h 118"/>
                  <a:gd name="T94" fmla="*/ 95 w 176"/>
                  <a:gd name="T95" fmla="*/ 90 h 118"/>
                  <a:gd name="T96" fmla="*/ 82 w 176"/>
                  <a:gd name="T97" fmla="*/ 99 h 118"/>
                  <a:gd name="T98" fmla="*/ 65 w 176"/>
                  <a:gd name="T99" fmla="*/ 103 h 118"/>
                  <a:gd name="T100" fmla="*/ 52 w 176"/>
                  <a:gd name="T101" fmla="*/ 103 h 118"/>
                  <a:gd name="T102" fmla="*/ 35 w 176"/>
                  <a:gd name="T103" fmla="*/ 100 h 118"/>
                  <a:gd name="T104" fmla="*/ 19 w 176"/>
                  <a:gd name="T105" fmla="*/ 91 h 118"/>
                  <a:gd name="T106" fmla="*/ 12 w 176"/>
                  <a:gd name="T107" fmla="*/ 78 h 118"/>
                  <a:gd name="T108" fmla="*/ 10 w 176"/>
                  <a:gd name="T109" fmla="*/ 65 h 118"/>
                  <a:gd name="T110" fmla="*/ 12 w 176"/>
                  <a:gd name="T111" fmla="*/ 53 h 118"/>
                  <a:gd name="T112" fmla="*/ 26 w 176"/>
                  <a:gd name="T113" fmla="*/ 37 h 118"/>
                  <a:gd name="T114" fmla="*/ 44 w 176"/>
                  <a:gd name="T115" fmla="*/ 25 h 118"/>
                  <a:gd name="T116" fmla="*/ 52 w 176"/>
                  <a:gd name="T117" fmla="*/ 13 h 118"/>
                  <a:gd name="T118" fmla="*/ 42 w 176"/>
                  <a:gd name="T11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6" h="118">
                    <a:moveTo>
                      <a:pt x="42" y="12"/>
                    </a:moveTo>
                    <a:lnTo>
                      <a:pt x="42" y="13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5" y="18"/>
                    </a:lnTo>
                    <a:lnTo>
                      <a:pt x="33" y="19"/>
                    </a:lnTo>
                    <a:lnTo>
                      <a:pt x="32" y="21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4" y="28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18" y="35"/>
                    </a:lnTo>
                    <a:lnTo>
                      <a:pt x="16" y="37"/>
                    </a:lnTo>
                    <a:lnTo>
                      <a:pt x="14" y="39"/>
                    </a:lnTo>
                    <a:lnTo>
                      <a:pt x="12" y="42"/>
                    </a:lnTo>
                    <a:lnTo>
                      <a:pt x="11" y="43"/>
                    </a:lnTo>
                    <a:lnTo>
                      <a:pt x="10" y="44"/>
                    </a:lnTo>
                    <a:lnTo>
                      <a:pt x="9" y="45"/>
                    </a:lnTo>
                    <a:lnTo>
                      <a:pt x="8" y="47"/>
                    </a:lnTo>
                    <a:lnTo>
                      <a:pt x="8" y="48"/>
                    </a:lnTo>
                    <a:lnTo>
                      <a:pt x="7" y="49"/>
                    </a:lnTo>
                    <a:lnTo>
                      <a:pt x="6" y="51"/>
                    </a:lnTo>
                    <a:lnTo>
                      <a:pt x="5" y="52"/>
                    </a:lnTo>
                    <a:lnTo>
                      <a:pt x="4" y="54"/>
                    </a:lnTo>
                    <a:lnTo>
                      <a:pt x="4" y="55"/>
                    </a:lnTo>
                    <a:lnTo>
                      <a:pt x="3" y="56"/>
                    </a:lnTo>
                    <a:lnTo>
                      <a:pt x="3" y="58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1" y="62"/>
                    </a:lnTo>
                    <a:lnTo>
                      <a:pt x="1" y="64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1" y="84"/>
                    </a:lnTo>
                    <a:lnTo>
                      <a:pt x="2" y="85"/>
                    </a:lnTo>
                    <a:lnTo>
                      <a:pt x="2" y="87"/>
                    </a:lnTo>
                    <a:lnTo>
                      <a:pt x="3" y="88"/>
                    </a:lnTo>
                    <a:lnTo>
                      <a:pt x="3" y="89"/>
                    </a:lnTo>
                    <a:lnTo>
                      <a:pt x="4" y="91"/>
                    </a:lnTo>
                    <a:lnTo>
                      <a:pt x="4" y="92"/>
                    </a:lnTo>
                    <a:lnTo>
                      <a:pt x="5" y="94"/>
                    </a:lnTo>
                    <a:lnTo>
                      <a:pt x="7" y="96"/>
                    </a:lnTo>
                    <a:lnTo>
                      <a:pt x="9" y="98"/>
                    </a:lnTo>
                    <a:lnTo>
                      <a:pt x="11" y="100"/>
                    </a:lnTo>
                    <a:lnTo>
                      <a:pt x="14" y="102"/>
                    </a:lnTo>
                    <a:lnTo>
                      <a:pt x="16" y="104"/>
                    </a:lnTo>
                    <a:lnTo>
                      <a:pt x="18" y="106"/>
                    </a:lnTo>
                    <a:lnTo>
                      <a:pt x="20" y="107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4" y="109"/>
                    </a:lnTo>
                    <a:lnTo>
                      <a:pt x="25" y="110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30" y="112"/>
                    </a:lnTo>
                    <a:lnTo>
                      <a:pt x="31" y="112"/>
                    </a:lnTo>
                    <a:lnTo>
                      <a:pt x="33" y="113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8" y="115"/>
                    </a:lnTo>
                    <a:lnTo>
                      <a:pt x="39" y="115"/>
                    </a:lnTo>
                    <a:lnTo>
                      <a:pt x="41" y="115"/>
                    </a:lnTo>
                    <a:lnTo>
                      <a:pt x="42" y="116"/>
                    </a:lnTo>
                    <a:lnTo>
                      <a:pt x="44" y="116"/>
                    </a:lnTo>
                    <a:lnTo>
                      <a:pt x="45" y="116"/>
                    </a:lnTo>
                    <a:lnTo>
                      <a:pt x="46" y="117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51" y="117"/>
                    </a:lnTo>
                    <a:lnTo>
                      <a:pt x="52" y="117"/>
                    </a:lnTo>
                    <a:lnTo>
                      <a:pt x="54" y="118"/>
                    </a:lnTo>
                    <a:lnTo>
                      <a:pt x="56" y="118"/>
                    </a:lnTo>
                    <a:lnTo>
                      <a:pt x="57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2" y="118"/>
                    </a:lnTo>
                    <a:lnTo>
                      <a:pt x="63" y="118"/>
                    </a:lnTo>
                    <a:lnTo>
                      <a:pt x="64" y="117"/>
                    </a:lnTo>
                    <a:lnTo>
                      <a:pt x="66" y="117"/>
                    </a:lnTo>
                    <a:lnTo>
                      <a:pt x="67" y="117"/>
                    </a:lnTo>
                    <a:lnTo>
                      <a:pt x="69" y="117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74" y="116"/>
                    </a:lnTo>
                    <a:lnTo>
                      <a:pt x="76" y="115"/>
                    </a:lnTo>
                    <a:lnTo>
                      <a:pt x="78" y="115"/>
                    </a:lnTo>
                    <a:lnTo>
                      <a:pt x="81" y="114"/>
                    </a:lnTo>
                    <a:lnTo>
                      <a:pt x="83" y="112"/>
                    </a:lnTo>
                    <a:lnTo>
                      <a:pt x="85" y="111"/>
                    </a:lnTo>
                    <a:lnTo>
                      <a:pt x="87" y="110"/>
                    </a:lnTo>
                    <a:lnTo>
                      <a:pt x="89" y="108"/>
                    </a:lnTo>
                    <a:lnTo>
                      <a:pt x="91" y="106"/>
                    </a:lnTo>
                    <a:lnTo>
                      <a:pt x="93" y="104"/>
                    </a:lnTo>
                    <a:lnTo>
                      <a:pt x="96" y="102"/>
                    </a:lnTo>
                    <a:lnTo>
                      <a:pt x="98" y="100"/>
                    </a:lnTo>
                    <a:lnTo>
                      <a:pt x="100" y="98"/>
                    </a:lnTo>
                    <a:lnTo>
                      <a:pt x="102" y="96"/>
                    </a:lnTo>
                    <a:lnTo>
                      <a:pt x="104" y="94"/>
                    </a:lnTo>
                    <a:lnTo>
                      <a:pt x="107" y="92"/>
                    </a:lnTo>
                    <a:lnTo>
                      <a:pt x="109" y="89"/>
                    </a:lnTo>
                    <a:lnTo>
                      <a:pt x="111" y="87"/>
                    </a:lnTo>
                    <a:lnTo>
                      <a:pt x="113" y="84"/>
                    </a:lnTo>
                    <a:lnTo>
                      <a:pt x="116" y="82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1" y="74"/>
                    </a:lnTo>
                    <a:lnTo>
                      <a:pt x="123" y="72"/>
                    </a:lnTo>
                    <a:lnTo>
                      <a:pt x="125" y="70"/>
                    </a:lnTo>
                    <a:lnTo>
                      <a:pt x="127" y="68"/>
                    </a:lnTo>
                    <a:lnTo>
                      <a:pt x="128" y="66"/>
                    </a:lnTo>
                    <a:lnTo>
                      <a:pt x="130" y="64"/>
                    </a:lnTo>
                    <a:lnTo>
                      <a:pt x="131" y="62"/>
                    </a:lnTo>
                    <a:lnTo>
                      <a:pt x="133" y="60"/>
                    </a:lnTo>
                    <a:lnTo>
                      <a:pt x="134" y="59"/>
                    </a:lnTo>
                    <a:lnTo>
                      <a:pt x="135" y="58"/>
                    </a:lnTo>
                    <a:lnTo>
                      <a:pt x="136" y="55"/>
                    </a:lnTo>
                    <a:lnTo>
                      <a:pt x="138" y="54"/>
                    </a:lnTo>
                    <a:lnTo>
                      <a:pt x="139" y="53"/>
                    </a:lnTo>
                    <a:lnTo>
                      <a:pt x="140" y="53"/>
                    </a:lnTo>
                    <a:lnTo>
                      <a:pt x="141" y="52"/>
                    </a:lnTo>
                    <a:lnTo>
                      <a:pt x="143" y="53"/>
                    </a:lnTo>
                    <a:lnTo>
                      <a:pt x="144" y="53"/>
                    </a:lnTo>
                    <a:lnTo>
                      <a:pt x="147" y="54"/>
                    </a:lnTo>
                    <a:lnTo>
                      <a:pt x="148" y="54"/>
                    </a:lnTo>
                    <a:lnTo>
                      <a:pt x="149" y="55"/>
                    </a:lnTo>
                    <a:lnTo>
                      <a:pt x="150" y="55"/>
                    </a:lnTo>
                    <a:lnTo>
                      <a:pt x="152" y="55"/>
                    </a:lnTo>
                    <a:lnTo>
                      <a:pt x="153" y="55"/>
                    </a:lnTo>
                    <a:lnTo>
                      <a:pt x="155" y="55"/>
                    </a:lnTo>
                    <a:lnTo>
                      <a:pt x="157" y="55"/>
                    </a:lnTo>
                    <a:lnTo>
                      <a:pt x="159" y="55"/>
                    </a:lnTo>
                    <a:lnTo>
                      <a:pt x="160" y="54"/>
                    </a:lnTo>
                    <a:lnTo>
                      <a:pt x="162" y="54"/>
                    </a:lnTo>
                    <a:lnTo>
                      <a:pt x="164" y="53"/>
                    </a:lnTo>
                    <a:lnTo>
                      <a:pt x="166" y="52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71" y="48"/>
                    </a:lnTo>
                    <a:lnTo>
                      <a:pt x="172" y="47"/>
                    </a:lnTo>
                    <a:lnTo>
                      <a:pt x="173" y="45"/>
                    </a:lnTo>
                    <a:lnTo>
                      <a:pt x="174" y="44"/>
                    </a:lnTo>
                    <a:lnTo>
                      <a:pt x="175" y="43"/>
                    </a:lnTo>
                    <a:lnTo>
                      <a:pt x="176" y="41"/>
                    </a:lnTo>
                    <a:lnTo>
                      <a:pt x="176" y="39"/>
                    </a:lnTo>
                    <a:lnTo>
                      <a:pt x="176" y="37"/>
                    </a:lnTo>
                    <a:lnTo>
                      <a:pt x="175" y="35"/>
                    </a:lnTo>
                    <a:lnTo>
                      <a:pt x="175" y="34"/>
                    </a:lnTo>
                    <a:lnTo>
                      <a:pt x="174" y="31"/>
                    </a:lnTo>
                    <a:lnTo>
                      <a:pt x="173" y="30"/>
                    </a:lnTo>
                    <a:lnTo>
                      <a:pt x="172" y="28"/>
                    </a:lnTo>
                    <a:lnTo>
                      <a:pt x="171" y="26"/>
                    </a:lnTo>
                    <a:lnTo>
                      <a:pt x="170" y="24"/>
                    </a:lnTo>
                    <a:lnTo>
                      <a:pt x="169" y="23"/>
                    </a:lnTo>
                    <a:lnTo>
                      <a:pt x="168" y="21"/>
                    </a:lnTo>
                    <a:lnTo>
                      <a:pt x="167" y="20"/>
                    </a:lnTo>
                    <a:lnTo>
                      <a:pt x="167" y="19"/>
                    </a:lnTo>
                    <a:lnTo>
                      <a:pt x="167" y="17"/>
                    </a:lnTo>
                    <a:lnTo>
                      <a:pt x="167" y="16"/>
                    </a:lnTo>
                    <a:lnTo>
                      <a:pt x="167" y="16"/>
                    </a:lnTo>
                    <a:lnTo>
                      <a:pt x="168" y="14"/>
                    </a:lnTo>
                    <a:lnTo>
                      <a:pt x="170" y="12"/>
                    </a:lnTo>
                    <a:lnTo>
                      <a:pt x="172" y="10"/>
                    </a:lnTo>
                    <a:lnTo>
                      <a:pt x="174" y="8"/>
                    </a:lnTo>
                    <a:lnTo>
                      <a:pt x="175" y="5"/>
                    </a:lnTo>
                    <a:lnTo>
                      <a:pt x="176" y="3"/>
                    </a:lnTo>
                    <a:lnTo>
                      <a:pt x="176" y="1"/>
                    </a:lnTo>
                    <a:lnTo>
                      <a:pt x="176" y="0"/>
                    </a:lnTo>
                    <a:lnTo>
                      <a:pt x="174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8" y="3"/>
                    </a:lnTo>
                    <a:lnTo>
                      <a:pt x="167" y="5"/>
                    </a:lnTo>
                    <a:lnTo>
                      <a:pt x="165" y="7"/>
                    </a:lnTo>
                    <a:lnTo>
                      <a:pt x="164" y="8"/>
                    </a:lnTo>
                    <a:lnTo>
                      <a:pt x="164" y="9"/>
                    </a:lnTo>
                    <a:lnTo>
                      <a:pt x="163" y="8"/>
                    </a:lnTo>
                    <a:lnTo>
                      <a:pt x="161" y="7"/>
                    </a:lnTo>
                    <a:lnTo>
                      <a:pt x="160" y="6"/>
                    </a:lnTo>
                    <a:lnTo>
                      <a:pt x="159" y="6"/>
                    </a:lnTo>
                    <a:lnTo>
                      <a:pt x="157" y="5"/>
                    </a:lnTo>
                    <a:lnTo>
                      <a:pt x="156" y="4"/>
                    </a:lnTo>
                    <a:lnTo>
                      <a:pt x="154" y="3"/>
                    </a:lnTo>
                    <a:lnTo>
                      <a:pt x="153" y="3"/>
                    </a:lnTo>
                    <a:lnTo>
                      <a:pt x="151" y="2"/>
                    </a:lnTo>
                    <a:lnTo>
                      <a:pt x="150" y="2"/>
                    </a:lnTo>
                    <a:lnTo>
                      <a:pt x="149" y="1"/>
                    </a:lnTo>
                    <a:lnTo>
                      <a:pt x="148" y="2"/>
                    </a:lnTo>
                    <a:lnTo>
                      <a:pt x="147" y="2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6" y="6"/>
                    </a:lnTo>
                    <a:lnTo>
                      <a:pt x="148" y="8"/>
                    </a:lnTo>
                    <a:lnTo>
                      <a:pt x="149" y="9"/>
                    </a:lnTo>
                    <a:lnTo>
                      <a:pt x="150" y="12"/>
                    </a:lnTo>
                    <a:lnTo>
                      <a:pt x="153" y="14"/>
                    </a:lnTo>
                    <a:lnTo>
                      <a:pt x="155" y="16"/>
                    </a:lnTo>
                    <a:lnTo>
                      <a:pt x="157" y="18"/>
                    </a:lnTo>
                    <a:lnTo>
                      <a:pt x="159" y="20"/>
                    </a:lnTo>
                    <a:lnTo>
                      <a:pt x="161" y="22"/>
                    </a:lnTo>
                    <a:lnTo>
                      <a:pt x="163" y="24"/>
                    </a:lnTo>
                    <a:lnTo>
                      <a:pt x="164" y="25"/>
                    </a:lnTo>
                    <a:lnTo>
                      <a:pt x="165" y="27"/>
                    </a:lnTo>
                    <a:lnTo>
                      <a:pt x="166" y="28"/>
                    </a:lnTo>
                    <a:lnTo>
                      <a:pt x="166" y="29"/>
                    </a:lnTo>
                    <a:lnTo>
                      <a:pt x="165" y="30"/>
                    </a:lnTo>
                    <a:lnTo>
                      <a:pt x="164" y="31"/>
                    </a:lnTo>
                    <a:lnTo>
                      <a:pt x="162" y="31"/>
                    </a:lnTo>
                    <a:lnTo>
                      <a:pt x="161" y="30"/>
                    </a:lnTo>
                    <a:lnTo>
                      <a:pt x="158" y="30"/>
                    </a:lnTo>
                    <a:lnTo>
                      <a:pt x="156" y="30"/>
                    </a:lnTo>
                    <a:lnTo>
                      <a:pt x="154" y="30"/>
                    </a:lnTo>
                    <a:lnTo>
                      <a:pt x="152" y="31"/>
                    </a:lnTo>
                    <a:lnTo>
                      <a:pt x="151" y="32"/>
                    </a:lnTo>
                    <a:lnTo>
                      <a:pt x="151" y="33"/>
                    </a:lnTo>
                    <a:lnTo>
                      <a:pt x="151" y="34"/>
                    </a:lnTo>
                    <a:lnTo>
                      <a:pt x="152" y="35"/>
                    </a:lnTo>
                    <a:lnTo>
                      <a:pt x="154" y="36"/>
                    </a:lnTo>
                    <a:lnTo>
                      <a:pt x="156" y="37"/>
                    </a:lnTo>
                    <a:lnTo>
                      <a:pt x="157" y="37"/>
                    </a:lnTo>
                    <a:lnTo>
                      <a:pt x="159" y="38"/>
                    </a:lnTo>
                    <a:lnTo>
                      <a:pt x="161" y="37"/>
                    </a:lnTo>
                    <a:lnTo>
                      <a:pt x="163" y="37"/>
                    </a:lnTo>
                    <a:lnTo>
                      <a:pt x="164" y="38"/>
                    </a:lnTo>
                    <a:lnTo>
                      <a:pt x="166" y="39"/>
                    </a:lnTo>
                    <a:lnTo>
                      <a:pt x="167" y="40"/>
                    </a:lnTo>
                    <a:lnTo>
                      <a:pt x="167" y="41"/>
                    </a:lnTo>
                    <a:lnTo>
                      <a:pt x="168" y="43"/>
                    </a:lnTo>
                    <a:lnTo>
                      <a:pt x="167" y="44"/>
                    </a:lnTo>
                    <a:lnTo>
                      <a:pt x="166" y="45"/>
                    </a:lnTo>
                    <a:lnTo>
                      <a:pt x="164" y="47"/>
                    </a:lnTo>
                    <a:lnTo>
                      <a:pt x="162" y="47"/>
                    </a:lnTo>
                    <a:lnTo>
                      <a:pt x="161" y="48"/>
                    </a:lnTo>
                    <a:lnTo>
                      <a:pt x="159" y="48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5" y="49"/>
                    </a:lnTo>
                    <a:lnTo>
                      <a:pt x="154" y="49"/>
                    </a:lnTo>
                    <a:lnTo>
                      <a:pt x="153" y="49"/>
                    </a:lnTo>
                    <a:lnTo>
                      <a:pt x="151" y="49"/>
                    </a:lnTo>
                    <a:lnTo>
                      <a:pt x="150" y="48"/>
                    </a:lnTo>
                    <a:lnTo>
                      <a:pt x="150" y="47"/>
                    </a:lnTo>
                    <a:lnTo>
                      <a:pt x="150" y="46"/>
                    </a:lnTo>
                    <a:lnTo>
                      <a:pt x="150" y="44"/>
                    </a:lnTo>
                    <a:lnTo>
                      <a:pt x="149" y="43"/>
                    </a:lnTo>
                    <a:lnTo>
                      <a:pt x="148" y="41"/>
                    </a:lnTo>
                    <a:lnTo>
                      <a:pt x="147" y="39"/>
                    </a:lnTo>
                    <a:lnTo>
                      <a:pt x="146" y="37"/>
                    </a:lnTo>
                    <a:lnTo>
                      <a:pt x="145" y="35"/>
                    </a:lnTo>
                    <a:lnTo>
                      <a:pt x="143" y="33"/>
                    </a:lnTo>
                    <a:lnTo>
                      <a:pt x="142" y="31"/>
                    </a:lnTo>
                    <a:lnTo>
                      <a:pt x="141" y="29"/>
                    </a:lnTo>
                    <a:lnTo>
                      <a:pt x="140" y="28"/>
                    </a:lnTo>
                    <a:lnTo>
                      <a:pt x="138" y="26"/>
                    </a:lnTo>
                    <a:lnTo>
                      <a:pt x="137" y="24"/>
                    </a:lnTo>
                    <a:lnTo>
                      <a:pt x="135" y="23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2" y="21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2"/>
                    </a:lnTo>
                    <a:lnTo>
                      <a:pt x="128" y="24"/>
                    </a:lnTo>
                    <a:lnTo>
                      <a:pt x="128" y="25"/>
                    </a:lnTo>
                    <a:lnTo>
                      <a:pt x="129" y="28"/>
                    </a:lnTo>
                    <a:lnTo>
                      <a:pt x="130" y="30"/>
                    </a:lnTo>
                    <a:lnTo>
                      <a:pt x="131" y="32"/>
                    </a:lnTo>
                    <a:lnTo>
                      <a:pt x="133" y="34"/>
                    </a:lnTo>
                    <a:lnTo>
                      <a:pt x="135" y="35"/>
                    </a:lnTo>
                    <a:lnTo>
                      <a:pt x="137" y="37"/>
                    </a:lnTo>
                    <a:lnTo>
                      <a:pt x="138" y="39"/>
                    </a:lnTo>
                    <a:lnTo>
                      <a:pt x="139" y="40"/>
                    </a:lnTo>
                    <a:lnTo>
                      <a:pt x="140" y="41"/>
                    </a:lnTo>
                    <a:lnTo>
                      <a:pt x="140" y="42"/>
                    </a:lnTo>
                    <a:lnTo>
                      <a:pt x="139" y="44"/>
                    </a:lnTo>
                    <a:lnTo>
                      <a:pt x="137" y="44"/>
                    </a:lnTo>
                    <a:lnTo>
                      <a:pt x="136" y="46"/>
                    </a:lnTo>
                    <a:lnTo>
                      <a:pt x="134" y="48"/>
                    </a:lnTo>
                    <a:lnTo>
                      <a:pt x="133" y="50"/>
                    </a:lnTo>
                    <a:lnTo>
                      <a:pt x="131" y="52"/>
                    </a:lnTo>
                    <a:lnTo>
                      <a:pt x="130" y="54"/>
                    </a:lnTo>
                    <a:lnTo>
                      <a:pt x="129" y="56"/>
                    </a:lnTo>
                    <a:lnTo>
                      <a:pt x="128" y="58"/>
                    </a:lnTo>
                    <a:lnTo>
                      <a:pt x="127" y="58"/>
                    </a:lnTo>
                    <a:lnTo>
                      <a:pt x="127" y="60"/>
                    </a:lnTo>
                    <a:lnTo>
                      <a:pt x="126" y="62"/>
                    </a:lnTo>
                    <a:lnTo>
                      <a:pt x="124" y="64"/>
                    </a:lnTo>
                    <a:lnTo>
                      <a:pt x="123" y="66"/>
                    </a:lnTo>
                    <a:lnTo>
                      <a:pt x="121" y="68"/>
                    </a:lnTo>
                    <a:lnTo>
                      <a:pt x="120" y="71"/>
                    </a:lnTo>
                    <a:lnTo>
                      <a:pt x="118" y="73"/>
                    </a:lnTo>
                    <a:lnTo>
                      <a:pt x="116" y="75"/>
                    </a:lnTo>
                    <a:lnTo>
                      <a:pt x="115" y="77"/>
                    </a:lnTo>
                    <a:lnTo>
                      <a:pt x="113" y="79"/>
                    </a:lnTo>
                    <a:lnTo>
                      <a:pt x="112" y="80"/>
                    </a:lnTo>
                    <a:lnTo>
                      <a:pt x="110" y="81"/>
                    </a:lnTo>
                    <a:lnTo>
                      <a:pt x="109" y="81"/>
                    </a:lnTo>
                    <a:lnTo>
                      <a:pt x="108" y="81"/>
                    </a:lnTo>
                    <a:lnTo>
                      <a:pt x="108" y="80"/>
                    </a:lnTo>
                    <a:lnTo>
                      <a:pt x="108" y="78"/>
                    </a:lnTo>
                    <a:lnTo>
                      <a:pt x="108" y="76"/>
                    </a:lnTo>
                    <a:lnTo>
                      <a:pt x="108" y="74"/>
                    </a:lnTo>
                    <a:lnTo>
                      <a:pt x="108" y="72"/>
                    </a:lnTo>
                    <a:lnTo>
                      <a:pt x="109" y="69"/>
                    </a:lnTo>
                    <a:lnTo>
                      <a:pt x="109" y="67"/>
                    </a:lnTo>
                    <a:lnTo>
                      <a:pt x="109" y="65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9" y="59"/>
                    </a:lnTo>
                    <a:lnTo>
                      <a:pt x="108" y="58"/>
                    </a:lnTo>
                    <a:lnTo>
                      <a:pt x="108" y="57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6" y="53"/>
                    </a:lnTo>
                    <a:lnTo>
                      <a:pt x="106" y="51"/>
                    </a:lnTo>
                    <a:lnTo>
                      <a:pt x="105" y="50"/>
                    </a:lnTo>
                    <a:lnTo>
                      <a:pt x="103" y="49"/>
                    </a:lnTo>
                    <a:lnTo>
                      <a:pt x="102" y="48"/>
                    </a:lnTo>
                    <a:lnTo>
                      <a:pt x="101" y="46"/>
                    </a:lnTo>
                    <a:lnTo>
                      <a:pt x="99" y="45"/>
                    </a:lnTo>
                    <a:lnTo>
                      <a:pt x="98" y="44"/>
                    </a:lnTo>
                    <a:lnTo>
                      <a:pt x="95" y="43"/>
                    </a:lnTo>
                    <a:lnTo>
                      <a:pt x="93" y="43"/>
                    </a:lnTo>
                    <a:lnTo>
                      <a:pt x="91" y="42"/>
                    </a:lnTo>
                    <a:lnTo>
                      <a:pt x="88" y="41"/>
                    </a:lnTo>
                    <a:lnTo>
                      <a:pt x="86" y="40"/>
                    </a:lnTo>
                    <a:lnTo>
                      <a:pt x="84" y="39"/>
                    </a:lnTo>
                    <a:lnTo>
                      <a:pt x="81" y="38"/>
                    </a:lnTo>
                    <a:lnTo>
                      <a:pt x="79" y="37"/>
                    </a:lnTo>
                    <a:lnTo>
                      <a:pt x="77" y="37"/>
                    </a:lnTo>
                    <a:lnTo>
                      <a:pt x="75" y="36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5" y="34"/>
                    </a:lnTo>
                    <a:lnTo>
                      <a:pt x="64" y="34"/>
                    </a:lnTo>
                    <a:lnTo>
                      <a:pt x="62" y="34"/>
                    </a:lnTo>
                    <a:lnTo>
                      <a:pt x="60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6" y="35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7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6" y="41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42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5" y="41"/>
                    </a:lnTo>
                    <a:lnTo>
                      <a:pt x="46" y="40"/>
                    </a:lnTo>
                    <a:lnTo>
                      <a:pt x="47" y="40"/>
                    </a:lnTo>
                    <a:lnTo>
                      <a:pt x="49" y="40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5" y="41"/>
                    </a:lnTo>
                    <a:lnTo>
                      <a:pt x="67" y="41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5" y="44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6" y="47"/>
                    </a:lnTo>
                    <a:lnTo>
                      <a:pt x="88" y="48"/>
                    </a:lnTo>
                    <a:lnTo>
                      <a:pt x="90" y="50"/>
                    </a:lnTo>
                    <a:lnTo>
                      <a:pt x="92" y="51"/>
                    </a:lnTo>
                    <a:lnTo>
                      <a:pt x="94" y="52"/>
                    </a:lnTo>
                    <a:lnTo>
                      <a:pt x="95" y="54"/>
                    </a:lnTo>
                    <a:lnTo>
                      <a:pt x="97" y="56"/>
                    </a:lnTo>
                    <a:lnTo>
                      <a:pt x="98" y="57"/>
                    </a:lnTo>
                    <a:lnTo>
                      <a:pt x="98" y="60"/>
                    </a:lnTo>
                    <a:lnTo>
                      <a:pt x="98" y="61"/>
                    </a:lnTo>
                    <a:lnTo>
                      <a:pt x="99" y="62"/>
                    </a:lnTo>
                    <a:lnTo>
                      <a:pt x="99" y="63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0" y="67"/>
                    </a:lnTo>
                    <a:lnTo>
                      <a:pt x="100" y="69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99" y="78"/>
                    </a:lnTo>
                    <a:lnTo>
                      <a:pt x="99" y="80"/>
                    </a:lnTo>
                    <a:lnTo>
                      <a:pt x="98" y="81"/>
                    </a:lnTo>
                    <a:lnTo>
                      <a:pt x="98" y="83"/>
                    </a:lnTo>
                    <a:lnTo>
                      <a:pt x="98" y="84"/>
                    </a:lnTo>
                    <a:lnTo>
                      <a:pt x="98" y="86"/>
                    </a:lnTo>
                    <a:lnTo>
                      <a:pt x="97" y="87"/>
                    </a:lnTo>
                    <a:lnTo>
                      <a:pt x="96" y="89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3" y="92"/>
                    </a:lnTo>
                    <a:lnTo>
                      <a:pt x="92" y="94"/>
                    </a:lnTo>
                    <a:lnTo>
                      <a:pt x="90" y="95"/>
                    </a:lnTo>
                    <a:lnTo>
                      <a:pt x="89" y="96"/>
                    </a:lnTo>
                    <a:lnTo>
                      <a:pt x="87" y="97"/>
                    </a:lnTo>
                    <a:lnTo>
                      <a:pt x="86" y="98"/>
                    </a:lnTo>
                    <a:lnTo>
                      <a:pt x="84" y="99"/>
                    </a:lnTo>
                    <a:lnTo>
                      <a:pt x="82" y="99"/>
                    </a:lnTo>
                    <a:lnTo>
                      <a:pt x="80" y="100"/>
                    </a:lnTo>
                    <a:lnTo>
                      <a:pt x="78" y="101"/>
                    </a:lnTo>
                    <a:lnTo>
                      <a:pt x="75" y="102"/>
                    </a:lnTo>
                    <a:lnTo>
                      <a:pt x="73" y="102"/>
                    </a:lnTo>
                    <a:lnTo>
                      <a:pt x="71" y="102"/>
                    </a:lnTo>
                    <a:lnTo>
                      <a:pt x="70" y="103"/>
                    </a:lnTo>
                    <a:lnTo>
                      <a:pt x="68" y="103"/>
                    </a:lnTo>
                    <a:lnTo>
                      <a:pt x="67" y="103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2" y="103"/>
                    </a:lnTo>
                    <a:lnTo>
                      <a:pt x="61" y="103"/>
                    </a:lnTo>
                    <a:lnTo>
                      <a:pt x="60" y="103"/>
                    </a:lnTo>
                    <a:lnTo>
                      <a:pt x="58" y="103"/>
                    </a:lnTo>
                    <a:lnTo>
                      <a:pt x="57" y="103"/>
                    </a:lnTo>
                    <a:lnTo>
                      <a:pt x="55" y="103"/>
                    </a:lnTo>
                    <a:lnTo>
                      <a:pt x="54" y="103"/>
                    </a:lnTo>
                    <a:lnTo>
                      <a:pt x="52" y="103"/>
                    </a:lnTo>
                    <a:lnTo>
                      <a:pt x="51" y="103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45" y="103"/>
                    </a:lnTo>
                    <a:lnTo>
                      <a:pt x="44" y="102"/>
                    </a:lnTo>
                    <a:lnTo>
                      <a:pt x="42" y="102"/>
                    </a:lnTo>
                    <a:lnTo>
                      <a:pt x="39" y="101"/>
                    </a:lnTo>
                    <a:lnTo>
                      <a:pt x="38" y="101"/>
                    </a:lnTo>
                    <a:lnTo>
                      <a:pt x="35" y="100"/>
                    </a:lnTo>
                    <a:lnTo>
                      <a:pt x="34" y="99"/>
                    </a:lnTo>
                    <a:lnTo>
                      <a:pt x="32" y="99"/>
                    </a:lnTo>
                    <a:lnTo>
                      <a:pt x="30" y="98"/>
                    </a:lnTo>
                    <a:lnTo>
                      <a:pt x="29" y="97"/>
                    </a:lnTo>
                    <a:lnTo>
                      <a:pt x="27" y="96"/>
                    </a:lnTo>
                    <a:lnTo>
                      <a:pt x="26" y="96"/>
                    </a:lnTo>
                    <a:lnTo>
                      <a:pt x="24" y="95"/>
                    </a:lnTo>
                    <a:lnTo>
                      <a:pt x="22" y="93"/>
                    </a:lnTo>
                    <a:lnTo>
                      <a:pt x="19" y="91"/>
                    </a:lnTo>
                    <a:lnTo>
                      <a:pt x="18" y="89"/>
                    </a:lnTo>
                    <a:lnTo>
                      <a:pt x="17" y="88"/>
                    </a:lnTo>
                    <a:lnTo>
                      <a:pt x="16" y="87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3" y="80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11" y="72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0" y="68"/>
                    </a:lnTo>
                    <a:lnTo>
                      <a:pt x="10" y="66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1" y="58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2" y="53"/>
                    </a:lnTo>
                    <a:lnTo>
                      <a:pt x="12" y="52"/>
                    </a:lnTo>
                    <a:lnTo>
                      <a:pt x="13" y="49"/>
                    </a:lnTo>
                    <a:lnTo>
                      <a:pt x="15" y="47"/>
                    </a:lnTo>
                    <a:lnTo>
                      <a:pt x="16" y="45"/>
                    </a:lnTo>
                    <a:lnTo>
                      <a:pt x="18" y="44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24" y="39"/>
                    </a:lnTo>
                    <a:lnTo>
                      <a:pt x="26" y="37"/>
                    </a:lnTo>
                    <a:lnTo>
                      <a:pt x="28" y="36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4" y="32"/>
                    </a:lnTo>
                    <a:lnTo>
                      <a:pt x="37" y="30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42" y="26"/>
                    </a:lnTo>
                    <a:lnTo>
                      <a:pt x="44" y="25"/>
                    </a:lnTo>
                    <a:lnTo>
                      <a:pt x="45" y="24"/>
                    </a:lnTo>
                    <a:lnTo>
                      <a:pt x="47" y="22"/>
                    </a:lnTo>
                    <a:lnTo>
                      <a:pt x="48" y="21"/>
                    </a:lnTo>
                    <a:lnTo>
                      <a:pt x="49" y="19"/>
                    </a:lnTo>
                    <a:lnTo>
                      <a:pt x="50" y="18"/>
                    </a:lnTo>
                    <a:lnTo>
                      <a:pt x="51" y="16"/>
                    </a:lnTo>
                    <a:lnTo>
                      <a:pt x="52" y="15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1" y="10"/>
                    </a:lnTo>
                    <a:lnTo>
                      <a:pt x="49" y="9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0"/>
                    </a:lnTo>
                    <a:lnTo>
                      <a:pt x="44" y="11"/>
                    </a:lnTo>
                    <a:lnTo>
                      <a:pt x="42" y="12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7751584" y="5398249"/>
                <a:ext cx="477838" cy="341313"/>
              </a:xfrm>
              <a:custGeom>
                <a:avLst/>
                <a:gdLst>
                  <a:gd name="T0" fmla="*/ 9 w 301"/>
                  <a:gd name="T1" fmla="*/ 89 h 215"/>
                  <a:gd name="T2" fmla="*/ 19 w 301"/>
                  <a:gd name="T3" fmla="*/ 83 h 215"/>
                  <a:gd name="T4" fmla="*/ 31 w 301"/>
                  <a:gd name="T5" fmla="*/ 73 h 215"/>
                  <a:gd name="T6" fmla="*/ 42 w 301"/>
                  <a:gd name="T7" fmla="*/ 62 h 215"/>
                  <a:gd name="T8" fmla="*/ 48 w 301"/>
                  <a:gd name="T9" fmla="*/ 51 h 215"/>
                  <a:gd name="T10" fmla="*/ 50 w 301"/>
                  <a:gd name="T11" fmla="*/ 39 h 215"/>
                  <a:gd name="T12" fmla="*/ 51 w 301"/>
                  <a:gd name="T13" fmla="*/ 28 h 215"/>
                  <a:gd name="T14" fmla="*/ 51 w 301"/>
                  <a:gd name="T15" fmla="*/ 19 h 215"/>
                  <a:gd name="T16" fmla="*/ 52 w 301"/>
                  <a:gd name="T17" fmla="*/ 11 h 215"/>
                  <a:gd name="T18" fmla="*/ 62 w 301"/>
                  <a:gd name="T19" fmla="*/ 13 h 215"/>
                  <a:gd name="T20" fmla="*/ 69 w 301"/>
                  <a:gd name="T21" fmla="*/ 20 h 215"/>
                  <a:gd name="T22" fmla="*/ 78 w 301"/>
                  <a:gd name="T23" fmla="*/ 28 h 215"/>
                  <a:gd name="T24" fmla="*/ 86 w 301"/>
                  <a:gd name="T25" fmla="*/ 36 h 215"/>
                  <a:gd name="T26" fmla="*/ 96 w 301"/>
                  <a:gd name="T27" fmla="*/ 36 h 215"/>
                  <a:gd name="T28" fmla="*/ 103 w 301"/>
                  <a:gd name="T29" fmla="*/ 23 h 215"/>
                  <a:gd name="T30" fmla="*/ 107 w 301"/>
                  <a:gd name="T31" fmla="*/ 13 h 215"/>
                  <a:gd name="T32" fmla="*/ 118 w 301"/>
                  <a:gd name="T33" fmla="*/ 3 h 215"/>
                  <a:gd name="T34" fmla="*/ 128 w 301"/>
                  <a:gd name="T35" fmla="*/ 0 h 215"/>
                  <a:gd name="T36" fmla="*/ 130 w 301"/>
                  <a:gd name="T37" fmla="*/ 9 h 215"/>
                  <a:gd name="T38" fmla="*/ 130 w 301"/>
                  <a:gd name="T39" fmla="*/ 22 h 215"/>
                  <a:gd name="T40" fmla="*/ 135 w 301"/>
                  <a:gd name="T41" fmla="*/ 33 h 215"/>
                  <a:gd name="T42" fmla="*/ 142 w 301"/>
                  <a:gd name="T43" fmla="*/ 30 h 215"/>
                  <a:gd name="T44" fmla="*/ 143 w 301"/>
                  <a:gd name="T45" fmla="*/ 22 h 215"/>
                  <a:gd name="T46" fmla="*/ 143 w 301"/>
                  <a:gd name="T47" fmla="*/ 13 h 215"/>
                  <a:gd name="T48" fmla="*/ 143 w 301"/>
                  <a:gd name="T49" fmla="*/ 5 h 215"/>
                  <a:gd name="T50" fmla="*/ 151 w 301"/>
                  <a:gd name="T51" fmla="*/ 2 h 215"/>
                  <a:gd name="T52" fmla="*/ 159 w 301"/>
                  <a:gd name="T53" fmla="*/ 7 h 215"/>
                  <a:gd name="T54" fmla="*/ 168 w 301"/>
                  <a:gd name="T55" fmla="*/ 17 h 215"/>
                  <a:gd name="T56" fmla="*/ 177 w 301"/>
                  <a:gd name="T57" fmla="*/ 27 h 215"/>
                  <a:gd name="T58" fmla="*/ 185 w 301"/>
                  <a:gd name="T59" fmla="*/ 37 h 215"/>
                  <a:gd name="T60" fmla="*/ 191 w 301"/>
                  <a:gd name="T61" fmla="*/ 43 h 215"/>
                  <a:gd name="T62" fmla="*/ 201 w 301"/>
                  <a:gd name="T63" fmla="*/ 49 h 215"/>
                  <a:gd name="T64" fmla="*/ 212 w 301"/>
                  <a:gd name="T65" fmla="*/ 55 h 215"/>
                  <a:gd name="T66" fmla="*/ 222 w 301"/>
                  <a:gd name="T67" fmla="*/ 60 h 215"/>
                  <a:gd name="T68" fmla="*/ 235 w 301"/>
                  <a:gd name="T69" fmla="*/ 65 h 215"/>
                  <a:gd name="T70" fmla="*/ 245 w 301"/>
                  <a:gd name="T71" fmla="*/ 66 h 215"/>
                  <a:gd name="T72" fmla="*/ 250 w 301"/>
                  <a:gd name="T73" fmla="*/ 56 h 215"/>
                  <a:gd name="T74" fmla="*/ 249 w 301"/>
                  <a:gd name="T75" fmla="*/ 46 h 215"/>
                  <a:gd name="T76" fmla="*/ 253 w 301"/>
                  <a:gd name="T77" fmla="*/ 39 h 215"/>
                  <a:gd name="T78" fmla="*/ 262 w 301"/>
                  <a:gd name="T79" fmla="*/ 41 h 215"/>
                  <a:gd name="T80" fmla="*/ 273 w 301"/>
                  <a:gd name="T81" fmla="*/ 50 h 215"/>
                  <a:gd name="T82" fmla="*/ 283 w 301"/>
                  <a:gd name="T83" fmla="*/ 62 h 215"/>
                  <a:gd name="T84" fmla="*/ 288 w 301"/>
                  <a:gd name="T85" fmla="*/ 69 h 215"/>
                  <a:gd name="T86" fmla="*/ 293 w 301"/>
                  <a:gd name="T87" fmla="*/ 78 h 215"/>
                  <a:gd name="T88" fmla="*/ 297 w 301"/>
                  <a:gd name="T89" fmla="*/ 87 h 215"/>
                  <a:gd name="T90" fmla="*/ 299 w 301"/>
                  <a:gd name="T91" fmla="*/ 96 h 215"/>
                  <a:gd name="T92" fmla="*/ 301 w 301"/>
                  <a:gd name="T93" fmla="*/ 106 h 215"/>
                  <a:gd name="T94" fmla="*/ 301 w 301"/>
                  <a:gd name="T95" fmla="*/ 115 h 215"/>
                  <a:gd name="T96" fmla="*/ 299 w 301"/>
                  <a:gd name="T97" fmla="*/ 124 h 215"/>
                  <a:gd name="T98" fmla="*/ 296 w 301"/>
                  <a:gd name="T99" fmla="*/ 133 h 215"/>
                  <a:gd name="T100" fmla="*/ 291 w 301"/>
                  <a:gd name="T101" fmla="*/ 142 h 215"/>
                  <a:gd name="T102" fmla="*/ 285 w 301"/>
                  <a:gd name="T103" fmla="*/ 150 h 215"/>
                  <a:gd name="T104" fmla="*/ 279 w 301"/>
                  <a:gd name="T105" fmla="*/ 158 h 215"/>
                  <a:gd name="T106" fmla="*/ 268 w 301"/>
                  <a:gd name="T107" fmla="*/ 169 h 215"/>
                  <a:gd name="T108" fmla="*/ 259 w 301"/>
                  <a:gd name="T109" fmla="*/ 177 h 215"/>
                  <a:gd name="T110" fmla="*/ 5 w 301"/>
                  <a:gd name="T111" fmla="*/ 9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1" h="215">
                    <a:moveTo>
                      <a:pt x="5" y="92"/>
                    </a:moveTo>
                    <a:lnTo>
                      <a:pt x="5" y="92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9" y="89"/>
                    </a:lnTo>
                    <a:lnTo>
                      <a:pt x="11" y="88"/>
                    </a:lnTo>
                    <a:lnTo>
                      <a:pt x="12" y="87"/>
                    </a:lnTo>
                    <a:lnTo>
                      <a:pt x="14" y="86"/>
                    </a:lnTo>
                    <a:lnTo>
                      <a:pt x="15" y="85"/>
                    </a:lnTo>
                    <a:lnTo>
                      <a:pt x="17" y="84"/>
                    </a:lnTo>
                    <a:lnTo>
                      <a:pt x="19" y="83"/>
                    </a:lnTo>
                    <a:lnTo>
                      <a:pt x="21" y="81"/>
                    </a:lnTo>
                    <a:lnTo>
                      <a:pt x="23" y="80"/>
                    </a:lnTo>
                    <a:lnTo>
                      <a:pt x="25" y="79"/>
                    </a:lnTo>
                    <a:lnTo>
                      <a:pt x="27" y="77"/>
                    </a:lnTo>
                    <a:lnTo>
                      <a:pt x="29" y="75"/>
                    </a:lnTo>
                    <a:lnTo>
                      <a:pt x="31" y="73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8" y="66"/>
                    </a:lnTo>
                    <a:lnTo>
                      <a:pt x="40" y="64"/>
                    </a:lnTo>
                    <a:lnTo>
                      <a:pt x="42" y="62"/>
                    </a:lnTo>
                    <a:lnTo>
                      <a:pt x="43" y="61"/>
                    </a:lnTo>
                    <a:lnTo>
                      <a:pt x="44" y="59"/>
                    </a:lnTo>
                    <a:lnTo>
                      <a:pt x="46" y="57"/>
                    </a:lnTo>
                    <a:lnTo>
                      <a:pt x="47" y="55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0" y="43"/>
                    </a:lnTo>
                    <a:lnTo>
                      <a:pt x="50" y="41"/>
                    </a:lnTo>
                    <a:lnTo>
                      <a:pt x="50" y="39"/>
                    </a:lnTo>
                    <a:lnTo>
                      <a:pt x="51" y="37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1" y="26"/>
                    </a:lnTo>
                    <a:lnTo>
                      <a:pt x="51" y="25"/>
                    </a:lnTo>
                    <a:lnTo>
                      <a:pt x="51" y="23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51" y="19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4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7" y="10"/>
                    </a:lnTo>
                    <a:lnTo>
                      <a:pt x="58" y="11"/>
                    </a:lnTo>
                    <a:lnTo>
                      <a:pt x="61" y="12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4" y="15"/>
                    </a:lnTo>
                    <a:lnTo>
                      <a:pt x="66" y="16"/>
                    </a:lnTo>
                    <a:lnTo>
                      <a:pt x="67" y="17"/>
                    </a:lnTo>
                    <a:lnTo>
                      <a:pt x="68" y="18"/>
                    </a:lnTo>
                    <a:lnTo>
                      <a:pt x="69" y="20"/>
                    </a:lnTo>
                    <a:lnTo>
                      <a:pt x="71" y="21"/>
                    </a:lnTo>
                    <a:lnTo>
                      <a:pt x="72" y="23"/>
                    </a:lnTo>
                    <a:lnTo>
                      <a:pt x="73" y="24"/>
                    </a:lnTo>
                    <a:lnTo>
                      <a:pt x="75" y="26"/>
                    </a:lnTo>
                    <a:lnTo>
                      <a:pt x="77" y="27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1" y="31"/>
                    </a:lnTo>
                    <a:lnTo>
                      <a:pt x="82" y="32"/>
                    </a:lnTo>
                    <a:lnTo>
                      <a:pt x="83" y="33"/>
                    </a:lnTo>
                    <a:lnTo>
                      <a:pt x="85" y="35"/>
                    </a:lnTo>
                    <a:lnTo>
                      <a:pt x="86" y="36"/>
                    </a:lnTo>
                    <a:lnTo>
                      <a:pt x="87" y="37"/>
                    </a:lnTo>
                    <a:lnTo>
                      <a:pt x="89" y="38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5" y="38"/>
                    </a:lnTo>
                    <a:lnTo>
                      <a:pt x="96" y="36"/>
                    </a:lnTo>
                    <a:lnTo>
                      <a:pt x="98" y="34"/>
                    </a:lnTo>
                    <a:lnTo>
                      <a:pt x="99" y="32"/>
                    </a:lnTo>
                    <a:lnTo>
                      <a:pt x="100" y="30"/>
                    </a:lnTo>
                    <a:lnTo>
                      <a:pt x="100" y="28"/>
                    </a:lnTo>
                    <a:lnTo>
                      <a:pt x="102" y="26"/>
                    </a:lnTo>
                    <a:lnTo>
                      <a:pt x="103" y="23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5" y="18"/>
                    </a:lnTo>
                    <a:lnTo>
                      <a:pt x="105" y="17"/>
                    </a:lnTo>
                    <a:lnTo>
                      <a:pt x="106" y="16"/>
                    </a:lnTo>
                    <a:lnTo>
                      <a:pt x="107" y="13"/>
                    </a:lnTo>
                    <a:lnTo>
                      <a:pt x="109" y="11"/>
                    </a:lnTo>
                    <a:lnTo>
                      <a:pt x="110" y="9"/>
                    </a:lnTo>
                    <a:lnTo>
                      <a:pt x="112" y="7"/>
                    </a:lnTo>
                    <a:lnTo>
                      <a:pt x="114" y="6"/>
                    </a:lnTo>
                    <a:lnTo>
                      <a:pt x="116" y="5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2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0" y="9"/>
                    </a:lnTo>
                    <a:lnTo>
                      <a:pt x="130" y="10"/>
                    </a:lnTo>
                    <a:lnTo>
                      <a:pt x="129" y="12"/>
                    </a:lnTo>
                    <a:lnTo>
                      <a:pt x="129" y="14"/>
                    </a:lnTo>
                    <a:lnTo>
                      <a:pt x="129" y="17"/>
                    </a:lnTo>
                    <a:lnTo>
                      <a:pt x="130" y="19"/>
                    </a:lnTo>
                    <a:lnTo>
                      <a:pt x="130" y="22"/>
                    </a:lnTo>
                    <a:lnTo>
                      <a:pt x="131" y="24"/>
                    </a:lnTo>
                    <a:lnTo>
                      <a:pt x="131" y="26"/>
                    </a:lnTo>
                    <a:lnTo>
                      <a:pt x="132" y="29"/>
                    </a:lnTo>
                    <a:lnTo>
                      <a:pt x="133" y="30"/>
                    </a:lnTo>
                    <a:lnTo>
                      <a:pt x="134" y="32"/>
                    </a:lnTo>
                    <a:lnTo>
                      <a:pt x="135" y="33"/>
                    </a:lnTo>
                    <a:lnTo>
                      <a:pt x="136" y="34"/>
                    </a:lnTo>
                    <a:lnTo>
                      <a:pt x="137" y="34"/>
                    </a:lnTo>
                    <a:lnTo>
                      <a:pt x="138" y="34"/>
                    </a:lnTo>
                    <a:lnTo>
                      <a:pt x="140" y="33"/>
                    </a:lnTo>
                    <a:lnTo>
                      <a:pt x="141" y="32"/>
                    </a:lnTo>
                    <a:lnTo>
                      <a:pt x="142" y="30"/>
                    </a:lnTo>
                    <a:lnTo>
                      <a:pt x="142" y="28"/>
                    </a:lnTo>
                    <a:lnTo>
                      <a:pt x="142" y="27"/>
                    </a:lnTo>
                    <a:lnTo>
                      <a:pt x="143" y="26"/>
                    </a:lnTo>
                    <a:lnTo>
                      <a:pt x="143" y="24"/>
                    </a:lnTo>
                    <a:lnTo>
                      <a:pt x="143" y="23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3" y="17"/>
                    </a:lnTo>
                    <a:lnTo>
                      <a:pt x="143" y="16"/>
                    </a:lnTo>
                    <a:lnTo>
                      <a:pt x="143" y="14"/>
                    </a:lnTo>
                    <a:lnTo>
                      <a:pt x="143" y="13"/>
                    </a:lnTo>
                    <a:lnTo>
                      <a:pt x="143" y="12"/>
                    </a:lnTo>
                    <a:lnTo>
                      <a:pt x="142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3" y="7"/>
                    </a:lnTo>
                    <a:lnTo>
                      <a:pt x="143" y="5"/>
                    </a:lnTo>
                    <a:lnTo>
                      <a:pt x="144" y="3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7" y="1"/>
                    </a:lnTo>
                    <a:lnTo>
                      <a:pt x="149" y="1"/>
                    </a:lnTo>
                    <a:lnTo>
                      <a:pt x="151" y="2"/>
                    </a:lnTo>
                    <a:lnTo>
                      <a:pt x="152" y="2"/>
                    </a:lnTo>
                    <a:lnTo>
                      <a:pt x="153" y="3"/>
                    </a:lnTo>
                    <a:lnTo>
                      <a:pt x="154" y="4"/>
                    </a:lnTo>
                    <a:lnTo>
                      <a:pt x="156" y="5"/>
                    </a:lnTo>
                    <a:lnTo>
                      <a:pt x="157" y="6"/>
                    </a:lnTo>
                    <a:lnTo>
                      <a:pt x="159" y="7"/>
                    </a:lnTo>
                    <a:lnTo>
                      <a:pt x="160" y="9"/>
                    </a:lnTo>
                    <a:lnTo>
                      <a:pt x="162" y="10"/>
                    </a:lnTo>
                    <a:lnTo>
                      <a:pt x="163" y="11"/>
                    </a:lnTo>
                    <a:lnTo>
                      <a:pt x="165" y="13"/>
                    </a:lnTo>
                    <a:lnTo>
                      <a:pt x="167" y="15"/>
                    </a:lnTo>
                    <a:lnTo>
                      <a:pt x="168" y="17"/>
                    </a:lnTo>
                    <a:lnTo>
                      <a:pt x="170" y="18"/>
                    </a:lnTo>
                    <a:lnTo>
                      <a:pt x="171" y="20"/>
                    </a:lnTo>
                    <a:lnTo>
                      <a:pt x="173" y="22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7" y="27"/>
                    </a:lnTo>
                    <a:lnTo>
                      <a:pt x="178" y="29"/>
                    </a:lnTo>
                    <a:lnTo>
                      <a:pt x="180" y="30"/>
                    </a:lnTo>
                    <a:lnTo>
                      <a:pt x="181" y="32"/>
                    </a:lnTo>
                    <a:lnTo>
                      <a:pt x="182" y="33"/>
                    </a:lnTo>
                    <a:lnTo>
                      <a:pt x="183" y="35"/>
                    </a:lnTo>
                    <a:lnTo>
                      <a:pt x="185" y="37"/>
                    </a:lnTo>
                    <a:lnTo>
                      <a:pt x="186" y="39"/>
                    </a:lnTo>
                    <a:lnTo>
                      <a:pt x="187" y="41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90" y="42"/>
                    </a:lnTo>
                    <a:lnTo>
                      <a:pt x="191" y="43"/>
                    </a:lnTo>
                    <a:lnTo>
                      <a:pt x="192" y="44"/>
                    </a:lnTo>
                    <a:lnTo>
                      <a:pt x="193" y="45"/>
                    </a:lnTo>
                    <a:lnTo>
                      <a:pt x="195" y="46"/>
                    </a:lnTo>
                    <a:lnTo>
                      <a:pt x="197" y="47"/>
                    </a:lnTo>
                    <a:lnTo>
                      <a:pt x="199" y="48"/>
                    </a:lnTo>
                    <a:lnTo>
                      <a:pt x="201" y="49"/>
                    </a:lnTo>
                    <a:lnTo>
                      <a:pt x="204" y="51"/>
                    </a:lnTo>
                    <a:lnTo>
                      <a:pt x="205" y="52"/>
                    </a:lnTo>
                    <a:lnTo>
                      <a:pt x="208" y="53"/>
                    </a:lnTo>
                    <a:lnTo>
                      <a:pt x="209" y="54"/>
                    </a:lnTo>
                    <a:lnTo>
                      <a:pt x="210" y="55"/>
                    </a:lnTo>
                    <a:lnTo>
                      <a:pt x="212" y="55"/>
                    </a:lnTo>
                    <a:lnTo>
                      <a:pt x="213" y="56"/>
                    </a:lnTo>
                    <a:lnTo>
                      <a:pt x="215" y="57"/>
                    </a:lnTo>
                    <a:lnTo>
                      <a:pt x="218" y="58"/>
                    </a:lnTo>
                    <a:lnTo>
                      <a:pt x="219" y="59"/>
                    </a:lnTo>
                    <a:lnTo>
                      <a:pt x="221" y="60"/>
                    </a:lnTo>
                    <a:lnTo>
                      <a:pt x="222" y="60"/>
                    </a:lnTo>
                    <a:lnTo>
                      <a:pt x="223" y="61"/>
                    </a:lnTo>
                    <a:lnTo>
                      <a:pt x="226" y="61"/>
                    </a:lnTo>
                    <a:lnTo>
                      <a:pt x="228" y="62"/>
                    </a:lnTo>
                    <a:lnTo>
                      <a:pt x="230" y="63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7" y="65"/>
                    </a:lnTo>
                    <a:lnTo>
                      <a:pt x="239" y="66"/>
                    </a:lnTo>
                    <a:lnTo>
                      <a:pt x="241" y="66"/>
                    </a:lnTo>
                    <a:lnTo>
                      <a:pt x="243" y="66"/>
                    </a:lnTo>
                    <a:lnTo>
                      <a:pt x="244" y="66"/>
                    </a:lnTo>
                    <a:lnTo>
                      <a:pt x="245" y="66"/>
                    </a:lnTo>
                    <a:lnTo>
                      <a:pt x="247" y="65"/>
                    </a:lnTo>
                    <a:lnTo>
                      <a:pt x="248" y="64"/>
                    </a:lnTo>
                    <a:lnTo>
                      <a:pt x="249" y="62"/>
                    </a:lnTo>
                    <a:lnTo>
                      <a:pt x="250" y="60"/>
                    </a:lnTo>
                    <a:lnTo>
                      <a:pt x="250" y="58"/>
                    </a:lnTo>
                    <a:lnTo>
                      <a:pt x="250" y="56"/>
                    </a:lnTo>
                    <a:lnTo>
                      <a:pt x="250" y="55"/>
                    </a:lnTo>
                    <a:lnTo>
                      <a:pt x="250" y="54"/>
                    </a:lnTo>
                    <a:lnTo>
                      <a:pt x="250" y="53"/>
                    </a:lnTo>
                    <a:lnTo>
                      <a:pt x="249" y="50"/>
                    </a:lnTo>
                    <a:lnTo>
                      <a:pt x="249" y="48"/>
                    </a:lnTo>
                    <a:lnTo>
                      <a:pt x="249" y="46"/>
                    </a:lnTo>
                    <a:lnTo>
                      <a:pt x="249" y="44"/>
                    </a:lnTo>
                    <a:lnTo>
                      <a:pt x="249" y="42"/>
                    </a:lnTo>
                    <a:lnTo>
                      <a:pt x="250" y="41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3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7" y="40"/>
                    </a:lnTo>
                    <a:lnTo>
                      <a:pt x="259" y="40"/>
                    </a:lnTo>
                    <a:lnTo>
                      <a:pt x="260" y="41"/>
                    </a:lnTo>
                    <a:lnTo>
                      <a:pt x="262" y="41"/>
                    </a:lnTo>
                    <a:lnTo>
                      <a:pt x="264" y="43"/>
                    </a:lnTo>
                    <a:lnTo>
                      <a:pt x="266" y="44"/>
                    </a:lnTo>
                    <a:lnTo>
                      <a:pt x="268" y="45"/>
                    </a:lnTo>
                    <a:lnTo>
                      <a:pt x="270" y="46"/>
                    </a:lnTo>
                    <a:lnTo>
                      <a:pt x="272" y="48"/>
                    </a:lnTo>
                    <a:lnTo>
                      <a:pt x="273" y="50"/>
                    </a:lnTo>
                    <a:lnTo>
                      <a:pt x="275" y="52"/>
                    </a:lnTo>
                    <a:lnTo>
                      <a:pt x="277" y="54"/>
                    </a:lnTo>
                    <a:lnTo>
                      <a:pt x="279" y="56"/>
                    </a:lnTo>
                    <a:lnTo>
                      <a:pt x="281" y="58"/>
                    </a:lnTo>
                    <a:lnTo>
                      <a:pt x="282" y="61"/>
                    </a:lnTo>
                    <a:lnTo>
                      <a:pt x="283" y="62"/>
                    </a:lnTo>
                    <a:lnTo>
                      <a:pt x="284" y="63"/>
                    </a:lnTo>
                    <a:lnTo>
                      <a:pt x="285" y="64"/>
                    </a:lnTo>
                    <a:lnTo>
                      <a:pt x="286" y="66"/>
                    </a:lnTo>
                    <a:lnTo>
                      <a:pt x="287" y="67"/>
                    </a:lnTo>
                    <a:lnTo>
                      <a:pt x="288" y="68"/>
                    </a:lnTo>
                    <a:lnTo>
                      <a:pt x="288" y="69"/>
                    </a:lnTo>
                    <a:lnTo>
                      <a:pt x="289" y="71"/>
                    </a:lnTo>
                    <a:lnTo>
                      <a:pt x="290" y="72"/>
                    </a:lnTo>
                    <a:lnTo>
                      <a:pt x="291" y="74"/>
                    </a:lnTo>
                    <a:lnTo>
                      <a:pt x="291" y="75"/>
                    </a:lnTo>
                    <a:lnTo>
                      <a:pt x="292" y="76"/>
                    </a:lnTo>
                    <a:lnTo>
                      <a:pt x="293" y="78"/>
                    </a:lnTo>
                    <a:lnTo>
                      <a:pt x="294" y="79"/>
                    </a:lnTo>
                    <a:lnTo>
                      <a:pt x="294" y="81"/>
                    </a:lnTo>
                    <a:lnTo>
                      <a:pt x="295" y="82"/>
                    </a:lnTo>
                    <a:lnTo>
                      <a:pt x="295" y="84"/>
                    </a:lnTo>
                    <a:lnTo>
                      <a:pt x="296" y="85"/>
                    </a:lnTo>
                    <a:lnTo>
                      <a:pt x="297" y="87"/>
                    </a:lnTo>
                    <a:lnTo>
                      <a:pt x="297" y="89"/>
                    </a:lnTo>
                    <a:lnTo>
                      <a:pt x="297" y="90"/>
                    </a:lnTo>
                    <a:lnTo>
                      <a:pt x="298" y="91"/>
                    </a:lnTo>
                    <a:lnTo>
                      <a:pt x="298" y="93"/>
                    </a:lnTo>
                    <a:lnTo>
                      <a:pt x="299" y="95"/>
                    </a:lnTo>
                    <a:lnTo>
                      <a:pt x="299" y="96"/>
                    </a:lnTo>
                    <a:lnTo>
                      <a:pt x="300" y="98"/>
                    </a:lnTo>
                    <a:lnTo>
                      <a:pt x="300" y="99"/>
                    </a:lnTo>
                    <a:lnTo>
                      <a:pt x="300" y="101"/>
                    </a:lnTo>
                    <a:lnTo>
                      <a:pt x="300" y="102"/>
                    </a:lnTo>
                    <a:lnTo>
                      <a:pt x="301" y="104"/>
                    </a:lnTo>
                    <a:lnTo>
                      <a:pt x="301" y="106"/>
                    </a:lnTo>
                    <a:lnTo>
                      <a:pt x="301" y="107"/>
                    </a:lnTo>
                    <a:lnTo>
                      <a:pt x="301" y="109"/>
                    </a:lnTo>
                    <a:lnTo>
                      <a:pt x="301" y="111"/>
                    </a:lnTo>
                    <a:lnTo>
                      <a:pt x="301" y="112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1" y="117"/>
                    </a:lnTo>
                    <a:lnTo>
                      <a:pt x="301" y="118"/>
                    </a:lnTo>
                    <a:lnTo>
                      <a:pt x="300" y="120"/>
                    </a:lnTo>
                    <a:lnTo>
                      <a:pt x="300" y="121"/>
                    </a:lnTo>
                    <a:lnTo>
                      <a:pt x="299" y="123"/>
                    </a:lnTo>
                    <a:lnTo>
                      <a:pt x="299" y="124"/>
                    </a:lnTo>
                    <a:lnTo>
                      <a:pt x="299" y="126"/>
                    </a:lnTo>
                    <a:lnTo>
                      <a:pt x="298" y="127"/>
                    </a:lnTo>
                    <a:lnTo>
                      <a:pt x="297" y="129"/>
                    </a:lnTo>
                    <a:lnTo>
                      <a:pt x="297" y="130"/>
                    </a:lnTo>
                    <a:lnTo>
                      <a:pt x="296" y="132"/>
                    </a:lnTo>
                    <a:lnTo>
                      <a:pt x="296" y="133"/>
                    </a:lnTo>
                    <a:lnTo>
                      <a:pt x="295" y="135"/>
                    </a:lnTo>
                    <a:lnTo>
                      <a:pt x="294" y="136"/>
                    </a:lnTo>
                    <a:lnTo>
                      <a:pt x="294" y="138"/>
                    </a:lnTo>
                    <a:lnTo>
                      <a:pt x="293" y="139"/>
                    </a:lnTo>
                    <a:lnTo>
                      <a:pt x="292" y="141"/>
                    </a:lnTo>
                    <a:lnTo>
                      <a:pt x="291" y="142"/>
                    </a:lnTo>
                    <a:lnTo>
                      <a:pt x="290" y="144"/>
                    </a:lnTo>
                    <a:lnTo>
                      <a:pt x="289" y="145"/>
                    </a:lnTo>
                    <a:lnTo>
                      <a:pt x="288" y="146"/>
                    </a:lnTo>
                    <a:lnTo>
                      <a:pt x="287" y="148"/>
                    </a:lnTo>
                    <a:lnTo>
                      <a:pt x="286" y="149"/>
                    </a:lnTo>
                    <a:lnTo>
                      <a:pt x="285" y="150"/>
                    </a:lnTo>
                    <a:lnTo>
                      <a:pt x="284" y="152"/>
                    </a:lnTo>
                    <a:lnTo>
                      <a:pt x="283" y="153"/>
                    </a:lnTo>
                    <a:lnTo>
                      <a:pt x="282" y="154"/>
                    </a:lnTo>
                    <a:lnTo>
                      <a:pt x="281" y="156"/>
                    </a:lnTo>
                    <a:lnTo>
                      <a:pt x="280" y="157"/>
                    </a:lnTo>
                    <a:lnTo>
                      <a:pt x="279" y="158"/>
                    </a:lnTo>
                    <a:lnTo>
                      <a:pt x="278" y="159"/>
                    </a:lnTo>
                    <a:lnTo>
                      <a:pt x="276" y="162"/>
                    </a:lnTo>
                    <a:lnTo>
                      <a:pt x="274" y="163"/>
                    </a:lnTo>
                    <a:lnTo>
                      <a:pt x="272" y="165"/>
                    </a:lnTo>
                    <a:lnTo>
                      <a:pt x="270" y="167"/>
                    </a:lnTo>
                    <a:lnTo>
                      <a:pt x="268" y="169"/>
                    </a:lnTo>
                    <a:lnTo>
                      <a:pt x="266" y="171"/>
                    </a:lnTo>
                    <a:lnTo>
                      <a:pt x="264" y="172"/>
                    </a:lnTo>
                    <a:lnTo>
                      <a:pt x="263" y="174"/>
                    </a:lnTo>
                    <a:lnTo>
                      <a:pt x="261" y="175"/>
                    </a:lnTo>
                    <a:lnTo>
                      <a:pt x="260" y="176"/>
                    </a:lnTo>
                    <a:lnTo>
                      <a:pt x="259" y="177"/>
                    </a:lnTo>
                    <a:lnTo>
                      <a:pt x="258" y="178"/>
                    </a:lnTo>
                    <a:lnTo>
                      <a:pt x="257" y="179"/>
                    </a:lnTo>
                    <a:lnTo>
                      <a:pt x="257" y="180"/>
                    </a:lnTo>
                    <a:lnTo>
                      <a:pt x="0" y="215"/>
                    </a:lnTo>
                    <a:lnTo>
                      <a:pt x="5" y="92"/>
                    </a:lnTo>
                    <a:lnTo>
                      <a:pt x="5" y="9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>
                <a:off x="7769047" y="5461749"/>
                <a:ext cx="404813" cy="268288"/>
              </a:xfrm>
              <a:custGeom>
                <a:avLst/>
                <a:gdLst>
                  <a:gd name="T0" fmla="*/ 34 w 255"/>
                  <a:gd name="T1" fmla="*/ 55 h 169"/>
                  <a:gd name="T2" fmla="*/ 38 w 255"/>
                  <a:gd name="T3" fmla="*/ 58 h 169"/>
                  <a:gd name="T4" fmla="*/ 44 w 255"/>
                  <a:gd name="T5" fmla="*/ 61 h 169"/>
                  <a:gd name="T6" fmla="*/ 48 w 255"/>
                  <a:gd name="T7" fmla="*/ 60 h 169"/>
                  <a:gd name="T8" fmla="*/ 51 w 255"/>
                  <a:gd name="T9" fmla="*/ 56 h 169"/>
                  <a:gd name="T10" fmla="*/ 53 w 255"/>
                  <a:gd name="T11" fmla="*/ 52 h 169"/>
                  <a:gd name="T12" fmla="*/ 54 w 255"/>
                  <a:gd name="T13" fmla="*/ 47 h 169"/>
                  <a:gd name="T14" fmla="*/ 54 w 255"/>
                  <a:gd name="T15" fmla="*/ 42 h 169"/>
                  <a:gd name="T16" fmla="*/ 55 w 255"/>
                  <a:gd name="T17" fmla="*/ 37 h 169"/>
                  <a:gd name="T18" fmla="*/ 55 w 255"/>
                  <a:gd name="T19" fmla="*/ 32 h 169"/>
                  <a:gd name="T20" fmla="*/ 55 w 255"/>
                  <a:gd name="T21" fmla="*/ 28 h 169"/>
                  <a:gd name="T22" fmla="*/ 55 w 255"/>
                  <a:gd name="T23" fmla="*/ 24 h 169"/>
                  <a:gd name="T24" fmla="*/ 57 w 255"/>
                  <a:gd name="T25" fmla="*/ 20 h 169"/>
                  <a:gd name="T26" fmla="*/ 60 w 255"/>
                  <a:gd name="T27" fmla="*/ 18 h 169"/>
                  <a:gd name="T28" fmla="*/ 66 w 255"/>
                  <a:gd name="T29" fmla="*/ 21 h 169"/>
                  <a:gd name="T30" fmla="*/ 73 w 255"/>
                  <a:gd name="T31" fmla="*/ 25 h 169"/>
                  <a:gd name="T32" fmla="*/ 78 w 255"/>
                  <a:gd name="T33" fmla="*/ 32 h 169"/>
                  <a:gd name="T34" fmla="*/ 83 w 255"/>
                  <a:gd name="T35" fmla="*/ 37 h 169"/>
                  <a:gd name="T36" fmla="*/ 87 w 255"/>
                  <a:gd name="T37" fmla="*/ 39 h 169"/>
                  <a:gd name="T38" fmla="*/ 91 w 255"/>
                  <a:gd name="T39" fmla="*/ 36 h 169"/>
                  <a:gd name="T40" fmla="*/ 95 w 255"/>
                  <a:gd name="T41" fmla="*/ 29 h 169"/>
                  <a:gd name="T42" fmla="*/ 96 w 255"/>
                  <a:gd name="T43" fmla="*/ 25 h 169"/>
                  <a:gd name="T44" fmla="*/ 98 w 255"/>
                  <a:gd name="T45" fmla="*/ 21 h 169"/>
                  <a:gd name="T46" fmla="*/ 99 w 255"/>
                  <a:gd name="T47" fmla="*/ 16 h 169"/>
                  <a:gd name="T48" fmla="*/ 101 w 255"/>
                  <a:gd name="T49" fmla="*/ 12 h 169"/>
                  <a:gd name="T50" fmla="*/ 102 w 255"/>
                  <a:gd name="T51" fmla="*/ 8 h 169"/>
                  <a:gd name="T52" fmla="*/ 105 w 255"/>
                  <a:gd name="T53" fmla="*/ 3 h 169"/>
                  <a:gd name="T54" fmla="*/ 110 w 255"/>
                  <a:gd name="T55" fmla="*/ 0 h 169"/>
                  <a:gd name="T56" fmla="*/ 116 w 255"/>
                  <a:gd name="T57" fmla="*/ 3 h 169"/>
                  <a:gd name="T58" fmla="*/ 119 w 255"/>
                  <a:gd name="T59" fmla="*/ 7 h 169"/>
                  <a:gd name="T60" fmla="*/ 123 w 255"/>
                  <a:gd name="T61" fmla="*/ 11 h 169"/>
                  <a:gd name="T62" fmla="*/ 127 w 255"/>
                  <a:gd name="T63" fmla="*/ 16 h 169"/>
                  <a:gd name="T64" fmla="*/ 130 w 255"/>
                  <a:gd name="T65" fmla="*/ 21 h 169"/>
                  <a:gd name="T66" fmla="*/ 133 w 255"/>
                  <a:gd name="T67" fmla="*/ 25 h 169"/>
                  <a:gd name="T68" fmla="*/ 137 w 255"/>
                  <a:gd name="T69" fmla="*/ 31 h 169"/>
                  <a:gd name="T70" fmla="*/ 222 w 255"/>
                  <a:gd name="T71" fmla="*/ 51 h 169"/>
                  <a:gd name="T72" fmla="*/ 226 w 255"/>
                  <a:gd name="T73" fmla="*/ 53 h 169"/>
                  <a:gd name="T74" fmla="*/ 231 w 255"/>
                  <a:gd name="T75" fmla="*/ 55 h 169"/>
                  <a:gd name="T76" fmla="*/ 237 w 255"/>
                  <a:gd name="T77" fmla="*/ 55 h 169"/>
                  <a:gd name="T78" fmla="*/ 242 w 255"/>
                  <a:gd name="T79" fmla="*/ 52 h 169"/>
                  <a:gd name="T80" fmla="*/ 246 w 255"/>
                  <a:gd name="T81" fmla="*/ 47 h 169"/>
                  <a:gd name="T82" fmla="*/ 248 w 255"/>
                  <a:gd name="T83" fmla="*/ 45 h 169"/>
                  <a:gd name="T84" fmla="*/ 252 w 255"/>
                  <a:gd name="T85" fmla="*/ 43 h 169"/>
                  <a:gd name="T86" fmla="*/ 255 w 255"/>
                  <a:gd name="T87" fmla="*/ 47 h 169"/>
                  <a:gd name="T88" fmla="*/ 255 w 255"/>
                  <a:gd name="T89" fmla="*/ 52 h 169"/>
                  <a:gd name="T90" fmla="*/ 255 w 255"/>
                  <a:gd name="T91" fmla="*/ 58 h 169"/>
                  <a:gd name="T92" fmla="*/ 254 w 255"/>
                  <a:gd name="T93" fmla="*/ 61 h 169"/>
                  <a:gd name="T94" fmla="*/ 254 w 255"/>
                  <a:gd name="T95" fmla="*/ 66 h 169"/>
                  <a:gd name="T96" fmla="*/ 253 w 255"/>
                  <a:gd name="T97" fmla="*/ 71 h 169"/>
                  <a:gd name="T98" fmla="*/ 252 w 255"/>
                  <a:gd name="T99" fmla="*/ 77 h 169"/>
                  <a:gd name="T100" fmla="*/ 251 w 255"/>
                  <a:gd name="T101" fmla="*/ 83 h 169"/>
                  <a:gd name="T102" fmla="*/ 250 w 255"/>
                  <a:gd name="T103" fmla="*/ 89 h 169"/>
                  <a:gd name="T104" fmla="*/ 249 w 255"/>
                  <a:gd name="T105" fmla="*/ 94 h 169"/>
                  <a:gd name="T106" fmla="*/ 248 w 255"/>
                  <a:gd name="T107" fmla="*/ 99 h 169"/>
                  <a:gd name="T108" fmla="*/ 247 w 255"/>
                  <a:gd name="T109" fmla="*/ 102 h 169"/>
                  <a:gd name="T110" fmla="*/ 247 w 255"/>
                  <a:gd name="T111" fmla="*/ 105 h 169"/>
                  <a:gd name="T112" fmla="*/ 12 w 255"/>
                  <a:gd name="T113" fmla="*/ 55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5" h="169">
                    <a:moveTo>
                      <a:pt x="31" y="52"/>
                    </a:moveTo>
                    <a:lnTo>
                      <a:pt x="32" y="53"/>
                    </a:lnTo>
                    <a:lnTo>
                      <a:pt x="34" y="55"/>
                    </a:lnTo>
                    <a:lnTo>
                      <a:pt x="35" y="56"/>
                    </a:lnTo>
                    <a:lnTo>
                      <a:pt x="37" y="57"/>
                    </a:lnTo>
                    <a:lnTo>
                      <a:pt x="38" y="58"/>
                    </a:lnTo>
                    <a:lnTo>
                      <a:pt x="40" y="59"/>
                    </a:lnTo>
                    <a:lnTo>
                      <a:pt x="42" y="60"/>
                    </a:lnTo>
                    <a:lnTo>
                      <a:pt x="44" y="61"/>
                    </a:lnTo>
                    <a:lnTo>
                      <a:pt x="45" y="61"/>
                    </a:lnTo>
                    <a:lnTo>
                      <a:pt x="47" y="61"/>
                    </a:lnTo>
                    <a:lnTo>
                      <a:pt x="48" y="60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1" y="56"/>
                    </a:lnTo>
                    <a:lnTo>
                      <a:pt x="52" y="55"/>
                    </a:lnTo>
                    <a:lnTo>
                      <a:pt x="53" y="54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9"/>
                    </a:lnTo>
                    <a:lnTo>
                      <a:pt x="54" y="47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5" y="40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5" y="34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6" y="21"/>
                    </a:lnTo>
                    <a:lnTo>
                      <a:pt x="57" y="20"/>
                    </a:lnTo>
                    <a:lnTo>
                      <a:pt x="57" y="19"/>
                    </a:lnTo>
                    <a:lnTo>
                      <a:pt x="59" y="19"/>
                    </a:lnTo>
                    <a:lnTo>
                      <a:pt x="60" y="18"/>
                    </a:lnTo>
                    <a:lnTo>
                      <a:pt x="62" y="19"/>
                    </a:lnTo>
                    <a:lnTo>
                      <a:pt x="64" y="19"/>
                    </a:lnTo>
                    <a:lnTo>
                      <a:pt x="66" y="21"/>
                    </a:lnTo>
                    <a:lnTo>
                      <a:pt x="69" y="22"/>
                    </a:lnTo>
                    <a:lnTo>
                      <a:pt x="71" y="24"/>
                    </a:lnTo>
                    <a:lnTo>
                      <a:pt x="73" y="25"/>
                    </a:lnTo>
                    <a:lnTo>
                      <a:pt x="74" y="27"/>
                    </a:lnTo>
                    <a:lnTo>
                      <a:pt x="76" y="30"/>
                    </a:lnTo>
                    <a:lnTo>
                      <a:pt x="78" y="32"/>
                    </a:lnTo>
                    <a:lnTo>
                      <a:pt x="80" y="34"/>
                    </a:lnTo>
                    <a:lnTo>
                      <a:pt x="81" y="35"/>
                    </a:lnTo>
                    <a:lnTo>
                      <a:pt x="83" y="37"/>
                    </a:lnTo>
                    <a:lnTo>
                      <a:pt x="85" y="38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9" y="39"/>
                    </a:lnTo>
                    <a:lnTo>
                      <a:pt x="90" y="38"/>
                    </a:lnTo>
                    <a:lnTo>
                      <a:pt x="91" y="36"/>
                    </a:lnTo>
                    <a:lnTo>
                      <a:pt x="92" y="34"/>
                    </a:lnTo>
                    <a:lnTo>
                      <a:pt x="93" y="31"/>
                    </a:lnTo>
                    <a:lnTo>
                      <a:pt x="95" y="29"/>
                    </a:lnTo>
                    <a:lnTo>
                      <a:pt x="95" y="28"/>
                    </a:lnTo>
                    <a:lnTo>
                      <a:pt x="96" y="26"/>
                    </a:lnTo>
                    <a:lnTo>
                      <a:pt x="96" y="25"/>
                    </a:lnTo>
                    <a:lnTo>
                      <a:pt x="97" y="24"/>
                    </a:lnTo>
                    <a:lnTo>
                      <a:pt x="97" y="22"/>
                    </a:lnTo>
                    <a:lnTo>
                      <a:pt x="98" y="21"/>
                    </a:lnTo>
                    <a:lnTo>
                      <a:pt x="98" y="20"/>
                    </a:lnTo>
                    <a:lnTo>
                      <a:pt x="99" y="18"/>
                    </a:lnTo>
                    <a:lnTo>
                      <a:pt x="99" y="16"/>
                    </a:lnTo>
                    <a:lnTo>
                      <a:pt x="100" y="15"/>
                    </a:lnTo>
                    <a:lnTo>
                      <a:pt x="100" y="14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9"/>
                    </a:lnTo>
                    <a:lnTo>
                      <a:pt x="102" y="8"/>
                    </a:lnTo>
                    <a:lnTo>
                      <a:pt x="103" y="7"/>
                    </a:lnTo>
                    <a:lnTo>
                      <a:pt x="104" y="5"/>
                    </a:lnTo>
                    <a:lnTo>
                      <a:pt x="105" y="3"/>
                    </a:lnTo>
                    <a:lnTo>
                      <a:pt x="107" y="1"/>
                    </a:lnTo>
                    <a:lnTo>
                      <a:pt x="108" y="1"/>
                    </a:lnTo>
                    <a:lnTo>
                      <a:pt x="110" y="0"/>
                    </a:lnTo>
                    <a:lnTo>
                      <a:pt x="111" y="0"/>
                    </a:lnTo>
                    <a:lnTo>
                      <a:pt x="114" y="1"/>
                    </a:lnTo>
                    <a:lnTo>
                      <a:pt x="116" y="3"/>
                    </a:lnTo>
                    <a:lnTo>
                      <a:pt x="117" y="4"/>
                    </a:lnTo>
                    <a:lnTo>
                      <a:pt x="118" y="5"/>
                    </a:lnTo>
                    <a:lnTo>
                      <a:pt x="119" y="7"/>
                    </a:lnTo>
                    <a:lnTo>
                      <a:pt x="121" y="8"/>
                    </a:lnTo>
                    <a:lnTo>
                      <a:pt x="122" y="10"/>
                    </a:lnTo>
                    <a:lnTo>
                      <a:pt x="123" y="11"/>
                    </a:lnTo>
                    <a:lnTo>
                      <a:pt x="125" y="13"/>
                    </a:lnTo>
                    <a:lnTo>
                      <a:pt x="126" y="15"/>
                    </a:lnTo>
                    <a:lnTo>
                      <a:pt x="127" y="16"/>
                    </a:lnTo>
                    <a:lnTo>
                      <a:pt x="128" y="18"/>
                    </a:lnTo>
                    <a:lnTo>
                      <a:pt x="129" y="20"/>
                    </a:lnTo>
                    <a:lnTo>
                      <a:pt x="130" y="21"/>
                    </a:lnTo>
                    <a:lnTo>
                      <a:pt x="131" y="22"/>
                    </a:lnTo>
                    <a:lnTo>
                      <a:pt x="132" y="24"/>
                    </a:lnTo>
                    <a:lnTo>
                      <a:pt x="133" y="25"/>
                    </a:lnTo>
                    <a:lnTo>
                      <a:pt x="134" y="27"/>
                    </a:lnTo>
                    <a:lnTo>
                      <a:pt x="136" y="29"/>
                    </a:lnTo>
                    <a:lnTo>
                      <a:pt x="137" y="31"/>
                    </a:lnTo>
                    <a:lnTo>
                      <a:pt x="137" y="32"/>
                    </a:lnTo>
                    <a:lnTo>
                      <a:pt x="138" y="32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4" y="52"/>
                    </a:lnTo>
                    <a:lnTo>
                      <a:pt x="226" y="53"/>
                    </a:lnTo>
                    <a:lnTo>
                      <a:pt x="227" y="54"/>
                    </a:lnTo>
                    <a:lnTo>
                      <a:pt x="229" y="54"/>
                    </a:lnTo>
                    <a:lnTo>
                      <a:pt x="231" y="55"/>
                    </a:lnTo>
                    <a:lnTo>
                      <a:pt x="233" y="55"/>
                    </a:lnTo>
                    <a:lnTo>
                      <a:pt x="235" y="55"/>
                    </a:lnTo>
                    <a:lnTo>
                      <a:pt x="237" y="55"/>
                    </a:lnTo>
                    <a:lnTo>
                      <a:pt x="239" y="54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44" y="51"/>
                    </a:lnTo>
                    <a:lnTo>
                      <a:pt x="246" y="49"/>
                    </a:lnTo>
                    <a:lnTo>
                      <a:pt x="246" y="47"/>
                    </a:lnTo>
                    <a:lnTo>
                      <a:pt x="247" y="46"/>
                    </a:lnTo>
                    <a:lnTo>
                      <a:pt x="247" y="45"/>
                    </a:lnTo>
                    <a:lnTo>
                      <a:pt x="248" y="45"/>
                    </a:lnTo>
                    <a:lnTo>
                      <a:pt x="249" y="43"/>
                    </a:lnTo>
                    <a:lnTo>
                      <a:pt x="250" y="43"/>
                    </a:lnTo>
                    <a:lnTo>
                      <a:pt x="252" y="43"/>
                    </a:lnTo>
                    <a:lnTo>
                      <a:pt x="254" y="44"/>
                    </a:lnTo>
                    <a:lnTo>
                      <a:pt x="254" y="45"/>
                    </a:lnTo>
                    <a:lnTo>
                      <a:pt x="255" y="47"/>
                    </a:lnTo>
                    <a:lnTo>
                      <a:pt x="255" y="48"/>
                    </a:lnTo>
                    <a:lnTo>
                      <a:pt x="255" y="50"/>
                    </a:lnTo>
                    <a:lnTo>
                      <a:pt x="255" y="52"/>
                    </a:lnTo>
                    <a:lnTo>
                      <a:pt x="255" y="54"/>
                    </a:lnTo>
                    <a:lnTo>
                      <a:pt x="255" y="56"/>
                    </a:lnTo>
                    <a:lnTo>
                      <a:pt x="255" y="58"/>
                    </a:lnTo>
                    <a:lnTo>
                      <a:pt x="255" y="59"/>
                    </a:lnTo>
                    <a:lnTo>
                      <a:pt x="255" y="60"/>
                    </a:lnTo>
                    <a:lnTo>
                      <a:pt x="254" y="61"/>
                    </a:lnTo>
                    <a:lnTo>
                      <a:pt x="254" y="63"/>
                    </a:lnTo>
                    <a:lnTo>
                      <a:pt x="254" y="64"/>
                    </a:lnTo>
                    <a:lnTo>
                      <a:pt x="254" y="66"/>
                    </a:lnTo>
                    <a:lnTo>
                      <a:pt x="253" y="68"/>
                    </a:lnTo>
                    <a:lnTo>
                      <a:pt x="253" y="70"/>
                    </a:lnTo>
                    <a:lnTo>
                      <a:pt x="253" y="71"/>
                    </a:lnTo>
                    <a:lnTo>
                      <a:pt x="253" y="73"/>
                    </a:lnTo>
                    <a:lnTo>
                      <a:pt x="252" y="75"/>
                    </a:lnTo>
                    <a:lnTo>
                      <a:pt x="252" y="77"/>
                    </a:lnTo>
                    <a:lnTo>
                      <a:pt x="251" y="79"/>
                    </a:lnTo>
                    <a:lnTo>
                      <a:pt x="251" y="81"/>
                    </a:lnTo>
                    <a:lnTo>
                      <a:pt x="251" y="83"/>
                    </a:lnTo>
                    <a:lnTo>
                      <a:pt x="250" y="85"/>
                    </a:lnTo>
                    <a:lnTo>
                      <a:pt x="250" y="87"/>
                    </a:lnTo>
                    <a:lnTo>
                      <a:pt x="250" y="89"/>
                    </a:lnTo>
                    <a:lnTo>
                      <a:pt x="249" y="90"/>
                    </a:lnTo>
                    <a:lnTo>
                      <a:pt x="249" y="92"/>
                    </a:lnTo>
                    <a:lnTo>
                      <a:pt x="249" y="94"/>
                    </a:lnTo>
                    <a:lnTo>
                      <a:pt x="248" y="96"/>
                    </a:lnTo>
                    <a:lnTo>
                      <a:pt x="248" y="97"/>
                    </a:lnTo>
                    <a:lnTo>
                      <a:pt x="248" y="99"/>
                    </a:lnTo>
                    <a:lnTo>
                      <a:pt x="247" y="100"/>
                    </a:lnTo>
                    <a:lnTo>
                      <a:pt x="247" y="101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7" y="104"/>
                    </a:lnTo>
                    <a:lnTo>
                      <a:pt x="247" y="105"/>
                    </a:lnTo>
                    <a:lnTo>
                      <a:pt x="192" y="169"/>
                    </a:lnTo>
                    <a:lnTo>
                      <a:pt x="0" y="147"/>
                    </a:lnTo>
                    <a:lnTo>
                      <a:pt x="12" y="55"/>
                    </a:lnTo>
                    <a:lnTo>
                      <a:pt x="31" y="52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7638872" y="5368087"/>
                <a:ext cx="595313" cy="549275"/>
              </a:xfrm>
              <a:custGeom>
                <a:avLst/>
                <a:gdLst>
                  <a:gd name="T0" fmla="*/ 51 w 375"/>
                  <a:gd name="T1" fmla="*/ 57 h 346"/>
                  <a:gd name="T2" fmla="*/ 45 w 375"/>
                  <a:gd name="T3" fmla="*/ 86 h 346"/>
                  <a:gd name="T4" fmla="*/ 35 w 375"/>
                  <a:gd name="T5" fmla="*/ 121 h 346"/>
                  <a:gd name="T6" fmla="*/ 21 w 375"/>
                  <a:gd name="T7" fmla="*/ 157 h 346"/>
                  <a:gd name="T8" fmla="*/ 9 w 375"/>
                  <a:gd name="T9" fmla="*/ 194 h 346"/>
                  <a:gd name="T10" fmla="*/ 1 w 375"/>
                  <a:gd name="T11" fmla="*/ 232 h 346"/>
                  <a:gd name="T12" fmla="*/ 1 w 375"/>
                  <a:gd name="T13" fmla="*/ 269 h 346"/>
                  <a:gd name="T14" fmla="*/ 11 w 375"/>
                  <a:gd name="T15" fmla="*/ 301 h 346"/>
                  <a:gd name="T16" fmla="*/ 32 w 375"/>
                  <a:gd name="T17" fmla="*/ 325 h 346"/>
                  <a:gd name="T18" fmla="*/ 55 w 375"/>
                  <a:gd name="T19" fmla="*/ 340 h 346"/>
                  <a:gd name="T20" fmla="*/ 81 w 375"/>
                  <a:gd name="T21" fmla="*/ 346 h 346"/>
                  <a:gd name="T22" fmla="*/ 104 w 375"/>
                  <a:gd name="T23" fmla="*/ 337 h 346"/>
                  <a:gd name="T24" fmla="*/ 122 w 375"/>
                  <a:gd name="T25" fmla="*/ 316 h 346"/>
                  <a:gd name="T26" fmla="*/ 136 w 375"/>
                  <a:gd name="T27" fmla="*/ 290 h 346"/>
                  <a:gd name="T28" fmla="*/ 156 w 375"/>
                  <a:gd name="T29" fmla="*/ 272 h 346"/>
                  <a:gd name="T30" fmla="*/ 176 w 375"/>
                  <a:gd name="T31" fmla="*/ 261 h 346"/>
                  <a:gd name="T32" fmla="*/ 158 w 375"/>
                  <a:gd name="T33" fmla="*/ 283 h 346"/>
                  <a:gd name="T34" fmla="*/ 151 w 375"/>
                  <a:gd name="T35" fmla="*/ 305 h 346"/>
                  <a:gd name="T36" fmla="*/ 174 w 375"/>
                  <a:gd name="T37" fmla="*/ 328 h 346"/>
                  <a:gd name="T38" fmla="*/ 209 w 375"/>
                  <a:gd name="T39" fmla="*/ 339 h 346"/>
                  <a:gd name="T40" fmla="*/ 240 w 375"/>
                  <a:gd name="T41" fmla="*/ 331 h 346"/>
                  <a:gd name="T42" fmla="*/ 266 w 375"/>
                  <a:gd name="T43" fmla="*/ 315 h 346"/>
                  <a:gd name="T44" fmla="*/ 293 w 375"/>
                  <a:gd name="T45" fmla="*/ 314 h 346"/>
                  <a:gd name="T46" fmla="*/ 317 w 375"/>
                  <a:gd name="T47" fmla="*/ 316 h 346"/>
                  <a:gd name="T48" fmla="*/ 338 w 375"/>
                  <a:gd name="T49" fmla="*/ 315 h 346"/>
                  <a:gd name="T50" fmla="*/ 362 w 375"/>
                  <a:gd name="T51" fmla="*/ 302 h 346"/>
                  <a:gd name="T52" fmla="*/ 375 w 375"/>
                  <a:gd name="T53" fmla="*/ 269 h 346"/>
                  <a:gd name="T54" fmla="*/ 371 w 375"/>
                  <a:gd name="T55" fmla="*/ 242 h 346"/>
                  <a:gd name="T56" fmla="*/ 361 w 375"/>
                  <a:gd name="T57" fmla="*/ 217 h 346"/>
                  <a:gd name="T58" fmla="*/ 354 w 375"/>
                  <a:gd name="T59" fmla="*/ 191 h 346"/>
                  <a:gd name="T60" fmla="*/ 348 w 375"/>
                  <a:gd name="T61" fmla="*/ 165 h 346"/>
                  <a:gd name="T62" fmla="*/ 345 w 375"/>
                  <a:gd name="T63" fmla="*/ 144 h 346"/>
                  <a:gd name="T64" fmla="*/ 334 w 375"/>
                  <a:gd name="T65" fmla="*/ 128 h 346"/>
                  <a:gd name="T66" fmla="*/ 311 w 375"/>
                  <a:gd name="T67" fmla="*/ 150 h 346"/>
                  <a:gd name="T68" fmla="*/ 296 w 375"/>
                  <a:gd name="T69" fmla="*/ 174 h 346"/>
                  <a:gd name="T70" fmla="*/ 306 w 375"/>
                  <a:gd name="T71" fmla="*/ 148 h 346"/>
                  <a:gd name="T72" fmla="*/ 309 w 375"/>
                  <a:gd name="T73" fmla="*/ 124 h 346"/>
                  <a:gd name="T74" fmla="*/ 305 w 375"/>
                  <a:gd name="T75" fmla="*/ 91 h 346"/>
                  <a:gd name="T76" fmla="*/ 295 w 375"/>
                  <a:gd name="T77" fmla="*/ 60 h 346"/>
                  <a:gd name="T78" fmla="*/ 283 w 375"/>
                  <a:gd name="T79" fmla="*/ 34 h 346"/>
                  <a:gd name="T80" fmla="*/ 267 w 375"/>
                  <a:gd name="T81" fmla="*/ 9 h 346"/>
                  <a:gd name="T82" fmla="*/ 251 w 375"/>
                  <a:gd name="T83" fmla="*/ 9 h 346"/>
                  <a:gd name="T84" fmla="*/ 241 w 375"/>
                  <a:gd name="T85" fmla="*/ 33 h 346"/>
                  <a:gd name="T86" fmla="*/ 220 w 375"/>
                  <a:gd name="T87" fmla="*/ 54 h 346"/>
                  <a:gd name="T88" fmla="*/ 208 w 375"/>
                  <a:gd name="T89" fmla="*/ 83 h 346"/>
                  <a:gd name="T90" fmla="*/ 205 w 375"/>
                  <a:gd name="T91" fmla="*/ 110 h 346"/>
                  <a:gd name="T92" fmla="*/ 199 w 375"/>
                  <a:gd name="T93" fmla="*/ 124 h 346"/>
                  <a:gd name="T94" fmla="*/ 193 w 375"/>
                  <a:gd name="T95" fmla="*/ 101 h 346"/>
                  <a:gd name="T96" fmla="*/ 189 w 375"/>
                  <a:gd name="T97" fmla="*/ 81 h 346"/>
                  <a:gd name="T98" fmla="*/ 167 w 375"/>
                  <a:gd name="T99" fmla="*/ 96 h 346"/>
                  <a:gd name="T100" fmla="*/ 152 w 375"/>
                  <a:gd name="T101" fmla="*/ 124 h 346"/>
                  <a:gd name="T102" fmla="*/ 159 w 375"/>
                  <a:gd name="T103" fmla="*/ 158 h 346"/>
                  <a:gd name="T104" fmla="*/ 163 w 375"/>
                  <a:gd name="T105" fmla="*/ 185 h 346"/>
                  <a:gd name="T106" fmla="*/ 152 w 375"/>
                  <a:gd name="T107" fmla="*/ 170 h 346"/>
                  <a:gd name="T108" fmla="*/ 136 w 375"/>
                  <a:gd name="T109" fmla="*/ 156 h 346"/>
                  <a:gd name="T110" fmla="*/ 127 w 375"/>
                  <a:gd name="T111" fmla="*/ 177 h 346"/>
                  <a:gd name="T112" fmla="*/ 111 w 375"/>
                  <a:gd name="T113" fmla="*/ 181 h 346"/>
                  <a:gd name="T114" fmla="*/ 113 w 375"/>
                  <a:gd name="T115" fmla="*/ 154 h 346"/>
                  <a:gd name="T116" fmla="*/ 115 w 375"/>
                  <a:gd name="T117" fmla="*/ 131 h 346"/>
                  <a:gd name="T118" fmla="*/ 112 w 375"/>
                  <a:gd name="T119" fmla="*/ 104 h 346"/>
                  <a:gd name="T120" fmla="*/ 105 w 375"/>
                  <a:gd name="T121" fmla="*/ 81 h 346"/>
                  <a:gd name="T122" fmla="*/ 90 w 375"/>
                  <a:gd name="T123" fmla="*/ 54 h 346"/>
                  <a:gd name="T124" fmla="*/ 71 w 375"/>
                  <a:gd name="T125" fmla="*/ 4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" h="346">
                    <a:moveTo>
                      <a:pt x="55" y="41"/>
                    </a:moveTo>
                    <a:lnTo>
                      <a:pt x="54" y="41"/>
                    </a:lnTo>
                    <a:lnTo>
                      <a:pt x="54" y="41"/>
                    </a:lnTo>
                    <a:lnTo>
                      <a:pt x="54" y="42"/>
                    </a:lnTo>
                    <a:lnTo>
                      <a:pt x="54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8"/>
                    </a:lnTo>
                    <a:lnTo>
                      <a:pt x="53" y="49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2" y="53"/>
                    </a:lnTo>
                    <a:lnTo>
                      <a:pt x="52" y="54"/>
                    </a:lnTo>
                    <a:lnTo>
                      <a:pt x="51" y="56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1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9" y="65"/>
                    </a:lnTo>
                    <a:lnTo>
                      <a:pt x="49" y="67"/>
                    </a:lnTo>
                    <a:lnTo>
                      <a:pt x="48" y="69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47" y="75"/>
                    </a:lnTo>
                    <a:lnTo>
                      <a:pt x="47" y="77"/>
                    </a:lnTo>
                    <a:lnTo>
                      <a:pt x="47" y="80"/>
                    </a:lnTo>
                    <a:lnTo>
                      <a:pt x="46" y="81"/>
                    </a:lnTo>
                    <a:lnTo>
                      <a:pt x="45" y="83"/>
                    </a:lnTo>
                    <a:lnTo>
                      <a:pt x="45" y="86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3" y="92"/>
                    </a:lnTo>
                    <a:lnTo>
                      <a:pt x="42" y="94"/>
                    </a:lnTo>
                    <a:lnTo>
                      <a:pt x="42" y="97"/>
                    </a:lnTo>
                    <a:lnTo>
                      <a:pt x="41" y="99"/>
                    </a:lnTo>
                    <a:lnTo>
                      <a:pt x="40" y="102"/>
                    </a:lnTo>
                    <a:lnTo>
                      <a:pt x="40" y="104"/>
                    </a:lnTo>
                    <a:lnTo>
                      <a:pt x="39" y="107"/>
                    </a:lnTo>
                    <a:lnTo>
                      <a:pt x="38" y="109"/>
                    </a:lnTo>
                    <a:lnTo>
                      <a:pt x="38" y="112"/>
                    </a:lnTo>
                    <a:lnTo>
                      <a:pt x="37" y="114"/>
                    </a:lnTo>
                    <a:lnTo>
                      <a:pt x="36" y="117"/>
                    </a:lnTo>
                    <a:lnTo>
                      <a:pt x="36" y="119"/>
                    </a:lnTo>
                    <a:lnTo>
                      <a:pt x="35" y="121"/>
                    </a:lnTo>
                    <a:lnTo>
                      <a:pt x="34" y="124"/>
                    </a:lnTo>
                    <a:lnTo>
                      <a:pt x="33" y="126"/>
                    </a:lnTo>
                    <a:lnTo>
                      <a:pt x="32" y="129"/>
                    </a:lnTo>
                    <a:lnTo>
                      <a:pt x="32" y="131"/>
                    </a:lnTo>
                    <a:lnTo>
                      <a:pt x="31" y="133"/>
                    </a:lnTo>
                    <a:lnTo>
                      <a:pt x="30" y="136"/>
                    </a:lnTo>
                    <a:lnTo>
                      <a:pt x="29" y="138"/>
                    </a:lnTo>
                    <a:lnTo>
                      <a:pt x="28" y="140"/>
                    </a:lnTo>
                    <a:lnTo>
                      <a:pt x="27" y="143"/>
                    </a:lnTo>
                    <a:lnTo>
                      <a:pt x="26" y="145"/>
                    </a:lnTo>
                    <a:lnTo>
                      <a:pt x="25" y="148"/>
                    </a:lnTo>
                    <a:lnTo>
                      <a:pt x="24" y="150"/>
                    </a:lnTo>
                    <a:lnTo>
                      <a:pt x="23" y="153"/>
                    </a:lnTo>
                    <a:lnTo>
                      <a:pt x="22" y="155"/>
                    </a:lnTo>
                    <a:lnTo>
                      <a:pt x="21" y="157"/>
                    </a:lnTo>
                    <a:lnTo>
                      <a:pt x="20" y="160"/>
                    </a:lnTo>
                    <a:lnTo>
                      <a:pt x="19" y="162"/>
                    </a:lnTo>
                    <a:lnTo>
                      <a:pt x="18" y="164"/>
                    </a:lnTo>
                    <a:lnTo>
                      <a:pt x="17" y="167"/>
                    </a:lnTo>
                    <a:lnTo>
                      <a:pt x="16" y="169"/>
                    </a:lnTo>
                    <a:lnTo>
                      <a:pt x="15" y="172"/>
                    </a:lnTo>
                    <a:lnTo>
                      <a:pt x="15" y="174"/>
                    </a:lnTo>
                    <a:lnTo>
                      <a:pt x="14" y="177"/>
                    </a:lnTo>
                    <a:lnTo>
                      <a:pt x="13" y="179"/>
                    </a:lnTo>
                    <a:lnTo>
                      <a:pt x="12" y="182"/>
                    </a:lnTo>
                    <a:lnTo>
                      <a:pt x="12" y="184"/>
                    </a:lnTo>
                    <a:lnTo>
                      <a:pt x="11" y="186"/>
                    </a:lnTo>
                    <a:lnTo>
                      <a:pt x="10" y="189"/>
                    </a:lnTo>
                    <a:lnTo>
                      <a:pt x="10" y="191"/>
                    </a:lnTo>
                    <a:lnTo>
                      <a:pt x="9" y="194"/>
                    </a:lnTo>
                    <a:lnTo>
                      <a:pt x="8" y="196"/>
                    </a:lnTo>
                    <a:lnTo>
                      <a:pt x="7" y="199"/>
                    </a:lnTo>
                    <a:lnTo>
                      <a:pt x="7" y="201"/>
                    </a:lnTo>
                    <a:lnTo>
                      <a:pt x="6" y="204"/>
                    </a:lnTo>
                    <a:lnTo>
                      <a:pt x="5" y="207"/>
                    </a:lnTo>
                    <a:lnTo>
                      <a:pt x="5" y="209"/>
                    </a:lnTo>
                    <a:lnTo>
                      <a:pt x="4" y="212"/>
                    </a:lnTo>
                    <a:lnTo>
                      <a:pt x="4" y="215"/>
                    </a:lnTo>
                    <a:lnTo>
                      <a:pt x="3" y="217"/>
                    </a:lnTo>
                    <a:lnTo>
                      <a:pt x="3" y="220"/>
                    </a:lnTo>
                    <a:lnTo>
                      <a:pt x="2" y="222"/>
                    </a:lnTo>
                    <a:lnTo>
                      <a:pt x="2" y="225"/>
                    </a:lnTo>
                    <a:lnTo>
                      <a:pt x="2" y="228"/>
                    </a:lnTo>
                    <a:lnTo>
                      <a:pt x="1" y="230"/>
                    </a:lnTo>
                    <a:lnTo>
                      <a:pt x="1" y="232"/>
                    </a:lnTo>
                    <a:lnTo>
                      <a:pt x="1" y="235"/>
                    </a:lnTo>
                    <a:lnTo>
                      <a:pt x="1" y="237"/>
                    </a:lnTo>
                    <a:lnTo>
                      <a:pt x="0" y="240"/>
                    </a:lnTo>
                    <a:lnTo>
                      <a:pt x="0" y="242"/>
                    </a:lnTo>
                    <a:lnTo>
                      <a:pt x="0" y="245"/>
                    </a:lnTo>
                    <a:lnTo>
                      <a:pt x="0" y="247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0" y="255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5"/>
                    </a:lnTo>
                    <a:lnTo>
                      <a:pt x="1" y="267"/>
                    </a:lnTo>
                    <a:lnTo>
                      <a:pt x="1" y="269"/>
                    </a:lnTo>
                    <a:lnTo>
                      <a:pt x="1" y="271"/>
                    </a:lnTo>
                    <a:lnTo>
                      <a:pt x="2" y="274"/>
                    </a:lnTo>
                    <a:lnTo>
                      <a:pt x="2" y="276"/>
                    </a:lnTo>
                    <a:lnTo>
                      <a:pt x="3" y="278"/>
                    </a:lnTo>
                    <a:lnTo>
                      <a:pt x="3" y="281"/>
                    </a:lnTo>
                    <a:lnTo>
                      <a:pt x="4" y="283"/>
                    </a:lnTo>
                    <a:lnTo>
                      <a:pt x="5" y="285"/>
                    </a:lnTo>
                    <a:lnTo>
                      <a:pt x="5" y="287"/>
                    </a:lnTo>
                    <a:lnTo>
                      <a:pt x="6" y="289"/>
                    </a:lnTo>
                    <a:lnTo>
                      <a:pt x="7" y="291"/>
                    </a:lnTo>
                    <a:lnTo>
                      <a:pt x="8" y="293"/>
                    </a:lnTo>
                    <a:lnTo>
                      <a:pt x="8" y="295"/>
                    </a:lnTo>
                    <a:lnTo>
                      <a:pt x="9" y="297"/>
                    </a:lnTo>
                    <a:lnTo>
                      <a:pt x="10" y="299"/>
                    </a:lnTo>
                    <a:lnTo>
                      <a:pt x="11" y="301"/>
                    </a:lnTo>
                    <a:lnTo>
                      <a:pt x="13" y="303"/>
                    </a:lnTo>
                    <a:lnTo>
                      <a:pt x="14" y="304"/>
                    </a:lnTo>
                    <a:lnTo>
                      <a:pt x="15" y="306"/>
                    </a:lnTo>
                    <a:lnTo>
                      <a:pt x="16" y="308"/>
                    </a:lnTo>
                    <a:lnTo>
                      <a:pt x="17" y="309"/>
                    </a:lnTo>
                    <a:lnTo>
                      <a:pt x="18" y="311"/>
                    </a:lnTo>
                    <a:lnTo>
                      <a:pt x="20" y="313"/>
                    </a:lnTo>
                    <a:lnTo>
                      <a:pt x="21" y="314"/>
                    </a:lnTo>
                    <a:lnTo>
                      <a:pt x="23" y="316"/>
                    </a:lnTo>
                    <a:lnTo>
                      <a:pt x="24" y="317"/>
                    </a:lnTo>
                    <a:lnTo>
                      <a:pt x="26" y="319"/>
                    </a:lnTo>
                    <a:lnTo>
                      <a:pt x="27" y="320"/>
                    </a:lnTo>
                    <a:lnTo>
                      <a:pt x="29" y="322"/>
                    </a:lnTo>
                    <a:lnTo>
                      <a:pt x="30" y="323"/>
                    </a:lnTo>
                    <a:lnTo>
                      <a:pt x="32" y="325"/>
                    </a:lnTo>
                    <a:lnTo>
                      <a:pt x="33" y="326"/>
                    </a:lnTo>
                    <a:lnTo>
                      <a:pt x="35" y="327"/>
                    </a:lnTo>
                    <a:lnTo>
                      <a:pt x="36" y="329"/>
                    </a:lnTo>
                    <a:lnTo>
                      <a:pt x="38" y="330"/>
                    </a:lnTo>
                    <a:lnTo>
                      <a:pt x="39" y="331"/>
                    </a:lnTo>
                    <a:lnTo>
                      <a:pt x="41" y="332"/>
                    </a:lnTo>
                    <a:lnTo>
                      <a:pt x="43" y="333"/>
                    </a:lnTo>
                    <a:lnTo>
                      <a:pt x="44" y="334"/>
                    </a:lnTo>
                    <a:lnTo>
                      <a:pt x="46" y="335"/>
                    </a:lnTo>
                    <a:lnTo>
                      <a:pt x="47" y="336"/>
                    </a:lnTo>
                    <a:lnTo>
                      <a:pt x="49" y="337"/>
                    </a:lnTo>
                    <a:lnTo>
                      <a:pt x="51" y="338"/>
                    </a:lnTo>
                    <a:lnTo>
                      <a:pt x="52" y="339"/>
                    </a:lnTo>
                    <a:lnTo>
                      <a:pt x="54" y="339"/>
                    </a:lnTo>
                    <a:lnTo>
                      <a:pt x="55" y="340"/>
                    </a:lnTo>
                    <a:lnTo>
                      <a:pt x="57" y="341"/>
                    </a:lnTo>
                    <a:lnTo>
                      <a:pt x="59" y="342"/>
                    </a:lnTo>
                    <a:lnTo>
                      <a:pt x="61" y="342"/>
                    </a:lnTo>
                    <a:lnTo>
                      <a:pt x="63" y="343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7" y="344"/>
                    </a:lnTo>
                    <a:lnTo>
                      <a:pt x="69" y="345"/>
                    </a:lnTo>
                    <a:lnTo>
                      <a:pt x="71" y="345"/>
                    </a:lnTo>
                    <a:lnTo>
                      <a:pt x="72" y="345"/>
                    </a:lnTo>
                    <a:lnTo>
                      <a:pt x="74" y="345"/>
                    </a:lnTo>
                    <a:lnTo>
                      <a:pt x="76" y="346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81" y="346"/>
                    </a:lnTo>
                    <a:lnTo>
                      <a:pt x="82" y="345"/>
                    </a:lnTo>
                    <a:lnTo>
                      <a:pt x="84" y="345"/>
                    </a:lnTo>
                    <a:lnTo>
                      <a:pt x="85" y="345"/>
                    </a:lnTo>
                    <a:lnTo>
                      <a:pt x="87" y="345"/>
                    </a:lnTo>
                    <a:lnTo>
                      <a:pt x="89" y="344"/>
                    </a:lnTo>
                    <a:lnTo>
                      <a:pt x="91" y="344"/>
                    </a:lnTo>
                    <a:lnTo>
                      <a:pt x="92" y="343"/>
                    </a:lnTo>
                    <a:lnTo>
                      <a:pt x="94" y="343"/>
                    </a:lnTo>
                    <a:lnTo>
                      <a:pt x="95" y="342"/>
                    </a:lnTo>
                    <a:lnTo>
                      <a:pt x="97" y="342"/>
                    </a:lnTo>
                    <a:lnTo>
                      <a:pt x="98" y="341"/>
                    </a:lnTo>
                    <a:lnTo>
                      <a:pt x="100" y="340"/>
                    </a:lnTo>
                    <a:lnTo>
                      <a:pt x="101" y="339"/>
                    </a:lnTo>
                    <a:lnTo>
                      <a:pt x="103" y="338"/>
                    </a:lnTo>
                    <a:lnTo>
                      <a:pt x="104" y="337"/>
                    </a:lnTo>
                    <a:lnTo>
                      <a:pt x="106" y="336"/>
                    </a:lnTo>
                    <a:lnTo>
                      <a:pt x="107" y="335"/>
                    </a:lnTo>
                    <a:lnTo>
                      <a:pt x="109" y="334"/>
                    </a:lnTo>
                    <a:lnTo>
                      <a:pt x="110" y="333"/>
                    </a:lnTo>
                    <a:lnTo>
                      <a:pt x="111" y="331"/>
                    </a:lnTo>
                    <a:lnTo>
                      <a:pt x="113" y="330"/>
                    </a:lnTo>
                    <a:lnTo>
                      <a:pt x="114" y="328"/>
                    </a:lnTo>
                    <a:lnTo>
                      <a:pt x="115" y="327"/>
                    </a:lnTo>
                    <a:lnTo>
                      <a:pt x="116" y="325"/>
                    </a:lnTo>
                    <a:lnTo>
                      <a:pt x="118" y="323"/>
                    </a:lnTo>
                    <a:lnTo>
                      <a:pt x="119" y="322"/>
                    </a:lnTo>
                    <a:lnTo>
                      <a:pt x="119" y="320"/>
                    </a:lnTo>
                    <a:lnTo>
                      <a:pt x="120" y="319"/>
                    </a:lnTo>
                    <a:lnTo>
                      <a:pt x="121" y="318"/>
                    </a:lnTo>
                    <a:lnTo>
                      <a:pt x="122" y="316"/>
                    </a:lnTo>
                    <a:lnTo>
                      <a:pt x="123" y="315"/>
                    </a:lnTo>
                    <a:lnTo>
                      <a:pt x="124" y="313"/>
                    </a:lnTo>
                    <a:lnTo>
                      <a:pt x="125" y="312"/>
                    </a:lnTo>
                    <a:lnTo>
                      <a:pt x="126" y="311"/>
                    </a:lnTo>
                    <a:lnTo>
                      <a:pt x="127" y="308"/>
                    </a:lnTo>
                    <a:lnTo>
                      <a:pt x="128" y="306"/>
                    </a:lnTo>
                    <a:lnTo>
                      <a:pt x="129" y="304"/>
                    </a:lnTo>
                    <a:lnTo>
                      <a:pt x="130" y="302"/>
                    </a:lnTo>
                    <a:lnTo>
                      <a:pt x="131" y="300"/>
                    </a:lnTo>
                    <a:lnTo>
                      <a:pt x="132" y="298"/>
                    </a:lnTo>
                    <a:lnTo>
                      <a:pt x="133" y="296"/>
                    </a:lnTo>
                    <a:lnTo>
                      <a:pt x="134" y="295"/>
                    </a:lnTo>
                    <a:lnTo>
                      <a:pt x="134" y="293"/>
                    </a:lnTo>
                    <a:lnTo>
                      <a:pt x="135" y="292"/>
                    </a:lnTo>
                    <a:lnTo>
                      <a:pt x="136" y="290"/>
                    </a:lnTo>
                    <a:lnTo>
                      <a:pt x="136" y="289"/>
                    </a:lnTo>
                    <a:lnTo>
                      <a:pt x="137" y="288"/>
                    </a:lnTo>
                    <a:lnTo>
                      <a:pt x="137" y="287"/>
                    </a:lnTo>
                    <a:lnTo>
                      <a:pt x="139" y="284"/>
                    </a:lnTo>
                    <a:lnTo>
                      <a:pt x="140" y="283"/>
                    </a:lnTo>
                    <a:lnTo>
                      <a:pt x="142" y="281"/>
                    </a:lnTo>
                    <a:lnTo>
                      <a:pt x="144" y="279"/>
                    </a:lnTo>
                    <a:lnTo>
                      <a:pt x="145" y="278"/>
                    </a:lnTo>
                    <a:lnTo>
                      <a:pt x="147" y="277"/>
                    </a:lnTo>
                    <a:lnTo>
                      <a:pt x="148" y="276"/>
                    </a:lnTo>
                    <a:lnTo>
                      <a:pt x="150" y="276"/>
                    </a:lnTo>
                    <a:lnTo>
                      <a:pt x="152" y="274"/>
                    </a:lnTo>
                    <a:lnTo>
                      <a:pt x="153" y="273"/>
                    </a:lnTo>
                    <a:lnTo>
                      <a:pt x="155" y="273"/>
                    </a:lnTo>
                    <a:lnTo>
                      <a:pt x="156" y="272"/>
                    </a:lnTo>
                    <a:lnTo>
                      <a:pt x="158" y="270"/>
                    </a:lnTo>
                    <a:lnTo>
                      <a:pt x="159" y="269"/>
                    </a:lnTo>
                    <a:lnTo>
                      <a:pt x="161" y="269"/>
                    </a:lnTo>
                    <a:lnTo>
                      <a:pt x="162" y="268"/>
                    </a:lnTo>
                    <a:lnTo>
                      <a:pt x="164" y="266"/>
                    </a:lnTo>
                    <a:lnTo>
                      <a:pt x="167" y="264"/>
                    </a:lnTo>
                    <a:lnTo>
                      <a:pt x="169" y="262"/>
                    </a:lnTo>
                    <a:lnTo>
                      <a:pt x="171" y="261"/>
                    </a:lnTo>
                    <a:lnTo>
                      <a:pt x="172" y="259"/>
                    </a:lnTo>
                    <a:lnTo>
                      <a:pt x="173" y="259"/>
                    </a:lnTo>
                    <a:lnTo>
                      <a:pt x="174" y="258"/>
                    </a:lnTo>
                    <a:lnTo>
                      <a:pt x="175" y="258"/>
                    </a:lnTo>
                    <a:lnTo>
                      <a:pt x="175" y="259"/>
                    </a:lnTo>
                    <a:lnTo>
                      <a:pt x="176" y="260"/>
                    </a:lnTo>
                    <a:lnTo>
                      <a:pt x="176" y="261"/>
                    </a:lnTo>
                    <a:lnTo>
                      <a:pt x="176" y="262"/>
                    </a:lnTo>
                    <a:lnTo>
                      <a:pt x="176" y="262"/>
                    </a:lnTo>
                    <a:lnTo>
                      <a:pt x="176" y="264"/>
                    </a:lnTo>
                    <a:lnTo>
                      <a:pt x="175" y="266"/>
                    </a:lnTo>
                    <a:lnTo>
                      <a:pt x="174" y="269"/>
                    </a:lnTo>
                    <a:lnTo>
                      <a:pt x="172" y="271"/>
                    </a:lnTo>
                    <a:lnTo>
                      <a:pt x="170" y="273"/>
                    </a:lnTo>
                    <a:lnTo>
                      <a:pt x="169" y="274"/>
                    </a:lnTo>
                    <a:lnTo>
                      <a:pt x="168" y="275"/>
                    </a:lnTo>
                    <a:lnTo>
                      <a:pt x="167" y="276"/>
                    </a:lnTo>
                    <a:lnTo>
                      <a:pt x="165" y="277"/>
                    </a:lnTo>
                    <a:lnTo>
                      <a:pt x="163" y="279"/>
                    </a:lnTo>
                    <a:lnTo>
                      <a:pt x="160" y="281"/>
                    </a:lnTo>
                    <a:lnTo>
                      <a:pt x="159" y="282"/>
                    </a:lnTo>
                    <a:lnTo>
                      <a:pt x="158" y="283"/>
                    </a:lnTo>
                    <a:lnTo>
                      <a:pt x="156" y="284"/>
                    </a:lnTo>
                    <a:lnTo>
                      <a:pt x="156" y="285"/>
                    </a:lnTo>
                    <a:lnTo>
                      <a:pt x="154" y="286"/>
                    </a:lnTo>
                    <a:lnTo>
                      <a:pt x="153" y="288"/>
                    </a:lnTo>
                    <a:lnTo>
                      <a:pt x="153" y="289"/>
                    </a:lnTo>
                    <a:lnTo>
                      <a:pt x="152" y="290"/>
                    </a:lnTo>
                    <a:lnTo>
                      <a:pt x="151" y="292"/>
                    </a:lnTo>
                    <a:lnTo>
                      <a:pt x="151" y="293"/>
                    </a:lnTo>
                    <a:lnTo>
                      <a:pt x="150" y="294"/>
                    </a:lnTo>
                    <a:lnTo>
                      <a:pt x="150" y="296"/>
                    </a:lnTo>
                    <a:lnTo>
                      <a:pt x="150" y="297"/>
                    </a:lnTo>
                    <a:lnTo>
                      <a:pt x="150" y="299"/>
                    </a:lnTo>
                    <a:lnTo>
                      <a:pt x="150" y="301"/>
                    </a:lnTo>
                    <a:lnTo>
                      <a:pt x="151" y="303"/>
                    </a:lnTo>
                    <a:lnTo>
                      <a:pt x="151" y="305"/>
                    </a:lnTo>
                    <a:lnTo>
                      <a:pt x="152" y="306"/>
                    </a:lnTo>
                    <a:lnTo>
                      <a:pt x="152" y="308"/>
                    </a:lnTo>
                    <a:lnTo>
                      <a:pt x="154" y="310"/>
                    </a:lnTo>
                    <a:lnTo>
                      <a:pt x="155" y="312"/>
                    </a:lnTo>
                    <a:lnTo>
                      <a:pt x="156" y="313"/>
                    </a:lnTo>
                    <a:lnTo>
                      <a:pt x="157" y="315"/>
                    </a:lnTo>
                    <a:lnTo>
                      <a:pt x="159" y="316"/>
                    </a:lnTo>
                    <a:lnTo>
                      <a:pt x="160" y="318"/>
                    </a:lnTo>
                    <a:lnTo>
                      <a:pt x="162" y="319"/>
                    </a:lnTo>
                    <a:lnTo>
                      <a:pt x="164" y="321"/>
                    </a:lnTo>
                    <a:lnTo>
                      <a:pt x="166" y="323"/>
                    </a:lnTo>
                    <a:lnTo>
                      <a:pt x="168" y="324"/>
                    </a:lnTo>
                    <a:lnTo>
                      <a:pt x="170" y="325"/>
                    </a:lnTo>
                    <a:lnTo>
                      <a:pt x="172" y="327"/>
                    </a:lnTo>
                    <a:lnTo>
                      <a:pt x="174" y="328"/>
                    </a:lnTo>
                    <a:lnTo>
                      <a:pt x="176" y="329"/>
                    </a:lnTo>
                    <a:lnTo>
                      <a:pt x="178" y="330"/>
                    </a:lnTo>
                    <a:lnTo>
                      <a:pt x="181" y="331"/>
                    </a:lnTo>
                    <a:lnTo>
                      <a:pt x="183" y="332"/>
                    </a:lnTo>
                    <a:lnTo>
                      <a:pt x="185" y="333"/>
                    </a:lnTo>
                    <a:lnTo>
                      <a:pt x="188" y="334"/>
                    </a:lnTo>
                    <a:lnTo>
                      <a:pt x="190" y="335"/>
                    </a:lnTo>
                    <a:lnTo>
                      <a:pt x="193" y="336"/>
                    </a:lnTo>
                    <a:lnTo>
                      <a:pt x="195" y="336"/>
                    </a:lnTo>
                    <a:lnTo>
                      <a:pt x="197" y="337"/>
                    </a:lnTo>
                    <a:lnTo>
                      <a:pt x="200" y="338"/>
                    </a:lnTo>
                    <a:lnTo>
                      <a:pt x="202" y="338"/>
                    </a:lnTo>
                    <a:lnTo>
                      <a:pt x="204" y="338"/>
                    </a:lnTo>
                    <a:lnTo>
                      <a:pt x="207" y="339"/>
                    </a:lnTo>
                    <a:lnTo>
                      <a:pt x="209" y="339"/>
                    </a:lnTo>
                    <a:lnTo>
                      <a:pt x="212" y="340"/>
                    </a:lnTo>
                    <a:lnTo>
                      <a:pt x="214" y="340"/>
                    </a:lnTo>
                    <a:lnTo>
                      <a:pt x="216" y="340"/>
                    </a:lnTo>
                    <a:lnTo>
                      <a:pt x="218" y="339"/>
                    </a:lnTo>
                    <a:lnTo>
                      <a:pt x="220" y="339"/>
                    </a:lnTo>
                    <a:lnTo>
                      <a:pt x="223" y="338"/>
                    </a:lnTo>
                    <a:lnTo>
                      <a:pt x="225" y="338"/>
                    </a:lnTo>
                    <a:lnTo>
                      <a:pt x="226" y="337"/>
                    </a:lnTo>
                    <a:lnTo>
                      <a:pt x="227" y="337"/>
                    </a:lnTo>
                    <a:lnTo>
                      <a:pt x="228" y="336"/>
                    </a:lnTo>
                    <a:lnTo>
                      <a:pt x="230" y="336"/>
                    </a:lnTo>
                    <a:lnTo>
                      <a:pt x="232" y="334"/>
                    </a:lnTo>
                    <a:lnTo>
                      <a:pt x="235" y="333"/>
                    </a:lnTo>
                    <a:lnTo>
                      <a:pt x="237" y="332"/>
                    </a:lnTo>
                    <a:lnTo>
                      <a:pt x="240" y="331"/>
                    </a:lnTo>
                    <a:lnTo>
                      <a:pt x="241" y="330"/>
                    </a:lnTo>
                    <a:lnTo>
                      <a:pt x="242" y="329"/>
                    </a:lnTo>
                    <a:lnTo>
                      <a:pt x="243" y="328"/>
                    </a:lnTo>
                    <a:lnTo>
                      <a:pt x="245" y="328"/>
                    </a:lnTo>
                    <a:lnTo>
                      <a:pt x="246" y="327"/>
                    </a:lnTo>
                    <a:lnTo>
                      <a:pt x="247" y="326"/>
                    </a:lnTo>
                    <a:lnTo>
                      <a:pt x="249" y="326"/>
                    </a:lnTo>
                    <a:lnTo>
                      <a:pt x="250" y="325"/>
                    </a:lnTo>
                    <a:lnTo>
                      <a:pt x="252" y="323"/>
                    </a:lnTo>
                    <a:lnTo>
                      <a:pt x="255" y="322"/>
                    </a:lnTo>
                    <a:lnTo>
                      <a:pt x="257" y="320"/>
                    </a:lnTo>
                    <a:lnTo>
                      <a:pt x="260" y="319"/>
                    </a:lnTo>
                    <a:lnTo>
                      <a:pt x="262" y="318"/>
                    </a:lnTo>
                    <a:lnTo>
                      <a:pt x="264" y="316"/>
                    </a:lnTo>
                    <a:lnTo>
                      <a:pt x="266" y="315"/>
                    </a:lnTo>
                    <a:lnTo>
                      <a:pt x="268" y="314"/>
                    </a:lnTo>
                    <a:lnTo>
                      <a:pt x="270" y="313"/>
                    </a:lnTo>
                    <a:lnTo>
                      <a:pt x="272" y="312"/>
                    </a:lnTo>
                    <a:lnTo>
                      <a:pt x="274" y="312"/>
                    </a:lnTo>
                    <a:lnTo>
                      <a:pt x="276" y="311"/>
                    </a:lnTo>
                    <a:lnTo>
                      <a:pt x="277" y="311"/>
                    </a:lnTo>
                    <a:lnTo>
                      <a:pt x="279" y="311"/>
                    </a:lnTo>
                    <a:lnTo>
                      <a:pt x="281" y="311"/>
                    </a:lnTo>
                    <a:lnTo>
                      <a:pt x="282" y="312"/>
                    </a:lnTo>
                    <a:lnTo>
                      <a:pt x="283" y="312"/>
                    </a:lnTo>
                    <a:lnTo>
                      <a:pt x="285" y="312"/>
                    </a:lnTo>
                    <a:lnTo>
                      <a:pt x="287" y="313"/>
                    </a:lnTo>
                    <a:lnTo>
                      <a:pt x="289" y="313"/>
                    </a:lnTo>
                    <a:lnTo>
                      <a:pt x="291" y="313"/>
                    </a:lnTo>
                    <a:lnTo>
                      <a:pt x="293" y="314"/>
                    </a:lnTo>
                    <a:lnTo>
                      <a:pt x="295" y="314"/>
                    </a:lnTo>
                    <a:lnTo>
                      <a:pt x="297" y="315"/>
                    </a:lnTo>
                    <a:lnTo>
                      <a:pt x="300" y="315"/>
                    </a:lnTo>
                    <a:lnTo>
                      <a:pt x="302" y="315"/>
                    </a:lnTo>
                    <a:lnTo>
                      <a:pt x="303" y="315"/>
                    </a:lnTo>
                    <a:lnTo>
                      <a:pt x="305" y="315"/>
                    </a:lnTo>
                    <a:lnTo>
                      <a:pt x="306" y="316"/>
                    </a:lnTo>
                    <a:lnTo>
                      <a:pt x="308" y="316"/>
                    </a:lnTo>
                    <a:lnTo>
                      <a:pt x="309" y="316"/>
                    </a:lnTo>
                    <a:lnTo>
                      <a:pt x="310" y="316"/>
                    </a:lnTo>
                    <a:lnTo>
                      <a:pt x="312" y="316"/>
                    </a:lnTo>
                    <a:lnTo>
                      <a:pt x="313" y="316"/>
                    </a:lnTo>
                    <a:lnTo>
                      <a:pt x="314" y="316"/>
                    </a:lnTo>
                    <a:lnTo>
                      <a:pt x="316" y="316"/>
                    </a:lnTo>
                    <a:lnTo>
                      <a:pt x="317" y="316"/>
                    </a:lnTo>
                    <a:lnTo>
                      <a:pt x="319" y="317"/>
                    </a:lnTo>
                    <a:lnTo>
                      <a:pt x="320" y="316"/>
                    </a:lnTo>
                    <a:lnTo>
                      <a:pt x="322" y="316"/>
                    </a:lnTo>
                    <a:lnTo>
                      <a:pt x="323" y="316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7" y="316"/>
                    </a:lnTo>
                    <a:lnTo>
                      <a:pt x="328" y="316"/>
                    </a:lnTo>
                    <a:lnTo>
                      <a:pt x="330" y="316"/>
                    </a:lnTo>
                    <a:lnTo>
                      <a:pt x="331" y="316"/>
                    </a:lnTo>
                    <a:lnTo>
                      <a:pt x="332" y="315"/>
                    </a:lnTo>
                    <a:lnTo>
                      <a:pt x="334" y="315"/>
                    </a:lnTo>
                    <a:lnTo>
                      <a:pt x="335" y="315"/>
                    </a:lnTo>
                    <a:lnTo>
                      <a:pt x="336" y="315"/>
                    </a:lnTo>
                    <a:lnTo>
                      <a:pt x="338" y="315"/>
                    </a:lnTo>
                    <a:lnTo>
                      <a:pt x="339" y="314"/>
                    </a:lnTo>
                    <a:lnTo>
                      <a:pt x="341" y="314"/>
                    </a:lnTo>
                    <a:lnTo>
                      <a:pt x="342" y="314"/>
                    </a:lnTo>
                    <a:lnTo>
                      <a:pt x="343" y="313"/>
                    </a:lnTo>
                    <a:lnTo>
                      <a:pt x="344" y="313"/>
                    </a:lnTo>
                    <a:lnTo>
                      <a:pt x="346" y="312"/>
                    </a:lnTo>
                    <a:lnTo>
                      <a:pt x="347" y="312"/>
                    </a:lnTo>
                    <a:lnTo>
                      <a:pt x="348" y="311"/>
                    </a:lnTo>
                    <a:lnTo>
                      <a:pt x="350" y="311"/>
                    </a:lnTo>
                    <a:lnTo>
                      <a:pt x="351" y="310"/>
                    </a:lnTo>
                    <a:lnTo>
                      <a:pt x="353" y="309"/>
                    </a:lnTo>
                    <a:lnTo>
                      <a:pt x="356" y="308"/>
                    </a:lnTo>
                    <a:lnTo>
                      <a:pt x="358" y="306"/>
                    </a:lnTo>
                    <a:lnTo>
                      <a:pt x="360" y="304"/>
                    </a:lnTo>
                    <a:lnTo>
                      <a:pt x="362" y="302"/>
                    </a:lnTo>
                    <a:lnTo>
                      <a:pt x="364" y="300"/>
                    </a:lnTo>
                    <a:lnTo>
                      <a:pt x="365" y="298"/>
                    </a:lnTo>
                    <a:lnTo>
                      <a:pt x="367" y="296"/>
                    </a:lnTo>
                    <a:lnTo>
                      <a:pt x="368" y="294"/>
                    </a:lnTo>
                    <a:lnTo>
                      <a:pt x="369" y="292"/>
                    </a:lnTo>
                    <a:lnTo>
                      <a:pt x="370" y="290"/>
                    </a:lnTo>
                    <a:lnTo>
                      <a:pt x="371" y="288"/>
                    </a:lnTo>
                    <a:lnTo>
                      <a:pt x="372" y="285"/>
                    </a:lnTo>
                    <a:lnTo>
                      <a:pt x="372" y="283"/>
                    </a:lnTo>
                    <a:lnTo>
                      <a:pt x="373" y="281"/>
                    </a:lnTo>
                    <a:lnTo>
                      <a:pt x="374" y="278"/>
                    </a:lnTo>
                    <a:lnTo>
                      <a:pt x="374" y="276"/>
                    </a:lnTo>
                    <a:lnTo>
                      <a:pt x="375" y="273"/>
                    </a:lnTo>
                    <a:lnTo>
                      <a:pt x="375" y="271"/>
                    </a:lnTo>
                    <a:lnTo>
                      <a:pt x="375" y="269"/>
                    </a:lnTo>
                    <a:lnTo>
                      <a:pt x="375" y="267"/>
                    </a:lnTo>
                    <a:lnTo>
                      <a:pt x="375" y="266"/>
                    </a:lnTo>
                    <a:lnTo>
                      <a:pt x="375" y="265"/>
                    </a:lnTo>
                    <a:lnTo>
                      <a:pt x="375" y="263"/>
                    </a:lnTo>
                    <a:lnTo>
                      <a:pt x="375" y="262"/>
                    </a:lnTo>
                    <a:lnTo>
                      <a:pt x="375" y="261"/>
                    </a:lnTo>
                    <a:lnTo>
                      <a:pt x="375" y="259"/>
                    </a:lnTo>
                    <a:lnTo>
                      <a:pt x="375" y="258"/>
                    </a:lnTo>
                    <a:lnTo>
                      <a:pt x="374" y="256"/>
                    </a:lnTo>
                    <a:lnTo>
                      <a:pt x="374" y="253"/>
                    </a:lnTo>
                    <a:lnTo>
                      <a:pt x="373" y="251"/>
                    </a:lnTo>
                    <a:lnTo>
                      <a:pt x="373" y="249"/>
                    </a:lnTo>
                    <a:lnTo>
                      <a:pt x="372" y="246"/>
                    </a:lnTo>
                    <a:lnTo>
                      <a:pt x="372" y="244"/>
                    </a:lnTo>
                    <a:lnTo>
                      <a:pt x="371" y="242"/>
                    </a:lnTo>
                    <a:lnTo>
                      <a:pt x="371" y="240"/>
                    </a:lnTo>
                    <a:lnTo>
                      <a:pt x="370" y="238"/>
                    </a:lnTo>
                    <a:lnTo>
                      <a:pt x="369" y="235"/>
                    </a:lnTo>
                    <a:lnTo>
                      <a:pt x="368" y="233"/>
                    </a:lnTo>
                    <a:lnTo>
                      <a:pt x="368" y="232"/>
                    </a:lnTo>
                    <a:lnTo>
                      <a:pt x="366" y="230"/>
                    </a:lnTo>
                    <a:lnTo>
                      <a:pt x="365" y="228"/>
                    </a:lnTo>
                    <a:lnTo>
                      <a:pt x="365" y="226"/>
                    </a:lnTo>
                    <a:lnTo>
                      <a:pt x="364" y="225"/>
                    </a:lnTo>
                    <a:lnTo>
                      <a:pt x="364" y="224"/>
                    </a:lnTo>
                    <a:lnTo>
                      <a:pt x="364" y="223"/>
                    </a:lnTo>
                    <a:lnTo>
                      <a:pt x="363" y="221"/>
                    </a:lnTo>
                    <a:lnTo>
                      <a:pt x="362" y="220"/>
                    </a:lnTo>
                    <a:lnTo>
                      <a:pt x="362" y="218"/>
                    </a:lnTo>
                    <a:lnTo>
                      <a:pt x="361" y="217"/>
                    </a:lnTo>
                    <a:lnTo>
                      <a:pt x="361" y="215"/>
                    </a:lnTo>
                    <a:lnTo>
                      <a:pt x="360" y="214"/>
                    </a:lnTo>
                    <a:lnTo>
                      <a:pt x="360" y="212"/>
                    </a:lnTo>
                    <a:lnTo>
                      <a:pt x="360" y="211"/>
                    </a:lnTo>
                    <a:lnTo>
                      <a:pt x="359" y="209"/>
                    </a:lnTo>
                    <a:lnTo>
                      <a:pt x="358" y="207"/>
                    </a:lnTo>
                    <a:lnTo>
                      <a:pt x="358" y="205"/>
                    </a:lnTo>
                    <a:lnTo>
                      <a:pt x="357" y="204"/>
                    </a:lnTo>
                    <a:lnTo>
                      <a:pt x="357" y="202"/>
                    </a:lnTo>
                    <a:lnTo>
                      <a:pt x="356" y="200"/>
                    </a:lnTo>
                    <a:lnTo>
                      <a:pt x="356" y="198"/>
                    </a:lnTo>
                    <a:lnTo>
                      <a:pt x="355" y="197"/>
                    </a:lnTo>
                    <a:lnTo>
                      <a:pt x="355" y="195"/>
                    </a:lnTo>
                    <a:lnTo>
                      <a:pt x="354" y="193"/>
                    </a:lnTo>
                    <a:lnTo>
                      <a:pt x="354" y="191"/>
                    </a:lnTo>
                    <a:lnTo>
                      <a:pt x="353" y="189"/>
                    </a:lnTo>
                    <a:lnTo>
                      <a:pt x="353" y="188"/>
                    </a:lnTo>
                    <a:lnTo>
                      <a:pt x="353" y="186"/>
                    </a:lnTo>
                    <a:lnTo>
                      <a:pt x="352" y="184"/>
                    </a:lnTo>
                    <a:lnTo>
                      <a:pt x="352" y="182"/>
                    </a:lnTo>
                    <a:lnTo>
                      <a:pt x="351" y="181"/>
                    </a:lnTo>
                    <a:lnTo>
                      <a:pt x="351" y="179"/>
                    </a:lnTo>
                    <a:lnTo>
                      <a:pt x="350" y="177"/>
                    </a:lnTo>
                    <a:lnTo>
                      <a:pt x="350" y="176"/>
                    </a:lnTo>
                    <a:lnTo>
                      <a:pt x="350" y="174"/>
                    </a:lnTo>
                    <a:lnTo>
                      <a:pt x="349" y="172"/>
                    </a:lnTo>
                    <a:lnTo>
                      <a:pt x="349" y="170"/>
                    </a:lnTo>
                    <a:lnTo>
                      <a:pt x="349" y="169"/>
                    </a:lnTo>
                    <a:lnTo>
                      <a:pt x="348" y="167"/>
                    </a:lnTo>
                    <a:lnTo>
                      <a:pt x="348" y="165"/>
                    </a:lnTo>
                    <a:lnTo>
                      <a:pt x="347" y="163"/>
                    </a:lnTo>
                    <a:lnTo>
                      <a:pt x="347" y="162"/>
                    </a:lnTo>
                    <a:lnTo>
                      <a:pt x="347" y="160"/>
                    </a:lnTo>
                    <a:lnTo>
                      <a:pt x="346" y="159"/>
                    </a:lnTo>
                    <a:lnTo>
                      <a:pt x="346" y="157"/>
                    </a:lnTo>
                    <a:lnTo>
                      <a:pt x="346" y="156"/>
                    </a:lnTo>
                    <a:lnTo>
                      <a:pt x="346" y="154"/>
                    </a:lnTo>
                    <a:lnTo>
                      <a:pt x="346" y="153"/>
                    </a:lnTo>
                    <a:lnTo>
                      <a:pt x="345" y="152"/>
                    </a:lnTo>
                    <a:lnTo>
                      <a:pt x="345" y="150"/>
                    </a:lnTo>
                    <a:lnTo>
                      <a:pt x="345" y="149"/>
                    </a:lnTo>
                    <a:lnTo>
                      <a:pt x="345" y="148"/>
                    </a:lnTo>
                    <a:lnTo>
                      <a:pt x="345" y="147"/>
                    </a:lnTo>
                    <a:lnTo>
                      <a:pt x="345" y="146"/>
                    </a:lnTo>
                    <a:lnTo>
                      <a:pt x="345" y="144"/>
                    </a:lnTo>
                    <a:lnTo>
                      <a:pt x="345" y="142"/>
                    </a:lnTo>
                    <a:lnTo>
                      <a:pt x="345" y="140"/>
                    </a:lnTo>
                    <a:lnTo>
                      <a:pt x="345" y="139"/>
                    </a:lnTo>
                    <a:lnTo>
                      <a:pt x="345" y="137"/>
                    </a:lnTo>
                    <a:lnTo>
                      <a:pt x="345" y="136"/>
                    </a:lnTo>
                    <a:lnTo>
                      <a:pt x="345" y="135"/>
                    </a:lnTo>
                    <a:lnTo>
                      <a:pt x="345" y="134"/>
                    </a:lnTo>
                    <a:lnTo>
                      <a:pt x="345" y="132"/>
                    </a:lnTo>
                    <a:lnTo>
                      <a:pt x="344" y="131"/>
                    </a:lnTo>
                    <a:lnTo>
                      <a:pt x="343" y="130"/>
                    </a:lnTo>
                    <a:lnTo>
                      <a:pt x="341" y="129"/>
                    </a:lnTo>
                    <a:lnTo>
                      <a:pt x="340" y="128"/>
                    </a:lnTo>
                    <a:lnTo>
                      <a:pt x="338" y="128"/>
                    </a:lnTo>
                    <a:lnTo>
                      <a:pt x="336" y="128"/>
                    </a:lnTo>
                    <a:lnTo>
                      <a:pt x="334" y="128"/>
                    </a:lnTo>
                    <a:lnTo>
                      <a:pt x="332" y="128"/>
                    </a:lnTo>
                    <a:lnTo>
                      <a:pt x="330" y="129"/>
                    </a:lnTo>
                    <a:lnTo>
                      <a:pt x="328" y="130"/>
                    </a:lnTo>
                    <a:lnTo>
                      <a:pt x="326" y="132"/>
                    </a:lnTo>
                    <a:lnTo>
                      <a:pt x="324" y="133"/>
                    </a:lnTo>
                    <a:lnTo>
                      <a:pt x="322" y="136"/>
                    </a:lnTo>
                    <a:lnTo>
                      <a:pt x="320" y="137"/>
                    </a:lnTo>
                    <a:lnTo>
                      <a:pt x="319" y="138"/>
                    </a:lnTo>
                    <a:lnTo>
                      <a:pt x="318" y="140"/>
                    </a:lnTo>
                    <a:lnTo>
                      <a:pt x="317" y="141"/>
                    </a:lnTo>
                    <a:lnTo>
                      <a:pt x="316" y="143"/>
                    </a:lnTo>
                    <a:lnTo>
                      <a:pt x="315" y="145"/>
                    </a:lnTo>
                    <a:lnTo>
                      <a:pt x="314" y="146"/>
                    </a:lnTo>
                    <a:lnTo>
                      <a:pt x="313" y="148"/>
                    </a:lnTo>
                    <a:lnTo>
                      <a:pt x="311" y="150"/>
                    </a:lnTo>
                    <a:lnTo>
                      <a:pt x="310" y="152"/>
                    </a:lnTo>
                    <a:lnTo>
                      <a:pt x="309" y="154"/>
                    </a:lnTo>
                    <a:lnTo>
                      <a:pt x="308" y="156"/>
                    </a:lnTo>
                    <a:lnTo>
                      <a:pt x="307" y="157"/>
                    </a:lnTo>
                    <a:lnTo>
                      <a:pt x="306" y="159"/>
                    </a:lnTo>
                    <a:lnTo>
                      <a:pt x="305" y="161"/>
                    </a:lnTo>
                    <a:lnTo>
                      <a:pt x="304" y="163"/>
                    </a:lnTo>
                    <a:lnTo>
                      <a:pt x="303" y="164"/>
                    </a:lnTo>
                    <a:lnTo>
                      <a:pt x="302" y="166"/>
                    </a:lnTo>
                    <a:lnTo>
                      <a:pt x="301" y="167"/>
                    </a:lnTo>
                    <a:lnTo>
                      <a:pt x="301" y="169"/>
                    </a:lnTo>
                    <a:lnTo>
                      <a:pt x="299" y="171"/>
                    </a:lnTo>
                    <a:lnTo>
                      <a:pt x="298" y="173"/>
                    </a:lnTo>
                    <a:lnTo>
                      <a:pt x="297" y="173"/>
                    </a:lnTo>
                    <a:lnTo>
                      <a:pt x="296" y="174"/>
                    </a:lnTo>
                    <a:lnTo>
                      <a:pt x="295" y="173"/>
                    </a:lnTo>
                    <a:lnTo>
                      <a:pt x="295" y="171"/>
                    </a:lnTo>
                    <a:lnTo>
                      <a:pt x="295" y="169"/>
                    </a:lnTo>
                    <a:lnTo>
                      <a:pt x="296" y="167"/>
                    </a:lnTo>
                    <a:lnTo>
                      <a:pt x="296" y="165"/>
                    </a:lnTo>
                    <a:lnTo>
                      <a:pt x="298" y="163"/>
                    </a:lnTo>
                    <a:lnTo>
                      <a:pt x="299" y="161"/>
                    </a:lnTo>
                    <a:lnTo>
                      <a:pt x="301" y="159"/>
                    </a:lnTo>
                    <a:lnTo>
                      <a:pt x="301" y="157"/>
                    </a:lnTo>
                    <a:lnTo>
                      <a:pt x="302" y="156"/>
                    </a:lnTo>
                    <a:lnTo>
                      <a:pt x="303" y="155"/>
                    </a:lnTo>
                    <a:lnTo>
                      <a:pt x="304" y="153"/>
                    </a:lnTo>
                    <a:lnTo>
                      <a:pt x="305" y="152"/>
                    </a:lnTo>
                    <a:lnTo>
                      <a:pt x="305" y="150"/>
                    </a:lnTo>
                    <a:lnTo>
                      <a:pt x="306" y="148"/>
                    </a:lnTo>
                    <a:lnTo>
                      <a:pt x="307" y="146"/>
                    </a:lnTo>
                    <a:lnTo>
                      <a:pt x="307" y="144"/>
                    </a:lnTo>
                    <a:lnTo>
                      <a:pt x="308" y="142"/>
                    </a:lnTo>
                    <a:lnTo>
                      <a:pt x="308" y="140"/>
                    </a:lnTo>
                    <a:lnTo>
                      <a:pt x="308" y="139"/>
                    </a:lnTo>
                    <a:lnTo>
                      <a:pt x="308" y="138"/>
                    </a:lnTo>
                    <a:lnTo>
                      <a:pt x="309" y="136"/>
                    </a:lnTo>
                    <a:lnTo>
                      <a:pt x="309" y="135"/>
                    </a:lnTo>
                    <a:lnTo>
                      <a:pt x="309" y="133"/>
                    </a:lnTo>
                    <a:lnTo>
                      <a:pt x="309" y="132"/>
                    </a:lnTo>
                    <a:lnTo>
                      <a:pt x="309" y="131"/>
                    </a:lnTo>
                    <a:lnTo>
                      <a:pt x="309" y="129"/>
                    </a:lnTo>
                    <a:lnTo>
                      <a:pt x="309" y="127"/>
                    </a:lnTo>
                    <a:lnTo>
                      <a:pt x="309" y="126"/>
                    </a:lnTo>
                    <a:lnTo>
                      <a:pt x="309" y="124"/>
                    </a:lnTo>
                    <a:lnTo>
                      <a:pt x="309" y="122"/>
                    </a:lnTo>
                    <a:lnTo>
                      <a:pt x="309" y="120"/>
                    </a:lnTo>
                    <a:lnTo>
                      <a:pt x="309" y="118"/>
                    </a:lnTo>
                    <a:lnTo>
                      <a:pt x="309" y="116"/>
                    </a:lnTo>
                    <a:lnTo>
                      <a:pt x="309" y="114"/>
                    </a:lnTo>
                    <a:lnTo>
                      <a:pt x="309" y="112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08" y="105"/>
                    </a:lnTo>
                    <a:lnTo>
                      <a:pt x="308" y="103"/>
                    </a:lnTo>
                    <a:lnTo>
                      <a:pt x="307" y="100"/>
                    </a:lnTo>
                    <a:lnTo>
                      <a:pt x="307" y="98"/>
                    </a:lnTo>
                    <a:lnTo>
                      <a:pt x="306" y="96"/>
                    </a:lnTo>
                    <a:lnTo>
                      <a:pt x="306" y="93"/>
                    </a:lnTo>
                    <a:lnTo>
                      <a:pt x="305" y="91"/>
                    </a:lnTo>
                    <a:lnTo>
                      <a:pt x="305" y="89"/>
                    </a:lnTo>
                    <a:lnTo>
                      <a:pt x="304" y="86"/>
                    </a:lnTo>
                    <a:lnTo>
                      <a:pt x="304" y="84"/>
                    </a:lnTo>
                    <a:lnTo>
                      <a:pt x="303" y="82"/>
                    </a:lnTo>
                    <a:lnTo>
                      <a:pt x="303" y="80"/>
                    </a:lnTo>
                    <a:lnTo>
                      <a:pt x="302" y="78"/>
                    </a:lnTo>
                    <a:lnTo>
                      <a:pt x="301" y="76"/>
                    </a:lnTo>
                    <a:lnTo>
                      <a:pt x="301" y="74"/>
                    </a:lnTo>
                    <a:lnTo>
                      <a:pt x="300" y="72"/>
                    </a:lnTo>
                    <a:lnTo>
                      <a:pt x="299" y="70"/>
                    </a:lnTo>
                    <a:lnTo>
                      <a:pt x="298" y="68"/>
                    </a:lnTo>
                    <a:lnTo>
                      <a:pt x="298" y="66"/>
                    </a:lnTo>
                    <a:lnTo>
                      <a:pt x="297" y="64"/>
                    </a:lnTo>
                    <a:lnTo>
                      <a:pt x="296" y="62"/>
                    </a:lnTo>
                    <a:lnTo>
                      <a:pt x="295" y="60"/>
                    </a:lnTo>
                    <a:lnTo>
                      <a:pt x="295" y="58"/>
                    </a:lnTo>
                    <a:lnTo>
                      <a:pt x="294" y="56"/>
                    </a:lnTo>
                    <a:lnTo>
                      <a:pt x="293" y="54"/>
                    </a:lnTo>
                    <a:lnTo>
                      <a:pt x="292" y="52"/>
                    </a:lnTo>
                    <a:lnTo>
                      <a:pt x="291" y="51"/>
                    </a:lnTo>
                    <a:lnTo>
                      <a:pt x="291" y="49"/>
                    </a:lnTo>
                    <a:lnTo>
                      <a:pt x="290" y="47"/>
                    </a:lnTo>
                    <a:lnTo>
                      <a:pt x="289" y="45"/>
                    </a:lnTo>
                    <a:lnTo>
                      <a:pt x="288" y="44"/>
                    </a:lnTo>
                    <a:lnTo>
                      <a:pt x="287" y="42"/>
                    </a:lnTo>
                    <a:lnTo>
                      <a:pt x="286" y="40"/>
                    </a:lnTo>
                    <a:lnTo>
                      <a:pt x="286" y="39"/>
                    </a:lnTo>
                    <a:lnTo>
                      <a:pt x="285" y="37"/>
                    </a:lnTo>
                    <a:lnTo>
                      <a:pt x="284" y="36"/>
                    </a:lnTo>
                    <a:lnTo>
                      <a:pt x="283" y="34"/>
                    </a:lnTo>
                    <a:lnTo>
                      <a:pt x="282" y="33"/>
                    </a:lnTo>
                    <a:lnTo>
                      <a:pt x="281" y="31"/>
                    </a:lnTo>
                    <a:lnTo>
                      <a:pt x="280" y="30"/>
                    </a:lnTo>
                    <a:lnTo>
                      <a:pt x="279" y="29"/>
                    </a:lnTo>
                    <a:lnTo>
                      <a:pt x="279" y="27"/>
                    </a:lnTo>
                    <a:lnTo>
                      <a:pt x="278" y="26"/>
                    </a:lnTo>
                    <a:lnTo>
                      <a:pt x="277" y="25"/>
                    </a:lnTo>
                    <a:lnTo>
                      <a:pt x="276" y="22"/>
                    </a:lnTo>
                    <a:lnTo>
                      <a:pt x="275" y="20"/>
                    </a:lnTo>
                    <a:lnTo>
                      <a:pt x="273" y="18"/>
                    </a:lnTo>
                    <a:lnTo>
                      <a:pt x="272" y="16"/>
                    </a:lnTo>
                    <a:lnTo>
                      <a:pt x="270" y="14"/>
                    </a:lnTo>
                    <a:lnTo>
                      <a:pt x="269" y="12"/>
                    </a:lnTo>
                    <a:lnTo>
                      <a:pt x="268" y="11"/>
                    </a:lnTo>
                    <a:lnTo>
                      <a:pt x="267" y="9"/>
                    </a:lnTo>
                    <a:lnTo>
                      <a:pt x="265" y="8"/>
                    </a:lnTo>
                    <a:lnTo>
                      <a:pt x="265" y="7"/>
                    </a:lnTo>
                    <a:lnTo>
                      <a:pt x="263" y="5"/>
                    </a:lnTo>
                    <a:lnTo>
                      <a:pt x="261" y="3"/>
                    </a:lnTo>
                    <a:lnTo>
                      <a:pt x="260" y="2"/>
                    </a:lnTo>
                    <a:lnTo>
                      <a:pt x="259" y="1"/>
                    </a:lnTo>
                    <a:lnTo>
                      <a:pt x="257" y="0"/>
                    </a:lnTo>
                    <a:lnTo>
                      <a:pt x="256" y="0"/>
                    </a:lnTo>
                    <a:lnTo>
                      <a:pt x="255" y="1"/>
                    </a:lnTo>
                    <a:lnTo>
                      <a:pt x="254" y="2"/>
                    </a:lnTo>
                    <a:lnTo>
                      <a:pt x="253" y="3"/>
                    </a:lnTo>
                    <a:lnTo>
                      <a:pt x="253" y="5"/>
                    </a:lnTo>
                    <a:lnTo>
                      <a:pt x="252" y="6"/>
                    </a:lnTo>
                    <a:lnTo>
                      <a:pt x="252" y="7"/>
                    </a:lnTo>
                    <a:lnTo>
                      <a:pt x="251" y="9"/>
                    </a:lnTo>
                    <a:lnTo>
                      <a:pt x="251" y="10"/>
                    </a:lnTo>
                    <a:lnTo>
                      <a:pt x="251" y="12"/>
                    </a:lnTo>
                    <a:lnTo>
                      <a:pt x="250" y="14"/>
                    </a:lnTo>
                    <a:lnTo>
                      <a:pt x="250" y="15"/>
                    </a:lnTo>
                    <a:lnTo>
                      <a:pt x="250" y="18"/>
                    </a:lnTo>
                    <a:lnTo>
                      <a:pt x="249" y="19"/>
                    </a:lnTo>
                    <a:lnTo>
                      <a:pt x="248" y="21"/>
                    </a:lnTo>
                    <a:lnTo>
                      <a:pt x="248" y="23"/>
                    </a:lnTo>
                    <a:lnTo>
                      <a:pt x="247" y="25"/>
                    </a:lnTo>
                    <a:lnTo>
                      <a:pt x="246" y="26"/>
                    </a:lnTo>
                    <a:lnTo>
                      <a:pt x="245" y="27"/>
                    </a:lnTo>
                    <a:lnTo>
                      <a:pt x="244" y="29"/>
                    </a:lnTo>
                    <a:lnTo>
                      <a:pt x="243" y="30"/>
                    </a:lnTo>
                    <a:lnTo>
                      <a:pt x="242" y="31"/>
                    </a:lnTo>
                    <a:lnTo>
                      <a:pt x="241" y="33"/>
                    </a:lnTo>
                    <a:lnTo>
                      <a:pt x="240" y="34"/>
                    </a:lnTo>
                    <a:lnTo>
                      <a:pt x="238" y="35"/>
                    </a:lnTo>
                    <a:lnTo>
                      <a:pt x="236" y="37"/>
                    </a:lnTo>
                    <a:lnTo>
                      <a:pt x="234" y="40"/>
                    </a:lnTo>
                    <a:lnTo>
                      <a:pt x="232" y="41"/>
                    </a:lnTo>
                    <a:lnTo>
                      <a:pt x="231" y="42"/>
                    </a:lnTo>
                    <a:lnTo>
                      <a:pt x="230" y="43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6" y="47"/>
                    </a:lnTo>
                    <a:lnTo>
                      <a:pt x="225" y="48"/>
                    </a:lnTo>
                    <a:lnTo>
                      <a:pt x="223" y="50"/>
                    </a:lnTo>
                    <a:lnTo>
                      <a:pt x="223" y="51"/>
                    </a:lnTo>
                    <a:lnTo>
                      <a:pt x="221" y="52"/>
                    </a:lnTo>
                    <a:lnTo>
                      <a:pt x="220" y="54"/>
                    </a:lnTo>
                    <a:lnTo>
                      <a:pt x="219" y="56"/>
                    </a:lnTo>
                    <a:lnTo>
                      <a:pt x="218" y="57"/>
                    </a:lnTo>
                    <a:lnTo>
                      <a:pt x="217" y="59"/>
                    </a:lnTo>
                    <a:lnTo>
                      <a:pt x="216" y="61"/>
                    </a:lnTo>
                    <a:lnTo>
                      <a:pt x="215" y="63"/>
                    </a:lnTo>
                    <a:lnTo>
                      <a:pt x="214" y="65"/>
                    </a:lnTo>
                    <a:lnTo>
                      <a:pt x="213" y="67"/>
                    </a:lnTo>
                    <a:lnTo>
                      <a:pt x="212" y="69"/>
                    </a:lnTo>
                    <a:lnTo>
                      <a:pt x="212" y="71"/>
                    </a:lnTo>
                    <a:lnTo>
                      <a:pt x="211" y="73"/>
                    </a:lnTo>
                    <a:lnTo>
                      <a:pt x="210" y="75"/>
                    </a:lnTo>
                    <a:lnTo>
                      <a:pt x="210" y="77"/>
                    </a:lnTo>
                    <a:lnTo>
                      <a:pt x="209" y="79"/>
                    </a:lnTo>
                    <a:lnTo>
                      <a:pt x="208" y="81"/>
                    </a:lnTo>
                    <a:lnTo>
                      <a:pt x="208" y="83"/>
                    </a:lnTo>
                    <a:lnTo>
                      <a:pt x="207" y="85"/>
                    </a:lnTo>
                    <a:lnTo>
                      <a:pt x="207" y="87"/>
                    </a:lnTo>
                    <a:lnTo>
                      <a:pt x="207" y="89"/>
                    </a:lnTo>
                    <a:lnTo>
                      <a:pt x="206" y="91"/>
                    </a:lnTo>
                    <a:lnTo>
                      <a:pt x="206" y="93"/>
                    </a:lnTo>
                    <a:lnTo>
                      <a:pt x="206" y="95"/>
                    </a:lnTo>
                    <a:lnTo>
                      <a:pt x="205" y="97"/>
                    </a:lnTo>
                    <a:lnTo>
                      <a:pt x="205" y="98"/>
                    </a:lnTo>
                    <a:lnTo>
                      <a:pt x="205" y="100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5"/>
                    </a:lnTo>
                    <a:lnTo>
                      <a:pt x="205" y="107"/>
                    </a:lnTo>
                    <a:lnTo>
                      <a:pt x="205" y="109"/>
                    </a:lnTo>
                    <a:lnTo>
                      <a:pt x="205" y="110"/>
                    </a:lnTo>
                    <a:lnTo>
                      <a:pt x="205" y="112"/>
                    </a:lnTo>
                    <a:lnTo>
                      <a:pt x="205" y="113"/>
                    </a:lnTo>
                    <a:lnTo>
                      <a:pt x="205" y="114"/>
                    </a:lnTo>
                    <a:lnTo>
                      <a:pt x="205" y="116"/>
                    </a:lnTo>
                    <a:lnTo>
                      <a:pt x="205" y="117"/>
                    </a:lnTo>
                    <a:lnTo>
                      <a:pt x="205" y="118"/>
                    </a:lnTo>
                    <a:lnTo>
                      <a:pt x="206" y="119"/>
                    </a:lnTo>
                    <a:lnTo>
                      <a:pt x="206" y="121"/>
                    </a:lnTo>
                    <a:lnTo>
                      <a:pt x="206" y="122"/>
                    </a:lnTo>
                    <a:lnTo>
                      <a:pt x="205" y="123"/>
                    </a:lnTo>
                    <a:lnTo>
                      <a:pt x="204" y="124"/>
                    </a:lnTo>
                    <a:lnTo>
                      <a:pt x="203" y="124"/>
                    </a:lnTo>
                    <a:lnTo>
                      <a:pt x="202" y="124"/>
                    </a:lnTo>
                    <a:lnTo>
                      <a:pt x="200" y="124"/>
                    </a:lnTo>
                    <a:lnTo>
                      <a:pt x="199" y="124"/>
                    </a:lnTo>
                    <a:lnTo>
                      <a:pt x="198" y="123"/>
                    </a:lnTo>
                    <a:lnTo>
                      <a:pt x="196" y="122"/>
                    </a:lnTo>
                    <a:lnTo>
                      <a:pt x="195" y="121"/>
                    </a:lnTo>
                    <a:lnTo>
                      <a:pt x="194" y="120"/>
                    </a:lnTo>
                    <a:lnTo>
                      <a:pt x="192" y="118"/>
                    </a:lnTo>
                    <a:lnTo>
                      <a:pt x="192" y="117"/>
                    </a:lnTo>
                    <a:lnTo>
                      <a:pt x="191" y="115"/>
                    </a:lnTo>
                    <a:lnTo>
                      <a:pt x="191" y="114"/>
                    </a:lnTo>
                    <a:lnTo>
                      <a:pt x="191" y="112"/>
                    </a:lnTo>
                    <a:lnTo>
                      <a:pt x="191" y="110"/>
                    </a:lnTo>
                    <a:lnTo>
                      <a:pt x="192" y="107"/>
                    </a:lnTo>
                    <a:lnTo>
                      <a:pt x="192" y="105"/>
                    </a:lnTo>
                    <a:lnTo>
                      <a:pt x="192" y="103"/>
                    </a:lnTo>
                    <a:lnTo>
                      <a:pt x="193" y="102"/>
                    </a:lnTo>
                    <a:lnTo>
                      <a:pt x="193" y="101"/>
                    </a:lnTo>
                    <a:lnTo>
                      <a:pt x="193" y="99"/>
                    </a:lnTo>
                    <a:lnTo>
                      <a:pt x="193" y="98"/>
                    </a:lnTo>
                    <a:lnTo>
                      <a:pt x="193" y="97"/>
                    </a:lnTo>
                    <a:lnTo>
                      <a:pt x="193" y="95"/>
                    </a:lnTo>
                    <a:lnTo>
                      <a:pt x="194" y="94"/>
                    </a:lnTo>
                    <a:lnTo>
                      <a:pt x="194" y="93"/>
                    </a:lnTo>
                    <a:lnTo>
                      <a:pt x="194" y="91"/>
                    </a:lnTo>
                    <a:lnTo>
                      <a:pt x="194" y="90"/>
                    </a:lnTo>
                    <a:lnTo>
                      <a:pt x="194" y="89"/>
                    </a:lnTo>
                    <a:lnTo>
                      <a:pt x="194" y="86"/>
                    </a:lnTo>
                    <a:lnTo>
                      <a:pt x="194" y="85"/>
                    </a:lnTo>
                    <a:lnTo>
                      <a:pt x="193" y="83"/>
                    </a:lnTo>
                    <a:lnTo>
                      <a:pt x="192" y="82"/>
                    </a:lnTo>
                    <a:lnTo>
                      <a:pt x="190" y="81"/>
                    </a:lnTo>
                    <a:lnTo>
                      <a:pt x="189" y="81"/>
                    </a:lnTo>
                    <a:lnTo>
                      <a:pt x="186" y="81"/>
                    </a:lnTo>
                    <a:lnTo>
                      <a:pt x="184" y="82"/>
                    </a:lnTo>
                    <a:lnTo>
                      <a:pt x="183" y="83"/>
                    </a:lnTo>
                    <a:lnTo>
                      <a:pt x="181" y="83"/>
                    </a:lnTo>
                    <a:lnTo>
                      <a:pt x="180" y="84"/>
                    </a:lnTo>
                    <a:lnTo>
                      <a:pt x="179" y="85"/>
                    </a:lnTo>
                    <a:lnTo>
                      <a:pt x="177" y="86"/>
                    </a:lnTo>
                    <a:lnTo>
                      <a:pt x="176" y="86"/>
                    </a:lnTo>
                    <a:lnTo>
                      <a:pt x="174" y="87"/>
                    </a:lnTo>
                    <a:lnTo>
                      <a:pt x="173" y="89"/>
                    </a:lnTo>
                    <a:lnTo>
                      <a:pt x="172" y="90"/>
                    </a:lnTo>
                    <a:lnTo>
                      <a:pt x="171" y="91"/>
                    </a:lnTo>
                    <a:lnTo>
                      <a:pt x="169" y="93"/>
                    </a:lnTo>
                    <a:lnTo>
                      <a:pt x="168" y="94"/>
                    </a:lnTo>
                    <a:lnTo>
                      <a:pt x="167" y="96"/>
                    </a:lnTo>
                    <a:lnTo>
                      <a:pt x="165" y="97"/>
                    </a:lnTo>
                    <a:lnTo>
                      <a:pt x="164" y="99"/>
                    </a:lnTo>
                    <a:lnTo>
                      <a:pt x="162" y="100"/>
                    </a:lnTo>
                    <a:lnTo>
                      <a:pt x="161" y="102"/>
                    </a:lnTo>
                    <a:lnTo>
                      <a:pt x="160" y="104"/>
                    </a:lnTo>
                    <a:lnTo>
                      <a:pt x="159" y="106"/>
                    </a:lnTo>
                    <a:lnTo>
                      <a:pt x="158" y="108"/>
                    </a:lnTo>
                    <a:lnTo>
                      <a:pt x="156" y="109"/>
                    </a:lnTo>
                    <a:lnTo>
                      <a:pt x="156" y="111"/>
                    </a:lnTo>
                    <a:lnTo>
                      <a:pt x="155" y="113"/>
                    </a:lnTo>
                    <a:lnTo>
                      <a:pt x="154" y="115"/>
                    </a:lnTo>
                    <a:lnTo>
                      <a:pt x="153" y="117"/>
                    </a:lnTo>
                    <a:lnTo>
                      <a:pt x="152" y="119"/>
                    </a:lnTo>
                    <a:lnTo>
                      <a:pt x="152" y="121"/>
                    </a:lnTo>
                    <a:lnTo>
                      <a:pt x="152" y="124"/>
                    </a:lnTo>
                    <a:lnTo>
                      <a:pt x="151" y="126"/>
                    </a:lnTo>
                    <a:lnTo>
                      <a:pt x="151" y="128"/>
                    </a:lnTo>
                    <a:lnTo>
                      <a:pt x="151" y="130"/>
                    </a:lnTo>
                    <a:lnTo>
                      <a:pt x="151" y="132"/>
                    </a:lnTo>
                    <a:lnTo>
                      <a:pt x="151" y="134"/>
                    </a:lnTo>
                    <a:lnTo>
                      <a:pt x="152" y="136"/>
                    </a:lnTo>
                    <a:lnTo>
                      <a:pt x="152" y="139"/>
                    </a:lnTo>
                    <a:lnTo>
                      <a:pt x="153" y="141"/>
                    </a:lnTo>
                    <a:lnTo>
                      <a:pt x="154" y="144"/>
                    </a:lnTo>
                    <a:lnTo>
                      <a:pt x="154" y="146"/>
                    </a:lnTo>
                    <a:lnTo>
                      <a:pt x="155" y="148"/>
                    </a:lnTo>
                    <a:lnTo>
                      <a:pt x="156" y="151"/>
                    </a:lnTo>
                    <a:lnTo>
                      <a:pt x="157" y="153"/>
                    </a:lnTo>
                    <a:lnTo>
                      <a:pt x="158" y="156"/>
                    </a:lnTo>
                    <a:lnTo>
                      <a:pt x="159" y="158"/>
                    </a:lnTo>
                    <a:lnTo>
                      <a:pt x="160" y="161"/>
                    </a:lnTo>
                    <a:lnTo>
                      <a:pt x="161" y="163"/>
                    </a:lnTo>
                    <a:lnTo>
                      <a:pt x="162" y="165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4" y="171"/>
                    </a:lnTo>
                    <a:lnTo>
                      <a:pt x="165" y="173"/>
                    </a:lnTo>
                    <a:lnTo>
                      <a:pt x="165" y="175"/>
                    </a:lnTo>
                    <a:lnTo>
                      <a:pt x="166" y="176"/>
                    </a:lnTo>
                    <a:lnTo>
                      <a:pt x="166" y="178"/>
                    </a:lnTo>
                    <a:lnTo>
                      <a:pt x="166" y="179"/>
                    </a:lnTo>
                    <a:lnTo>
                      <a:pt x="165" y="181"/>
                    </a:lnTo>
                    <a:lnTo>
                      <a:pt x="165" y="182"/>
                    </a:lnTo>
                    <a:lnTo>
                      <a:pt x="164" y="184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0" y="185"/>
                    </a:lnTo>
                    <a:lnTo>
                      <a:pt x="159" y="185"/>
                    </a:lnTo>
                    <a:lnTo>
                      <a:pt x="158" y="185"/>
                    </a:lnTo>
                    <a:lnTo>
                      <a:pt x="156" y="184"/>
                    </a:lnTo>
                    <a:lnTo>
                      <a:pt x="155" y="182"/>
                    </a:lnTo>
                    <a:lnTo>
                      <a:pt x="155" y="181"/>
                    </a:lnTo>
                    <a:lnTo>
                      <a:pt x="154" y="180"/>
                    </a:lnTo>
                    <a:lnTo>
                      <a:pt x="154" y="178"/>
                    </a:lnTo>
                    <a:lnTo>
                      <a:pt x="153" y="177"/>
                    </a:lnTo>
                    <a:lnTo>
                      <a:pt x="153" y="176"/>
                    </a:lnTo>
                    <a:lnTo>
                      <a:pt x="153" y="174"/>
                    </a:lnTo>
                    <a:lnTo>
                      <a:pt x="152" y="173"/>
                    </a:lnTo>
                    <a:lnTo>
                      <a:pt x="152" y="171"/>
                    </a:lnTo>
                    <a:lnTo>
                      <a:pt x="152" y="170"/>
                    </a:lnTo>
                    <a:lnTo>
                      <a:pt x="151" y="168"/>
                    </a:lnTo>
                    <a:lnTo>
                      <a:pt x="151" y="166"/>
                    </a:lnTo>
                    <a:lnTo>
                      <a:pt x="150" y="165"/>
                    </a:lnTo>
                    <a:lnTo>
                      <a:pt x="150" y="163"/>
                    </a:lnTo>
                    <a:lnTo>
                      <a:pt x="149" y="162"/>
                    </a:lnTo>
                    <a:lnTo>
                      <a:pt x="149" y="160"/>
                    </a:lnTo>
                    <a:lnTo>
                      <a:pt x="148" y="159"/>
                    </a:lnTo>
                    <a:lnTo>
                      <a:pt x="147" y="157"/>
                    </a:lnTo>
                    <a:lnTo>
                      <a:pt x="145" y="155"/>
                    </a:lnTo>
                    <a:lnTo>
                      <a:pt x="143" y="154"/>
                    </a:lnTo>
                    <a:lnTo>
                      <a:pt x="141" y="154"/>
                    </a:lnTo>
                    <a:lnTo>
                      <a:pt x="139" y="154"/>
                    </a:lnTo>
                    <a:lnTo>
                      <a:pt x="138" y="155"/>
                    </a:lnTo>
                    <a:lnTo>
                      <a:pt x="137" y="155"/>
                    </a:lnTo>
                    <a:lnTo>
                      <a:pt x="136" y="156"/>
                    </a:lnTo>
                    <a:lnTo>
                      <a:pt x="135" y="157"/>
                    </a:lnTo>
                    <a:lnTo>
                      <a:pt x="134" y="158"/>
                    </a:lnTo>
                    <a:lnTo>
                      <a:pt x="133" y="159"/>
                    </a:lnTo>
                    <a:lnTo>
                      <a:pt x="133" y="160"/>
                    </a:lnTo>
                    <a:lnTo>
                      <a:pt x="132" y="162"/>
                    </a:lnTo>
                    <a:lnTo>
                      <a:pt x="131" y="163"/>
                    </a:lnTo>
                    <a:lnTo>
                      <a:pt x="131" y="165"/>
                    </a:lnTo>
                    <a:lnTo>
                      <a:pt x="130" y="166"/>
                    </a:lnTo>
                    <a:lnTo>
                      <a:pt x="130" y="168"/>
                    </a:lnTo>
                    <a:lnTo>
                      <a:pt x="129" y="169"/>
                    </a:lnTo>
                    <a:lnTo>
                      <a:pt x="129" y="171"/>
                    </a:lnTo>
                    <a:lnTo>
                      <a:pt x="129" y="173"/>
                    </a:lnTo>
                    <a:lnTo>
                      <a:pt x="128" y="174"/>
                    </a:lnTo>
                    <a:lnTo>
                      <a:pt x="128" y="176"/>
                    </a:lnTo>
                    <a:lnTo>
                      <a:pt x="127" y="177"/>
                    </a:lnTo>
                    <a:lnTo>
                      <a:pt x="127" y="179"/>
                    </a:lnTo>
                    <a:lnTo>
                      <a:pt x="126" y="180"/>
                    </a:lnTo>
                    <a:lnTo>
                      <a:pt x="126" y="182"/>
                    </a:lnTo>
                    <a:lnTo>
                      <a:pt x="125" y="182"/>
                    </a:lnTo>
                    <a:lnTo>
                      <a:pt x="124" y="184"/>
                    </a:lnTo>
                    <a:lnTo>
                      <a:pt x="123" y="185"/>
                    </a:lnTo>
                    <a:lnTo>
                      <a:pt x="121" y="186"/>
                    </a:lnTo>
                    <a:lnTo>
                      <a:pt x="119" y="187"/>
                    </a:lnTo>
                    <a:lnTo>
                      <a:pt x="117" y="186"/>
                    </a:lnTo>
                    <a:lnTo>
                      <a:pt x="116" y="186"/>
                    </a:lnTo>
                    <a:lnTo>
                      <a:pt x="115" y="185"/>
                    </a:lnTo>
                    <a:lnTo>
                      <a:pt x="113" y="184"/>
                    </a:lnTo>
                    <a:lnTo>
                      <a:pt x="113" y="184"/>
                    </a:lnTo>
                    <a:lnTo>
                      <a:pt x="111" y="182"/>
                    </a:lnTo>
                    <a:lnTo>
                      <a:pt x="111" y="181"/>
                    </a:lnTo>
                    <a:lnTo>
                      <a:pt x="110" y="179"/>
                    </a:lnTo>
                    <a:lnTo>
                      <a:pt x="110" y="177"/>
                    </a:lnTo>
                    <a:lnTo>
                      <a:pt x="110" y="175"/>
                    </a:lnTo>
                    <a:lnTo>
                      <a:pt x="110" y="174"/>
                    </a:lnTo>
                    <a:lnTo>
                      <a:pt x="110" y="173"/>
                    </a:lnTo>
                    <a:lnTo>
                      <a:pt x="111" y="171"/>
                    </a:lnTo>
                    <a:lnTo>
                      <a:pt x="111" y="170"/>
                    </a:lnTo>
                    <a:lnTo>
                      <a:pt x="111" y="168"/>
                    </a:lnTo>
                    <a:lnTo>
                      <a:pt x="111" y="166"/>
                    </a:lnTo>
                    <a:lnTo>
                      <a:pt x="112" y="164"/>
                    </a:lnTo>
                    <a:lnTo>
                      <a:pt x="112" y="162"/>
                    </a:lnTo>
                    <a:lnTo>
                      <a:pt x="113" y="160"/>
                    </a:lnTo>
                    <a:lnTo>
                      <a:pt x="113" y="158"/>
                    </a:lnTo>
                    <a:lnTo>
                      <a:pt x="113" y="155"/>
                    </a:lnTo>
                    <a:lnTo>
                      <a:pt x="113" y="154"/>
                    </a:lnTo>
                    <a:lnTo>
                      <a:pt x="114" y="153"/>
                    </a:lnTo>
                    <a:lnTo>
                      <a:pt x="114" y="151"/>
                    </a:lnTo>
                    <a:lnTo>
                      <a:pt x="114" y="150"/>
                    </a:lnTo>
                    <a:lnTo>
                      <a:pt x="114" y="148"/>
                    </a:lnTo>
                    <a:lnTo>
                      <a:pt x="114" y="147"/>
                    </a:lnTo>
                    <a:lnTo>
                      <a:pt x="114" y="146"/>
                    </a:lnTo>
                    <a:lnTo>
                      <a:pt x="114" y="144"/>
                    </a:lnTo>
                    <a:lnTo>
                      <a:pt x="114" y="143"/>
                    </a:lnTo>
                    <a:lnTo>
                      <a:pt x="114" y="141"/>
                    </a:lnTo>
                    <a:lnTo>
                      <a:pt x="114" y="139"/>
                    </a:lnTo>
                    <a:lnTo>
                      <a:pt x="115" y="138"/>
                    </a:lnTo>
                    <a:lnTo>
                      <a:pt x="115" y="136"/>
                    </a:lnTo>
                    <a:lnTo>
                      <a:pt x="115" y="134"/>
                    </a:lnTo>
                    <a:lnTo>
                      <a:pt x="115" y="133"/>
                    </a:lnTo>
                    <a:lnTo>
                      <a:pt x="115" y="131"/>
                    </a:lnTo>
                    <a:lnTo>
                      <a:pt x="115" y="129"/>
                    </a:lnTo>
                    <a:lnTo>
                      <a:pt x="115" y="128"/>
                    </a:lnTo>
                    <a:lnTo>
                      <a:pt x="114" y="126"/>
                    </a:lnTo>
                    <a:lnTo>
                      <a:pt x="114" y="124"/>
                    </a:lnTo>
                    <a:lnTo>
                      <a:pt x="114" y="122"/>
                    </a:lnTo>
                    <a:lnTo>
                      <a:pt x="114" y="120"/>
                    </a:lnTo>
                    <a:lnTo>
                      <a:pt x="114" y="118"/>
                    </a:lnTo>
                    <a:lnTo>
                      <a:pt x="114" y="117"/>
                    </a:lnTo>
                    <a:lnTo>
                      <a:pt x="113" y="115"/>
                    </a:lnTo>
                    <a:lnTo>
                      <a:pt x="113" y="113"/>
                    </a:lnTo>
                    <a:lnTo>
                      <a:pt x="113" y="111"/>
                    </a:lnTo>
                    <a:lnTo>
                      <a:pt x="113" y="109"/>
                    </a:lnTo>
                    <a:lnTo>
                      <a:pt x="112" y="108"/>
                    </a:lnTo>
                    <a:lnTo>
                      <a:pt x="112" y="106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1" y="101"/>
                    </a:lnTo>
                    <a:lnTo>
                      <a:pt x="111" y="99"/>
                    </a:lnTo>
                    <a:lnTo>
                      <a:pt x="110" y="98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109" y="93"/>
                    </a:lnTo>
                    <a:lnTo>
                      <a:pt x="109" y="91"/>
                    </a:lnTo>
                    <a:lnTo>
                      <a:pt x="108" y="90"/>
                    </a:lnTo>
                    <a:lnTo>
                      <a:pt x="108" y="88"/>
                    </a:lnTo>
                    <a:lnTo>
                      <a:pt x="107" y="86"/>
                    </a:lnTo>
                    <a:lnTo>
                      <a:pt x="107" y="85"/>
                    </a:lnTo>
                    <a:lnTo>
                      <a:pt x="106" y="84"/>
                    </a:lnTo>
                    <a:lnTo>
                      <a:pt x="106" y="82"/>
                    </a:lnTo>
                    <a:lnTo>
                      <a:pt x="105" y="81"/>
                    </a:lnTo>
                    <a:lnTo>
                      <a:pt x="105" y="80"/>
                    </a:lnTo>
                    <a:lnTo>
                      <a:pt x="104" y="79"/>
                    </a:lnTo>
                    <a:lnTo>
                      <a:pt x="104" y="77"/>
                    </a:lnTo>
                    <a:lnTo>
                      <a:pt x="103" y="76"/>
                    </a:lnTo>
                    <a:lnTo>
                      <a:pt x="102" y="74"/>
                    </a:lnTo>
                    <a:lnTo>
                      <a:pt x="102" y="73"/>
                    </a:lnTo>
                    <a:lnTo>
                      <a:pt x="101" y="70"/>
                    </a:lnTo>
                    <a:lnTo>
                      <a:pt x="100" y="68"/>
                    </a:lnTo>
                    <a:lnTo>
                      <a:pt x="98" y="65"/>
                    </a:lnTo>
                    <a:lnTo>
                      <a:pt x="97" y="63"/>
                    </a:lnTo>
                    <a:lnTo>
                      <a:pt x="96" y="61"/>
                    </a:lnTo>
                    <a:lnTo>
                      <a:pt x="95" y="59"/>
                    </a:lnTo>
                    <a:lnTo>
                      <a:pt x="93" y="57"/>
                    </a:lnTo>
                    <a:lnTo>
                      <a:pt x="92" y="55"/>
                    </a:lnTo>
                    <a:lnTo>
                      <a:pt x="90" y="54"/>
                    </a:lnTo>
                    <a:lnTo>
                      <a:pt x="89" y="52"/>
                    </a:lnTo>
                    <a:lnTo>
                      <a:pt x="88" y="51"/>
                    </a:lnTo>
                    <a:lnTo>
                      <a:pt x="87" y="49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3" y="41"/>
                    </a:lnTo>
                    <a:lnTo>
                      <a:pt x="72" y="40"/>
                    </a:lnTo>
                    <a:lnTo>
                      <a:pt x="71" y="40"/>
                    </a:lnTo>
                    <a:lnTo>
                      <a:pt x="70" y="39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1" y="37"/>
                    </a:lnTo>
                    <a:lnTo>
                      <a:pt x="59" y="36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5" y="38"/>
                    </a:lnTo>
                    <a:lnTo>
                      <a:pt x="55" y="39"/>
                    </a:lnTo>
                    <a:lnTo>
                      <a:pt x="55" y="41"/>
                    </a:lnTo>
                    <a:lnTo>
                      <a:pt x="55" y="4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7653159" y="5371262"/>
                <a:ext cx="573088" cy="533400"/>
              </a:xfrm>
              <a:custGeom>
                <a:avLst/>
                <a:gdLst>
                  <a:gd name="T0" fmla="*/ 31 w 361"/>
                  <a:gd name="T1" fmla="*/ 100 h 336"/>
                  <a:gd name="T2" fmla="*/ 7 w 361"/>
                  <a:gd name="T3" fmla="*/ 181 h 336"/>
                  <a:gd name="T4" fmla="*/ 5 w 361"/>
                  <a:gd name="T5" fmla="*/ 283 h 336"/>
                  <a:gd name="T6" fmla="*/ 62 w 361"/>
                  <a:gd name="T7" fmla="*/ 334 h 336"/>
                  <a:gd name="T8" fmla="*/ 117 w 361"/>
                  <a:gd name="T9" fmla="*/ 313 h 336"/>
                  <a:gd name="T10" fmla="*/ 148 w 361"/>
                  <a:gd name="T11" fmla="*/ 267 h 336"/>
                  <a:gd name="T12" fmla="*/ 155 w 361"/>
                  <a:gd name="T13" fmla="*/ 280 h 336"/>
                  <a:gd name="T14" fmla="*/ 174 w 361"/>
                  <a:gd name="T15" fmla="*/ 330 h 336"/>
                  <a:gd name="T16" fmla="*/ 219 w 361"/>
                  <a:gd name="T17" fmla="*/ 332 h 336"/>
                  <a:gd name="T18" fmla="*/ 267 w 361"/>
                  <a:gd name="T19" fmla="*/ 301 h 336"/>
                  <a:gd name="T20" fmla="*/ 317 w 361"/>
                  <a:gd name="T21" fmla="*/ 309 h 336"/>
                  <a:gd name="T22" fmla="*/ 358 w 361"/>
                  <a:gd name="T23" fmla="*/ 276 h 336"/>
                  <a:gd name="T24" fmla="*/ 356 w 361"/>
                  <a:gd name="T25" fmla="*/ 233 h 336"/>
                  <a:gd name="T26" fmla="*/ 340 w 361"/>
                  <a:gd name="T27" fmla="*/ 189 h 336"/>
                  <a:gd name="T28" fmla="*/ 337 w 361"/>
                  <a:gd name="T29" fmla="*/ 138 h 336"/>
                  <a:gd name="T30" fmla="*/ 304 w 361"/>
                  <a:gd name="T31" fmla="*/ 153 h 336"/>
                  <a:gd name="T32" fmla="*/ 289 w 361"/>
                  <a:gd name="T33" fmla="*/ 152 h 336"/>
                  <a:gd name="T34" fmla="*/ 296 w 361"/>
                  <a:gd name="T35" fmla="*/ 101 h 336"/>
                  <a:gd name="T36" fmla="*/ 273 w 361"/>
                  <a:gd name="T37" fmla="*/ 40 h 336"/>
                  <a:gd name="T38" fmla="*/ 244 w 361"/>
                  <a:gd name="T39" fmla="*/ 1 h 336"/>
                  <a:gd name="T40" fmla="*/ 220 w 361"/>
                  <a:gd name="T41" fmla="*/ 47 h 336"/>
                  <a:gd name="T42" fmla="*/ 200 w 361"/>
                  <a:gd name="T43" fmla="*/ 101 h 336"/>
                  <a:gd name="T44" fmla="*/ 182 w 361"/>
                  <a:gd name="T45" fmla="*/ 107 h 336"/>
                  <a:gd name="T46" fmla="*/ 164 w 361"/>
                  <a:gd name="T47" fmla="*/ 92 h 336"/>
                  <a:gd name="T48" fmla="*/ 148 w 361"/>
                  <a:gd name="T49" fmla="*/ 150 h 336"/>
                  <a:gd name="T50" fmla="*/ 144 w 361"/>
                  <a:gd name="T51" fmla="*/ 172 h 336"/>
                  <a:gd name="T52" fmla="*/ 121 w 361"/>
                  <a:gd name="T53" fmla="*/ 169 h 336"/>
                  <a:gd name="T54" fmla="*/ 101 w 361"/>
                  <a:gd name="T55" fmla="*/ 170 h 336"/>
                  <a:gd name="T56" fmla="*/ 103 w 361"/>
                  <a:gd name="T57" fmla="*/ 122 h 336"/>
                  <a:gd name="T58" fmla="*/ 89 w 361"/>
                  <a:gd name="T59" fmla="*/ 78 h 336"/>
                  <a:gd name="T60" fmla="*/ 76 w 361"/>
                  <a:gd name="T61" fmla="*/ 71 h 336"/>
                  <a:gd name="T62" fmla="*/ 93 w 361"/>
                  <a:gd name="T63" fmla="*/ 121 h 336"/>
                  <a:gd name="T64" fmla="*/ 90 w 361"/>
                  <a:gd name="T65" fmla="*/ 168 h 336"/>
                  <a:gd name="T66" fmla="*/ 120 w 361"/>
                  <a:gd name="T67" fmla="*/ 199 h 336"/>
                  <a:gd name="T68" fmla="*/ 135 w 361"/>
                  <a:gd name="T69" fmla="*/ 173 h 336"/>
                  <a:gd name="T70" fmla="*/ 164 w 361"/>
                  <a:gd name="T71" fmla="*/ 178 h 336"/>
                  <a:gd name="T72" fmla="*/ 153 w 361"/>
                  <a:gd name="T73" fmla="*/ 125 h 336"/>
                  <a:gd name="T74" fmla="*/ 174 w 361"/>
                  <a:gd name="T75" fmla="*/ 109 h 336"/>
                  <a:gd name="T76" fmla="*/ 205 w 361"/>
                  <a:gd name="T77" fmla="*/ 126 h 336"/>
                  <a:gd name="T78" fmla="*/ 206 w 361"/>
                  <a:gd name="T79" fmla="*/ 77 h 336"/>
                  <a:gd name="T80" fmla="*/ 247 w 361"/>
                  <a:gd name="T81" fmla="*/ 20 h 336"/>
                  <a:gd name="T82" fmla="*/ 271 w 361"/>
                  <a:gd name="T83" fmla="*/ 53 h 336"/>
                  <a:gd name="T84" fmla="*/ 288 w 361"/>
                  <a:gd name="T85" fmla="*/ 105 h 336"/>
                  <a:gd name="T86" fmla="*/ 277 w 361"/>
                  <a:gd name="T87" fmla="*/ 153 h 336"/>
                  <a:gd name="T88" fmla="*/ 287 w 361"/>
                  <a:gd name="T89" fmla="*/ 192 h 336"/>
                  <a:gd name="T90" fmla="*/ 316 w 361"/>
                  <a:gd name="T91" fmla="*/ 148 h 336"/>
                  <a:gd name="T92" fmla="*/ 330 w 361"/>
                  <a:gd name="T93" fmla="*/ 180 h 336"/>
                  <a:gd name="T94" fmla="*/ 350 w 361"/>
                  <a:gd name="T95" fmla="*/ 236 h 336"/>
                  <a:gd name="T96" fmla="*/ 343 w 361"/>
                  <a:gd name="T97" fmla="*/ 284 h 336"/>
                  <a:gd name="T98" fmla="*/ 293 w 361"/>
                  <a:gd name="T99" fmla="*/ 297 h 336"/>
                  <a:gd name="T100" fmla="*/ 247 w 361"/>
                  <a:gd name="T101" fmla="*/ 306 h 336"/>
                  <a:gd name="T102" fmla="*/ 199 w 361"/>
                  <a:gd name="T103" fmla="*/ 324 h 336"/>
                  <a:gd name="T104" fmla="*/ 158 w 361"/>
                  <a:gd name="T105" fmla="*/ 302 h 336"/>
                  <a:gd name="T106" fmla="*/ 173 w 361"/>
                  <a:gd name="T107" fmla="*/ 250 h 336"/>
                  <a:gd name="T108" fmla="*/ 128 w 361"/>
                  <a:gd name="T109" fmla="*/ 268 h 336"/>
                  <a:gd name="T110" fmla="*/ 106 w 361"/>
                  <a:gd name="T111" fmla="*/ 313 h 336"/>
                  <a:gd name="T112" fmla="*/ 57 w 361"/>
                  <a:gd name="T113" fmla="*/ 325 h 336"/>
                  <a:gd name="T114" fmla="*/ 15 w 361"/>
                  <a:gd name="T115" fmla="*/ 291 h 336"/>
                  <a:gd name="T116" fmla="*/ 9 w 361"/>
                  <a:gd name="T117" fmla="*/ 236 h 336"/>
                  <a:gd name="T118" fmla="*/ 13 w 361"/>
                  <a:gd name="T119" fmla="*/ 180 h 336"/>
                  <a:gd name="T120" fmla="*/ 32 w 361"/>
                  <a:gd name="T121" fmla="*/ 128 h 336"/>
                  <a:gd name="T122" fmla="*/ 48 w 361"/>
                  <a:gd name="T123" fmla="*/ 81 h 336"/>
                  <a:gd name="T124" fmla="*/ 46 w 361"/>
                  <a:gd name="T125" fmla="*/ 5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1" h="336">
                    <a:moveTo>
                      <a:pt x="46" y="52"/>
                    </a:moveTo>
                    <a:lnTo>
                      <a:pt x="45" y="53"/>
                    </a:lnTo>
                    <a:lnTo>
                      <a:pt x="45" y="54"/>
                    </a:lnTo>
                    <a:lnTo>
                      <a:pt x="45" y="56"/>
                    </a:lnTo>
                    <a:lnTo>
                      <a:pt x="45" y="58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42" y="67"/>
                    </a:lnTo>
                    <a:lnTo>
                      <a:pt x="42" y="69"/>
                    </a:lnTo>
                    <a:lnTo>
                      <a:pt x="41" y="72"/>
                    </a:lnTo>
                    <a:lnTo>
                      <a:pt x="40" y="74"/>
                    </a:lnTo>
                    <a:lnTo>
                      <a:pt x="40" y="75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39" y="79"/>
                    </a:lnTo>
                    <a:lnTo>
                      <a:pt x="38" y="80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7" y="85"/>
                    </a:lnTo>
                    <a:lnTo>
                      <a:pt x="36" y="86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4" y="91"/>
                    </a:lnTo>
                    <a:lnTo>
                      <a:pt x="34" y="93"/>
                    </a:lnTo>
                    <a:lnTo>
                      <a:pt x="33" y="95"/>
                    </a:lnTo>
                    <a:lnTo>
                      <a:pt x="32" y="96"/>
                    </a:lnTo>
                    <a:lnTo>
                      <a:pt x="32" y="99"/>
                    </a:lnTo>
                    <a:lnTo>
                      <a:pt x="31" y="100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29" y="106"/>
                    </a:lnTo>
                    <a:lnTo>
                      <a:pt x="28" y="108"/>
                    </a:lnTo>
                    <a:lnTo>
                      <a:pt x="27" y="110"/>
                    </a:lnTo>
                    <a:lnTo>
                      <a:pt x="27" y="113"/>
                    </a:lnTo>
                    <a:lnTo>
                      <a:pt x="26" y="115"/>
                    </a:lnTo>
                    <a:lnTo>
                      <a:pt x="25" y="117"/>
                    </a:lnTo>
                    <a:lnTo>
                      <a:pt x="25" y="119"/>
                    </a:lnTo>
                    <a:lnTo>
                      <a:pt x="24" y="122"/>
                    </a:lnTo>
                    <a:lnTo>
                      <a:pt x="23" y="124"/>
                    </a:lnTo>
                    <a:lnTo>
                      <a:pt x="22" y="127"/>
                    </a:lnTo>
                    <a:lnTo>
                      <a:pt x="21" y="129"/>
                    </a:lnTo>
                    <a:lnTo>
                      <a:pt x="21" y="132"/>
                    </a:lnTo>
                    <a:lnTo>
                      <a:pt x="20" y="134"/>
                    </a:lnTo>
                    <a:lnTo>
                      <a:pt x="19" y="137"/>
                    </a:lnTo>
                    <a:lnTo>
                      <a:pt x="18" y="140"/>
                    </a:lnTo>
                    <a:lnTo>
                      <a:pt x="17" y="143"/>
                    </a:lnTo>
                    <a:lnTo>
                      <a:pt x="16" y="146"/>
                    </a:lnTo>
                    <a:lnTo>
                      <a:pt x="16" y="149"/>
                    </a:lnTo>
                    <a:lnTo>
                      <a:pt x="15" y="152"/>
                    </a:lnTo>
                    <a:lnTo>
                      <a:pt x="14" y="155"/>
                    </a:lnTo>
                    <a:lnTo>
                      <a:pt x="13" y="158"/>
                    </a:lnTo>
                    <a:lnTo>
                      <a:pt x="12" y="161"/>
                    </a:lnTo>
                    <a:lnTo>
                      <a:pt x="11" y="165"/>
                    </a:lnTo>
                    <a:lnTo>
                      <a:pt x="10" y="168"/>
                    </a:lnTo>
                    <a:lnTo>
                      <a:pt x="9" y="171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7" y="181"/>
                    </a:lnTo>
                    <a:lnTo>
                      <a:pt x="6" y="185"/>
                    </a:lnTo>
                    <a:lnTo>
                      <a:pt x="5" y="188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4" y="199"/>
                    </a:lnTo>
                    <a:lnTo>
                      <a:pt x="3" y="202"/>
                    </a:lnTo>
                    <a:lnTo>
                      <a:pt x="3" y="206"/>
                    </a:lnTo>
                    <a:lnTo>
                      <a:pt x="2" y="209"/>
                    </a:lnTo>
                    <a:lnTo>
                      <a:pt x="2" y="213"/>
                    </a:lnTo>
                    <a:lnTo>
                      <a:pt x="1" y="217"/>
                    </a:lnTo>
                    <a:lnTo>
                      <a:pt x="1" y="220"/>
                    </a:lnTo>
                    <a:lnTo>
                      <a:pt x="1" y="224"/>
                    </a:lnTo>
                    <a:lnTo>
                      <a:pt x="1" y="227"/>
                    </a:lnTo>
                    <a:lnTo>
                      <a:pt x="0" y="230"/>
                    </a:lnTo>
                    <a:lnTo>
                      <a:pt x="0" y="234"/>
                    </a:lnTo>
                    <a:lnTo>
                      <a:pt x="0" y="237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8"/>
                    </a:lnTo>
                    <a:lnTo>
                      <a:pt x="0" y="251"/>
                    </a:lnTo>
                    <a:lnTo>
                      <a:pt x="1" y="255"/>
                    </a:lnTo>
                    <a:lnTo>
                      <a:pt x="1" y="258"/>
                    </a:lnTo>
                    <a:lnTo>
                      <a:pt x="1" y="261"/>
                    </a:lnTo>
                    <a:lnTo>
                      <a:pt x="1" y="264"/>
                    </a:lnTo>
                    <a:lnTo>
                      <a:pt x="2" y="268"/>
                    </a:lnTo>
                    <a:lnTo>
                      <a:pt x="2" y="271"/>
                    </a:lnTo>
                    <a:lnTo>
                      <a:pt x="3" y="274"/>
                    </a:lnTo>
                    <a:lnTo>
                      <a:pt x="3" y="277"/>
                    </a:lnTo>
                    <a:lnTo>
                      <a:pt x="4" y="280"/>
                    </a:lnTo>
                    <a:lnTo>
                      <a:pt x="5" y="283"/>
                    </a:lnTo>
                    <a:lnTo>
                      <a:pt x="5" y="286"/>
                    </a:lnTo>
                    <a:lnTo>
                      <a:pt x="6" y="288"/>
                    </a:lnTo>
                    <a:lnTo>
                      <a:pt x="7" y="291"/>
                    </a:lnTo>
                    <a:lnTo>
                      <a:pt x="8" y="294"/>
                    </a:lnTo>
                    <a:lnTo>
                      <a:pt x="9" y="297"/>
                    </a:lnTo>
                    <a:lnTo>
                      <a:pt x="10" y="299"/>
                    </a:lnTo>
                    <a:lnTo>
                      <a:pt x="11" y="302"/>
                    </a:lnTo>
                    <a:lnTo>
                      <a:pt x="12" y="304"/>
                    </a:lnTo>
                    <a:lnTo>
                      <a:pt x="14" y="307"/>
                    </a:lnTo>
                    <a:lnTo>
                      <a:pt x="15" y="309"/>
                    </a:lnTo>
                    <a:lnTo>
                      <a:pt x="17" y="311"/>
                    </a:lnTo>
                    <a:lnTo>
                      <a:pt x="19" y="313"/>
                    </a:lnTo>
                    <a:lnTo>
                      <a:pt x="20" y="315"/>
                    </a:lnTo>
                    <a:lnTo>
                      <a:pt x="22" y="317"/>
                    </a:lnTo>
                    <a:lnTo>
                      <a:pt x="24" y="319"/>
                    </a:lnTo>
                    <a:lnTo>
                      <a:pt x="26" y="321"/>
                    </a:lnTo>
                    <a:lnTo>
                      <a:pt x="28" y="323"/>
                    </a:lnTo>
                    <a:lnTo>
                      <a:pt x="30" y="324"/>
                    </a:lnTo>
                    <a:lnTo>
                      <a:pt x="32" y="326"/>
                    </a:lnTo>
                    <a:lnTo>
                      <a:pt x="35" y="327"/>
                    </a:lnTo>
                    <a:lnTo>
                      <a:pt x="37" y="328"/>
                    </a:lnTo>
                    <a:lnTo>
                      <a:pt x="39" y="329"/>
                    </a:lnTo>
                    <a:lnTo>
                      <a:pt x="42" y="331"/>
                    </a:lnTo>
                    <a:lnTo>
                      <a:pt x="45" y="331"/>
                    </a:lnTo>
                    <a:lnTo>
                      <a:pt x="48" y="332"/>
                    </a:lnTo>
                    <a:lnTo>
                      <a:pt x="51" y="332"/>
                    </a:lnTo>
                    <a:lnTo>
                      <a:pt x="54" y="333"/>
                    </a:lnTo>
                    <a:lnTo>
                      <a:pt x="57" y="333"/>
                    </a:lnTo>
                    <a:lnTo>
                      <a:pt x="59" y="333"/>
                    </a:lnTo>
                    <a:lnTo>
                      <a:pt x="62" y="334"/>
                    </a:lnTo>
                    <a:lnTo>
                      <a:pt x="65" y="334"/>
                    </a:lnTo>
                    <a:lnTo>
                      <a:pt x="67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9" y="334"/>
                    </a:lnTo>
                    <a:lnTo>
                      <a:pt x="81" y="334"/>
                    </a:lnTo>
                    <a:lnTo>
                      <a:pt x="83" y="334"/>
                    </a:lnTo>
                    <a:lnTo>
                      <a:pt x="85" y="334"/>
                    </a:lnTo>
                    <a:lnTo>
                      <a:pt x="87" y="333"/>
                    </a:lnTo>
                    <a:lnTo>
                      <a:pt x="89" y="333"/>
                    </a:lnTo>
                    <a:lnTo>
                      <a:pt x="91" y="333"/>
                    </a:lnTo>
                    <a:lnTo>
                      <a:pt x="93" y="332"/>
                    </a:lnTo>
                    <a:lnTo>
                      <a:pt x="94" y="332"/>
                    </a:lnTo>
                    <a:lnTo>
                      <a:pt x="96" y="332"/>
                    </a:lnTo>
                    <a:lnTo>
                      <a:pt x="97" y="332"/>
                    </a:lnTo>
                    <a:lnTo>
                      <a:pt x="98" y="331"/>
                    </a:lnTo>
                    <a:lnTo>
                      <a:pt x="100" y="330"/>
                    </a:lnTo>
                    <a:lnTo>
                      <a:pt x="101" y="330"/>
                    </a:lnTo>
                    <a:lnTo>
                      <a:pt x="103" y="329"/>
                    </a:lnTo>
                    <a:lnTo>
                      <a:pt x="105" y="328"/>
                    </a:lnTo>
                    <a:lnTo>
                      <a:pt x="107" y="326"/>
                    </a:lnTo>
                    <a:lnTo>
                      <a:pt x="109" y="325"/>
                    </a:lnTo>
                    <a:lnTo>
                      <a:pt x="111" y="323"/>
                    </a:lnTo>
                    <a:lnTo>
                      <a:pt x="112" y="321"/>
                    </a:lnTo>
                    <a:lnTo>
                      <a:pt x="113" y="320"/>
                    </a:lnTo>
                    <a:lnTo>
                      <a:pt x="115" y="317"/>
                    </a:lnTo>
                    <a:lnTo>
                      <a:pt x="116" y="316"/>
                    </a:lnTo>
                    <a:lnTo>
                      <a:pt x="117" y="313"/>
                    </a:lnTo>
                    <a:lnTo>
                      <a:pt x="117" y="311"/>
                    </a:lnTo>
                    <a:lnTo>
                      <a:pt x="118" y="309"/>
                    </a:lnTo>
                    <a:lnTo>
                      <a:pt x="119" y="307"/>
                    </a:lnTo>
                    <a:lnTo>
                      <a:pt x="119" y="305"/>
                    </a:lnTo>
                    <a:lnTo>
                      <a:pt x="120" y="303"/>
                    </a:lnTo>
                    <a:lnTo>
                      <a:pt x="120" y="301"/>
                    </a:lnTo>
                    <a:lnTo>
                      <a:pt x="121" y="299"/>
                    </a:lnTo>
                    <a:lnTo>
                      <a:pt x="121" y="297"/>
                    </a:lnTo>
                    <a:lnTo>
                      <a:pt x="121" y="295"/>
                    </a:lnTo>
                    <a:lnTo>
                      <a:pt x="121" y="293"/>
                    </a:lnTo>
                    <a:lnTo>
                      <a:pt x="122" y="291"/>
                    </a:lnTo>
                    <a:lnTo>
                      <a:pt x="122" y="289"/>
                    </a:lnTo>
                    <a:lnTo>
                      <a:pt x="122" y="287"/>
                    </a:lnTo>
                    <a:lnTo>
                      <a:pt x="123" y="285"/>
                    </a:lnTo>
                    <a:lnTo>
                      <a:pt x="123" y="284"/>
                    </a:lnTo>
                    <a:lnTo>
                      <a:pt x="124" y="283"/>
                    </a:lnTo>
                    <a:lnTo>
                      <a:pt x="124" y="281"/>
                    </a:lnTo>
                    <a:lnTo>
                      <a:pt x="125" y="280"/>
                    </a:lnTo>
                    <a:lnTo>
                      <a:pt x="126" y="280"/>
                    </a:lnTo>
                    <a:lnTo>
                      <a:pt x="128" y="278"/>
                    </a:lnTo>
                    <a:lnTo>
                      <a:pt x="130" y="276"/>
                    </a:lnTo>
                    <a:lnTo>
                      <a:pt x="133" y="275"/>
                    </a:lnTo>
                    <a:lnTo>
                      <a:pt x="135" y="274"/>
                    </a:lnTo>
                    <a:lnTo>
                      <a:pt x="138" y="272"/>
                    </a:lnTo>
                    <a:lnTo>
                      <a:pt x="140" y="271"/>
                    </a:lnTo>
                    <a:lnTo>
                      <a:pt x="141" y="270"/>
                    </a:lnTo>
                    <a:lnTo>
                      <a:pt x="143" y="270"/>
                    </a:lnTo>
                    <a:lnTo>
                      <a:pt x="144" y="269"/>
                    </a:lnTo>
                    <a:lnTo>
                      <a:pt x="145" y="269"/>
                    </a:lnTo>
                    <a:lnTo>
                      <a:pt x="148" y="267"/>
                    </a:lnTo>
                    <a:lnTo>
                      <a:pt x="150" y="266"/>
                    </a:lnTo>
                    <a:lnTo>
                      <a:pt x="152" y="264"/>
                    </a:lnTo>
                    <a:lnTo>
                      <a:pt x="154" y="261"/>
                    </a:lnTo>
                    <a:lnTo>
                      <a:pt x="155" y="260"/>
                    </a:lnTo>
                    <a:lnTo>
                      <a:pt x="156" y="259"/>
                    </a:lnTo>
                    <a:lnTo>
                      <a:pt x="156" y="257"/>
                    </a:lnTo>
                    <a:lnTo>
                      <a:pt x="157" y="257"/>
                    </a:lnTo>
                    <a:lnTo>
                      <a:pt x="159" y="255"/>
                    </a:lnTo>
                    <a:lnTo>
                      <a:pt x="161" y="254"/>
                    </a:lnTo>
                    <a:lnTo>
                      <a:pt x="162" y="253"/>
                    </a:lnTo>
                    <a:lnTo>
                      <a:pt x="163" y="252"/>
                    </a:lnTo>
                    <a:lnTo>
                      <a:pt x="164" y="252"/>
                    </a:lnTo>
                    <a:lnTo>
                      <a:pt x="165" y="253"/>
                    </a:lnTo>
                    <a:lnTo>
                      <a:pt x="166" y="253"/>
                    </a:lnTo>
                    <a:lnTo>
                      <a:pt x="167" y="254"/>
                    </a:lnTo>
                    <a:lnTo>
                      <a:pt x="167" y="256"/>
                    </a:lnTo>
                    <a:lnTo>
                      <a:pt x="168" y="257"/>
                    </a:lnTo>
                    <a:lnTo>
                      <a:pt x="167" y="259"/>
                    </a:lnTo>
                    <a:lnTo>
                      <a:pt x="167" y="261"/>
                    </a:lnTo>
                    <a:lnTo>
                      <a:pt x="167" y="262"/>
                    </a:lnTo>
                    <a:lnTo>
                      <a:pt x="167" y="264"/>
                    </a:lnTo>
                    <a:lnTo>
                      <a:pt x="166" y="265"/>
                    </a:lnTo>
                    <a:lnTo>
                      <a:pt x="166" y="267"/>
                    </a:lnTo>
                    <a:lnTo>
                      <a:pt x="165" y="269"/>
                    </a:lnTo>
                    <a:lnTo>
                      <a:pt x="163" y="271"/>
                    </a:lnTo>
                    <a:lnTo>
                      <a:pt x="162" y="273"/>
                    </a:lnTo>
                    <a:lnTo>
                      <a:pt x="161" y="275"/>
                    </a:lnTo>
                    <a:lnTo>
                      <a:pt x="159" y="277"/>
                    </a:lnTo>
                    <a:lnTo>
                      <a:pt x="157" y="279"/>
                    </a:lnTo>
                    <a:lnTo>
                      <a:pt x="155" y="280"/>
                    </a:lnTo>
                    <a:lnTo>
                      <a:pt x="154" y="282"/>
                    </a:lnTo>
                    <a:lnTo>
                      <a:pt x="152" y="284"/>
                    </a:lnTo>
                    <a:lnTo>
                      <a:pt x="151" y="286"/>
                    </a:lnTo>
                    <a:lnTo>
                      <a:pt x="150" y="287"/>
                    </a:lnTo>
                    <a:lnTo>
                      <a:pt x="149" y="288"/>
                    </a:lnTo>
                    <a:lnTo>
                      <a:pt x="149" y="289"/>
                    </a:lnTo>
                    <a:lnTo>
                      <a:pt x="149" y="291"/>
                    </a:lnTo>
                    <a:lnTo>
                      <a:pt x="148" y="292"/>
                    </a:lnTo>
                    <a:lnTo>
                      <a:pt x="148" y="293"/>
                    </a:lnTo>
                    <a:lnTo>
                      <a:pt x="148" y="295"/>
                    </a:lnTo>
                    <a:lnTo>
                      <a:pt x="148" y="297"/>
                    </a:lnTo>
                    <a:lnTo>
                      <a:pt x="148" y="298"/>
                    </a:lnTo>
                    <a:lnTo>
                      <a:pt x="148" y="300"/>
                    </a:lnTo>
                    <a:lnTo>
                      <a:pt x="149" y="302"/>
                    </a:lnTo>
                    <a:lnTo>
                      <a:pt x="150" y="304"/>
                    </a:lnTo>
                    <a:lnTo>
                      <a:pt x="150" y="306"/>
                    </a:lnTo>
                    <a:lnTo>
                      <a:pt x="151" y="308"/>
                    </a:lnTo>
                    <a:lnTo>
                      <a:pt x="152" y="310"/>
                    </a:lnTo>
                    <a:lnTo>
                      <a:pt x="153" y="312"/>
                    </a:lnTo>
                    <a:lnTo>
                      <a:pt x="154" y="314"/>
                    </a:lnTo>
                    <a:lnTo>
                      <a:pt x="156" y="316"/>
                    </a:lnTo>
                    <a:lnTo>
                      <a:pt x="158" y="318"/>
                    </a:lnTo>
                    <a:lnTo>
                      <a:pt x="160" y="320"/>
                    </a:lnTo>
                    <a:lnTo>
                      <a:pt x="161" y="322"/>
                    </a:lnTo>
                    <a:lnTo>
                      <a:pt x="163" y="323"/>
                    </a:lnTo>
                    <a:lnTo>
                      <a:pt x="165" y="325"/>
                    </a:lnTo>
                    <a:lnTo>
                      <a:pt x="168" y="327"/>
                    </a:lnTo>
                    <a:lnTo>
                      <a:pt x="170" y="328"/>
                    </a:lnTo>
                    <a:lnTo>
                      <a:pt x="173" y="330"/>
                    </a:lnTo>
                    <a:lnTo>
                      <a:pt x="174" y="330"/>
                    </a:lnTo>
                    <a:lnTo>
                      <a:pt x="175" y="331"/>
                    </a:lnTo>
                    <a:lnTo>
                      <a:pt x="177" y="332"/>
                    </a:lnTo>
                    <a:lnTo>
                      <a:pt x="178" y="332"/>
                    </a:lnTo>
                    <a:lnTo>
                      <a:pt x="179" y="332"/>
                    </a:lnTo>
                    <a:lnTo>
                      <a:pt x="181" y="333"/>
                    </a:lnTo>
                    <a:lnTo>
                      <a:pt x="182" y="333"/>
                    </a:lnTo>
                    <a:lnTo>
                      <a:pt x="184" y="334"/>
                    </a:lnTo>
                    <a:lnTo>
                      <a:pt x="185" y="334"/>
                    </a:lnTo>
                    <a:lnTo>
                      <a:pt x="187" y="335"/>
                    </a:lnTo>
                    <a:lnTo>
                      <a:pt x="188" y="335"/>
                    </a:lnTo>
                    <a:lnTo>
                      <a:pt x="190" y="335"/>
                    </a:lnTo>
                    <a:lnTo>
                      <a:pt x="191" y="336"/>
                    </a:lnTo>
                    <a:lnTo>
                      <a:pt x="192" y="336"/>
                    </a:lnTo>
                    <a:lnTo>
                      <a:pt x="194" y="336"/>
                    </a:lnTo>
                    <a:lnTo>
                      <a:pt x="196" y="336"/>
                    </a:lnTo>
                    <a:lnTo>
                      <a:pt x="197" y="336"/>
                    </a:lnTo>
                    <a:lnTo>
                      <a:pt x="199" y="336"/>
                    </a:lnTo>
                    <a:lnTo>
                      <a:pt x="200" y="336"/>
                    </a:lnTo>
                    <a:lnTo>
                      <a:pt x="202" y="336"/>
                    </a:lnTo>
                    <a:lnTo>
                      <a:pt x="204" y="336"/>
                    </a:lnTo>
                    <a:lnTo>
                      <a:pt x="205" y="336"/>
                    </a:lnTo>
                    <a:lnTo>
                      <a:pt x="207" y="336"/>
                    </a:lnTo>
                    <a:lnTo>
                      <a:pt x="209" y="336"/>
                    </a:lnTo>
                    <a:lnTo>
                      <a:pt x="210" y="335"/>
                    </a:lnTo>
                    <a:lnTo>
                      <a:pt x="212" y="335"/>
                    </a:lnTo>
                    <a:lnTo>
                      <a:pt x="213" y="335"/>
                    </a:lnTo>
                    <a:lnTo>
                      <a:pt x="215" y="334"/>
                    </a:lnTo>
                    <a:lnTo>
                      <a:pt x="216" y="334"/>
                    </a:lnTo>
                    <a:lnTo>
                      <a:pt x="218" y="333"/>
                    </a:lnTo>
                    <a:lnTo>
                      <a:pt x="219" y="332"/>
                    </a:lnTo>
                    <a:lnTo>
                      <a:pt x="221" y="332"/>
                    </a:lnTo>
                    <a:lnTo>
                      <a:pt x="223" y="332"/>
                    </a:lnTo>
                    <a:lnTo>
                      <a:pt x="224" y="331"/>
                    </a:lnTo>
                    <a:lnTo>
                      <a:pt x="226" y="330"/>
                    </a:lnTo>
                    <a:lnTo>
                      <a:pt x="228" y="330"/>
                    </a:lnTo>
                    <a:lnTo>
                      <a:pt x="229" y="329"/>
                    </a:lnTo>
                    <a:lnTo>
                      <a:pt x="231" y="328"/>
                    </a:lnTo>
                    <a:lnTo>
                      <a:pt x="232" y="327"/>
                    </a:lnTo>
                    <a:lnTo>
                      <a:pt x="234" y="326"/>
                    </a:lnTo>
                    <a:lnTo>
                      <a:pt x="235" y="325"/>
                    </a:lnTo>
                    <a:lnTo>
                      <a:pt x="236" y="324"/>
                    </a:lnTo>
                    <a:lnTo>
                      <a:pt x="237" y="323"/>
                    </a:lnTo>
                    <a:lnTo>
                      <a:pt x="239" y="323"/>
                    </a:lnTo>
                    <a:lnTo>
                      <a:pt x="241" y="321"/>
                    </a:lnTo>
                    <a:lnTo>
                      <a:pt x="243" y="319"/>
                    </a:lnTo>
                    <a:lnTo>
                      <a:pt x="245" y="318"/>
                    </a:lnTo>
                    <a:lnTo>
                      <a:pt x="247" y="316"/>
                    </a:lnTo>
                    <a:lnTo>
                      <a:pt x="249" y="315"/>
                    </a:lnTo>
                    <a:lnTo>
                      <a:pt x="250" y="313"/>
                    </a:lnTo>
                    <a:lnTo>
                      <a:pt x="251" y="312"/>
                    </a:lnTo>
                    <a:lnTo>
                      <a:pt x="253" y="311"/>
                    </a:lnTo>
                    <a:lnTo>
                      <a:pt x="255" y="308"/>
                    </a:lnTo>
                    <a:lnTo>
                      <a:pt x="257" y="306"/>
                    </a:lnTo>
                    <a:lnTo>
                      <a:pt x="259" y="304"/>
                    </a:lnTo>
                    <a:lnTo>
                      <a:pt x="260" y="303"/>
                    </a:lnTo>
                    <a:lnTo>
                      <a:pt x="261" y="302"/>
                    </a:lnTo>
                    <a:lnTo>
                      <a:pt x="263" y="301"/>
                    </a:lnTo>
                    <a:lnTo>
                      <a:pt x="264" y="301"/>
                    </a:lnTo>
                    <a:lnTo>
                      <a:pt x="265" y="301"/>
                    </a:lnTo>
                    <a:lnTo>
                      <a:pt x="267" y="301"/>
                    </a:lnTo>
                    <a:lnTo>
                      <a:pt x="268" y="302"/>
                    </a:lnTo>
                    <a:lnTo>
                      <a:pt x="269" y="303"/>
                    </a:lnTo>
                    <a:lnTo>
                      <a:pt x="270" y="303"/>
                    </a:lnTo>
                    <a:lnTo>
                      <a:pt x="272" y="304"/>
                    </a:lnTo>
                    <a:lnTo>
                      <a:pt x="273" y="305"/>
                    </a:lnTo>
                    <a:lnTo>
                      <a:pt x="275" y="305"/>
                    </a:lnTo>
                    <a:lnTo>
                      <a:pt x="277" y="306"/>
                    </a:lnTo>
                    <a:lnTo>
                      <a:pt x="279" y="306"/>
                    </a:lnTo>
                    <a:lnTo>
                      <a:pt x="281" y="307"/>
                    </a:lnTo>
                    <a:lnTo>
                      <a:pt x="283" y="308"/>
                    </a:lnTo>
                    <a:lnTo>
                      <a:pt x="285" y="308"/>
                    </a:lnTo>
                    <a:lnTo>
                      <a:pt x="287" y="309"/>
                    </a:lnTo>
                    <a:lnTo>
                      <a:pt x="289" y="309"/>
                    </a:lnTo>
                    <a:lnTo>
                      <a:pt x="292" y="309"/>
                    </a:lnTo>
                    <a:lnTo>
                      <a:pt x="294" y="310"/>
                    </a:lnTo>
                    <a:lnTo>
                      <a:pt x="295" y="310"/>
                    </a:lnTo>
                    <a:lnTo>
                      <a:pt x="296" y="310"/>
                    </a:lnTo>
                    <a:lnTo>
                      <a:pt x="298" y="310"/>
                    </a:lnTo>
                    <a:lnTo>
                      <a:pt x="299" y="310"/>
                    </a:lnTo>
                    <a:lnTo>
                      <a:pt x="302" y="310"/>
                    </a:lnTo>
                    <a:lnTo>
                      <a:pt x="304" y="310"/>
                    </a:lnTo>
                    <a:lnTo>
                      <a:pt x="305" y="310"/>
                    </a:lnTo>
                    <a:lnTo>
                      <a:pt x="307" y="310"/>
                    </a:lnTo>
                    <a:lnTo>
                      <a:pt x="308" y="310"/>
                    </a:lnTo>
                    <a:lnTo>
                      <a:pt x="310" y="310"/>
                    </a:lnTo>
                    <a:lnTo>
                      <a:pt x="311" y="310"/>
                    </a:lnTo>
                    <a:lnTo>
                      <a:pt x="312" y="309"/>
                    </a:lnTo>
                    <a:lnTo>
                      <a:pt x="314" y="309"/>
                    </a:lnTo>
                    <a:lnTo>
                      <a:pt x="315" y="309"/>
                    </a:lnTo>
                    <a:lnTo>
                      <a:pt x="317" y="309"/>
                    </a:lnTo>
                    <a:lnTo>
                      <a:pt x="318" y="308"/>
                    </a:lnTo>
                    <a:lnTo>
                      <a:pt x="319" y="308"/>
                    </a:lnTo>
                    <a:lnTo>
                      <a:pt x="320" y="308"/>
                    </a:lnTo>
                    <a:lnTo>
                      <a:pt x="322" y="307"/>
                    </a:lnTo>
                    <a:lnTo>
                      <a:pt x="323" y="307"/>
                    </a:lnTo>
                    <a:lnTo>
                      <a:pt x="325" y="306"/>
                    </a:lnTo>
                    <a:lnTo>
                      <a:pt x="326" y="306"/>
                    </a:lnTo>
                    <a:lnTo>
                      <a:pt x="327" y="305"/>
                    </a:lnTo>
                    <a:lnTo>
                      <a:pt x="329" y="305"/>
                    </a:lnTo>
                    <a:lnTo>
                      <a:pt x="330" y="304"/>
                    </a:lnTo>
                    <a:lnTo>
                      <a:pt x="332" y="303"/>
                    </a:lnTo>
                    <a:lnTo>
                      <a:pt x="333" y="302"/>
                    </a:lnTo>
                    <a:lnTo>
                      <a:pt x="334" y="302"/>
                    </a:lnTo>
                    <a:lnTo>
                      <a:pt x="336" y="301"/>
                    </a:lnTo>
                    <a:lnTo>
                      <a:pt x="337" y="300"/>
                    </a:lnTo>
                    <a:lnTo>
                      <a:pt x="339" y="299"/>
                    </a:lnTo>
                    <a:lnTo>
                      <a:pt x="340" y="298"/>
                    </a:lnTo>
                    <a:lnTo>
                      <a:pt x="341" y="297"/>
                    </a:lnTo>
                    <a:lnTo>
                      <a:pt x="343" y="296"/>
                    </a:lnTo>
                    <a:lnTo>
                      <a:pt x="345" y="294"/>
                    </a:lnTo>
                    <a:lnTo>
                      <a:pt x="348" y="292"/>
                    </a:lnTo>
                    <a:lnTo>
                      <a:pt x="350" y="289"/>
                    </a:lnTo>
                    <a:lnTo>
                      <a:pt x="352" y="287"/>
                    </a:lnTo>
                    <a:lnTo>
                      <a:pt x="352" y="285"/>
                    </a:lnTo>
                    <a:lnTo>
                      <a:pt x="353" y="284"/>
                    </a:lnTo>
                    <a:lnTo>
                      <a:pt x="354" y="283"/>
                    </a:lnTo>
                    <a:lnTo>
                      <a:pt x="355" y="282"/>
                    </a:lnTo>
                    <a:lnTo>
                      <a:pt x="356" y="279"/>
                    </a:lnTo>
                    <a:lnTo>
                      <a:pt x="358" y="277"/>
                    </a:lnTo>
                    <a:lnTo>
                      <a:pt x="358" y="276"/>
                    </a:lnTo>
                    <a:lnTo>
                      <a:pt x="358" y="274"/>
                    </a:lnTo>
                    <a:lnTo>
                      <a:pt x="359" y="273"/>
                    </a:lnTo>
                    <a:lnTo>
                      <a:pt x="359" y="271"/>
                    </a:lnTo>
                    <a:lnTo>
                      <a:pt x="359" y="270"/>
                    </a:lnTo>
                    <a:lnTo>
                      <a:pt x="360" y="269"/>
                    </a:lnTo>
                    <a:lnTo>
                      <a:pt x="360" y="267"/>
                    </a:lnTo>
                    <a:lnTo>
                      <a:pt x="360" y="266"/>
                    </a:lnTo>
                    <a:lnTo>
                      <a:pt x="360" y="264"/>
                    </a:lnTo>
                    <a:lnTo>
                      <a:pt x="360" y="263"/>
                    </a:lnTo>
                    <a:lnTo>
                      <a:pt x="360" y="262"/>
                    </a:lnTo>
                    <a:lnTo>
                      <a:pt x="361" y="260"/>
                    </a:lnTo>
                    <a:lnTo>
                      <a:pt x="361" y="259"/>
                    </a:lnTo>
                    <a:lnTo>
                      <a:pt x="361" y="257"/>
                    </a:lnTo>
                    <a:lnTo>
                      <a:pt x="361" y="256"/>
                    </a:lnTo>
                    <a:lnTo>
                      <a:pt x="361" y="255"/>
                    </a:lnTo>
                    <a:lnTo>
                      <a:pt x="360" y="253"/>
                    </a:lnTo>
                    <a:lnTo>
                      <a:pt x="360" y="252"/>
                    </a:lnTo>
                    <a:lnTo>
                      <a:pt x="360" y="250"/>
                    </a:lnTo>
                    <a:lnTo>
                      <a:pt x="360" y="248"/>
                    </a:lnTo>
                    <a:lnTo>
                      <a:pt x="359" y="247"/>
                    </a:lnTo>
                    <a:lnTo>
                      <a:pt x="359" y="246"/>
                    </a:lnTo>
                    <a:lnTo>
                      <a:pt x="359" y="244"/>
                    </a:lnTo>
                    <a:lnTo>
                      <a:pt x="359" y="243"/>
                    </a:lnTo>
                    <a:lnTo>
                      <a:pt x="358" y="241"/>
                    </a:lnTo>
                    <a:lnTo>
                      <a:pt x="358" y="240"/>
                    </a:lnTo>
                    <a:lnTo>
                      <a:pt x="358" y="238"/>
                    </a:lnTo>
                    <a:lnTo>
                      <a:pt x="357" y="237"/>
                    </a:lnTo>
                    <a:lnTo>
                      <a:pt x="357" y="236"/>
                    </a:lnTo>
                    <a:lnTo>
                      <a:pt x="356" y="234"/>
                    </a:lnTo>
                    <a:lnTo>
                      <a:pt x="356" y="233"/>
                    </a:lnTo>
                    <a:lnTo>
                      <a:pt x="356" y="232"/>
                    </a:lnTo>
                    <a:lnTo>
                      <a:pt x="355" y="230"/>
                    </a:lnTo>
                    <a:lnTo>
                      <a:pt x="355" y="229"/>
                    </a:lnTo>
                    <a:lnTo>
                      <a:pt x="354" y="228"/>
                    </a:lnTo>
                    <a:lnTo>
                      <a:pt x="354" y="226"/>
                    </a:lnTo>
                    <a:lnTo>
                      <a:pt x="353" y="225"/>
                    </a:lnTo>
                    <a:lnTo>
                      <a:pt x="353" y="224"/>
                    </a:lnTo>
                    <a:lnTo>
                      <a:pt x="352" y="222"/>
                    </a:lnTo>
                    <a:lnTo>
                      <a:pt x="352" y="221"/>
                    </a:lnTo>
                    <a:lnTo>
                      <a:pt x="351" y="220"/>
                    </a:lnTo>
                    <a:lnTo>
                      <a:pt x="351" y="218"/>
                    </a:lnTo>
                    <a:lnTo>
                      <a:pt x="350" y="217"/>
                    </a:lnTo>
                    <a:lnTo>
                      <a:pt x="350" y="216"/>
                    </a:lnTo>
                    <a:lnTo>
                      <a:pt x="348" y="213"/>
                    </a:lnTo>
                    <a:lnTo>
                      <a:pt x="348" y="211"/>
                    </a:lnTo>
                    <a:lnTo>
                      <a:pt x="347" y="210"/>
                    </a:lnTo>
                    <a:lnTo>
                      <a:pt x="346" y="209"/>
                    </a:lnTo>
                    <a:lnTo>
                      <a:pt x="346" y="207"/>
                    </a:lnTo>
                    <a:lnTo>
                      <a:pt x="345" y="206"/>
                    </a:lnTo>
                    <a:lnTo>
                      <a:pt x="344" y="203"/>
                    </a:lnTo>
                    <a:lnTo>
                      <a:pt x="344" y="201"/>
                    </a:lnTo>
                    <a:lnTo>
                      <a:pt x="343" y="200"/>
                    </a:lnTo>
                    <a:lnTo>
                      <a:pt x="343" y="199"/>
                    </a:lnTo>
                    <a:lnTo>
                      <a:pt x="342" y="197"/>
                    </a:lnTo>
                    <a:lnTo>
                      <a:pt x="342" y="196"/>
                    </a:lnTo>
                    <a:lnTo>
                      <a:pt x="341" y="195"/>
                    </a:lnTo>
                    <a:lnTo>
                      <a:pt x="341" y="193"/>
                    </a:lnTo>
                    <a:lnTo>
                      <a:pt x="341" y="192"/>
                    </a:lnTo>
                    <a:lnTo>
                      <a:pt x="341" y="191"/>
                    </a:lnTo>
                    <a:lnTo>
                      <a:pt x="340" y="189"/>
                    </a:lnTo>
                    <a:lnTo>
                      <a:pt x="340" y="188"/>
                    </a:lnTo>
                    <a:lnTo>
                      <a:pt x="340" y="187"/>
                    </a:lnTo>
                    <a:lnTo>
                      <a:pt x="339" y="185"/>
                    </a:lnTo>
                    <a:lnTo>
                      <a:pt x="339" y="184"/>
                    </a:lnTo>
                    <a:lnTo>
                      <a:pt x="339" y="183"/>
                    </a:lnTo>
                    <a:lnTo>
                      <a:pt x="338" y="181"/>
                    </a:lnTo>
                    <a:lnTo>
                      <a:pt x="338" y="180"/>
                    </a:lnTo>
                    <a:lnTo>
                      <a:pt x="338" y="179"/>
                    </a:lnTo>
                    <a:lnTo>
                      <a:pt x="338" y="178"/>
                    </a:lnTo>
                    <a:lnTo>
                      <a:pt x="337" y="176"/>
                    </a:lnTo>
                    <a:lnTo>
                      <a:pt x="337" y="175"/>
                    </a:lnTo>
                    <a:lnTo>
                      <a:pt x="337" y="173"/>
                    </a:lnTo>
                    <a:lnTo>
                      <a:pt x="337" y="170"/>
                    </a:lnTo>
                    <a:lnTo>
                      <a:pt x="337" y="169"/>
                    </a:lnTo>
                    <a:lnTo>
                      <a:pt x="337" y="167"/>
                    </a:lnTo>
                    <a:lnTo>
                      <a:pt x="336" y="166"/>
                    </a:lnTo>
                    <a:lnTo>
                      <a:pt x="336" y="165"/>
                    </a:lnTo>
                    <a:lnTo>
                      <a:pt x="336" y="162"/>
                    </a:lnTo>
                    <a:lnTo>
                      <a:pt x="336" y="160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3"/>
                    </a:lnTo>
                    <a:lnTo>
                      <a:pt x="336" y="151"/>
                    </a:lnTo>
                    <a:lnTo>
                      <a:pt x="336" y="149"/>
                    </a:lnTo>
                    <a:lnTo>
                      <a:pt x="336" y="146"/>
                    </a:lnTo>
                    <a:lnTo>
                      <a:pt x="336" y="144"/>
                    </a:lnTo>
                    <a:lnTo>
                      <a:pt x="337" y="143"/>
                    </a:lnTo>
                    <a:lnTo>
                      <a:pt x="337" y="141"/>
                    </a:lnTo>
                    <a:lnTo>
                      <a:pt x="337" y="139"/>
                    </a:lnTo>
                    <a:lnTo>
                      <a:pt x="337" y="138"/>
                    </a:lnTo>
                    <a:lnTo>
                      <a:pt x="338" y="136"/>
                    </a:lnTo>
                    <a:lnTo>
                      <a:pt x="338" y="135"/>
                    </a:lnTo>
                    <a:lnTo>
                      <a:pt x="338" y="133"/>
                    </a:lnTo>
                    <a:lnTo>
                      <a:pt x="338" y="132"/>
                    </a:lnTo>
                    <a:lnTo>
                      <a:pt x="338" y="131"/>
                    </a:lnTo>
                    <a:lnTo>
                      <a:pt x="338" y="129"/>
                    </a:lnTo>
                    <a:lnTo>
                      <a:pt x="337" y="128"/>
                    </a:lnTo>
                    <a:lnTo>
                      <a:pt x="336" y="127"/>
                    </a:lnTo>
                    <a:lnTo>
                      <a:pt x="335" y="127"/>
                    </a:lnTo>
                    <a:lnTo>
                      <a:pt x="334" y="127"/>
                    </a:lnTo>
                    <a:lnTo>
                      <a:pt x="333" y="127"/>
                    </a:lnTo>
                    <a:lnTo>
                      <a:pt x="331" y="127"/>
                    </a:lnTo>
                    <a:lnTo>
                      <a:pt x="329" y="127"/>
                    </a:lnTo>
                    <a:lnTo>
                      <a:pt x="328" y="128"/>
                    </a:lnTo>
                    <a:lnTo>
                      <a:pt x="326" y="129"/>
                    </a:lnTo>
                    <a:lnTo>
                      <a:pt x="323" y="130"/>
                    </a:lnTo>
                    <a:lnTo>
                      <a:pt x="321" y="132"/>
                    </a:lnTo>
                    <a:lnTo>
                      <a:pt x="319" y="134"/>
                    </a:lnTo>
                    <a:lnTo>
                      <a:pt x="318" y="136"/>
                    </a:lnTo>
                    <a:lnTo>
                      <a:pt x="316" y="137"/>
                    </a:lnTo>
                    <a:lnTo>
                      <a:pt x="315" y="138"/>
                    </a:lnTo>
                    <a:lnTo>
                      <a:pt x="314" y="140"/>
                    </a:lnTo>
                    <a:lnTo>
                      <a:pt x="312" y="141"/>
                    </a:lnTo>
                    <a:lnTo>
                      <a:pt x="311" y="143"/>
                    </a:lnTo>
                    <a:lnTo>
                      <a:pt x="310" y="144"/>
                    </a:lnTo>
                    <a:lnTo>
                      <a:pt x="309" y="146"/>
                    </a:lnTo>
                    <a:lnTo>
                      <a:pt x="307" y="148"/>
                    </a:lnTo>
                    <a:lnTo>
                      <a:pt x="306" y="150"/>
                    </a:lnTo>
                    <a:lnTo>
                      <a:pt x="305" y="151"/>
                    </a:lnTo>
                    <a:lnTo>
                      <a:pt x="304" y="153"/>
                    </a:lnTo>
                    <a:lnTo>
                      <a:pt x="303" y="155"/>
                    </a:lnTo>
                    <a:lnTo>
                      <a:pt x="301" y="157"/>
                    </a:lnTo>
                    <a:lnTo>
                      <a:pt x="300" y="159"/>
                    </a:lnTo>
                    <a:lnTo>
                      <a:pt x="299" y="161"/>
                    </a:lnTo>
                    <a:lnTo>
                      <a:pt x="298" y="163"/>
                    </a:lnTo>
                    <a:lnTo>
                      <a:pt x="296" y="164"/>
                    </a:lnTo>
                    <a:lnTo>
                      <a:pt x="295" y="166"/>
                    </a:lnTo>
                    <a:lnTo>
                      <a:pt x="294" y="167"/>
                    </a:lnTo>
                    <a:lnTo>
                      <a:pt x="293" y="169"/>
                    </a:lnTo>
                    <a:lnTo>
                      <a:pt x="292" y="170"/>
                    </a:lnTo>
                    <a:lnTo>
                      <a:pt x="291" y="172"/>
                    </a:lnTo>
                    <a:lnTo>
                      <a:pt x="290" y="173"/>
                    </a:lnTo>
                    <a:lnTo>
                      <a:pt x="289" y="174"/>
                    </a:lnTo>
                    <a:lnTo>
                      <a:pt x="287" y="176"/>
                    </a:lnTo>
                    <a:lnTo>
                      <a:pt x="285" y="176"/>
                    </a:lnTo>
                    <a:lnTo>
                      <a:pt x="284" y="176"/>
                    </a:lnTo>
                    <a:lnTo>
                      <a:pt x="283" y="176"/>
                    </a:lnTo>
                    <a:lnTo>
                      <a:pt x="281" y="174"/>
                    </a:lnTo>
                    <a:lnTo>
                      <a:pt x="281" y="172"/>
                    </a:lnTo>
                    <a:lnTo>
                      <a:pt x="281" y="170"/>
                    </a:lnTo>
                    <a:lnTo>
                      <a:pt x="282" y="167"/>
                    </a:lnTo>
                    <a:lnTo>
                      <a:pt x="283" y="166"/>
                    </a:lnTo>
                    <a:lnTo>
                      <a:pt x="283" y="164"/>
                    </a:lnTo>
                    <a:lnTo>
                      <a:pt x="284" y="163"/>
                    </a:lnTo>
                    <a:lnTo>
                      <a:pt x="285" y="161"/>
                    </a:lnTo>
                    <a:lnTo>
                      <a:pt x="285" y="160"/>
                    </a:lnTo>
                    <a:lnTo>
                      <a:pt x="286" y="158"/>
                    </a:lnTo>
                    <a:lnTo>
                      <a:pt x="287" y="156"/>
                    </a:lnTo>
                    <a:lnTo>
                      <a:pt x="288" y="154"/>
                    </a:lnTo>
                    <a:lnTo>
                      <a:pt x="289" y="152"/>
                    </a:lnTo>
                    <a:lnTo>
                      <a:pt x="290" y="150"/>
                    </a:lnTo>
                    <a:lnTo>
                      <a:pt x="291" y="148"/>
                    </a:lnTo>
                    <a:lnTo>
                      <a:pt x="292" y="146"/>
                    </a:lnTo>
                    <a:lnTo>
                      <a:pt x="293" y="143"/>
                    </a:lnTo>
                    <a:lnTo>
                      <a:pt x="294" y="141"/>
                    </a:lnTo>
                    <a:lnTo>
                      <a:pt x="294" y="139"/>
                    </a:lnTo>
                    <a:lnTo>
                      <a:pt x="294" y="138"/>
                    </a:lnTo>
                    <a:lnTo>
                      <a:pt x="295" y="137"/>
                    </a:lnTo>
                    <a:lnTo>
                      <a:pt x="295" y="135"/>
                    </a:lnTo>
                    <a:lnTo>
                      <a:pt x="296" y="134"/>
                    </a:lnTo>
                    <a:lnTo>
                      <a:pt x="296" y="132"/>
                    </a:lnTo>
                    <a:lnTo>
                      <a:pt x="296" y="131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297" y="127"/>
                    </a:lnTo>
                    <a:lnTo>
                      <a:pt x="297" y="126"/>
                    </a:lnTo>
                    <a:lnTo>
                      <a:pt x="297" y="124"/>
                    </a:lnTo>
                    <a:lnTo>
                      <a:pt x="297" y="122"/>
                    </a:lnTo>
                    <a:lnTo>
                      <a:pt x="297" y="121"/>
                    </a:lnTo>
                    <a:lnTo>
                      <a:pt x="297" y="119"/>
                    </a:lnTo>
                    <a:lnTo>
                      <a:pt x="297" y="118"/>
                    </a:lnTo>
                    <a:lnTo>
                      <a:pt x="297" y="116"/>
                    </a:lnTo>
                    <a:lnTo>
                      <a:pt x="297" y="114"/>
                    </a:lnTo>
                    <a:lnTo>
                      <a:pt x="297" y="112"/>
                    </a:lnTo>
                    <a:lnTo>
                      <a:pt x="297" y="111"/>
                    </a:lnTo>
                    <a:lnTo>
                      <a:pt x="297" y="109"/>
                    </a:lnTo>
                    <a:lnTo>
                      <a:pt x="296" y="107"/>
                    </a:lnTo>
                    <a:lnTo>
                      <a:pt x="296" y="105"/>
                    </a:lnTo>
                    <a:lnTo>
                      <a:pt x="296" y="103"/>
                    </a:lnTo>
                    <a:lnTo>
                      <a:pt x="296" y="101"/>
                    </a:lnTo>
                    <a:lnTo>
                      <a:pt x="295" y="99"/>
                    </a:lnTo>
                    <a:lnTo>
                      <a:pt x="295" y="97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3" y="91"/>
                    </a:lnTo>
                    <a:lnTo>
                      <a:pt x="293" y="89"/>
                    </a:lnTo>
                    <a:lnTo>
                      <a:pt x="292" y="87"/>
                    </a:lnTo>
                    <a:lnTo>
                      <a:pt x="292" y="85"/>
                    </a:lnTo>
                    <a:lnTo>
                      <a:pt x="291" y="83"/>
                    </a:lnTo>
                    <a:lnTo>
                      <a:pt x="290" y="81"/>
                    </a:lnTo>
                    <a:lnTo>
                      <a:pt x="290" y="79"/>
                    </a:lnTo>
                    <a:lnTo>
                      <a:pt x="289" y="77"/>
                    </a:lnTo>
                    <a:lnTo>
                      <a:pt x="288" y="75"/>
                    </a:lnTo>
                    <a:lnTo>
                      <a:pt x="287" y="73"/>
                    </a:lnTo>
                    <a:lnTo>
                      <a:pt x="287" y="71"/>
                    </a:lnTo>
                    <a:lnTo>
                      <a:pt x="286" y="69"/>
                    </a:lnTo>
                    <a:lnTo>
                      <a:pt x="285" y="66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3" y="60"/>
                    </a:lnTo>
                    <a:lnTo>
                      <a:pt x="282" y="58"/>
                    </a:lnTo>
                    <a:lnTo>
                      <a:pt x="281" y="56"/>
                    </a:lnTo>
                    <a:lnTo>
                      <a:pt x="280" y="54"/>
                    </a:lnTo>
                    <a:lnTo>
                      <a:pt x="279" y="52"/>
                    </a:lnTo>
                    <a:lnTo>
                      <a:pt x="278" y="50"/>
                    </a:lnTo>
                    <a:lnTo>
                      <a:pt x="277" y="48"/>
                    </a:lnTo>
                    <a:lnTo>
                      <a:pt x="277" y="46"/>
                    </a:lnTo>
                    <a:lnTo>
                      <a:pt x="275" y="44"/>
                    </a:lnTo>
                    <a:lnTo>
                      <a:pt x="274" y="42"/>
                    </a:lnTo>
                    <a:lnTo>
                      <a:pt x="273" y="40"/>
                    </a:lnTo>
                    <a:lnTo>
                      <a:pt x="273" y="38"/>
                    </a:lnTo>
                    <a:lnTo>
                      <a:pt x="272" y="36"/>
                    </a:lnTo>
                    <a:lnTo>
                      <a:pt x="271" y="35"/>
                    </a:lnTo>
                    <a:lnTo>
                      <a:pt x="270" y="33"/>
                    </a:lnTo>
                    <a:lnTo>
                      <a:pt x="269" y="31"/>
                    </a:lnTo>
                    <a:lnTo>
                      <a:pt x="268" y="29"/>
                    </a:lnTo>
                    <a:lnTo>
                      <a:pt x="267" y="27"/>
                    </a:lnTo>
                    <a:lnTo>
                      <a:pt x="267" y="26"/>
                    </a:lnTo>
                    <a:lnTo>
                      <a:pt x="266" y="25"/>
                    </a:lnTo>
                    <a:lnTo>
                      <a:pt x="265" y="23"/>
                    </a:lnTo>
                    <a:lnTo>
                      <a:pt x="264" y="22"/>
                    </a:lnTo>
                    <a:lnTo>
                      <a:pt x="263" y="20"/>
                    </a:lnTo>
                    <a:lnTo>
                      <a:pt x="263" y="19"/>
                    </a:lnTo>
                    <a:lnTo>
                      <a:pt x="262" y="17"/>
                    </a:lnTo>
                    <a:lnTo>
                      <a:pt x="261" y="16"/>
                    </a:lnTo>
                    <a:lnTo>
                      <a:pt x="260" y="15"/>
                    </a:lnTo>
                    <a:lnTo>
                      <a:pt x="259" y="13"/>
                    </a:lnTo>
                    <a:lnTo>
                      <a:pt x="258" y="11"/>
                    </a:lnTo>
                    <a:lnTo>
                      <a:pt x="256" y="9"/>
                    </a:lnTo>
                    <a:lnTo>
                      <a:pt x="255" y="7"/>
                    </a:lnTo>
                    <a:lnTo>
                      <a:pt x="253" y="6"/>
                    </a:lnTo>
                    <a:lnTo>
                      <a:pt x="252" y="4"/>
                    </a:lnTo>
                    <a:lnTo>
                      <a:pt x="251" y="4"/>
                    </a:lnTo>
                    <a:lnTo>
                      <a:pt x="249" y="2"/>
                    </a:lnTo>
                    <a:lnTo>
                      <a:pt x="248" y="1"/>
                    </a:lnTo>
                    <a:lnTo>
                      <a:pt x="247" y="0"/>
                    </a:lnTo>
                    <a:lnTo>
                      <a:pt x="246" y="0"/>
                    </a:lnTo>
                    <a:lnTo>
                      <a:pt x="245" y="0"/>
                    </a:lnTo>
                    <a:lnTo>
                      <a:pt x="244" y="1"/>
                    </a:lnTo>
                    <a:lnTo>
                      <a:pt x="244" y="1"/>
                    </a:lnTo>
                    <a:lnTo>
                      <a:pt x="244" y="3"/>
                    </a:lnTo>
                    <a:lnTo>
                      <a:pt x="243" y="4"/>
                    </a:lnTo>
                    <a:lnTo>
                      <a:pt x="243" y="6"/>
                    </a:lnTo>
                    <a:lnTo>
                      <a:pt x="243" y="8"/>
                    </a:lnTo>
                    <a:lnTo>
                      <a:pt x="243" y="10"/>
                    </a:lnTo>
                    <a:lnTo>
                      <a:pt x="243" y="11"/>
                    </a:lnTo>
                    <a:lnTo>
                      <a:pt x="242" y="13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41" y="17"/>
                    </a:lnTo>
                    <a:lnTo>
                      <a:pt x="241" y="18"/>
                    </a:lnTo>
                    <a:lnTo>
                      <a:pt x="241" y="20"/>
                    </a:lnTo>
                    <a:lnTo>
                      <a:pt x="241" y="22"/>
                    </a:lnTo>
                    <a:lnTo>
                      <a:pt x="240" y="23"/>
                    </a:lnTo>
                    <a:lnTo>
                      <a:pt x="239" y="25"/>
                    </a:lnTo>
                    <a:lnTo>
                      <a:pt x="238" y="26"/>
                    </a:lnTo>
                    <a:lnTo>
                      <a:pt x="238" y="27"/>
                    </a:lnTo>
                    <a:lnTo>
                      <a:pt x="236" y="29"/>
                    </a:lnTo>
                    <a:lnTo>
                      <a:pt x="236" y="30"/>
                    </a:lnTo>
                    <a:lnTo>
                      <a:pt x="234" y="31"/>
                    </a:lnTo>
                    <a:lnTo>
                      <a:pt x="233" y="33"/>
                    </a:lnTo>
                    <a:lnTo>
                      <a:pt x="232" y="35"/>
                    </a:lnTo>
                    <a:lnTo>
                      <a:pt x="231" y="36"/>
                    </a:lnTo>
                    <a:lnTo>
                      <a:pt x="229" y="37"/>
                    </a:lnTo>
                    <a:lnTo>
                      <a:pt x="228" y="39"/>
                    </a:lnTo>
                    <a:lnTo>
                      <a:pt x="226" y="40"/>
                    </a:lnTo>
                    <a:lnTo>
                      <a:pt x="225" y="42"/>
                    </a:lnTo>
                    <a:lnTo>
                      <a:pt x="223" y="43"/>
                    </a:lnTo>
                    <a:lnTo>
                      <a:pt x="222" y="45"/>
                    </a:lnTo>
                    <a:lnTo>
                      <a:pt x="220" y="47"/>
                    </a:lnTo>
                    <a:lnTo>
                      <a:pt x="219" y="48"/>
                    </a:lnTo>
                    <a:lnTo>
                      <a:pt x="217" y="50"/>
                    </a:lnTo>
                    <a:lnTo>
                      <a:pt x="215" y="51"/>
                    </a:lnTo>
                    <a:lnTo>
                      <a:pt x="214" y="53"/>
                    </a:lnTo>
                    <a:lnTo>
                      <a:pt x="213" y="54"/>
                    </a:lnTo>
                    <a:lnTo>
                      <a:pt x="211" y="56"/>
                    </a:lnTo>
                    <a:lnTo>
                      <a:pt x="210" y="58"/>
                    </a:lnTo>
                    <a:lnTo>
                      <a:pt x="209" y="59"/>
                    </a:lnTo>
                    <a:lnTo>
                      <a:pt x="207" y="61"/>
                    </a:lnTo>
                    <a:lnTo>
                      <a:pt x="206" y="63"/>
                    </a:lnTo>
                    <a:lnTo>
                      <a:pt x="205" y="65"/>
                    </a:lnTo>
                    <a:lnTo>
                      <a:pt x="204" y="66"/>
                    </a:lnTo>
                    <a:lnTo>
                      <a:pt x="203" y="68"/>
                    </a:lnTo>
                    <a:lnTo>
                      <a:pt x="202" y="70"/>
                    </a:lnTo>
                    <a:lnTo>
                      <a:pt x="202" y="72"/>
                    </a:lnTo>
                    <a:lnTo>
                      <a:pt x="201" y="74"/>
                    </a:lnTo>
                    <a:lnTo>
                      <a:pt x="200" y="76"/>
                    </a:lnTo>
                    <a:lnTo>
                      <a:pt x="200" y="77"/>
                    </a:lnTo>
                    <a:lnTo>
                      <a:pt x="199" y="79"/>
                    </a:lnTo>
                    <a:lnTo>
                      <a:pt x="199" y="81"/>
                    </a:lnTo>
                    <a:lnTo>
                      <a:pt x="199" y="83"/>
                    </a:lnTo>
                    <a:lnTo>
                      <a:pt x="199" y="85"/>
                    </a:lnTo>
                    <a:lnTo>
                      <a:pt x="199" y="87"/>
                    </a:lnTo>
                    <a:lnTo>
                      <a:pt x="199" y="89"/>
                    </a:lnTo>
                    <a:lnTo>
                      <a:pt x="199" y="91"/>
                    </a:lnTo>
                    <a:lnTo>
                      <a:pt x="199" y="93"/>
                    </a:lnTo>
                    <a:lnTo>
                      <a:pt x="199" y="95"/>
                    </a:lnTo>
                    <a:lnTo>
                      <a:pt x="199" y="97"/>
                    </a:lnTo>
                    <a:lnTo>
                      <a:pt x="200" y="99"/>
                    </a:lnTo>
                    <a:lnTo>
                      <a:pt x="200" y="101"/>
                    </a:lnTo>
                    <a:lnTo>
                      <a:pt x="200" y="103"/>
                    </a:lnTo>
                    <a:lnTo>
                      <a:pt x="200" y="105"/>
                    </a:lnTo>
                    <a:lnTo>
                      <a:pt x="201" y="107"/>
                    </a:lnTo>
                    <a:lnTo>
                      <a:pt x="201" y="109"/>
                    </a:lnTo>
                    <a:lnTo>
                      <a:pt x="201" y="111"/>
                    </a:lnTo>
                    <a:lnTo>
                      <a:pt x="201" y="112"/>
                    </a:lnTo>
                    <a:lnTo>
                      <a:pt x="201" y="114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1" y="118"/>
                    </a:lnTo>
                    <a:lnTo>
                      <a:pt x="201" y="119"/>
                    </a:lnTo>
                    <a:lnTo>
                      <a:pt x="200" y="121"/>
                    </a:lnTo>
                    <a:lnTo>
                      <a:pt x="200" y="122"/>
                    </a:lnTo>
                    <a:lnTo>
                      <a:pt x="199" y="124"/>
                    </a:lnTo>
                    <a:lnTo>
                      <a:pt x="198" y="126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2" y="126"/>
                    </a:lnTo>
                    <a:lnTo>
                      <a:pt x="191" y="125"/>
                    </a:lnTo>
                    <a:lnTo>
                      <a:pt x="189" y="123"/>
                    </a:lnTo>
                    <a:lnTo>
                      <a:pt x="187" y="121"/>
                    </a:lnTo>
                    <a:lnTo>
                      <a:pt x="187" y="119"/>
                    </a:lnTo>
                    <a:lnTo>
                      <a:pt x="186" y="118"/>
                    </a:lnTo>
                    <a:lnTo>
                      <a:pt x="185" y="116"/>
                    </a:lnTo>
                    <a:lnTo>
                      <a:pt x="185" y="115"/>
                    </a:lnTo>
                    <a:lnTo>
                      <a:pt x="184" y="113"/>
                    </a:lnTo>
                    <a:lnTo>
                      <a:pt x="184" y="112"/>
                    </a:lnTo>
                    <a:lnTo>
                      <a:pt x="183" y="110"/>
                    </a:lnTo>
                    <a:lnTo>
                      <a:pt x="183" y="108"/>
                    </a:lnTo>
                    <a:lnTo>
                      <a:pt x="182" y="107"/>
                    </a:lnTo>
                    <a:lnTo>
                      <a:pt x="182" y="105"/>
                    </a:lnTo>
                    <a:lnTo>
                      <a:pt x="181" y="103"/>
                    </a:lnTo>
                    <a:lnTo>
                      <a:pt x="181" y="102"/>
                    </a:lnTo>
                    <a:lnTo>
                      <a:pt x="181" y="100"/>
                    </a:lnTo>
                    <a:lnTo>
                      <a:pt x="180" y="98"/>
                    </a:lnTo>
                    <a:lnTo>
                      <a:pt x="180" y="97"/>
                    </a:lnTo>
                    <a:lnTo>
                      <a:pt x="180" y="95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1"/>
                    </a:lnTo>
                    <a:lnTo>
                      <a:pt x="181" y="90"/>
                    </a:lnTo>
                    <a:lnTo>
                      <a:pt x="181" y="87"/>
                    </a:lnTo>
                    <a:lnTo>
                      <a:pt x="181" y="85"/>
                    </a:lnTo>
                    <a:lnTo>
                      <a:pt x="181" y="83"/>
                    </a:lnTo>
                    <a:lnTo>
                      <a:pt x="181" y="81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78"/>
                    </a:lnTo>
                    <a:lnTo>
                      <a:pt x="180" y="78"/>
                    </a:lnTo>
                    <a:lnTo>
                      <a:pt x="179" y="78"/>
                    </a:lnTo>
                    <a:lnTo>
                      <a:pt x="177" y="79"/>
                    </a:lnTo>
                    <a:lnTo>
                      <a:pt x="176" y="80"/>
                    </a:lnTo>
                    <a:lnTo>
                      <a:pt x="174" y="82"/>
                    </a:lnTo>
                    <a:lnTo>
                      <a:pt x="173" y="83"/>
                    </a:lnTo>
                    <a:lnTo>
                      <a:pt x="171" y="84"/>
                    </a:lnTo>
                    <a:lnTo>
                      <a:pt x="170" y="85"/>
                    </a:lnTo>
                    <a:lnTo>
                      <a:pt x="169" y="87"/>
                    </a:lnTo>
                    <a:lnTo>
                      <a:pt x="167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2" y="95"/>
                    </a:lnTo>
                    <a:lnTo>
                      <a:pt x="160" y="97"/>
                    </a:lnTo>
                    <a:lnTo>
                      <a:pt x="158" y="99"/>
                    </a:lnTo>
                    <a:lnTo>
                      <a:pt x="157" y="101"/>
                    </a:lnTo>
                    <a:lnTo>
                      <a:pt x="155" y="103"/>
                    </a:lnTo>
                    <a:lnTo>
                      <a:pt x="154" y="105"/>
                    </a:lnTo>
                    <a:lnTo>
                      <a:pt x="152" y="107"/>
                    </a:lnTo>
                    <a:lnTo>
                      <a:pt x="151" y="110"/>
                    </a:lnTo>
                    <a:lnTo>
                      <a:pt x="150" y="112"/>
                    </a:lnTo>
                    <a:lnTo>
                      <a:pt x="149" y="114"/>
                    </a:lnTo>
                    <a:lnTo>
                      <a:pt x="148" y="116"/>
                    </a:lnTo>
                    <a:lnTo>
                      <a:pt x="148" y="118"/>
                    </a:lnTo>
                    <a:lnTo>
                      <a:pt x="147" y="120"/>
                    </a:lnTo>
                    <a:lnTo>
                      <a:pt x="146" y="122"/>
                    </a:lnTo>
                    <a:lnTo>
                      <a:pt x="146" y="124"/>
                    </a:lnTo>
                    <a:lnTo>
                      <a:pt x="145" y="126"/>
                    </a:lnTo>
                    <a:lnTo>
                      <a:pt x="145" y="128"/>
                    </a:lnTo>
                    <a:lnTo>
                      <a:pt x="145" y="129"/>
                    </a:lnTo>
                    <a:lnTo>
                      <a:pt x="145" y="131"/>
                    </a:lnTo>
                    <a:lnTo>
                      <a:pt x="145" y="133"/>
                    </a:lnTo>
                    <a:lnTo>
                      <a:pt x="145" y="135"/>
                    </a:lnTo>
                    <a:lnTo>
                      <a:pt x="145" y="136"/>
                    </a:lnTo>
                    <a:lnTo>
                      <a:pt x="145" y="138"/>
                    </a:lnTo>
                    <a:lnTo>
                      <a:pt x="145" y="140"/>
                    </a:lnTo>
                    <a:lnTo>
                      <a:pt x="146" y="142"/>
                    </a:lnTo>
                    <a:lnTo>
                      <a:pt x="146" y="144"/>
                    </a:lnTo>
                    <a:lnTo>
                      <a:pt x="147" y="145"/>
                    </a:lnTo>
                    <a:lnTo>
                      <a:pt x="147" y="147"/>
                    </a:lnTo>
                    <a:lnTo>
                      <a:pt x="148" y="149"/>
                    </a:lnTo>
                    <a:lnTo>
                      <a:pt x="148" y="150"/>
                    </a:lnTo>
                    <a:lnTo>
                      <a:pt x="149" y="152"/>
                    </a:lnTo>
                    <a:lnTo>
                      <a:pt x="150" y="154"/>
                    </a:lnTo>
                    <a:lnTo>
                      <a:pt x="151" y="156"/>
                    </a:lnTo>
                    <a:lnTo>
                      <a:pt x="152" y="157"/>
                    </a:lnTo>
                    <a:lnTo>
                      <a:pt x="153" y="159"/>
                    </a:lnTo>
                    <a:lnTo>
                      <a:pt x="153" y="160"/>
                    </a:lnTo>
                    <a:lnTo>
                      <a:pt x="154" y="162"/>
                    </a:lnTo>
                    <a:lnTo>
                      <a:pt x="154" y="163"/>
                    </a:lnTo>
                    <a:lnTo>
                      <a:pt x="155" y="165"/>
                    </a:lnTo>
                    <a:lnTo>
                      <a:pt x="156" y="166"/>
                    </a:lnTo>
                    <a:lnTo>
                      <a:pt x="156" y="168"/>
                    </a:lnTo>
                    <a:lnTo>
                      <a:pt x="157" y="169"/>
                    </a:lnTo>
                    <a:lnTo>
                      <a:pt x="157" y="171"/>
                    </a:lnTo>
                    <a:lnTo>
                      <a:pt x="157" y="172"/>
                    </a:lnTo>
                    <a:lnTo>
                      <a:pt x="158" y="174"/>
                    </a:lnTo>
                    <a:lnTo>
                      <a:pt x="158" y="176"/>
                    </a:lnTo>
                    <a:lnTo>
                      <a:pt x="158" y="179"/>
                    </a:lnTo>
                    <a:lnTo>
                      <a:pt x="158" y="180"/>
                    </a:lnTo>
                    <a:lnTo>
                      <a:pt x="157" y="182"/>
                    </a:lnTo>
                    <a:lnTo>
                      <a:pt x="157" y="183"/>
                    </a:lnTo>
                    <a:lnTo>
                      <a:pt x="156" y="184"/>
                    </a:lnTo>
                    <a:lnTo>
                      <a:pt x="155" y="184"/>
                    </a:lnTo>
                    <a:lnTo>
                      <a:pt x="153" y="184"/>
                    </a:lnTo>
                    <a:lnTo>
                      <a:pt x="152" y="183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7" y="178"/>
                    </a:lnTo>
                    <a:lnTo>
                      <a:pt x="145" y="176"/>
                    </a:lnTo>
                    <a:lnTo>
                      <a:pt x="144" y="173"/>
                    </a:lnTo>
                    <a:lnTo>
                      <a:pt x="144" y="172"/>
                    </a:lnTo>
                    <a:lnTo>
                      <a:pt x="143" y="171"/>
                    </a:lnTo>
                    <a:lnTo>
                      <a:pt x="143" y="169"/>
                    </a:lnTo>
                    <a:lnTo>
                      <a:pt x="143" y="168"/>
                    </a:lnTo>
                    <a:lnTo>
                      <a:pt x="143" y="167"/>
                    </a:lnTo>
                    <a:lnTo>
                      <a:pt x="142" y="165"/>
                    </a:lnTo>
                    <a:lnTo>
                      <a:pt x="142" y="164"/>
                    </a:lnTo>
                    <a:lnTo>
                      <a:pt x="142" y="163"/>
                    </a:lnTo>
                    <a:lnTo>
                      <a:pt x="142" y="161"/>
                    </a:lnTo>
                    <a:lnTo>
                      <a:pt x="141" y="160"/>
                    </a:lnTo>
                    <a:lnTo>
                      <a:pt x="141" y="158"/>
                    </a:lnTo>
                    <a:lnTo>
                      <a:pt x="141" y="157"/>
                    </a:lnTo>
                    <a:lnTo>
                      <a:pt x="140" y="155"/>
                    </a:lnTo>
                    <a:lnTo>
                      <a:pt x="139" y="153"/>
                    </a:lnTo>
                    <a:lnTo>
                      <a:pt x="138" y="152"/>
                    </a:lnTo>
                    <a:lnTo>
                      <a:pt x="137" y="150"/>
                    </a:lnTo>
                    <a:lnTo>
                      <a:pt x="136" y="150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0" y="151"/>
                    </a:lnTo>
                    <a:lnTo>
                      <a:pt x="129" y="153"/>
                    </a:lnTo>
                    <a:lnTo>
                      <a:pt x="128" y="154"/>
                    </a:lnTo>
                    <a:lnTo>
                      <a:pt x="126" y="156"/>
                    </a:lnTo>
                    <a:lnTo>
                      <a:pt x="125" y="159"/>
                    </a:lnTo>
                    <a:lnTo>
                      <a:pt x="124" y="160"/>
                    </a:lnTo>
                    <a:lnTo>
                      <a:pt x="124" y="161"/>
                    </a:lnTo>
                    <a:lnTo>
                      <a:pt x="123" y="163"/>
                    </a:lnTo>
                    <a:lnTo>
                      <a:pt x="123" y="164"/>
                    </a:lnTo>
                    <a:lnTo>
                      <a:pt x="122" y="166"/>
                    </a:lnTo>
                    <a:lnTo>
                      <a:pt x="122" y="167"/>
                    </a:lnTo>
                    <a:lnTo>
                      <a:pt x="121" y="169"/>
                    </a:lnTo>
                    <a:lnTo>
                      <a:pt x="121" y="170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20" y="174"/>
                    </a:lnTo>
                    <a:lnTo>
                      <a:pt x="119" y="176"/>
                    </a:lnTo>
                    <a:lnTo>
                      <a:pt x="119" y="177"/>
                    </a:lnTo>
                    <a:lnTo>
                      <a:pt x="118" y="179"/>
                    </a:lnTo>
                    <a:lnTo>
                      <a:pt x="117" y="180"/>
                    </a:lnTo>
                    <a:lnTo>
                      <a:pt x="117" y="181"/>
                    </a:lnTo>
                    <a:lnTo>
                      <a:pt x="116" y="182"/>
                    </a:lnTo>
                    <a:lnTo>
                      <a:pt x="116" y="184"/>
                    </a:lnTo>
                    <a:lnTo>
                      <a:pt x="115" y="185"/>
                    </a:lnTo>
                    <a:lnTo>
                      <a:pt x="115" y="186"/>
                    </a:lnTo>
                    <a:lnTo>
                      <a:pt x="113" y="187"/>
                    </a:lnTo>
                    <a:lnTo>
                      <a:pt x="112" y="189"/>
                    </a:lnTo>
                    <a:lnTo>
                      <a:pt x="110" y="189"/>
                    </a:lnTo>
                    <a:lnTo>
                      <a:pt x="110" y="190"/>
                    </a:lnTo>
                    <a:lnTo>
                      <a:pt x="108" y="190"/>
                    </a:lnTo>
                    <a:lnTo>
                      <a:pt x="107" y="189"/>
                    </a:lnTo>
                    <a:lnTo>
                      <a:pt x="105" y="188"/>
                    </a:lnTo>
                    <a:lnTo>
                      <a:pt x="104" y="187"/>
                    </a:lnTo>
                    <a:lnTo>
                      <a:pt x="103" y="186"/>
                    </a:lnTo>
                    <a:lnTo>
                      <a:pt x="102" y="184"/>
                    </a:lnTo>
                    <a:lnTo>
                      <a:pt x="101" y="182"/>
                    </a:lnTo>
                    <a:lnTo>
                      <a:pt x="101" y="180"/>
                    </a:lnTo>
                    <a:lnTo>
                      <a:pt x="100" y="179"/>
                    </a:lnTo>
                    <a:lnTo>
                      <a:pt x="100" y="176"/>
                    </a:lnTo>
                    <a:lnTo>
                      <a:pt x="100" y="174"/>
                    </a:lnTo>
                    <a:lnTo>
                      <a:pt x="101" y="172"/>
                    </a:lnTo>
                    <a:lnTo>
                      <a:pt x="101" y="170"/>
                    </a:lnTo>
                    <a:lnTo>
                      <a:pt x="101" y="169"/>
                    </a:lnTo>
                    <a:lnTo>
                      <a:pt x="101" y="167"/>
                    </a:lnTo>
                    <a:lnTo>
                      <a:pt x="101" y="165"/>
                    </a:lnTo>
                    <a:lnTo>
                      <a:pt x="102" y="164"/>
                    </a:lnTo>
                    <a:lnTo>
                      <a:pt x="102" y="162"/>
                    </a:lnTo>
                    <a:lnTo>
                      <a:pt x="102" y="160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3" y="154"/>
                    </a:lnTo>
                    <a:lnTo>
                      <a:pt x="103" y="152"/>
                    </a:lnTo>
                    <a:lnTo>
                      <a:pt x="103" y="150"/>
                    </a:lnTo>
                    <a:lnTo>
                      <a:pt x="103" y="147"/>
                    </a:lnTo>
                    <a:lnTo>
                      <a:pt x="103" y="145"/>
                    </a:lnTo>
                    <a:lnTo>
                      <a:pt x="104" y="143"/>
                    </a:lnTo>
                    <a:lnTo>
                      <a:pt x="104" y="141"/>
                    </a:lnTo>
                    <a:lnTo>
                      <a:pt x="104" y="139"/>
                    </a:lnTo>
                    <a:lnTo>
                      <a:pt x="104" y="138"/>
                    </a:lnTo>
                    <a:lnTo>
                      <a:pt x="104" y="137"/>
                    </a:lnTo>
                    <a:lnTo>
                      <a:pt x="104" y="136"/>
                    </a:lnTo>
                    <a:lnTo>
                      <a:pt x="104" y="134"/>
                    </a:lnTo>
                    <a:lnTo>
                      <a:pt x="104" y="133"/>
                    </a:lnTo>
                    <a:lnTo>
                      <a:pt x="104" y="132"/>
                    </a:lnTo>
                    <a:lnTo>
                      <a:pt x="104" y="130"/>
                    </a:lnTo>
                    <a:lnTo>
                      <a:pt x="103" y="129"/>
                    </a:lnTo>
                    <a:lnTo>
                      <a:pt x="103" y="128"/>
                    </a:lnTo>
                    <a:lnTo>
                      <a:pt x="103" y="127"/>
                    </a:lnTo>
                    <a:lnTo>
                      <a:pt x="103" y="126"/>
                    </a:lnTo>
                    <a:lnTo>
                      <a:pt x="103" y="124"/>
                    </a:lnTo>
                    <a:lnTo>
                      <a:pt x="103" y="123"/>
                    </a:lnTo>
                    <a:lnTo>
                      <a:pt x="103" y="122"/>
                    </a:lnTo>
                    <a:lnTo>
                      <a:pt x="103" y="120"/>
                    </a:lnTo>
                    <a:lnTo>
                      <a:pt x="103" y="119"/>
                    </a:lnTo>
                    <a:lnTo>
                      <a:pt x="102" y="117"/>
                    </a:lnTo>
                    <a:lnTo>
                      <a:pt x="102" y="116"/>
                    </a:lnTo>
                    <a:lnTo>
                      <a:pt x="102" y="115"/>
                    </a:lnTo>
                    <a:lnTo>
                      <a:pt x="102" y="113"/>
                    </a:lnTo>
                    <a:lnTo>
                      <a:pt x="102" y="112"/>
                    </a:lnTo>
                    <a:lnTo>
                      <a:pt x="101" y="110"/>
                    </a:lnTo>
                    <a:lnTo>
                      <a:pt x="101" y="109"/>
                    </a:lnTo>
                    <a:lnTo>
                      <a:pt x="101" y="107"/>
                    </a:lnTo>
                    <a:lnTo>
                      <a:pt x="100" y="106"/>
                    </a:lnTo>
                    <a:lnTo>
                      <a:pt x="100" y="104"/>
                    </a:lnTo>
                    <a:lnTo>
                      <a:pt x="100" y="103"/>
                    </a:lnTo>
                    <a:lnTo>
                      <a:pt x="99" y="101"/>
                    </a:lnTo>
                    <a:lnTo>
                      <a:pt x="99" y="100"/>
                    </a:lnTo>
                    <a:lnTo>
                      <a:pt x="98" y="99"/>
                    </a:lnTo>
                    <a:lnTo>
                      <a:pt x="98" y="97"/>
                    </a:lnTo>
                    <a:lnTo>
                      <a:pt x="98" y="96"/>
                    </a:lnTo>
                    <a:lnTo>
                      <a:pt x="97" y="94"/>
                    </a:lnTo>
                    <a:lnTo>
                      <a:pt x="96" y="92"/>
                    </a:lnTo>
                    <a:lnTo>
                      <a:pt x="96" y="91"/>
                    </a:lnTo>
                    <a:lnTo>
                      <a:pt x="95" y="89"/>
                    </a:lnTo>
                    <a:lnTo>
                      <a:pt x="95" y="88"/>
                    </a:lnTo>
                    <a:lnTo>
                      <a:pt x="94" y="87"/>
                    </a:lnTo>
                    <a:lnTo>
                      <a:pt x="94" y="85"/>
                    </a:lnTo>
                    <a:lnTo>
                      <a:pt x="93" y="84"/>
                    </a:lnTo>
                    <a:lnTo>
                      <a:pt x="92" y="82"/>
                    </a:lnTo>
                    <a:lnTo>
                      <a:pt x="91" y="81"/>
                    </a:lnTo>
                    <a:lnTo>
                      <a:pt x="91" y="80"/>
                    </a:lnTo>
                    <a:lnTo>
                      <a:pt x="89" y="78"/>
                    </a:lnTo>
                    <a:lnTo>
                      <a:pt x="88" y="75"/>
                    </a:lnTo>
                    <a:lnTo>
                      <a:pt x="87" y="73"/>
                    </a:lnTo>
                    <a:lnTo>
                      <a:pt x="85" y="70"/>
                    </a:lnTo>
                    <a:lnTo>
                      <a:pt x="84" y="68"/>
                    </a:lnTo>
                    <a:lnTo>
                      <a:pt x="82" y="66"/>
                    </a:lnTo>
                    <a:lnTo>
                      <a:pt x="81" y="64"/>
                    </a:lnTo>
                    <a:lnTo>
                      <a:pt x="79" y="62"/>
                    </a:lnTo>
                    <a:lnTo>
                      <a:pt x="78" y="61"/>
                    </a:lnTo>
                    <a:lnTo>
                      <a:pt x="77" y="59"/>
                    </a:lnTo>
                    <a:lnTo>
                      <a:pt x="76" y="58"/>
                    </a:lnTo>
                    <a:lnTo>
                      <a:pt x="74" y="56"/>
                    </a:lnTo>
                    <a:lnTo>
                      <a:pt x="73" y="55"/>
                    </a:lnTo>
                    <a:lnTo>
                      <a:pt x="72" y="54"/>
                    </a:lnTo>
                    <a:lnTo>
                      <a:pt x="69" y="52"/>
                    </a:lnTo>
                    <a:lnTo>
                      <a:pt x="68" y="51"/>
                    </a:lnTo>
                    <a:lnTo>
                      <a:pt x="66" y="50"/>
                    </a:lnTo>
                    <a:lnTo>
                      <a:pt x="65" y="51"/>
                    </a:lnTo>
                    <a:lnTo>
                      <a:pt x="64" y="52"/>
                    </a:lnTo>
                    <a:lnTo>
                      <a:pt x="65" y="54"/>
                    </a:lnTo>
                    <a:lnTo>
                      <a:pt x="65" y="55"/>
                    </a:lnTo>
                    <a:lnTo>
                      <a:pt x="66" y="58"/>
                    </a:lnTo>
                    <a:lnTo>
                      <a:pt x="67" y="59"/>
                    </a:lnTo>
                    <a:lnTo>
                      <a:pt x="68" y="60"/>
                    </a:lnTo>
                    <a:lnTo>
                      <a:pt x="69" y="62"/>
                    </a:lnTo>
                    <a:lnTo>
                      <a:pt x="70" y="63"/>
                    </a:lnTo>
                    <a:lnTo>
                      <a:pt x="71" y="64"/>
                    </a:lnTo>
                    <a:lnTo>
                      <a:pt x="72" y="66"/>
                    </a:lnTo>
                    <a:lnTo>
                      <a:pt x="73" y="67"/>
                    </a:lnTo>
                    <a:lnTo>
                      <a:pt x="75" y="69"/>
                    </a:lnTo>
                    <a:lnTo>
                      <a:pt x="76" y="71"/>
                    </a:lnTo>
                    <a:lnTo>
                      <a:pt x="77" y="73"/>
                    </a:lnTo>
                    <a:lnTo>
                      <a:pt x="79" y="75"/>
                    </a:lnTo>
                    <a:lnTo>
                      <a:pt x="80" y="77"/>
                    </a:lnTo>
                    <a:lnTo>
                      <a:pt x="81" y="78"/>
                    </a:lnTo>
                    <a:lnTo>
                      <a:pt x="83" y="80"/>
                    </a:lnTo>
                    <a:lnTo>
                      <a:pt x="84" y="82"/>
                    </a:lnTo>
                    <a:lnTo>
                      <a:pt x="85" y="85"/>
                    </a:lnTo>
                    <a:lnTo>
                      <a:pt x="86" y="87"/>
                    </a:lnTo>
                    <a:lnTo>
                      <a:pt x="87" y="89"/>
                    </a:lnTo>
                    <a:lnTo>
                      <a:pt x="88" y="91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1" y="97"/>
                    </a:lnTo>
                    <a:lnTo>
                      <a:pt x="91" y="99"/>
                    </a:lnTo>
                    <a:lnTo>
                      <a:pt x="91" y="100"/>
                    </a:lnTo>
                    <a:lnTo>
                      <a:pt x="91" y="101"/>
                    </a:lnTo>
                    <a:lnTo>
                      <a:pt x="92" y="103"/>
                    </a:lnTo>
                    <a:lnTo>
                      <a:pt x="92" y="104"/>
                    </a:lnTo>
                    <a:lnTo>
                      <a:pt x="93" y="106"/>
                    </a:lnTo>
                    <a:lnTo>
                      <a:pt x="93" y="107"/>
                    </a:lnTo>
                    <a:lnTo>
                      <a:pt x="93" y="109"/>
                    </a:lnTo>
                    <a:lnTo>
                      <a:pt x="93" y="111"/>
                    </a:lnTo>
                    <a:lnTo>
                      <a:pt x="93" y="112"/>
                    </a:lnTo>
                    <a:lnTo>
                      <a:pt x="93" y="114"/>
                    </a:lnTo>
                    <a:lnTo>
                      <a:pt x="93" y="116"/>
                    </a:lnTo>
                    <a:lnTo>
                      <a:pt x="93" y="117"/>
                    </a:lnTo>
                    <a:lnTo>
                      <a:pt x="94" y="119"/>
                    </a:lnTo>
                    <a:lnTo>
                      <a:pt x="93" y="121"/>
                    </a:lnTo>
                    <a:lnTo>
                      <a:pt x="93" y="123"/>
                    </a:lnTo>
                    <a:lnTo>
                      <a:pt x="93" y="124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9"/>
                    </a:lnTo>
                    <a:lnTo>
                      <a:pt x="92" y="130"/>
                    </a:lnTo>
                    <a:lnTo>
                      <a:pt x="92" y="132"/>
                    </a:lnTo>
                    <a:lnTo>
                      <a:pt x="92" y="134"/>
                    </a:lnTo>
                    <a:lnTo>
                      <a:pt x="92" y="136"/>
                    </a:lnTo>
                    <a:lnTo>
                      <a:pt x="92" y="137"/>
                    </a:lnTo>
                    <a:lnTo>
                      <a:pt x="92" y="139"/>
                    </a:lnTo>
                    <a:lnTo>
                      <a:pt x="92" y="141"/>
                    </a:lnTo>
                    <a:lnTo>
                      <a:pt x="91" y="142"/>
                    </a:lnTo>
                    <a:lnTo>
                      <a:pt x="91" y="144"/>
                    </a:lnTo>
                    <a:lnTo>
                      <a:pt x="91" y="146"/>
                    </a:lnTo>
                    <a:lnTo>
                      <a:pt x="91" y="147"/>
                    </a:lnTo>
                    <a:lnTo>
                      <a:pt x="91" y="149"/>
                    </a:lnTo>
                    <a:lnTo>
                      <a:pt x="91" y="150"/>
                    </a:lnTo>
                    <a:lnTo>
                      <a:pt x="91" y="152"/>
                    </a:lnTo>
                    <a:lnTo>
                      <a:pt x="91" y="153"/>
                    </a:lnTo>
                    <a:lnTo>
                      <a:pt x="90" y="155"/>
                    </a:lnTo>
                    <a:lnTo>
                      <a:pt x="90" y="157"/>
                    </a:lnTo>
                    <a:lnTo>
                      <a:pt x="90" y="158"/>
                    </a:lnTo>
                    <a:lnTo>
                      <a:pt x="90" y="160"/>
                    </a:lnTo>
                    <a:lnTo>
                      <a:pt x="90" y="161"/>
                    </a:lnTo>
                    <a:lnTo>
                      <a:pt x="90" y="162"/>
                    </a:lnTo>
                    <a:lnTo>
                      <a:pt x="90" y="164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90" y="168"/>
                    </a:lnTo>
                    <a:lnTo>
                      <a:pt x="90" y="170"/>
                    </a:lnTo>
                    <a:lnTo>
                      <a:pt x="90" y="172"/>
                    </a:lnTo>
                    <a:lnTo>
                      <a:pt x="90" y="175"/>
                    </a:lnTo>
                    <a:lnTo>
                      <a:pt x="90" y="177"/>
                    </a:lnTo>
                    <a:lnTo>
                      <a:pt x="90" y="180"/>
                    </a:lnTo>
                    <a:lnTo>
                      <a:pt x="90" y="181"/>
                    </a:lnTo>
                    <a:lnTo>
                      <a:pt x="91" y="184"/>
                    </a:lnTo>
                    <a:lnTo>
                      <a:pt x="91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3" y="191"/>
                    </a:lnTo>
                    <a:lnTo>
                      <a:pt x="94" y="193"/>
                    </a:lnTo>
                    <a:lnTo>
                      <a:pt x="95" y="195"/>
                    </a:lnTo>
                    <a:lnTo>
                      <a:pt x="96" y="196"/>
                    </a:lnTo>
                    <a:lnTo>
                      <a:pt x="98" y="197"/>
                    </a:lnTo>
                    <a:lnTo>
                      <a:pt x="99" y="198"/>
                    </a:lnTo>
                    <a:lnTo>
                      <a:pt x="101" y="199"/>
                    </a:lnTo>
                    <a:lnTo>
                      <a:pt x="103" y="199"/>
                    </a:lnTo>
                    <a:lnTo>
                      <a:pt x="104" y="200"/>
                    </a:lnTo>
                    <a:lnTo>
                      <a:pt x="106" y="201"/>
                    </a:lnTo>
                    <a:lnTo>
                      <a:pt x="107" y="201"/>
                    </a:lnTo>
                    <a:lnTo>
                      <a:pt x="109" y="202"/>
                    </a:lnTo>
                    <a:lnTo>
                      <a:pt x="110" y="202"/>
                    </a:lnTo>
                    <a:lnTo>
                      <a:pt x="111" y="202"/>
                    </a:lnTo>
                    <a:lnTo>
                      <a:pt x="112" y="202"/>
                    </a:lnTo>
                    <a:lnTo>
                      <a:pt x="114" y="202"/>
                    </a:lnTo>
                    <a:lnTo>
                      <a:pt x="116" y="202"/>
                    </a:lnTo>
                    <a:lnTo>
                      <a:pt x="117" y="201"/>
                    </a:lnTo>
                    <a:lnTo>
                      <a:pt x="119" y="200"/>
                    </a:lnTo>
                    <a:lnTo>
                      <a:pt x="120" y="199"/>
                    </a:lnTo>
                    <a:lnTo>
                      <a:pt x="121" y="197"/>
                    </a:lnTo>
                    <a:lnTo>
                      <a:pt x="122" y="196"/>
                    </a:lnTo>
                    <a:lnTo>
                      <a:pt x="123" y="194"/>
                    </a:lnTo>
                    <a:lnTo>
                      <a:pt x="123" y="191"/>
                    </a:lnTo>
                    <a:lnTo>
                      <a:pt x="124" y="189"/>
                    </a:lnTo>
                    <a:lnTo>
                      <a:pt x="124" y="187"/>
                    </a:lnTo>
                    <a:lnTo>
                      <a:pt x="124" y="184"/>
                    </a:lnTo>
                    <a:lnTo>
                      <a:pt x="124" y="183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9"/>
                    </a:lnTo>
                    <a:lnTo>
                      <a:pt x="124" y="177"/>
                    </a:lnTo>
                    <a:lnTo>
                      <a:pt x="124" y="175"/>
                    </a:lnTo>
                    <a:lnTo>
                      <a:pt x="124" y="172"/>
                    </a:lnTo>
                    <a:lnTo>
                      <a:pt x="125" y="170"/>
                    </a:lnTo>
                    <a:lnTo>
                      <a:pt x="125" y="169"/>
                    </a:lnTo>
                    <a:lnTo>
                      <a:pt x="125" y="167"/>
                    </a:lnTo>
                    <a:lnTo>
                      <a:pt x="125" y="165"/>
                    </a:lnTo>
                    <a:lnTo>
                      <a:pt x="126" y="164"/>
                    </a:lnTo>
                    <a:lnTo>
                      <a:pt x="126" y="163"/>
                    </a:lnTo>
                    <a:lnTo>
                      <a:pt x="127" y="163"/>
                    </a:lnTo>
                    <a:lnTo>
                      <a:pt x="128" y="162"/>
                    </a:lnTo>
                    <a:lnTo>
                      <a:pt x="131" y="163"/>
                    </a:lnTo>
                    <a:lnTo>
                      <a:pt x="132" y="164"/>
                    </a:lnTo>
                    <a:lnTo>
                      <a:pt x="132" y="165"/>
                    </a:lnTo>
                    <a:lnTo>
                      <a:pt x="133" y="166"/>
                    </a:lnTo>
                    <a:lnTo>
                      <a:pt x="134" y="168"/>
                    </a:lnTo>
                    <a:lnTo>
                      <a:pt x="134" y="169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5" y="175"/>
                    </a:lnTo>
                    <a:lnTo>
                      <a:pt x="136" y="177"/>
                    </a:lnTo>
                    <a:lnTo>
                      <a:pt x="137" y="179"/>
                    </a:lnTo>
                    <a:lnTo>
                      <a:pt x="137" y="181"/>
                    </a:lnTo>
                    <a:lnTo>
                      <a:pt x="139" y="183"/>
                    </a:lnTo>
                    <a:lnTo>
                      <a:pt x="140" y="184"/>
                    </a:lnTo>
                    <a:lnTo>
                      <a:pt x="142" y="186"/>
                    </a:lnTo>
                    <a:lnTo>
                      <a:pt x="143" y="187"/>
                    </a:lnTo>
                    <a:lnTo>
                      <a:pt x="144" y="188"/>
                    </a:lnTo>
                    <a:lnTo>
                      <a:pt x="146" y="188"/>
                    </a:lnTo>
                    <a:lnTo>
                      <a:pt x="147" y="189"/>
                    </a:lnTo>
                    <a:lnTo>
                      <a:pt x="148" y="189"/>
                    </a:lnTo>
                    <a:lnTo>
                      <a:pt x="150" y="190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4" y="191"/>
                    </a:lnTo>
                    <a:lnTo>
                      <a:pt x="156" y="191"/>
                    </a:lnTo>
                    <a:lnTo>
                      <a:pt x="157" y="191"/>
                    </a:lnTo>
                    <a:lnTo>
                      <a:pt x="159" y="191"/>
                    </a:lnTo>
                    <a:lnTo>
                      <a:pt x="160" y="190"/>
                    </a:lnTo>
                    <a:lnTo>
                      <a:pt x="161" y="190"/>
                    </a:lnTo>
                    <a:lnTo>
                      <a:pt x="162" y="189"/>
                    </a:lnTo>
                    <a:lnTo>
                      <a:pt x="162" y="188"/>
                    </a:lnTo>
                    <a:lnTo>
                      <a:pt x="162" y="187"/>
                    </a:lnTo>
                    <a:lnTo>
                      <a:pt x="163" y="186"/>
                    </a:lnTo>
                    <a:lnTo>
                      <a:pt x="163" y="184"/>
                    </a:lnTo>
                    <a:lnTo>
                      <a:pt x="164" y="182"/>
                    </a:lnTo>
                    <a:lnTo>
                      <a:pt x="164" y="180"/>
                    </a:lnTo>
                    <a:lnTo>
                      <a:pt x="164" y="179"/>
                    </a:lnTo>
                    <a:lnTo>
                      <a:pt x="164" y="178"/>
                    </a:lnTo>
                    <a:lnTo>
                      <a:pt x="164" y="177"/>
                    </a:lnTo>
                    <a:lnTo>
                      <a:pt x="164" y="175"/>
                    </a:lnTo>
                    <a:lnTo>
                      <a:pt x="164" y="174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62" y="168"/>
                    </a:lnTo>
                    <a:lnTo>
                      <a:pt x="162" y="166"/>
                    </a:lnTo>
                    <a:lnTo>
                      <a:pt x="161" y="164"/>
                    </a:lnTo>
                    <a:lnTo>
                      <a:pt x="161" y="162"/>
                    </a:lnTo>
                    <a:lnTo>
                      <a:pt x="160" y="160"/>
                    </a:lnTo>
                    <a:lnTo>
                      <a:pt x="159" y="158"/>
                    </a:lnTo>
                    <a:lnTo>
                      <a:pt x="158" y="156"/>
                    </a:lnTo>
                    <a:lnTo>
                      <a:pt x="158" y="154"/>
                    </a:lnTo>
                    <a:lnTo>
                      <a:pt x="157" y="153"/>
                    </a:lnTo>
                    <a:lnTo>
                      <a:pt x="156" y="150"/>
                    </a:lnTo>
                    <a:lnTo>
                      <a:pt x="155" y="148"/>
                    </a:lnTo>
                    <a:lnTo>
                      <a:pt x="155" y="146"/>
                    </a:lnTo>
                    <a:lnTo>
                      <a:pt x="154" y="144"/>
                    </a:lnTo>
                    <a:lnTo>
                      <a:pt x="153" y="142"/>
                    </a:lnTo>
                    <a:lnTo>
                      <a:pt x="153" y="140"/>
                    </a:lnTo>
                    <a:lnTo>
                      <a:pt x="152" y="138"/>
                    </a:lnTo>
                    <a:lnTo>
                      <a:pt x="152" y="136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52" y="130"/>
                    </a:lnTo>
                    <a:lnTo>
                      <a:pt x="152" y="129"/>
                    </a:lnTo>
                    <a:lnTo>
                      <a:pt x="152" y="128"/>
                    </a:lnTo>
                    <a:lnTo>
                      <a:pt x="152" y="126"/>
                    </a:lnTo>
                    <a:lnTo>
                      <a:pt x="153" y="125"/>
                    </a:lnTo>
                    <a:lnTo>
                      <a:pt x="154" y="123"/>
                    </a:lnTo>
                    <a:lnTo>
                      <a:pt x="154" y="122"/>
                    </a:lnTo>
                    <a:lnTo>
                      <a:pt x="155" y="120"/>
                    </a:lnTo>
                    <a:lnTo>
                      <a:pt x="155" y="119"/>
                    </a:lnTo>
                    <a:lnTo>
                      <a:pt x="156" y="118"/>
                    </a:lnTo>
                    <a:lnTo>
                      <a:pt x="157" y="116"/>
                    </a:lnTo>
                    <a:lnTo>
                      <a:pt x="157" y="115"/>
                    </a:lnTo>
                    <a:lnTo>
                      <a:pt x="158" y="113"/>
                    </a:lnTo>
                    <a:lnTo>
                      <a:pt x="159" y="112"/>
                    </a:lnTo>
                    <a:lnTo>
                      <a:pt x="159" y="110"/>
                    </a:lnTo>
                    <a:lnTo>
                      <a:pt x="160" y="109"/>
                    </a:lnTo>
                    <a:lnTo>
                      <a:pt x="161" y="107"/>
                    </a:lnTo>
                    <a:lnTo>
                      <a:pt x="161" y="106"/>
                    </a:lnTo>
                    <a:lnTo>
                      <a:pt x="162" y="104"/>
                    </a:lnTo>
                    <a:lnTo>
                      <a:pt x="163" y="101"/>
                    </a:lnTo>
                    <a:lnTo>
                      <a:pt x="165" y="99"/>
                    </a:lnTo>
                    <a:lnTo>
                      <a:pt x="166" y="97"/>
                    </a:lnTo>
                    <a:lnTo>
                      <a:pt x="167" y="96"/>
                    </a:lnTo>
                    <a:lnTo>
                      <a:pt x="168" y="95"/>
                    </a:lnTo>
                    <a:lnTo>
                      <a:pt x="169" y="94"/>
                    </a:lnTo>
                    <a:lnTo>
                      <a:pt x="170" y="94"/>
                    </a:lnTo>
                    <a:lnTo>
                      <a:pt x="171" y="95"/>
                    </a:lnTo>
                    <a:lnTo>
                      <a:pt x="172" y="96"/>
                    </a:lnTo>
                    <a:lnTo>
                      <a:pt x="173" y="98"/>
                    </a:lnTo>
                    <a:lnTo>
                      <a:pt x="173" y="99"/>
                    </a:lnTo>
                    <a:lnTo>
                      <a:pt x="174" y="101"/>
                    </a:lnTo>
                    <a:lnTo>
                      <a:pt x="174" y="103"/>
                    </a:lnTo>
                    <a:lnTo>
                      <a:pt x="174" y="105"/>
                    </a:lnTo>
                    <a:lnTo>
                      <a:pt x="174" y="107"/>
                    </a:lnTo>
                    <a:lnTo>
                      <a:pt x="174" y="109"/>
                    </a:lnTo>
                    <a:lnTo>
                      <a:pt x="174" y="111"/>
                    </a:lnTo>
                    <a:lnTo>
                      <a:pt x="174" y="113"/>
                    </a:lnTo>
                    <a:lnTo>
                      <a:pt x="175" y="116"/>
                    </a:lnTo>
                    <a:lnTo>
                      <a:pt x="176" y="118"/>
                    </a:lnTo>
                    <a:lnTo>
                      <a:pt x="177" y="120"/>
                    </a:lnTo>
                    <a:lnTo>
                      <a:pt x="178" y="122"/>
                    </a:lnTo>
                    <a:lnTo>
                      <a:pt x="180" y="124"/>
                    </a:lnTo>
                    <a:lnTo>
                      <a:pt x="181" y="125"/>
                    </a:lnTo>
                    <a:lnTo>
                      <a:pt x="182" y="126"/>
                    </a:lnTo>
                    <a:lnTo>
                      <a:pt x="184" y="127"/>
                    </a:lnTo>
                    <a:lnTo>
                      <a:pt x="185" y="129"/>
                    </a:lnTo>
                    <a:lnTo>
                      <a:pt x="187" y="129"/>
                    </a:lnTo>
                    <a:lnTo>
                      <a:pt x="188" y="130"/>
                    </a:lnTo>
                    <a:lnTo>
                      <a:pt x="189" y="131"/>
                    </a:lnTo>
                    <a:lnTo>
                      <a:pt x="191" y="132"/>
                    </a:lnTo>
                    <a:lnTo>
                      <a:pt x="193" y="133"/>
                    </a:lnTo>
                    <a:lnTo>
                      <a:pt x="195" y="135"/>
                    </a:lnTo>
                    <a:lnTo>
                      <a:pt x="197" y="136"/>
                    </a:lnTo>
                    <a:lnTo>
                      <a:pt x="198" y="137"/>
                    </a:lnTo>
                    <a:lnTo>
                      <a:pt x="199" y="137"/>
                    </a:lnTo>
                    <a:lnTo>
                      <a:pt x="201" y="138"/>
                    </a:lnTo>
                    <a:lnTo>
                      <a:pt x="201" y="137"/>
                    </a:lnTo>
                    <a:lnTo>
                      <a:pt x="202" y="137"/>
                    </a:lnTo>
                    <a:lnTo>
                      <a:pt x="203" y="136"/>
                    </a:lnTo>
                    <a:lnTo>
                      <a:pt x="203" y="134"/>
                    </a:lnTo>
                    <a:lnTo>
                      <a:pt x="204" y="132"/>
                    </a:lnTo>
                    <a:lnTo>
                      <a:pt x="204" y="130"/>
                    </a:lnTo>
                    <a:lnTo>
                      <a:pt x="204" y="129"/>
                    </a:lnTo>
                    <a:lnTo>
                      <a:pt x="205" y="128"/>
                    </a:lnTo>
                    <a:lnTo>
                      <a:pt x="205" y="126"/>
                    </a:lnTo>
                    <a:lnTo>
                      <a:pt x="205" y="125"/>
                    </a:lnTo>
                    <a:lnTo>
                      <a:pt x="205" y="123"/>
                    </a:lnTo>
                    <a:lnTo>
                      <a:pt x="206" y="121"/>
                    </a:lnTo>
                    <a:lnTo>
                      <a:pt x="206" y="119"/>
                    </a:lnTo>
                    <a:lnTo>
                      <a:pt x="206" y="117"/>
                    </a:lnTo>
                    <a:lnTo>
                      <a:pt x="206" y="116"/>
                    </a:lnTo>
                    <a:lnTo>
                      <a:pt x="206" y="114"/>
                    </a:lnTo>
                    <a:lnTo>
                      <a:pt x="206" y="112"/>
                    </a:lnTo>
                    <a:lnTo>
                      <a:pt x="206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5" y="104"/>
                    </a:lnTo>
                    <a:lnTo>
                      <a:pt x="205" y="103"/>
                    </a:lnTo>
                    <a:lnTo>
                      <a:pt x="205" y="101"/>
                    </a:lnTo>
                    <a:lnTo>
                      <a:pt x="205" y="99"/>
                    </a:lnTo>
                    <a:lnTo>
                      <a:pt x="205" y="97"/>
                    </a:lnTo>
                    <a:lnTo>
                      <a:pt x="205" y="96"/>
                    </a:lnTo>
                    <a:lnTo>
                      <a:pt x="205" y="94"/>
                    </a:lnTo>
                    <a:lnTo>
                      <a:pt x="204" y="92"/>
                    </a:lnTo>
                    <a:lnTo>
                      <a:pt x="204" y="91"/>
                    </a:lnTo>
                    <a:lnTo>
                      <a:pt x="204" y="89"/>
                    </a:lnTo>
                    <a:lnTo>
                      <a:pt x="204" y="88"/>
                    </a:lnTo>
                    <a:lnTo>
                      <a:pt x="204" y="86"/>
                    </a:lnTo>
                    <a:lnTo>
                      <a:pt x="204" y="85"/>
                    </a:lnTo>
                    <a:lnTo>
                      <a:pt x="204" y="83"/>
                    </a:lnTo>
                    <a:lnTo>
                      <a:pt x="204" y="82"/>
                    </a:lnTo>
                    <a:lnTo>
                      <a:pt x="204" y="81"/>
                    </a:lnTo>
                    <a:lnTo>
                      <a:pt x="205" y="79"/>
                    </a:lnTo>
                    <a:lnTo>
                      <a:pt x="205" y="78"/>
                    </a:lnTo>
                    <a:lnTo>
                      <a:pt x="206" y="77"/>
                    </a:lnTo>
                    <a:lnTo>
                      <a:pt x="207" y="75"/>
                    </a:lnTo>
                    <a:lnTo>
                      <a:pt x="208" y="73"/>
                    </a:lnTo>
                    <a:lnTo>
                      <a:pt x="209" y="71"/>
                    </a:lnTo>
                    <a:lnTo>
                      <a:pt x="211" y="69"/>
                    </a:lnTo>
                    <a:lnTo>
                      <a:pt x="212" y="67"/>
                    </a:lnTo>
                    <a:lnTo>
                      <a:pt x="214" y="65"/>
                    </a:lnTo>
                    <a:lnTo>
                      <a:pt x="214" y="62"/>
                    </a:lnTo>
                    <a:lnTo>
                      <a:pt x="216" y="60"/>
                    </a:lnTo>
                    <a:lnTo>
                      <a:pt x="218" y="58"/>
                    </a:lnTo>
                    <a:lnTo>
                      <a:pt x="220" y="55"/>
                    </a:lnTo>
                    <a:lnTo>
                      <a:pt x="221" y="53"/>
                    </a:lnTo>
                    <a:lnTo>
                      <a:pt x="224" y="50"/>
                    </a:lnTo>
                    <a:lnTo>
                      <a:pt x="226" y="48"/>
                    </a:lnTo>
                    <a:lnTo>
                      <a:pt x="227" y="47"/>
                    </a:lnTo>
                    <a:lnTo>
                      <a:pt x="228" y="46"/>
                    </a:lnTo>
                    <a:lnTo>
                      <a:pt x="229" y="44"/>
                    </a:lnTo>
                    <a:lnTo>
                      <a:pt x="231" y="43"/>
                    </a:lnTo>
                    <a:lnTo>
                      <a:pt x="232" y="42"/>
                    </a:lnTo>
                    <a:lnTo>
                      <a:pt x="233" y="41"/>
                    </a:lnTo>
                    <a:lnTo>
                      <a:pt x="235" y="40"/>
                    </a:lnTo>
                    <a:lnTo>
                      <a:pt x="236" y="39"/>
                    </a:lnTo>
                    <a:lnTo>
                      <a:pt x="238" y="37"/>
                    </a:lnTo>
                    <a:lnTo>
                      <a:pt x="240" y="35"/>
                    </a:lnTo>
                    <a:lnTo>
                      <a:pt x="242" y="33"/>
                    </a:lnTo>
                    <a:lnTo>
                      <a:pt x="244" y="31"/>
                    </a:lnTo>
                    <a:lnTo>
                      <a:pt x="244" y="28"/>
                    </a:lnTo>
                    <a:lnTo>
                      <a:pt x="245" y="26"/>
                    </a:lnTo>
                    <a:lnTo>
                      <a:pt x="246" y="24"/>
                    </a:lnTo>
                    <a:lnTo>
                      <a:pt x="247" y="22"/>
                    </a:lnTo>
                    <a:lnTo>
                      <a:pt x="247" y="20"/>
                    </a:lnTo>
                    <a:lnTo>
                      <a:pt x="247" y="19"/>
                    </a:lnTo>
                    <a:lnTo>
                      <a:pt x="248" y="17"/>
                    </a:lnTo>
                    <a:lnTo>
                      <a:pt x="248" y="16"/>
                    </a:lnTo>
                    <a:lnTo>
                      <a:pt x="250" y="15"/>
                    </a:lnTo>
                    <a:lnTo>
                      <a:pt x="251" y="16"/>
                    </a:lnTo>
                    <a:lnTo>
                      <a:pt x="252" y="16"/>
                    </a:lnTo>
                    <a:lnTo>
                      <a:pt x="253" y="17"/>
                    </a:lnTo>
                    <a:lnTo>
                      <a:pt x="253" y="18"/>
                    </a:lnTo>
                    <a:lnTo>
                      <a:pt x="255" y="20"/>
                    </a:lnTo>
                    <a:lnTo>
                      <a:pt x="255" y="22"/>
                    </a:lnTo>
                    <a:lnTo>
                      <a:pt x="257" y="24"/>
                    </a:lnTo>
                    <a:lnTo>
                      <a:pt x="258" y="25"/>
                    </a:lnTo>
                    <a:lnTo>
                      <a:pt x="258" y="26"/>
                    </a:lnTo>
                    <a:lnTo>
                      <a:pt x="259" y="27"/>
                    </a:lnTo>
                    <a:lnTo>
                      <a:pt x="260" y="28"/>
                    </a:lnTo>
                    <a:lnTo>
                      <a:pt x="260" y="29"/>
                    </a:lnTo>
                    <a:lnTo>
                      <a:pt x="261" y="31"/>
                    </a:lnTo>
                    <a:lnTo>
                      <a:pt x="262" y="32"/>
                    </a:lnTo>
                    <a:lnTo>
                      <a:pt x="262" y="34"/>
                    </a:lnTo>
                    <a:lnTo>
                      <a:pt x="263" y="35"/>
                    </a:lnTo>
                    <a:lnTo>
                      <a:pt x="264" y="37"/>
                    </a:lnTo>
                    <a:lnTo>
                      <a:pt x="265" y="39"/>
                    </a:lnTo>
                    <a:lnTo>
                      <a:pt x="266" y="40"/>
                    </a:lnTo>
                    <a:lnTo>
                      <a:pt x="266" y="42"/>
                    </a:lnTo>
                    <a:lnTo>
                      <a:pt x="267" y="44"/>
                    </a:lnTo>
                    <a:lnTo>
                      <a:pt x="267" y="45"/>
                    </a:lnTo>
                    <a:lnTo>
                      <a:pt x="268" y="47"/>
                    </a:lnTo>
                    <a:lnTo>
                      <a:pt x="269" y="49"/>
                    </a:lnTo>
                    <a:lnTo>
                      <a:pt x="270" y="51"/>
                    </a:lnTo>
                    <a:lnTo>
                      <a:pt x="271" y="53"/>
                    </a:lnTo>
                    <a:lnTo>
                      <a:pt x="272" y="55"/>
                    </a:lnTo>
                    <a:lnTo>
                      <a:pt x="272" y="57"/>
                    </a:lnTo>
                    <a:lnTo>
                      <a:pt x="273" y="58"/>
                    </a:lnTo>
                    <a:lnTo>
                      <a:pt x="274" y="60"/>
                    </a:lnTo>
                    <a:lnTo>
                      <a:pt x="274" y="62"/>
                    </a:lnTo>
                    <a:lnTo>
                      <a:pt x="275" y="64"/>
                    </a:lnTo>
                    <a:lnTo>
                      <a:pt x="276" y="66"/>
                    </a:lnTo>
                    <a:lnTo>
                      <a:pt x="277" y="68"/>
                    </a:lnTo>
                    <a:lnTo>
                      <a:pt x="277" y="70"/>
                    </a:lnTo>
                    <a:lnTo>
                      <a:pt x="278" y="72"/>
                    </a:lnTo>
                    <a:lnTo>
                      <a:pt x="279" y="74"/>
                    </a:lnTo>
                    <a:lnTo>
                      <a:pt x="280" y="76"/>
                    </a:lnTo>
                    <a:lnTo>
                      <a:pt x="280" y="78"/>
                    </a:lnTo>
                    <a:lnTo>
                      <a:pt x="281" y="79"/>
                    </a:lnTo>
                    <a:lnTo>
                      <a:pt x="281" y="81"/>
                    </a:lnTo>
                    <a:lnTo>
                      <a:pt x="282" y="83"/>
                    </a:lnTo>
                    <a:lnTo>
                      <a:pt x="283" y="85"/>
                    </a:lnTo>
                    <a:lnTo>
                      <a:pt x="283" y="86"/>
                    </a:lnTo>
                    <a:lnTo>
                      <a:pt x="284" y="88"/>
                    </a:lnTo>
                    <a:lnTo>
                      <a:pt x="284" y="90"/>
                    </a:lnTo>
                    <a:lnTo>
                      <a:pt x="285" y="92"/>
                    </a:lnTo>
                    <a:lnTo>
                      <a:pt x="285" y="93"/>
                    </a:lnTo>
                    <a:lnTo>
                      <a:pt x="286" y="95"/>
                    </a:lnTo>
                    <a:lnTo>
                      <a:pt x="286" y="96"/>
                    </a:lnTo>
                    <a:lnTo>
                      <a:pt x="287" y="98"/>
                    </a:lnTo>
                    <a:lnTo>
                      <a:pt x="287" y="100"/>
                    </a:lnTo>
                    <a:lnTo>
                      <a:pt x="287" y="101"/>
                    </a:lnTo>
                    <a:lnTo>
                      <a:pt x="288" y="103"/>
                    </a:lnTo>
                    <a:lnTo>
                      <a:pt x="288" y="104"/>
                    </a:lnTo>
                    <a:lnTo>
                      <a:pt x="288" y="105"/>
                    </a:lnTo>
                    <a:lnTo>
                      <a:pt x="288" y="107"/>
                    </a:lnTo>
                    <a:lnTo>
                      <a:pt x="288" y="108"/>
                    </a:lnTo>
                    <a:lnTo>
                      <a:pt x="289" y="109"/>
                    </a:lnTo>
                    <a:lnTo>
                      <a:pt x="288" y="111"/>
                    </a:lnTo>
                    <a:lnTo>
                      <a:pt x="288" y="114"/>
                    </a:lnTo>
                    <a:lnTo>
                      <a:pt x="288" y="116"/>
                    </a:lnTo>
                    <a:lnTo>
                      <a:pt x="288" y="119"/>
                    </a:lnTo>
                    <a:lnTo>
                      <a:pt x="287" y="121"/>
                    </a:lnTo>
                    <a:lnTo>
                      <a:pt x="287" y="124"/>
                    </a:lnTo>
                    <a:lnTo>
                      <a:pt x="286" y="125"/>
                    </a:lnTo>
                    <a:lnTo>
                      <a:pt x="286" y="126"/>
                    </a:lnTo>
                    <a:lnTo>
                      <a:pt x="286" y="128"/>
                    </a:lnTo>
                    <a:lnTo>
                      <a:pt x="286" y="129"/>
                    </a:lnTo>
                    <a:lnTo>
                      <a:pt x="285" y="130"/>
                    </a:lnTo>
                    <a:lnTo>
                      <a:pt x="285" y="131"/>
                    </a:lnTo>
                    <a:lnTo>
                      <a:pt x="284" y="133"/>
                    </a:lnTo>
                    <a:lnTo>
                      <a:pt x="284" y="134"/>
                    </a:lnTo>
                    <a:lnTo>
                      <a:pt x="283" y="135"/>
                    </a:lnTo>
                    <a:lnTo>
                      <a:pt x="283" y="137"/>
                    </a:lnTo>
                    <a:lnTo>
                      <a:pt x="282" y="138"/>
                    </a:lnTo>
                    <a:lnTo>
                      <a:pt x="282" y="139"/>
                    </a:lnTo>
                    <a:lnTo>
                      <a:pt x="281" y="141"/>
                    </a:lnTo>
                    <a:lnTo>
                      <a:pt x="281" y="142"/>
                    </a:lnTo>
                    <a:lnTo>
                      <a:pt x="280" y="143"/>
                    </a:lnTo>
                    <a:lnTo>
                      <a:pt x="280" y="145"/>
                    </a:lnTo>
                    <a:lnTo>
                      <a:pt x="279" y="146"/>
                    </a:lnTo>
                    <a:lnTo>
                      <a:pt x="279" y="148"/>
                    </a:lnTo>
                    <a:lnTo>
                      <a:pt x="278" y="149"/>
                    </a:lnTo>
                    <a:lnTo>
                      <a:pt x="278" y="150"/>
                    </a:lnTo>
                    <a:lnTo>
                      <a:pt x="277" y="153"/>
                    </a:lnTo>
                    <a:lnTo>
                      <a:pt x="276" y="155"/>
                    </a:lnTo>
                    <a:lnTo>
                      <a:pt x="275" y="157"/>
                    </a:lnTo>
                    <a:lnTo>
                      <a:pt x="275" y="158"/>
                    </a:lnTo>
                    <a:lnTo>
                      <a:pt x="274" y="159"/>
                    </a:lnTo>
                    <a:lnTo>
                      <a:pt x="274" y="161"/>
                    </a:lnTo>
                    <a:lnTo>
                      <a:pt x="273" y="163"/>
                    </a:lnTo>
                    <a:lnTo>
                      <a:pt x="272" y="165"/>
                    </a:lnTo>
                    <a:lnTo>
                      <a:pt x="272" y="168"/>
                    </a:lnTo>
                    <a:lnTo>
                      <a:pt x="271" y="170"/>
                    </a:lnTo>
                    <a:lnTo>
                      <a:pt x="270" y="172"/>
                    </a:lnTo>
                    <a:lnTo>
                      <a:pt x="270" y="174"/>
                    </a:lnTo>
                    <a:lnTo>
                      <a:pt x="270" y="176"/>
                    </a:lnTo>
                    <a:lnTo>
                      <a:pt x="270" y="178"/>
                    </a:lnTo>
                    <a:lnTo>
                      <a:pt x="270" y="180"/>
                    </a:lnTo>
                    <a:lnTo>
                      <a:pt x="270" y="181"/>
                    </a:lnTo>
                    <a:lnTo>
                      <a:pt x="270" y="183"/>
                    </a:lnTo>
                    <a:lnTo>
                      <a:pt x="270" y="184"/>
                    </a:lnTo>
                    <a:lnTo>
                      <a:pt x="271" y="187"/>
                    </a:lnTo>
                    <a:lnTo>
                      <a:pt x="272" y="189"/>
                    </a:lnTo>
                    <a:lnTo>
                      <a:pt x="273" y="191"/>
                    </a:lnTo>
                    <a:lnTo>
                      <a:pt x="274" y="192"/>
                    </a:lnTo>
                    <a:lnTo>
                      <a:pt x="275" y="193"/>
                    </a:lnTo>
                    <a:lnTo>
                      <a:pt x="276" y="194"/>
                    </a:lnTo>
                    <a:lnTo>
                      <a:pt x="277" y="195"/>
                    </a:lnTo>
                    <a:lnTo>
                      <a:pt x="279" y="196"/>
                    </a:lnTo>
                    <a:lnTo>
                      <a:pt x="280" y="195"/>
                    </a:lnTo>
                    <a:lnTo>
                      <a:pt x="282" y="195"/>
                    </a:lnTo>
                    <a:lnTo>
                      <a:pt x="283" y="195"/>
                    </a:lnTo>
                    <a:lnTo>
                      <a:pt x="285" y="194"/>
                    </a:lnTo>
                    <a:lnTo>
                      <a:pt x="287" y="192"/>
                    </a:lnTo>
                    <a:lnTo>
                      <a:pt x="289" y="191"/>
                    </a:lnTo>
                    <a:lnTo>
                      <a:pt x="291" y="189"/>
                    </a:lnTo>
                    <a:lnTo>
                      <a:pt x="293" y="187"/>
                    </a:lnTo>
                    <a:lnTo>
                      <a:pt x="294" y="186"/>
                    </a:lnTo>
                    <a:lnTo>
                      <a:pt x="296" y="185"/>
                    </a:lnTo>
                    <a:lnTo>
                      <a:pt x="296" y="183"/>
                    </a:lnTo>
                    <a:lnTo>
                      <a:pt x="298" y="182"/>
                    </a:lnTo>
                    <a:lnTo>
                      <a:pt x="298" y="180"/>
                    </a:lnTo>
                    <a:lnTo>
                      <a:pt x="299" y="180"/>
                    </a:lnTo>
                    <a:lnTo>
                      <a:pt x="300" y="178"/>
                    </a:lnTo>
                    <a:lnTo>
                      <a:pt x="301" y="177"/>
                    </a:lnTo>
                    <a:lnTo>
                      <a:pt x="302" y="175"/>
                    </a:lnTo>
                    <a:lnTo>
                      <a:pt x="303" y="173"/>
                    </a:lnTo>
                    <a:lnTo>
                      <a:pt x="303" y="172"/>
                    </a:lnTo>
                    <a:lnTo>
                      <a:pt x="304" y="170"/>
                    </a:lnTo>
                    <a:lnTo>
                      <a:pt x="305" y="169"/>
                    </a:lnTo>
                    <a:lnTo>
                      <a:pt x="306" y="167"/>
                    </a:lnTo>
                    <a:lnTo>
                      <a:pt x="307" y="166"/>
                    </a:lnTo>
                    <a:lnTo>
                      <a:pt x="308" y="164"/>
                    </a:lnTo>
                    <a:lnTo>
                      <a:pt x="308" y="163"/>
                    </a:lnTo>
                    <a:lnTo>
                      <a:pt x="309" y="161"/>
                    </a:lnTo>
                    <a:lnTo>
                      <a:pt x="310" y="159"/>
                    </a:lnTo>
                    <a:lnTo>
                      <a:pt x="311" y="158"/>
                    </a:lnTo>
                    <a:lnTo>
                      <a:pt x="311" y="156"/>
                    </a:lnTo>
                    <a:lnTo>
                      <a:pt x="312" y="155"/>
                    </a:lnTo>
                    <a:lnTo>
                      <a:pt x="313" y="153"/>
                    </a:lnTo>
                    <a:lnTo>
                      <a:pt x="314" y="152"/>
                    </a:lnTo>
                    <a:lnTo>
                      <a:pt x="314" y="151"/>
                    </a:lnTo>
                    <a:lnTo>
                      <a:pt x="315" y="150"/>
                    </a:lnTo>
                    <a:lnTo>
                      <a:pt x="316" y="148"/>
                    </a:lnTo>
                    <a:lnTo>
                      <a:pt x="317" y="147"/>
                    </a:lnTo>
                    <a:lnTo>
                      <a:pt x="318" y="145"/>
                    </a:lnTo>
                    <a:lnTo>
                      <a:pt x="320" y="144"/>
                    </a:lnTo>
                    <a:lnTo>
                      <a:pt x="321" y="142"/>
                    </a:lnTo>
                    <a:lnTo>
                      <a:pt x="323" y="142"/>
                    </a:lnTo>
                    <a:lnTo>
                      <a:pt x="324" y="141"/>
                    </a:lnTo>
                    <a:lnTo>
                      <a:pt x="326" y="141"/>
                    </a:lnTo>
                    <a:lnTo>
                      <a:pt x="327" y="141"/>
                    </a:lnTo>
                    <a:lnTo>
                      <a:pt x="328" y="143"/>
                    </a:lnTo>
                    <a:lnTo>
                      <a:pt x="329" y="144"/>
                    </a:lnTo>
                    <a:lnTo>
                      <a:pt x="329" y="146"/>
                    </a:lnTo>
                    <a:lnTo>
                      <a:pt x="329" y="147"/>
                    </a:lnTo>
                    <a:lnTo>
                      <a:pt x="329" y="149"/>
                    </a:lnTo>
                    <a:lnTo>
                      <a:pt x="329" y="151"/>
                    </a:lnTo>
                    <a:lnTo>
                      <a:pt x="329" y="153"/>
                    </a:lnTo>
                    <a:lnTo>
                      <a:pt x="329" y="155"/>
                    </a:lnTo>
                    <a:lnTo>
                      <a:pt x="329" y="157"/>
                    </a:lnTo>
                    <a:lnTo>
                      <a:pt x="329" y="160"/>
                    </a:lnTo>
                    <a:lnTo>
                      <a:pt x="329" y="162"/>
                    </a:lnTo>
                    <a:lnTo>
                      <a:pt x="329" y="164"/>
                    </a:lnTo>
                    <a:lnTo>
                      <a:pt x="329" y="165"/>
                    </a:lnTo>
                    <a:lnTo>
                      <a:pt x="329" y="167"/>
                    </a:lnTo>
                    <a:lnTo>
                      <a:pt x="329" y="168"/>
                    </a:lnTo>
                    <a:lnTo>
                      <a:pt x="329" y="170"/>
                    </a:lnTo>
                    <a:lnTo>
                      <a:pt x="329" y="172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7"/>
                    </a:lnTo>
                    <a:lnTo>
                      <a:pt x="329" y="179"/>
                    </a:lnTo>
                    <a:lnTo>
                      <a:pt x="330" y="180"/>
                    </a:lnTo>
                    <a:lnTo>
                      <a:pt x="330" y="182"/>
                    </a:lnTo>
                    <a:lnTo>
                      <a:pt x="330" y="184"/>
                    </a:lnTo>
                    <a:lnTo>
                      <a:pt x="331" y="186"/>
                    </a:lnTo>
                    <a:lnTo>
                      <a:pt x="331" y="188"/>
                    </a:lnTo>
                    <a:lnTo>
                      <a:pt x="331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3" y="196"/>
                    </a:lnTo>
                    <a:lnTo>
                      <a:pt x="333" y="198"/>
                    </a:lnTo>
                    <a:lnTo>
                      <a:pt x="334" y="199"/>
                    </a:lnTo>
                    <a:lnTo>
                      <a:pt x="334" y="202"/>
                    </a:lnTo>
                    <a:lnTo>
                      <a:pt x="335" y="203"/>
                    </a:lnTo>
                    <a:lnTo>
                      <a:pt x="336" y="205"/>
                    </a:lnTo>
                    <a:lnTo>
                      <a:pt x="337" y="207"/>
                    </a:lnTo>
                    <a:lnTo>
                      <a:pt x="337" y="209"/>
                    </a:lnTo>
                    <a:lnTo>
                      <a:pt x="338" y="211"/>
                    </a:lnTo>
                    <a:lnTo>
                      <a:pt x="339" y="213"/>
                    </a:lnTo>
                    <a:lnTo>
                      <a:pt x="340" y="214"/>
                    </a:lnTo>
                    <a:lnTo>
                      <a:pt x="341" y="216"/>
                    </a:lnTo>
                    <a:lnTo>
                      <a:pt x="341" y="218"/>
                    </a:lnTo>
                    <a:lnTo>
                      <a:pt x="342" y="220"/>
                    </a:lnTo>
                    <a:lnTo>
                      <a:pt x="343" y="221"/>
                    </a:lnTo>
                    <a:lnTo>
                      <a:pt x="344" y="223"/>
                    </a:lnTo>
                    <a:lnTo>
                      <a:pt x="345" y="225"/>
                    </a:lnTo>
                    <a:lnTo>
                      <a:pt x="346" y="227"/>
                    </a:lnTo>
                    <a:lnTo>
                      <a:pt x="347" y="229"/>
                    </a:lnTo>
                    <a:lnTo>
                      <a:pt x="347" y="230"/>
                    </a:lnTo>
                    <a:lnTo>
                      <a:pt x="348" y="232"/>
                    </a:lnTo>
                    <a:lnTo>
                      <a:pt x="349" y="234"/>
                    </a:lnTo>
                    <a:lnTo>
                      <a:pt x="350" y="236"/>
                    </a:lnTo>
                    <a:lnTo>
                      <a:pt x="350" y="237"/>
                    </a:lnTo>
                    <a:lnTo>
                      <a:pt x="351" y="239"/>
                    </a:lnTo>
                    <a:lnTo>
                      <a:pt x="352" y="241"/>
                    </a:lnTo>
                    <a:lnTo>
                      <a:pt x="352" y="243"/>
                    </a:lnTo>
                    <a:lnTo>
                      <a:pt x="352" y="245"/>
                    </a:lnTo>
                    <a:lnTo>
                      <a:pt x="353" y="247"/>
                    </a:lnTo>
                    <a:lnTo>
                      <a:pt x="353" y="248"/>
                    </a:lnTo>
                    <a:lnTo>
                      <a:pt x="354" y="250"/>
                    </a:lnTo>
                    <a:lnTo>
                      <a:pt x="354" y="252"/>
                    </a:lnTo>
                    <a:lnTo>
                      <a:pt x="354" y="254"/>
                    </a:lnTo>
                    <a:lnTo>
                      <a:pt x="355" y="256"/>
                    </a:lnTo>
                    <a:lnTo>
                      <a:pt x="354" y="257"/>
                    </a:lnTo>
                    <a:lnTo>
                      <a:pt x="354" y="259"/>
                    </a:lnTo>
                    <a:lnTo>
                      <a:pt x="354" y="260"/>
                    </a:lnTo>
                    <a:lnTo>
                      <a:pt x="354" y="262"/>
                    </a:lnTo>
                    <a:lnTo>
                      <a:pt x="354" y="264"/>
                    </a:lnTo>
                    <a:lnTo>
                      <a:pt x="353" y="266"/>
                    </a:lnTo>
                    <a:lnTo>
                      <a:pt x="353" y="267"/>
                    </a:lnTo>
                    <a:lnTo>
                      <a:pt x="352" y="269"/>
                    </a:lnTo>
                    <a:lnTo>
                      <a:pt x="352" y="270"/>
                    </a:lnTo>
                    <a:lnTo>
                      <a:pt x="351" y="272"/>
                    </a:lnTo>
                    <a:lnTo>
                      <a:pt x="350" y="273"/>
                    </a:lnTo>
                    <a:lnTo>
                      <a:pt x="349" y="275"/>
                    </a:lnTo>
                    <a:lnTo>
                      <a:pt x="348" y="276"/>
                    </a:lnTo>
                    <a:lnTo>
                      <a:pt x="348" y="278"/>
                    </a:lnTo>
                    <a:lnTo>
                      <a:pt x="347" y="279"/>
                    </a:lnTo>
                    <a:lnTo>
                      <a:pt x="346" y="281"/>
                    </a:lnTo>
                    <a:lnTo>
                      <a:pt x="345" y="282"/>
                    </a:lnTo>
                    <a:lnTo>
                      <a:pt x="344" y="283"/>
                    </a:lnTo>
                    <a:lnTo>
                      <a:pt x="343" y="284"/>
                    </a:lnTo>
                    <a:lnTo>
                      <a:pt x="342" y="286"/>
                    </a:lnTo>
                    <a:lnTo>
                      <a:pt x="339" y="288"/>
                    </a:lnTo>
                    <a:lnTo>
                      <a:pt x="337" y="291"/>
                    </a:lnTo>
                    <a:lnTo>
                      <a:pt x="336" y="292"/>
                    </a:lnTo>
                    <a:lnTo>
                      <a:pt x="334" y="293"/>
                    </a:lnTo>
                    <a:lnTo>
                      <a:pt x="333" y="294"/>
                    </a:lnTo>
                    <a:lnTo>
                      <a:pt x="332" y="295"/>
                    </a:lnTo>
                    <a:lnTo>
                      <a:pt x="330" y="295"/>
                    </a:lnTo>
                    <a:lnTo>
                      <a:pt x="329" y="296"/>
                    </a:lnTo>
                    <a:lnTo>
                      <a:pt x="327" y="297"/>
                    </a:lnTo>
                    <a:lnTo>
                      <a:pt x="326" y="298"/>
                    </a:lnTo>
                    <a:lnTo>
                      <a:pt x="324" y="298"/>
                    </a:lnTo>
                    <a:lnTo>
                      <a:pt x="322" y="299"/>
                    </a:lnTo>
                    <a:lnTo>
                      <a:pt x="321" y="300"/>
                    </a:lnTo>
                    <a:lnTo>
                      <a:pt x="319" y="300"/>
                    </a:lnTo>
                    <a:lnTo>
                      <a:pt x="318" y="300"/>
                    </a:lnTo>
                    <a:lnTo>
                      <a:pt x="316" y="301"/>
                    </a:lnTo>
                    <a:lnTo>
                      <a:pt x="314" y="301"/>
                    </a:lnTo>
                    <a:lnTo>
                      <a:pt x="312" y="301"/>
                    </a:lnTo>
                    <a:lnTo>
                      <a:pt x="310" y="301"/>
                    </a:lnTo>
                    <a:lnTo>
                      <a:pt x="308" y="301"/>
                    </a:lnTo>
                    <a:lnTo>
                      <a:pt x="306" y="301"/>
                    </a:lnTo>
                    <a:lnTo>
                      <a:pt x="304" y="300"/>
                    </a:lnTo>
                    <a:lnTo>
                      <a:pt x="302" y="300"/>
                    </a:lnTo>
                    <a:lnTo>
                      <a:pt x="301" y="300"/>
                    </a:lnTo>
                    <a:lnTo>
                      <a:pt x="299" y="299"/>
                    </a:lnTo>
                    <a:lnTo>
                      <a:pt x="298" y="299"/>
                    </a:lnTo>
                    <a:lnTo>
                      <a:pt x="296" y="298"/>
                    </a:lnTo>
                    <a:lnTo>
                      <a:pt x="295" y="298"/>
                    </a:lnTo>
                    <a:lnTo>
                      <a:pt x="293" y="297"/>
                    </a:lnTo>
                    <a:lnTo>
                      <a:pt x="292" y="297"/>
                    </a:lnTo>
                    <a:lnTo>
                      <a:pt x="290" y="296"/>
                    </a:lnTo>
                    <a:lnTo>
                      <a:pt x="288" y="295"/>
                    </a:lnTo>
                    <a:lnTo>
                      <a:pt x="285" y="293"/>
                    </a:lnTo>
                    <a:lnTo>
                      <a:pt x="283" y="292"/>
                    </a:lnTo>
                    <a:lnTo>
                      <a:pt x="280" y="291"/>
                    </a:lnTo>
                    <a:lnTo>
                      <a:pt x="278" y="290"/>
                    </a:lnTo>
                    <a:lnTo>
                      <a:pt x="277" y="290"/>
                    </a:lnTo>
                    <a:lnTo>
                      <a:pt x="275" y="290"/>
                    </a:lnTo>
                    <a:lnTo>
                      <a:pt x="274" y="289"/>
                    </a:lnTo>
                    <a:lnTo>
                      <a:pt x="273" y="289"/>
                    </a:lnTo>
                    <a:lnTo>
                      <a:pt x="271" y="289"/>
                    </a:lnTo>
                    <a:lnTo>
                      <a:pt x="270" y="289"/>
                    </a:lnTo>
                    <a:lnTo>
                      <a:pt x="268" y="289"/>
                    </a:lnTo>
                    <a:lnTo>
                      <a:pt x="267" y="289"/>
                    </a:lnTo>
                    <a:lnTo>
                      <a:pt x="266" y="289"/>
                    </a:lnTo>
                    <a:lnTo>
                      <a:pt x="264" y="289"/>
                    </a:lnTo>
                    <a:lnTo>
                      <a:pt x="263" y="289"/>
                    </a:lnTo>
                    <a:lnTo>
                      <a:pt x="261" y="290"/>
                    </a:lnTo>
                    <a:lnTo>
                      <a:pt x="260" y="291"/>
                    </a:lnTo>
                    <a:lnTo>
                      <a:pt x="259" y="292"/>
                    </a:lnTo>
                    <a:lnTo>
                      <a:pt x="257" y="293"/>
                    </a:lnTo>
                    <a:lnTo>
                      <a:pt x="256" y="294"/>
                    </a:lnTo>
                    <a:lnTo>
                      <a:pt x="255" y="296"/>
                    </a:lnTo>
                    <a:lnTo>
                      <a:pt x="253" y="297"/>
                    </a:lnTo>
                    <a:lnTo>
                      <a:pt x="252" y="299"/>
                    </a:lnTo>
                    <a:lnTo>
                      <a:pt x="251" y="301"/>
                    </a:lnTo>
                    <a:lnTo>
                      <a:pt x="249" y="302"/>
                    </a:lnTo>
                    <a:lnTo>
                      <a:pt x="248" y="304"/>
                    </a:lnTo>
                    <a:lnTo>
                      <a:pt x="247" y="306"/>
                    </a:lnTo>
                    <a:lnTo>
                      <a:pt x="245" y="308"/>
                    </a:lnTo>
                    <a:lnTo>
                      <a:pt x="244" y="309"/>
                    </a:lnTo>
                    <a:lnTo>
                      <a:pt x="242" y="311"/>
                    </a:lnTo>
                    <a:lnTo>
                      <a:pt x="240" y="313"/>
                    </a:lnTo>
                    <a:lnTo>
                      <a:pt x="239" y="314"/>
                    </a:lnTo>
                    <a:lnTo>
                      <a:pt x="237" y="316"/>
                    </a:lnTo>
                    <a:lnTo>
                      <a:pt x="235" y="317"/>
                    </a:lnTo>
                    <a:lnTo>
                      <a:pt x="233" y="319"/>
                    </a:lnTo>
                    <a:lnTo>
                      <a:pt x="232" y="320"/>
                    </a:lnTo>
                    <a:lnTo>
                      <a:pt x="229" y="321"/>
                    </a:lnTo>
                    <a:lnTo>
                      <a:pt x="227" y="322"/>
                    </a:lnTo>
                    <a:lnTo>
                      <a:pt x="225" y="323"/>
                    </a:lnTo>
                    <a:lnTo>
                      <a:pt x="223" y="324"/>
                    </a:lnTo>
                    <a:lnTo>
                      <a:pt x="221" y="325"/>
                    </a:lnTo>
                    <a:lnTo>
                      <a:pt x="220" y="325"/>
                    </a:lnTo>
                    <a:lnTo>
                      <a:pt x="219" y="325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5" y="325"/>
                    </a:lnTo>
                    <a:lnTo>
                      <a:pt x="214" y="325"/>
                    </a:lnTo>
                    <a:lnTo>
                      <a:pt x="212" y="325"/>
                    </a:lnTo>
                    <a:lnTo>
                      <a:pt x="211" y="325"/>
                    </a:lnTo>
                    <a:lnTo>
                      <a:pt x="209" y="325"/>
                    </a:lnTo>
                    <a:lnTo>
                      <a:pt x="207" y="325"/>
                    </a:lnTo>
                    <a:lnTo>
                      <a:pt x="206" y="325"/>
                    </a:lnTo>
                    <a:lnTo>
                      <a:pt x="205" y="325"/>
                    </a:lnTo>
                    <a:lnTo>
                      <a:pt x="203" y="325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9" y="324"/>
                    </a:lnTo>
                    <a:lnTo>
                      <a:pt x="198" y="324"/>
                    </a:lnTo>
                    <a:lnTo>
                      <a:pt x="196" y="324"/>
                    </a:lnTo>
                    <a:lnTo>
                      <a:pt x="195" y="324"/>
                    </a:lnTo>
                    <a:lnTo>
                      <a:pt x="192" y="324"/>
                    </a:lnTo>
                    <a:lnTo>
                      <a:pt x="190" y="324"/>
                    </a:lnTo>
                    <a:lnTo>
                      <a:pt x="188" y="323"/>
                    </a:lnTo>
                    <a:lnTo>
                      <a:pt x="185" y="323"/>
                    </a:lnTo>
                    <a:lnTo>
                      <a:pt x="183" y="323"/>
                    </a:lnTo>
                    <a:lnTo>
                      <a:pt x="181" y="322"/>
                    </a:lnTo>
                    <a:lnTo>
                      <a:pt x="179" y="322"/>
                    </a:lnTo>
                    <a:lnTo>
                      <a:pt x="177" y="321"/>
                    </a:lnTo>
                    <a:lnTo>
                      <a:pt x="175" y="321"/>
                    </a:lnTo>
                    <a:lnTo>
                      <a:pt x="173" y="321"/>
                    </a:lnTo>
                    <a:lnTo>
                      <a:pt x="171" y="320"/>
                    </a:lnTo>
                    <a:lnTo>
                      <a:pt x="170" y="319"/>
                    </a:lnTo>
                    <a:lnTo>
                      <a:pt x="168" y="318"/>
                    </a:lnTo>
                    <a:lnTo>
                      <a:pt x="167" y="318"/>
                    </a:lnTo>
                    <a:lnTo>
                      <a:pt x="165" y="317"/>
                    </a:lnTo>
                    <a:lnTo>
                      <a:pt x="164" y="316"/>
                    </a:lnTo>
                    <a:lnTo>
                      <a:pt x="163" y="315"/>
                    </a:lnTo>
                    <a:lnTo>
                      <a:pt x="162" y="314"/>
                    </a:lnTo>
                    <a:lnTo>
                      <a:pt x="162" y="313"/>
                    </a:lnTo>
                    <a:lnTo>
                      <a:pt x="161" y="312"/>
                    </a:lnTo>
                    <a:lnTo>
                      <a:pt x="160" y="310"/>
                    </a:lnTo>
                    <a:lnTo>
                      <a:pt x="159" y="309"/>
                    </a:lnTo>
                    <a:lnTo>
                      <a:pt x="159" y="308"/>
                    </a:lnTo>
                    <a:lnTo>
                      <a:pt x="158" y="306"/>
                    </a:lnTo>
                    <a:lnTo>
                      <a:pt x="158" y="305"/>
                    </a:lnTo>
                    <a:lnTo>
                      <a:pt x="158" y="303"/>
                    </a:lnTo>
                    <a:lnTo>
                      <a:pt x="158" y="302"/>
                    </a:lnTo>
                    <a:lnTo>
                      <a:pt x="158" y="300"/>
                    </a:lnTo>
                    <a:lnTo>
                      <a:pt x="158" y="298"/>
                    </a:lnTo>
                    <a:lnTo>
                      <a:pt x="158" y="297"/>
                    </a:lnTo>
                    <a:lnTo>
                      <a:pt x="158" y="295"/>
                    </a:lnTo>
                    <a:lnTo>
                      <a:pt x="159" y="294"/>
                    </a:lnTo>
                    <a:lnTo>
                      <a:pt x="159" y="293"/>
                    </a:lnTo>
                    <a:lnTo>
                      <a:pt x="160" y="291"/>
                    </a:lnTo>
                    <a:lnTo>
                      <a:pt x="161" y="289"/>
                    </a:lnTo>
                    <a:lnTo>
                      <a:pt x="162" y="287"/>
                    </a:lnTo>
                    <a:lnTo>
                      <a:pt x="164" y="285"/>
                    </a:lnTo>
                    <a:lnTo>
                      <a:pt x="165" y="283"/>
                    </a:lnTo>
                    <a:lnTo>
                      <a:pt x="167" y="281"/>
                    </a:lnTo>
                    <a:lnTo>
                      <a:pt x="169" y="279"/>
                    </a:lnTo>
                    <a:lnTo>
                      <a:pt x="170" y="277"/>
                    </a:lnTo>
                    <a:lnTo>
                      <a:pt x="172" y="276"/>
                    </a:lnTo>
                    <a:lnTo>
                      <a:pt x="173" y="273"/>
                    </a:lnTo>
                    <a:lnTo>
                      <a:pt x="174" y="271"/>
                    </a:lnTo>
                    <a:lnTo>
                      <a:pt x="174" y="268"/>
                    </a:lnTo>
                    <a:lnTo>
                      <a:pt x="175" y="266"/>
                    </a:lnTo>
                    <a:lnTo>
                      <a:pt x="174" y="264"/>
                    </a:lnTo>
                    <a:lnTo>
                      <a:pt x="174" y="263"/>
                    </a:lnTo>
                    <a:lnTo>
                      <a:pt x="174" y="262"/>
                    </a:lnTo>
                    <a:lnTo>
                      <a:pt x="174" y="260"/>
                    </a:lnTo>
                    <a:lnTo>
                      <a:pt x="174" y="259"/>
                    </a:lnTo>
                    <a:lnTo>
                      <a:pt x="174" y="258"/>
                    </a:lnTo>
                    <a:lnTo>
                      <a:pt x="174" y="257"/>
                    </a:lnTo>
                    <a:lnTo>
                      <a:pt x="174" y="256"/>
                    </a:lnTo>
                    <a:lnTo>
                      <a:pt x="174" y="253"/>
                    </a:lnTo>
                    <a:lnTo>
                      <a:pt x="174" y="252"/>
                    </a:lnTo>
                    <a:lnTo>
                      <a:pt x="173" y="250"/>
                    </a:lnTo>
                    <a:lnTo>
                      <a:pt x="173" y="248"/>
                    </a:lnTo>
                    <a:lnTo>
                      <a:pt x="172" y="247"/>
                    </a:lnTo>
                    <a:lnTo>
                      <a:pt x="171" y="246"/>
                    </a:lnTo>
                    <a:lnTo>
                      <a:pt x="170" y="245"/>
                    </a:lnTo>
                    <a:lnTo>
                      <a:pt x="169" y="244"/>
                    </a:lnTo>
                    <a:lnTo>
                      <a:pt x="168" y="243"/>
                    </a:lnTo>
                    <a:lnTo>
                      <a:pt x="166" y="243"/>
                    </a:lnTo>
                    <a:lnTo>
                      <a:pt x="164" y="243"/>
                    </a:lnTo>
                    <a:lnTo>
                      <a:pt x="162" y="243"/>
                    </a:lnTo>
                    <a:lnTo>
                      <a:pt x="160" y="244"/>
                    </a:lnTo>
                    <a:lnTo>
                      <a:pt x="158" y="244"/>
                    </a:lnTo>
                    <a:lnTo>
                      <a:pt x="156" y="245"/>
                    </a:lnTo>
                    <a:lnTo>
                      <a:pt x="155" y="246"/>
                    </a:lnTo>
                    <a:lnTo>
                      <a:pt x="153" y="248"/>
                    </a:lnTo>
                    <a:lnTo>
                      <a:pt x="152" y="249"/>
                    </a:lnTo>
                    <a:lnTo>
                      <a:pt x="151" y="251"/>
                    </a:lnTo>
                    <a:lnTo>
                      <a:pt x="150" y="252"/>
                    </a:lnTo>
                    <a:lnTo>
                      <a:pt x="148" y="254"/>
                    </a:lnTo>
                    <a:lnTo>
                      <a:pt x="147" y="256"/>
                    </a:lnTo>
                    <a:lnTo>
                      <a:pt x="145" y="258"/>
                    </a:lnTo>
                    <a:lnTo>
                      <a:pt x="144" y="260"/>
                    </a:lnTo>
                    <a:lnTo>
                      <a:pt x="142" y="261"/>
                    </a:lnTo>
                    <a:lnTo>
                      <a:pt x="140" y="263"/>
                    </a:lnTo>
                    <a:lnTo>
                      <a:pt x="138" y="264"/>
                    </a:lnTo>
                    <a:lnTo>
                      <a:pt x="135" y="265"/>
                    </a:lnTo>
                    <a:lnTo>
                      <a:pt x="134" y="265"/>
                    </a:lnTo>
                    <a:lnTo>
                      <a:pt x="133" y="266"/>
                    </a:lnTo>
                    <a:lnTo>
                      <a:pt x="132" y="266"/>
                    </a:lnTo>
                    <a:lnTo>
                      <a:pt x="131" y="267"/>
                    </a:lnTo>
                    <a:lnTo>
                      <a:pt x="128" y="268"/>
                    </a:lnTo>
                    <a:lnTo>
                      <a:pt x="127" y="269"/>
                    </a:lnTo>
                    <a:lnTo>
                      <a:pt x="124" y="270"/>
                    </a:lnTo>
                    <a:lnTo>
                      <a:pt x="123" y="271"/>
                    </a:lnTo>
                    <a:lnTo>
                      <a:pt x="121" y="273"/>
                    </a:lnTo>
                    <a:lnTo>
                      <a:pt x="120" y="274"/>
                    </a:lnTo>
                    <a:lnTo>
                      <a:pt x="119" y="275"/>
                    </a:lnTo>
                    <a:lnTo>
                      <a:pt x="118" y="277"/>
                    </a:lnTo>
                    <a:lnTo>
                      <a:pt x="117" y="278"/>
                    </a:lnTo>
                    <a:lnTo>
                      <a:pt x="116" y="280"/>
                    </a:lnTo>
                    <a:lnTo>
                      <a:pt x="115" y="281"/>
                    </a:lnTo>
                    <a:lnTo>
                      <a:pt x="114" y="283"/>
                    </a:lnTo>
                    <a:lnTo>
                      <a:pt x="114" y="284"/>
                    </a:lnTo>
                    <a:lnTo>
                      <a:pt x="113" y="286"/>
                    </a:lnTo>
                    <a:lnTo>
                      <a:pt x="113" y="288"/>
                    </a:lnTo>
                    <a:lnTo>
                      <a:pt x="112" y="290"/>
                    </a:lnTo>
                    <a:lnTo>
                      <a:pt x="112" y="291"/>
                    </a:lnTo>
                    <a:lnTo>
                      <a:pt x="112" y="293"/>
                    </a:lnTo>
                    <a:lnTo>
                      <a:pt x="112" y="294"/>
                    </a:lnTo>
                    <a:lnTo>
                      <a:pt x="112" y="296"/>
                    </a:lnTo>
                    <a:lnTo>
                      <a:pt x="112" y="297"/>
                    </a:lnTo>
                    <a:lnTo>
                      <a:pt x="112" y="299"/>
                    </a:lnTo>
                    <a:lnTo>
                      <a:pt x="111" y="300"/>
                    </a:lnTo>
                    <a:lnTo>
                      <a:pt x="111" y="302"/>
                    </a:lnTo>
                    <a:lnTo>
                      <a:pt x="110" y="303"/>
                    </a:lnTo>
                    <a:lnTo>
                      <a:pt x="110" y="305"/>
                    </a:lnTo>
                    <a:lnTo>
                      <a:pt x="110" y="307"/>
                    </a:lnTo>
                    <a:lnTo>
                      <a:pt x="109" y="309"/>
                    </a:lnTo>
                    <a:lnTo>
                      <a:pt x="108" y="310"/>
                    </a:lnTo>
                    <a:lnTo>
                      <a:pt x="107" y="311"/>
                    </a:lnTo>
                    <a:lnTo>
                      <a:pt x="106" y="313"/>
                    </a:lnTo>
                    <a:lnTo>
                      <a:pt x="106" y="314"/>
                    </a:lnTo>
                    <a:lnTo>
                      <a:pt x="104" y="317"/>
                    </a:lnTo>
                    <a:lnTo>
                      <a:pt x="102" y="319"/>
                    </a:lnTo>
                    <a:lnTo>
                      <a:pt x="100" y="320"/>
                    </a:lnTo>
                    <a:lnTo>
                      <a:pt x="99" y="321"/>
                    </a:lnTo>
                    <a:lnTo>
                      <a:pt x="98" y="322"/>
                    </a:lnTo>
                    <a:lnTo>
                      <a:pt x="96" y="323"/>
                    </a:lnTo>
                    <a:lnTo>
                      <a:pt x="95" y="324"/>
                    </a:lnTo>
                    <a:lnTo>
                      <a:pt x="93" y="324"/>
                    </a:lnTo>
                    <a:lnTo>
                      <a:pt x="92" y="325"/>
                    </a:lnTo>
                    <a:lnTo>
                      <a:pt x="90" y="326"/>
                    </a:lnTo>
                    <a:lnTo>
                      <a:pt x="89" y="326"/>
                    </a:lnTo>
                    <a:lnTo>
                      <a:pt x="87" y="327"/>
                    </a:lnTo>
                    <a:lnTo>
                      <a:pt x="85" y="328"/>
                    </a:lnTo>
                    <a:lnTo>
                      <a:pt x="84" y="328"/>
                    </a:lnTo>
                    <a:lnTo>
                      <a:pt x="82" y="329"/>
                    </a:lnTo>
                    <a:lnTo>
                      <a:pt x="80" y="329"/>
                    </a:lnTo>
                    <a:lnTo>
                      <a:pt x="78" y="329"/>
                    </a:lnTo>
                    <a:lnTo>
                      <a:pt x="76" y="329"/>
                    </a:lnTo>
                    <a:lnTo>
                      <a:pt x="75" y="329"/>
                    </a:lnTo>
                    <a:lnTo>
                      <a:pt x="73" y="329"/>
                    </a:lnTo>
                    <a:lnTo>
                      <a:pt x="71" y="329"/>
                    </a:lnTo>
                    <a:lnTo>
                      <a:pt x="69" y="329"/>
                    </a:lnTo>
                    <a:lnTo>
                      <a:pt x="67" y="329"/>
                    </a:lnTo>
                    <a:lnTo>
                      <a:pt x="65" y="328"/>
                    </a:lnTo>
                    <a:lnTo>
                      <a:pt x="63" y="328"/>
                    </a:lnTo>
                    <a:lnTo>
                      <a:pt x="62" y="327"/>
                    </a:lnTo>
                    <a:lnTo>
                      <a:pt x="60" y="326"/>
                    </a:lnTo>
                    <a:lnTo>
                      <a:pt x="58" y="326"/>
                    </a:lnTo>
                    <a:lnTo>
                      <a:pt x="57" y="325"/>
                    </a:lnTo>
                    <a:lnTo>
                      <a:pt x="55" y="324"/>
                    </a:lnTo>
                    <a:lnTo>
                      <a:pt x="54" y="323"/>
                    </a:lnTo>
                    <a:lnTo>
                      <a:pt x="52" y="322"/>
                    </a:lnTo>
                    <a:lnTo>
                      <a:pt x="50" y="321"/>
                    </a:lnTo>
                    <a:lnTo>
                      <a:pt x="49" y="320"/>
                    </a:lnTo>
                    <a:lnTo>
                      <a:pt x="47" y="319"/>
                    </a:lnTo>
                    <a:lnTo>
                      <a:pt x="46" y="319"/>
                    </a:lnTo>
                    <a:lnTo>
                      <a:pt x="44" y="318"/>
                    </a:lnTo>
                    <a:lnTo>
                      <a:pt x="43" y="317"/>
                    </a:lnTo>
                    <a:lnTo>
                      <a:pt x="41" y="317"/>
                    </a:lnTo>
                    <a:lnTo>
                      <a:pt x="40" y="316"/>
                    </a:lnTo>
                    <a:lnTo>
                      <a:pt x="38" y="315"/>
                    </a:lnTo>
                    <a:lnTo>
                      <a:pt x="37" y="314"/>
                    </a:lnTo>
                    <a:lnTo>
                      <a:pt x="36" y="314"/>
                    </a:lnTo>
                    <a:lnTo>
                      <a:pt x="34" y="313"/>
                    </a:lnTo>
                    <a:lnTo>
                      <a:pt x="33" y="312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7" y="308"/>
                    </a:lnTo>
                    <a:lnTo>
                      <a:pt x="25" y="306"/>
                    </a:lnTo>
                    <a:lnTo>
                      <a:pt x="23" y="304"/>
                    </a:lnTo>
                    <a:lnTo>
                      <a:pt x="22" y="303"/>
                    </a:lnTo>
                    <a:lnTo>
                      <a:pt x="21" y="302"/>
                    </a:lnTo>
                    <a:lnTo>
                      <a:pt x="20" y="300"/>
                    </a:lnTo>
                    <a:lnTo>
                      <a:pt x="19" y="299"/>
                    </a:lnTo>
                    <a:lnTo>
                      <a:pt x="18" y="297"/>
                    </a:lnTo>
                    <a:lnTo>
                      <a:pt x="17" y="296"/>
                    </a:lnTo>
                    <a:lnTo>
                      <a:pt x="16" y="294"/>
                    </a:lnTo>
                    <a:lnTo>
                      <a:pt x="16" y="292"/>
                    </a:lnTo>
                    <a:lnTo>
                      <a:pt x="15" y="291"/>
                    </a:lnTo>
                    <a:lnTo>
                      <a:pt x="15" y="290"/>
                    </a:lnTo>
                    <a:lnTo>
                      <a:pt x="14" y="289"/>
                    </a:lnTo>
                    <a:lnTo>
                      <a:pt x="14" y="288"/>
                    </a:lnTo>
                    <a:lnTo>
                      <a:pt x="13" y="286"/>
                    </a:lnTo>
                    <a:lnTo>
                      <a:pt x="13" y="285"/>
                    </a:lnTo>
                    <a:lnTo>
                      <a:pt x="13" y="283"/>
                    </a:lnTo>
                    <a:lnTo>
                      <a:pt x="13" y="282"/>
                    </a:lnTo>
                    <a:lnTo>
                      <a:pt x="12" y="281"/>
                    </a:lnTo>
                    <a:lnTo>
                      <a:pt x="12" y="279"/>
                    </a:lnTo>
                    <a:lnTo>
                      <a:pt x="12" y="277"/>
                    </a:lnTo>
                    <a:lnTo>
                      <a:pt x="12" y="276"/>
                    </a:lnTo>
                    <a:lnTo>
                      <a:pt x="11" y="274"/>
                    </a:lnTo>
                    <a:lnTo>
                      <a:pt x="11" y="272"/>
                    </a:lnTo>
                    <a:lnTo>
                      <a:pt x="11" y="270"/>
                    </a:lnTo>
                    <a:lnTo>
                      <a:pt x="11" y="268"/>
                    </a:lnTo>
                    <a:lnTo>
                      <a:pt x="10" y="266"/>
                    </a:lnTo>
                    <a:lnTo>
                      <a:pt x="10" y="264"/>
                    </a:lnTo>
                    <a:lnTo>
                      <a:pt x="10" y="262"/>
                    </a:lnTo>
                    <a:lnTo>
                      <a:pt x="10" y="260"/>
                    </a:lnTo>
                    <a:lnTo>
                      <a:pt x="10" y="258"/>
                    </a:lnTo>
                    <a:lnTo>
                      <a:pt x="9" y="256"/>
                    </a:lnTo>
                    <a:lnTo>
                      <a:pt x="9" y="253"/>
                    </a:lnTo>
                    <a:lnTo>
                      <a:pt x="9" y="251"/>
                    </a:lnTo>
                    <a:lnTo>
                      <a:pt x="9" y="249"/>
                    </a:lnTo>
                    <a:lnTo>
                      <a:pt x="9" y="247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9" y="238"/>
                    </a:lnTo>
                    <a:lnTo>
                      <a:pt x="9" y="236"/>
                    </a:lnTo>
                    <a:lnTo>
                      <a:pt x="9" y="233"/>
                    </a:lnTo>
                    <a:lnTo>
                      <a:pt x="9" y="231"/>
                    </a:lnTo>
                    <a:lnTo>
                      <a:pt x="9" y="229"/>
                    </a:lnTo>
                    <a:lnTo>
                      <a:pt x="9" y="227"/>
                    </a:lnTo>
                    <a:lnTo>
                      <a:pt x="9" y="225"/>
                    </a:lnTo>
                    <a:lnTo>
                      <a:pt x="9" y="223"/>
                    </a:lnTo>
                    <a:lnTo>
                      <a:pt x="9" y="221"/>
                    </a:lnTo>
                    <a:lnTo>
                      <a:pt x="9" y="218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2"/>
                    </a:lnTo>
                    <a:lnTo>
                      <a:pt x="9" y="210"/>
                    </a:lnTo>
                    <a:lnTo>
                      <a:pt x="9" y="208"/>
                    </a:lnTo>
                    <a:lnTo>
                      <a:pt x="9" y="206"/>
                    </a:lnTo>
                    <a:lnTo>
                      <a:pt x="10" y="204"/>
                    </a:lnTo>
                    <a:lnTo>
                      <a:pt x="10" y="203"/>
                    </a:lnTo>
                    <a:lnTo>
                      <a:pt x="10" y="201"/>
                    </a:lnTo>
                    <a:lnTo>
                      <a:pt x="10" y="199"/>
                    </a:lnTo>
                    <a:lnTo>
                      <a:pt x="10" y="197"/>
                    </a:lnTo>
                    <a:lnTo>
                      <a:pt x="10" y="195"/>
                    </a:lnTo>
                    <a:lnTo>
                      <a:pt x="10" y="194"/>
                    </a:lnTo>
                    <a:lnTo>
                      <a:pt x="10" y="192"/>
                    </a:lnTo>
                    <a:lnTo>
                      <a:pt x="11" y="191"/>
                    </a:lnTo>
                    <a:lnTo>
                      <a:pt x="11" y="190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12" y="184"/>
                    </a:lnTo>
                    <a:lnTo>
                      <a:pt x="12" y="182"/>
                    </a:lnTo>
                    <a:lnTo>
                      <a:pt x="13" y="181"/>
                    </a:lnTo>
                    <a:lnTo>
                      <a:pt x="13" y="180"/>
                    </a:lnTo>
                    <a:lnTo>
                      <a:pt x="14" y="179"/>
                    </a:lnTo>
                    <a:lnTo>
                      <a:pt x="14" y="177"/>
                    </a:lnTo>
                    <a:lnTo>
                      <a:pt x="15" y="176"/>
                    </a:lnTo>
                    <a:lnTo>
                      <a:pt x="15" y="174"/>
                    </a:lnTo>
                    <a:lnTo>
                      <a:pt x="16" y="173"/>
                    </a:lnTo>
                    <a:lnTo>
                      <a:pt x="16" y="171"/>
                    </a:lnTo>
                    <a:lnTo>
                      <a:pt x="17" y="170"/>
                    </a:lnTo>
                    <a:lnTo>
                      <a:pt x="17" y="168"/>
                    </a:lnTo>
                    <a:lnTo>
                      <a:pt x="17" y="166"/>
                    </a:lnTo>
                    <a:lnTo>
                      <a:pt x="18" y="164"/>
                    </a:lnTo>
                    <a:lnTo>
                      <a:pt x="19" y="162"/>
                    </a:lnTo>
                    <a:lnTo>
                      <a:pt x="19" y="160"/>
                    </a:lnTo>
                    <a:lnTo>
                      <a:pt x="20" y="159"/>
                    </a:lnTo>
                    <a:lnTo>
                      <a:pt x="20" y="157"/>
                    </a:lnTo>
                    <a:lnTo>
                      <a:pt x="21" y="155"/>
                    </a:lnTo>
                    <a:lnTo>
                      <a:pt x="22" y="153"/>
                    </a:lnTo>
                    <a:lnTo>
                      <a:pt x="22" y="151"/>
                    </a:lnTo>
                    <a:lnTo>
                      <a:pt x="23" y="149"/>
                    </a:lnTo>
                    <a:lnTo>
                      <a:pt x="23" y="147"/>
                    </a:lnTo>
                    <a:lnTo>
                      <a:pt x="24" y="145"/>
                    </a:lnTo>
                    <a:lnTo>
                      <a:pt x="25" y="143"/>
                    </a:lnTo>
                    <a:lnTo>
                      <a:pt x="26" y="141"/>
                    </a:lnTo>
                    <a:lnTo>
                      <a:pt x="26" y="140"/>
                    </a:lnTo>
                    <a:lnTo>
                      <a:pt x="27" y="138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9" y="133"/>
                    </a:lnTo>
                    <a:lnTo>
                      <a:pt x="30" y="131"/>
                    </a:lnTo>
                    <a:lnTo>
                      <a:pt x="31" y="129"/>
                    </a:lnTo>
                    <a:lnTo>
                      <a:pt x="32" y="128"/>
                    </a:lnTo>
                    <a:lnTo>
                      <a:pt x="33" y="127"/>
                    </a:lnTo>
                    <a:lnTo>
                      <a:pt x="34" y="126"/>
                    </a:lnTo>
                    <a:lnTo>
                      <a:pt x="35" y="124"/>
                    </a:lnTo>
                    <a:lnTo>
                      <a:pt x="35" y="122"/>
                    </a:lnTo>
                    <a:lnTo>
                      <a:pt x="36" y="120"/>
                    </a:lnTo>
                    <a:lnTo>
                      <a:pt x="37" y="118"/>
                    </a:lnTo>
                    <a:lnTo>
                      <a:pt x="38" y="116"/>
                    </a:lnTo>
                    <a:lnTo>
                      <a:pt x="39" y="113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1" y="108"/>
                    </a:lnTo>
                    <a:lnTo>
                      <a:pt x="41" y="107"/>
                    </a:lnTo>
                    <a:lnTo>
                      <a:pt x="42" y="105"/>
                    </a:lnTo>
                    <a:lnTo>
                      <a:pt x="42" y="104"/>
                    </a:lnTo>
                    <a:lnTo>
                      <a:pt x="42" y="102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3" y="98"/>
                    </a:lnTo>
                    <a:lnTo>
                      <a:pt x="44" y="97"/>
                    </a:lnTo>
                    <a:lnTo>
                      <a:pt x="44" y="95"/>
                    </a:lnTo>
                    <a:lnTo>
                      <a:pt x="45" y="94"/>
                    </a:lnTo>
                    <a:lnTo>
                      <a:pt x="45" y="92"/>
                    </a:lnTo>
                    <a:lnTo>
                      <a:pt x="46" y="91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7" y="87"/>
                    </a:lnTo>
                    <a:lnTo>
                      <a:pt x="47" y="85"/>
                    </a:lnTo>
                    <a:lnTo>
                      <a:pt x="47" y="84"/>
                    </a:lnTo>
                    <a:lnTo>
                      <a:pt x="48" y="82"/>
                    </a:lnTo>
                    <a:lnTo>
                      <a:pt x="48" y="81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49" y="77"/>
                    </a:lnTo>
                    <a:lnTo>
                      <a:pt x="49" y="76"/>
                    </a:lnTo>
                    <a:lnTo>
                      <a:pt x="50" y="74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1" y="64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59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2" y="51"/>
                    </a:lnTo>
                    <a:lnTo>
                      <a:pt x="51" y="49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6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6" y="52"/>
                    </a:lnTo>
                    <a:lnTo>
                      <a:pt x="46" y="52"/>
                    </a:lnTo>
                    <a:close/>
                  </a:path>
                </a:pathLst>
              </a:custGeom>
              <a:solidFill>
                <a:srgbClr val="E3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7813497" y="5404599"/>
                <a:ext cx="196850" cy="112713"/>
              </a:xfrm>
              <a:custGeom>
                <a:avLst/>
                <a:gdLst>
                  <a:gd name="T0" fmla="*/ 6 w 124"/>
                  <a:gd name="T1" fmla="*/ 60 h 71"/>
                  <a:gd name="T2" fmla="*/ 13 w 124"/>
                  <a:gd name="T3" fmla="*/ 53 h 71"/>
                  <a:gd name="T4" fmla="*/ 18 w 124"/>
                  <a:gd name="T5" fmla="*/ 44 h 71"/>
                  <a:gd name="T6" fmla="*/ 20 w 124"/>
                  <a:gd name="T7" fmla="*/ 36 h 71"/>
                  <a:gd name="T8" fmla="*/ 20 w 124"/>
                  <a:gd name="T9" fmla="*/ 27 h 71"/>
                  <a:gd name="T10" fmla="*/ 20 w 124"/>
                  <a:gd name="T11" fmla="*/ 19 h 71"/>
                  <a:gd name="T12" fmla="*/ 23 w 124"/>
                  <a:gd name="T13" fmla="*/ 12 h 71"/>
                  <a:gd name="T14" fmla="*/ 29 w 124"/>
                  <a:gd name="T15" fmla="*/ 14 h 71"/>
                  <a:gd name="T16" fmla="*/ 36 w 124"/>
                  <a:gd name="T17" fmla="*/ 22 h 71"/>
                  <a:gd name="T18" fmla="*/ 42 w 124"/>
                  <a:gd name="T19" fmla="*/ 29 h 71"/>
                  <a:gd name="T20" fmla="*/ 47 w 124"/>
                  <a:gd name="T21" fmla="*/ 36 h 71"/>
                  <a:gd name="T22" fmla="*/ 56 w 124"/>
                  <a:gd name="T23" fmla="*/ 42 h 71"/>
                  <a:gd name="T24" fmla="*/ 61 w 124"/>
                  <a:gd name="T25" fmla="*/ 35 h 71"/>
                  <a:gd name="T26" fmla="*/ 62 w 124"/>
                  <a:gd name="T27" fmla="*/ 26 h 71"/>
                  <a:gd name="T28" fmla="*/ 65 w 124"/>
                  <a:gd name="T29" fmla="*/ 19 h 71"/>
                  <a:gd name="T30" fmla="*/ 68 w 124"/>
                  <a:gd name="T31" fmla="*/ 12 h 71"/>
                  <a:gd name="T32" fmla="*/ 74 w 124"/>
                  <a:gd name="T33" fmla="*/ 7 h 71"/>
                  <a:gd name="T34" fmla="*/ 81 w 124"/>
                  <a:gd name="T35" fmla="*/ 3 h 71"/>
                  <a:gd name="T36" fmla="*/ 89 w 124"/>
                  <a:gd name="T37" fmla="*/ 0 h 71"/>
                  <a:gd name="T38" fmla="*/ 92 w 124"/>
                  <a:gd name="T39" fmla="*/ 3 h 71"/>
                  <a:gd name="T40" fmla="*/ 93 w 124"/>
                  <a:gd name="T41" fmla="*/ 11 h 71"/>
                  <a:gd name="T42" fmla="*/ 93 w 124"/>
                  <a:gd name="T43" fmla="*/ 18 h 71"/>
                  <a:gd name="T44" fmla="*/ 96 w 124"/>
                  <a:gd name="T45" fmla="*/ 25 h 71"/>
                  <a:gd name="T46" fmla="*/ 102 w 124"/>
                  <a:gd name="T47" fmla="*/ 24 h 71"/>
                  <a:gd name="T48" fmla="*/ 105 w 124"/>
                  <a:gd name="T49" fmla="*/ 15 h 71"/>
                  <a:gd name="T50" fmla="*/ 107 w 124"/>
                  <a:gd name="T51" fmla="*/ 6 h 71"/>
                  <a:gd name="T52" fmla="*/ 110 w 124"/>
                  <a:gd name="T53" fmla="*/ 2 h 71"/>
                  <a:gd name="T54" fmla="*/ 120 w 124"/>
                  <a:gd name="T55" fmla="*/ 8 h 71"/>
                  <a:gd name="T56" fmla="*/ 124 w 124"/>
                  <a:gd name="T57" fmla="*/ 16 h 71"/>
                  <a:gd name="T58" fmla="*/ 116 w 124"/>
                  <a:gd name="T59" fmla="*/ 15 h 71"/>
                  <a:gd name="T60" fmla="*/ 113 w 124"/>
                  <a:gd name="T61" fmla="*/ 15 h 71"/>
                  <a:gd name="T62" fmla="*/ 112 w 124"/>
                  <a:gd name="T63" fmla="*/ 22 h 71"/>
                  <a:gd name="T64" fmla="*/ 109 w 124"/>
                  <a:gd name="T65" fmla="*/ 31 h 71"/>
                  <a:gd name="T66" fmla="*/ 102 w 124"/>
                  <a:gd name="T67" fmla="*/ 36 h 71"/>
                  <a:gd name="T68" fmla="*/ 93 w 124"/>
                  <a:gd name="T69" fmla="*/ 33 h 71"/>
                  <a:gd name="T70" fmla="*/ 88 w 124"/>
                  <a:gd name="T71" fmla="*/ 26 h 71"/>
                  <a:gd name="T72" fmla="*/ 85 w 124"/>
                  <a:gd name="T73" fmla="*/ 18 h 71"/>
                  <a:gd name="T74" fmla="*/ 78 w 124"/>
                  <a:gd name="T75" fmla="*/ 14 h 71"/>
                  <a:gd name="T76" fmla="*/ 74 w 124"/>
                  <a:gd name="T77" fmla="*/ 21 h 71"/>
                  <a:gd name="T78" fmla="*/ 71 w 124"/>
                  <a:gd name="T79" fmla="*/ 29 h 71"/>
                  <a:gd name="T80" fmla="*/ 69 w 124"/>
                  <a:gd name="T81" fmla="*/ 38 h 71"/>
                  <a:gd name="T82" fmla="*/ 66 w 124"/>
                  <a:gd name="T83" fmla="*/ 46 h 71"/>
                  <a:gd name="T84" fmla="*/ 61 w 124"/>
                  <a:gd name="T85" fmla="*/ 52 h 71"/>
                  <a:gd name="T86" fmla="*/ 51 w 124"/>
                  <a:gd name="T87" fmla="*/ 47 h 71"/>
                  <a:gd name="T88" fmla="*/ 43 w 124"/>
                  <a:gd name="T89" fmla="*/ 37 h 71"/>
                  <a:gd name="T90" fmla="*/ 36 w 124"/>
                  <a:gd name="T91" fmla="*/ 29 h 71"/>
                  <a:gd name="T92" fmla="*/ 29 w 124"/>
                  <a:gd name="T93" fmla="*/ 29 h 71"/>
                  <a:gd name="T94" fmla="*/ 27 w 124"/>
                  <a:gd name="T95" fmla="*/ 37 h 71"/>
                  <a:gd name="T96" fmla="*/ 26 w 124"/>
                  <a:gd name="T97" fmla="*/ 44 h 71"/>
                  <a:gd name="T98" fmla="*/ 25 w 124"/>
                  <a:gd name="T99" fmla="*/ 52 h 71"/>
                  <a:gd name="T100" fmla="*/ 22 w 124"/>
                  <a:gd name="T101" fmla="*/ 58 h 71"/>
                  <a:gd name="T102" fmla="*/ 15 w 124"/>
                  <a:gd name="T103" fmla="*/ 66 h 71"/>
                  <a:gd name="T104" fmla="*/ 6 w 124"/>
                  <a:gd name="T105" fmla="*/ 71 h 71"/>
                  <a:gd name="T106" fmla="*/ 0 w 124"/>
                  <a:gd name="T107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4" h="71">
                    <a:moveTo>
                      <a:pt x="1" y="67"/>
                    </a:moveTo>
                    <a:lnTo>
                      <a:pt x="2" y="64"/>
                    </a:lnTo>
                    <a:lnTo>
                      <a:pt x="4" y="63"/>
                    </a:lnTo>
                    <a:lnTo>
                      <a:pt x="5" y="62"/>
                    </a:lnTo>
                    <a:lnTo>
                      <a:pt x="6" y="60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11" y="56"/>
                    </a:lnTo>
                    <a:lnTo>
                      <a:pt x="12" y="55"/>
                    </a:lnTo>
                    <a:lnTo>
                      <a:pt x="13" y="53"/>
                    </a:lnTo>
                    <a:lnTo>
                      <a:pt x="15" y="51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9" y="43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9" y="14"/>
                    </a:lnTo>
                    <a:lnTo>
                      <a:pt x="31" y="16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5" y="21"/>
                    </a:lnTo>
                    <a:lnTo>
                      <a:pt x="36" y="22"/>
                    </a:lnTo>
                    <a:lnTo>
                      <a:pt x="37" y="24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4"/>
                    </a:lnTo>
                    <a:lnTo>
                      <a:pt x="47" y="36"/>
                    </a:lnTo>
                    <a:lnTo>
                      <a:pt x="49" y="38"/>
                    </a:lnTo>
                    <a:lnTo>
                      <a:pt x="51" y="40"/>
                    </a:lnTo>
                    <a:lnTo>
                      <a:pt x="52" y="41"/>
                    </a:lnTo>
                    <a:lnTo>
                      <a:pt x="54" y="42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8" y="40"/>
                    </a:lnTo>
                    <a:lnTo>
                      <a:pt x="59" y="39"/>
                    </a:lnTo>
                    <a:lnTo>
                      <a:pt x="60" y="37"/>
                    </a:lnTo>
                    <a:lnTo>
                      <a:pt x="61" y="35"/>
                    </a:lnTo>
                    <a:lnTo>
                      <a:pt x="61" y="32"/>
                    </a:lnTo>
                    <a:lnTo>
                      <a:pt x="61" y="30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64" y="22"/>
                    </a:lnTo>
                    <a:lnTo>
                      <a:pt x="64" y="20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0" y="10"/>
                    </a:lnTo>
                    <a:lnTo>
                      <a:pt x="72" y="9"/>
                    </a:lnTo>
                    <a:lnTo>
                      <a:pt x="73" y="8"/>
                    </a:lnTo>
                    <a:lnTo>
                      <a:pt x="74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1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3" y="11"/>
                    </a:lnTo>
                    <a:lnTo>
                      <a:pt x="93" y="12"/>
                    </a:lnTo>
                    <a:lnTo>
                      <a:pt x="93" y="14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5" y="22"/>
                    </a:lnTo>
                    <a:lnTo>
                      <a:pt x="95" y="24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6"/>
                    </a:lnTo>
                    <a:lnTo>
                      <a:pt x="99" y="26"/>
                    </a:lnTo>
                    <a:lnTo>
                      <a:pt x="101" y="25"/>
                    </a:lnTo>
                    <a:lnTo>
                      <a:pt x="102" y="24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4" y="19"/>
                    </a:lnTo>
                    <a:lnTo>
                      <a:pt x="104" y="17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106" y="8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4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4" y="3"/>
                    </a:lnTo>
                    <a:lnTo>
                      <a:pt x="116" y="5"/>
                    </a:lnTo>
                    <a:lnTo>
                      <a:pt x="119" y="7"/>
                    </a:lnTo>
                    <a:lnTo>
                      <a:pt x="120" y="8"/>
                    </a:lnTo>
                    <a:lnTo>
                      <a:pt x="120" y="9"/>
                    </a:lnTo>
                    <a:lnTo>
                      <a:pt x="121" y="11"/>
                    </a:lnTo>
                    <a:lnTo>
                      <a:pt x="122" y="12"/>
                    </a:lnTo>
                    <a:lnTo>
                      <a:pt x="123" y="14"/>
                    </a:lnTo>
                    <a:lnTo>
                      <a:pt x="124" y="16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19" y="17"/>
                    </a:lnTo>
                    <a:lnTo>
                      <a:pt x="118" y="16"/>
                    </a:lnTo>
                    <a:lnTo>
                      <a:pt x="116" y="15"/>
                    </a:lnTo>
                    <a:lnTo>
                      <a:pt x="115" y="14"/>
                    </a:lnTo>
                    <a:lnTo>
                      <a:pt x="114" y="14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3" y="19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10" y="28"/>
                    </a:lnTo>
                    <a:lnTo>
                      <a:pt x="109" y="29"/>
                    </a:lnTo>
                    <a:lnTo>
                      <a:pt x="109" y="31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5" y="35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101" y="36"/>
                    </a:lnTo>
                    <a:lnTo>
                      <a:pt x="99" y="36"/>
                    </a:lnTo>
                    <a:lnTo>
                      <a:pt x="97" y="36"/>
                    </a:lnTo>
                    <a:lnTo>
                      <a:pt x="94" y="34"/>
                    </a:lnTo>
                    <a:lnTo>
                      <a:pt x="93" y="33"/>
                    </a:lnTo>
                    <a:lnTo>
                      <a:pt x="91" y="32"/>
                    </a:lnTo>
                    <a:lnTo>
                      <a:pt x="90" y="30"/>
                    </a:lnTo>
                    <a:lnTo>
                      <a:pt x="89" y="29"/>
                    </a:lnTo>
                    <a:lnTo>
                      <a:pt x="89" y="27"/>
                    </a:lnTo>
                    <a:lnTo>
                      <a:pt x="88" y="26"/>
                    </a:lnTo>
                    <a:lnTo>
                      <a:pt x="87" y="24"/>
                    </a:lnTo>
                    <a:lnTo>
                      <a:pt x="87" y="23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5" y="18"/>
                    </a:lnTo>
                    <a:lnTo>
                      <a:pt x="84" y="17"/>
                    </a:lnTo>
                    <a:lnTo>
                      <a:pt x="83" y="16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78" y="14"/>
                    </a:lnTo>
                    <a:lnTo>
                      <a:pt x="77" y="15"/>
                    </a:lnTo>
                    <a:lnTo>
                      <a:pt x="76" y="17"/>
                    </a:lnTo>
                    <a:lnTo>
                      <a:pt x="75" y="19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70" y="33"/>
                    </a:lnTo>
                    <a:lnTo>
                      <a:pt x="70" y="35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67" y="45"/>
                    </a:lnTo>
                    <a:lnTo>
                      <a:pt x="66" y="46"/>
                    </a:lnTo>
                    <a:lnTo>
                      <a:pt x="66" y="48"/>
                    </a:lnTo>
                    <a:lnTo>
                      <a:pt x="65" y="49"/>
                    </a:lnTo>
                    <a:lnTo>
                      <a:pt x="64" y="50"/>
                    </a:lnTo>
                    <a:lnTo>
                      <a:pt x="63" y="51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5" y="51"/>
                    </a:lnTo>
                    <a:lnTo>
                      <a:pt x="53" y="49"/>
                    </a:lnTo>
                    <a:lnTo>
                      <a:pt x="51" y="47"/>
                    </a:lnTo>
                    <a:lnTo>
                      <a:pt x="49" y="45"/>
                    </a:lnTo>
                    <a:lnTo>
                      <a:pt x="47" y="43"/>
                    </a:lnTo>
                    <a:lnTo>
                      <a:pt x="45" y="40"/>
                    </a:lnTo>
                    <a:lnTo>
                      <a:pt x="44" y="39"/>
                    </a:lnTo>
                    <a:lnTo>
                      <a:pt x="43" y="37"/>
                    </a:lnTo>
                    <a:lnTo>
                      <a:pt x="42" y="36"/>
                    </a:lnTo>
                    <a:lnTo>
                      <a:pt x="41" y="35"/>
                    </a:lnTo>
                    <a:lnTo>
                      <a:pt x="39" y="33"/>
                    </a:lnTo>
                    <a:lnTo>
                      <a:pt x="38" y="31"/>
                    </a:lnTo>
                    <a:lnTo>
                      <a:pt x="36" y="29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6" y="42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6" y="47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2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6"/>
                    </a:lnTo>
                    <a:lnTo>
                      <a:pt x="23" y="57"/>
                    </a:lnTo>
                    <a:lnTo>
                      <a:pt x="22" y="58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9" y="63"/>
                    </a:lnTo>
                    <a:lnTo>
                      <a:pt x="18" y="65"/>
                    </a:lnTo>
                    <a:lnTo>
                      <a:pt x="15" y="66"/>
                    </a:lnTo>
                    <a:lnTo>
                      <a:pt x="13" y="68"/>
                    </a:lnTo>
                    <a:lnTo>
                      <a:pt x="11" y="69"/>
                    </a:lnTo>
                    <a:lnTo>
                      <a:pt x="9" y="70"/>
                    </a:lnTo>
                    <a:lnTo>
                      <a:pt x="8" y="70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1"/>
                    </a:lnTo>
                    <a:lnTo>
                      <a:pt x="1" y="71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1" y="67"/>
                    </a:lnTo>
                    <a:lnTo>
                      <a:pt x="1" y="67"/>
                    </a:lnTo>
                    <a:close/>
                  </a:path>
                </a:pathLst>
              </a:custGeom>
              <a:solidFill>
                <a:srgbClr val="E3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8124647" y="5468099"/>
                <a:ext cx="98425" cy="174625"/>
              </a:xfrm>
              <a:custGeom>
                <a:avLst/>
                <a:gdLst>
                  <a:gd name="T0" fmla="*/ 4 w 62"/>
                  <a:gd name="T1" fmla="*/ 23 h 110"/>
                  <a:gd name="T2" fmla="*/ 8 w 62"/>
                  <a:gd name="T3" fmla="*/ 22 h 110"/>
                  <a:gd name="T4" fmla="*/ 12 w 62"/>
                  <a:gd name="T5" fmla="*/ 21 h 110"/>
                  <a:gd name="T6" fmla="*/ 16 w 62"/>
                  <a:gd name="T7" fmla="*/ 17 h 110"/>
                  <a:gd name="T8" fmla="*/ 16 w 62"/>
                  <a:gd name="T9" fmla="*/ 11 h 110"/>
                  <a:gd name="T10" fmla="*/ 17 w 62"/>
                  <a:gd name="T11" fmla="*/ 4 h 110"/>
                  <a:gd name="T12" fmla="*/ 22 w 62"/>
                  <a:gd name="T13" fmla="*/ 1 h 110"/>
                  <a:gd name="T14" fmla="*/ 28 w 62"/>
                  <a:gd name="T15" fmla="*/ 0 h 110"/>
                  <a:gd name="T16" fmla="*/ 33 w 62"/>
                  <a:gd name="T17" fmla="*/ 2 h 110"/>
                  <a:gd name="T18" fmla="*/ 37 w 62"/>
                  <a:gd name="T19" fmla="*/ 5 h 110"/>
                  <a:gd name="T20" fmla="*/ 42 w 62"/>
                  <a:gd name="T21" fmla="*/ 10 h 110"/>
                  <a:gd name="T22" fmla="*/ 46 w 62"/>
                  <a:gd name="T23" fmla="*/ 16 h 110"/>
                  <a:gd name="T24" fmla="*/ 50 w 62"/>
                  <a:gd name="T25" fmla="*/ 23 h 110"/>
                  <a:gd name="T26" fmla="*/ 52 w 62"/>
                  <a:gd name="T27" fmla="*/ 27 h 110"/>
                  <a:gd name="T28" fmla="*/ 54 w 62"/>
                  <a:gd name="T29" fmla="*/ 31 h 110"/>
                  <a:gd name="T30" fmla="*/ 55 w 62"/>
                  <a:gd name="T31" fmla="*/ 35 h 110"/>
                  <a:gd name="T32" fmla="*/ 57 w 62"/>
                  <a:gd name="T33" fmla="*/ 39 h 110"/>
                  <a:gd name="T34" fmla="*/ 58 w 62"/>
                  <a:gd name="T35" fmla="*/ 43 h 110"/>
                  <a:gd name="T36" fmla="*/ 59 w 62"/>
                  <a:gd name="T37" fmla="*/ 47 h 110"/>
                  <a:gd name="T38" fmla="*/ 60 w 62"/>
                  <a:gd name="T39" fmla="*/ 52 h 110"/>
                  <a:gd name="T40" fmla="*/ 61 w 62"/>
                  <a:gd name="T41" fmla="*/ 56 h 110"/>
                  <a:gd name="T42" fmla="*/ 61 w 62"/>
                  <a:gd name="T43" fmla="*/ 60 h 110"/>
                  <a:gd name="T44" fmla="*/ 62 w 62"/>
                  <a:gd name="T45" fmla="*/ 64 h 110"/>
                  <a:gd name="T46" fmla="*/ 62 w 62"/>
                  <a:gd name="T47" fmla="*/ 68 h 110"/>
                  <a:gd name="T48" fmla="*/ 62 w 62"/>
                  <a:gd name="T49" fmla="*/ 72 h 110"/>
                  <a:gd name="T50" fmla="*/ 62 w 62"/>
                  <a:gd name="T51" fmla="*/ 78 h 110"/>
                  <a:gd name="T52" fmla="*/ 62 w 62"/>
                  <a:gd name="T53" fmla="*/ 82 h 110"/>
                  <a:gd name="T54" fmla="*/ 60 w 62"/>
                  <a:gd name="T55" fmla="*/ 89 h 110"/>
                  <a:gd name="T56" fmla="*/ 59 w 62"/>
                  <a:gd name="T57" fmla="*/ 95 h 110"/>
                  <a:gd name="T58" fmla="*/ 56 w 62"/>
                  <a:gd name="T59" fmla="*/ 100 h 110"/>
                  <a:gd name="T60" fmla="*/ 53 w 62"/>
                  <a:gd name="T61" fmla="*/ 104 h 110"/>
                  <a:gd name="T62" fmla="*/ 47 w 62"/>
                  <a:gd name="T63" fmla="*/ 108 h 110"/>
                  <a:gd name="T64" fmla="*/ 42 w 62"/>
                  <a:gd name="T65" fmla="*/ 110 h 110"/>
                  <a:gd name="T66" fmla="*/ 39 w 62"/>
                  <a:gd name="T67" fmla="*/ 108 h 110"/>
                  <a:gd name="T68" fmla="*/ 40 w 62"/>
                  <a:gd name="T69" fmla="*/ 104 h 110"/>
                  <a:gd name="T70" fmla="*/ 44 w 62"/>
                  <a:gd name="T71" fmla="*/ 99 h 110"/>
                  <a:gd name="T72" fmla="*/ 48 w 62"/>
                  <a:gd name="T73" fmla="*/ 94 h 110"/>
                  <a:gd name="T74" fmla="*/ 51 w 62"/>
                  <a:gd name="T75" fmla="*/ 88 h 110"/>
                  <a:gd name="T76" fmla="*/ 54 w 62"/>
                  <a:gd name="T77" fmla="*/ 82 h 110"/>
                  <a:gd name="T78" fmla="*/ 55 w 62"/>
                  <a:gd name="T79" fmla="*/ 75 h 110"/>
                  <a:gd name="T80" fmla="*/ 55 w 62"/>
                  <a:gd name="T81" fmla="*/ 71 h 110"/>
                  <a:gd name="T82" fmla="*/ 55 w 62"/>
                  <a:gd name="T83" fmla="*/ 66 h 110"/>
                  <a:gd name="T84" fmla="*/ 55 w 62"/>
                  <a:gd name="T85" fmla="*/ 61 h 110"/>
                  <a:gd name="T86" fmla="*/ 53 w 62"/>
                  <a:gd name="T87" fmla="*/ 54 h 110"/>
                  <a:gd name="T88" fmla="*/ 52 w 62"/>
                  <a:gd name="T89" fmla="*/ 47 h 110"/>
                  <a:gd name="T90" fmla="*/ 49 w 62"/>
                  <a:gd name="T91" fmla="*/ 40 h 110"/>
                  <a:gd name="T92" fmla="*/ 47 w 62"/>
                  <a:gd name="T93" fmla="*/ 34 h 110"/>
                  <a:gd name="T94" fmla="*/ 44 w 62"/>
                  <a:gd name="T95" fmla="*/ 27 h 110"/>
                  <a:gd name="T96" fmla="*/ 40 w 62"/>
                  <a:gd name="T97" fmla="*/ 22 h 110"/>
                  <a:gd name="T98" fmla="*/ 37 w 62"/>
                  <a:gd name="T99" fmla="*/ 17 h 110"/>
                  <a:gd name="T100" fmla="*/ 34 w 62"/>
                  <a:gd name="T101" fmla="*/ 13 h 110"/>
                  <a:gd name="T102" fmla="*/ 30 w 62"/>
                  <a:gd name="T103" fmla="*/ 10 h 110"/>
                  <a:gd name="T104" fmla="*/ 27 w 62"/>
                  <a:gd name="T105" fmla="*/ 11 h 110"/>
                  <a:gd name="T106" fmla="*/ 25 w 62"/>
                  <a:gd name="T107" fmla="*/ 14 h 110"/>
                  <a:gd name="T108" fmla="*/ 25 w 62"/>
                  <a:gd name="T109" fmla="*/ 18 h 110"/>
                  <a:gd name="T110" fmla="*/ 24 w 62"/>
                  <a:gd name="T111" fmla="*/ 23 h 110"/>
                  <a:gd name="T112" fmla="*/ 22 w 62"/>
                  <a:gd name="T113" fmla="*/ 28 h 110"/>
                  <a:gd name="T114" fmla="*/ 17 w 62"/>
                  <a:gd name="T115" fmla="*/ 31 h 110"/>
                  <a:gd name="T116" fmla="*/ 13 w 62"/>
                  <a:gd name="T117" fmla="*/ 31 h 110"/>
                  <a:gd name="T118" fmla="*/ 7 w 62"/>
                  <a:gd name="T119" fmla="*/ 31 h 110"/>
                  <a:gd name="T120" fmla="*/ 3 w 62"/>
                  <a:gd name="T121" fmla="*/ 29 h 110"/>
                  <a:gd name="T122" fmla="*/ 0 w 62"/>
                  <a:gd name="T123" fmla="*/ 2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" h="110">
                    <a:moveTo>
                      <a:pt x="2" y="24"/>
                    </a:moveTo>
                    <a:lnTo>
                      <a:pt x="3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4" y="20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6" y="15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3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5" y="14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49" y="20"/>
                    </a:lnTo>
                    <a:lnTo>
                      <a:pt x="50" y="23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8" y="42"/>
                    </a:lnTo>
                    <a:lnTo>
                      <a:pt x="58" y="43"/>
                    </a:lnTo>
                    <a:lnTo>
                      <a:pt x="58" y="45"/>
                    </a:lnTo>
                    <a:lnTo>
                      <a:pt x="59" y="46"/>
                    </a:lnTo>
                    <a:lnTo>
                      <a:pt x="59" y="47"/>
                    </a:lnTo>
                    <a:lnTo>
                      <a:pt x="59" y="49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1" y="56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2" y="62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2" y="65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2" y="77"/>
                    </a:lnTo>
                    <a:lnTo>
                      <a:pt x="62" y="78"/>
                    </a:lnTo>
                    <a:lnTo>
                      <a:pt x="62" y="79"/>
                    </a:lnTo>
                    <a:lnTo>
                      <a:pt x="62" y="80"/>
                    </a:lnTo>
                    <a:lnTo>
                      <a:pt x="62" y="82"/>
                    </a:lnTo>
                    <a:lnTo>
                      <a:pt x="61" y="84"/>
                    </a:lnTo>
                    <a:lnTo>
                      <a:pt x="61" y="86"/>
                    </a:lnTo>
                    <a:lnTo>
                      <a:pt x="60" y="89"/>
                    </a:lnTo>
                    <a:lnTo>
                      <a:pt x="60" y="91"/>
                    </a:lnTo>
                    <a:lnTo>
                      <a:pt x="59" y="92"/>
                    </a:lnTo>
                    <a:lnTo>
                      <a:pt x="59" y="95"/>
                    </a:lnTo>
                    <a:lnTo>
                      <a:pt x="58" y="96"/>
                    </a:lnTo>
                    <a:lnTo>
                      <a:pt x="57" y="98"/>
                    </a:lnTo>
                    <a:lnTo>
                      <a:pt x="56" y="100"/>
                    </a:lnTo>
                    <a:lnTo>
                      <a:pt x="55" y="101"/>
                    </a:lnTo>
                    <a:lnTo>
                      <a:pt x="54" y="102"/>
                    </a:lnTo>
                    <a:lnTo>
                      <a:pt x="53" y="104"/>
                    </a:lnTo>
                    <a:lnTo>
                      <a:pt x="51" y="106"/>
                    </a:lnTo>
                    <a:lnTo>
                      <a:pt x="49" y="108"/>
                    </a:lnTo>
                    <a:lnTo>
                      <a:pt x="47" y="108"/>
                    </a:lnTo>
                    <a:lnTo>
                      <a:pt x="45" y="109"/>
                    </a:lnTo>
                    <a:lnTo>
                      <a:pt x="43" y="110"/>
                    </a:lnTo>
                    <a:lnTo>
                      <a:pt x="42" y="110"/>
                    </a:lnTo>
                    <a:lnTo>
                      <a:pt x="41" y="110"/>
                    </a:lnTo>
                    <a:lnTo>
                      <a:pt x="40" y="109"/>
                    </a:lnTo>
                    <a:lnTo>
                      <a:pt x="39" y="108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44" y="99"/>
                    </a:lnTo>
                    <a:lnTo>
                      <a:pt x="45" y="97"/>
                    </a:lnTo>
                    <a:lnTo>
                      <a:pt x="47" y="96"/>
                    </a:lnTo>
                    <a:lnTo>
                      <a:pt x="48" y="94"/>
                    </a:lnTo>
                    <a:lnTo>
                      <a:pt x="49" y="92"/>
                    </a:lnTo>
                    <a:lnTo>
                      <a:pt x="51" y="90"/>
                    </a:lnTo>
                    <a:lnTo>
                      <a:pt x="51" y="88"/>
                    </a:lnTo>
                    <a:lnTo>
                      <a:pt x="53" y="86"/>
                    </a:lnTo>
                    <a:lnTo>
                      <a:pt x="53" y="84"/>
                    </a:lnTo>
                    <a:lnTo>
                      <a:pt x="54" y="82"/>
                    </a:lnTo>
                    <a:lnTo>
                      <a:pt x="55" y="79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5" y="68"/>
                    </a:lnTo>
                    <a:lnTo>
                      <a:pt x="55" y="66"/>
                    </a:lnTo>
                    <a:lnTo>
                      <a:pt x="55" y="65"/>
                    </a:lnTo>
                    <a:lnTo>
                      <a:pt x="55" y="63"/>
                    </a:lnTo>
                    <a:lnTo>
                      <a:pt x="55" y="61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3" y="54"/>
                    </a:lnTo>
                    <a:lnTo>
                      <a:pt x="53" y="52"/>
                    </a:lnTo>
                    <a:lnTo>
                      <a:pt x="52" y="50"/>
                    </a:lnTo>
                    <a:lnTo>
                      <a:pt x="52" y="47"/>
                    </a:lnTo>
                    <a:lnTo>
                      <a:pt x="51" y="45"/>
                    </a:lnTo>
                    <a:lnTo>
                      <a:pt x="50" y="43"/>
                    </a:lnTo>
                    <a:lnTo>
                      <a:pt x="49" y="40"/>
                    </a:lnTo>
                    <a:lnTo>
                      <a:pt x="48" y="38"/>
                    </a:lnTo>
                    <a:lnTo>
                      <a:pt x="47" y="36"/>
                    </a:lnTo>
                    <a:lnTo>
                      <a:pt x="47" y="34"/>
                    </a:lnTo>
                    <a:lnTo>
                      <a:pt x="45" y="32"/>
                    </a:lnTo>
                    <a:lnTo>
                      <a:pt x="45" y="30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39" y="20"/>
                    </a:lnTo>
                    <a:lnTo>
                      <a:pt x="38" y="18"/>
                    </a:lnTo>
                    <a:lnTo>
                      <a:pt x="37" y="17"/>
                    </a:lnTo>
                    <a:lnTo>
                      <a:pt x="36" y="16"/>
                    </a:lnTo>
                    <a:lnTo>
                      <a:pt x="35" y="14"/>
                    </a:lnTo>
                    <a:lnTo>
                      <a:pt x="34" y="13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3" y="27"/>
                    </a:lnTo>
                    <a:lnTo>
                      <a:pt x="22" y="28"/>
                    </a:lnTo>
                    <a:lnTo>
                      <a:pt x="20" y="29"/>
                    </a:lnTo>
                    <a:lnTo>
                      <a:pt x="18" y="30"/>
                    </a:lnTo>
                    <a:lnTo>
                      <a:pt x="17" y="31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E34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7681734" y="5482387"/>
                <a:ext cx="192088" cy="392113"/>
              </a:xfrm>
              <a:custGeom>
                <a:avLst/>
                <a:gdLst>
                  <a:gd name="T0" fmla="*/ 40 w 121"/>
                  <a:gd name="T1" fmla="*/ 14 h 247"/>
                  <a:gd name="T2" fmla="*/ 39 w 121"/>
                  <a:gd name="T3" fmla="*/ 23 h 247"/>
                  <a:gd name="T4" fmla="*/ 36 w 121"/>
                  <a:gd name="T5" fmla="*/ 32 h 247"/>
                  <a:gd name="T6" fmla="*/ 31 w 121"/>
                  <a:gd name="T7" fmla="*/ 41 h 247"/>
                  <a:gd name="T8" fmla="*/ 25 w 121"/>
                  <a:gd name="T9" fmla="*/ 52 h 247"/>
                  <a:gd name="T10" fmla="*/ 18 w 121"/>
                  <a:gd name="T11" fmla="*/ 62 h 247"/>
                  <a:gd name="T12" fmla="*/ 12 w 121"/>
                  <a:gd name="T13" fmla="*/ 75 h 247"/>
                  <a:gd name="T14" fmla="*/ 7 w 121"/>
                  <a:gd name="T15" fmla="*/ 88 h 247"/>
                  <a:gd name="T16" fmla="*/ 2 w 121"/>
                  <a:gd name="T17" fmla="*/ 103 h 247"/>
                  <a:gd name="T18" fmla="*/ 0 w 121"/>
                  <a:gd name="T19" fmla="*/ 120 h 247"/>
                  <a:gd name="T20" fmla="*/ 0 w 121"/>
                  <a:gd name="T21" fmla="*/ 139 h 247"/>
                  <a:gd name="T22" fmla="*/ 1 w 121"/>
                  <a:gd name="T23" fmla="*/ 158 h 247"/>
                  <a:gd name="T24" fmla="*/ 3 w 121"/>
                  <a:gd name="T25" fmla="*/ 175 h 247"/>
                  <a:gd name="T26" fmla="*/ 6 w 121"/>
                  <a:gd name="T27" fmla="*/ 191 h 247"/>
                  <a:gd name="T28" fmla="*/ 10 w 121"/>
                  <a:gd name="T29" fmla="*/ 206 h 247"/>
                  <a:gd name="T30" fmla="*/ 14 w 121"/>
                  <a:gd name="T31" fmla="*/ 218 h 247"/>
                  <a:gd name="T32" fmla="*/ 19 w 121"/>
                  <a:gd name="T33" fmla="*/ 228 h 247"/>
                  <a:gd name="T34" fmla="*/ 25 w 121"/>
                  <a:gd name="T35" fmla="*/ 236 h 247"/>
                  <a:gd name="T36" fmla="*/ 37 w 121"/>
                  <a:gd name="T37" fmla="*/ 246 h 247"/>
                  <a:gd name="T38" fmla="*/ 47 w 121"/>
                  <a:gd name="T39" fmla="*/ 247 h 247"/>
                  <a:gd name="T40" fmla="*/ 59 w 121"/>
                  <a:gd name="T41" fmla="*/ 241 h 247"/>
                  <a:gd name="T42" fmla="*/ 66 w 121"/>
                  <a:gd name="T43" fmla="*/ 230 h 247"/>
                  <a:gd name="T44" fmla="*/ 70 w 121"/>
                  <a:gd name="T45" fmla="*/ 217 h 247"/>
                  <a:gd name="T46" fmla="*/ 72 w 121"/>
                  <a:gd name="T47" fmla="*/ 205 h 247"/>
                  <a:gd name="T48" fmla="*/ 74 w 121"/>
                  <a:gd name="T49" fmla="*/ 194 h 247"/>
                  <a:gd name="T50" fmla="*/ 80 w 121"/>
                  <a:gd name="T51" fmla="*/ 188 h 247"/>
                  <a:gd name="T52" fmla="*/ 90 w 121"/>
                  <a:gd name="T53" fmla="*/ 188 h 247"/>
                  <a:gd name="T54" fmla="*/ 98 w 121"/>
                  <a:gd name="T55" fmla="*/ 189 h 247"/>
                  <a:gd name="T56" fmla="*/ 108 w 121"/>
                  <a:gd name="T57" fmla="*/ 188 h 247"/>
                  <a:gd name="T58" fmla="*/ 117 w 121"/>
                  <a:gd name="T59" fmla="*/ 177 h 247"/>
                  <a:gd name="T60" fmla="*/ 121 w 121"/>
                  <a:gd name="T61" fmla="*/ 164 h 247"/>
                  <a:gd name="T62" fmla="*/ 121 w 121"/>
                  <a:gd name="T63" fmla="*/ 156 h 247"/>
                  <a:gd name="T64" fmla="*/ 119 w 121"/>
                  <a:gd name="T65" fmla="*/ 146 h 247"/>
                  <a:gd name="T66" fmla="*/ 117 w 121"/>
                  <a:gd name="T67" fmla="*/ 136 h 247"/>
                  <a:gd name="T68" fmla="*/ 112 w 121"/>
                  <a:gd name="T69" fmla="*/ 134 h 247"/>
                  <a:gd name="T70" fmla="*/ 108 w 121"/>
                  <a:gd name="T71" fmla="*/ 145 h 247"/>
                  <a:gd name="T72" fmla="*/ 104 w 121"/>
                  <a:gd name="T73" fmla="*/ 157 h 247"/>
                  <a:gd name="T74" fmla="*/ 98 w 121"/>
                  <a:gd name="T75" fmla="*/ 169 h 247"/>
                  <a:gd name="T76" fmla="*/ 87 w 121"/>
                  <a:gd name="T77" fmla="*/ 173 h 247"/>
                  <a:gd name="T78" fmla="*/ 78 w 121"/>
                  <a:gd name="T79" fmla="*/ 167 h 247"/>
                  <a:gd name="T80" fmla="*/ 73 w 121"/>
                  <a:gd name="T81" fmla="*/ 158 h 247"/>
                  <a:gd name="T82" fmla="*/ 69 w 121"/>
                  <a:gd name="T83" fmla="*/ 148 h 247"/>
                  <a:gd name="T84" fmla="*/ 65 w 121"/>
                  <a:gd name="T85" fmla="*/ 137 h 247"/>
                  <a:gd name="T86" fmla="*/ 59 w 121"/>
                  <a:gd name="T87" fmla="*/ 126 h 247"/>
                  <a:gd name="T88" fmla="*/ 51 w 121"/>
                  <a:gd name="T89" fmla="*/ 117 h 247"/>
                  <a:gd name="T90" fmla="*/ 44 w 121"/>
                  <a:gd name="T91" fmla="*/ 109 h 247"/>
                  <a:gd name="T92" fmla="*/ 39 w 121"/>
                  <a:gd name="T93" fmla="*/ 100 h 247"/>
                  <a:gd name="T94" fmla="*/ 37 w 121"/>
                  <a:gd name="T95" fmla="*/ 89 h 247"/>
                  <a:gd name="T96" fmla="*/ 40 w 121"/>
                  <a:gd name="T97" fmla="*/ 76 h 247"/>
                  <a:gd name="T98" fmla="*/ 44 w 121"/>
                  <a:gd name="T99" fmla="*/ 66 h 247"/>
                  <a:gd name="T100" fmla="*/ 47 w 121"/>
                  <a:gd name="T101" fmla="*/ 56 h 247"/>
                  <a:gd name="T102" fmla="*/ 51 w 121"/>
                  <a:gd name="T103" fmla="*/ 43 h 247"/>
                  <a:gd name="T104" fmla="*/ 52 w 121"/>
                  <a:gd name="T105" fmla="*/ 31 h 247"/>
                  <a:gd name="T106" fmla="*/ 52 w 121"/>
                  <a:gd name="T107" fmla="*/ 22 h 247"/>
                  <a:gd name="T108" fmla="*/ 50 w 121"/>
                  <a:gd name="T109" fmla="*/ 13 h 247"/>
                  <a:gd name="T110" fmla="*/ 45 w 121"/>
                  <a:gd name="T111" fmla="*/ 4 h 247"/>
                  <a:gd name="T112" fmla="*/ 39 w 121"/>
                  <a:gd name="T113" fmla="*/ 2 h 247"/>
                  <a:gd name="T114" fmla="*/ 39 w 121"/>
                  <a:gd name="T115" fmla="*/ 8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" h="247">
                    <a:moveTo>
                      <a:pt x="39" y="8"/>
                    </a:moveTo>
                    <a:lnTo>
                      <a:pt x="39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5" y="34"/>
                    </a:lnTo>
                    <a:lnTo>
                      <a:pt x="34" y="35"/>
                    </a:lnTo>
                    <a:lnTo>
                      <a:pt x="33" y="37"/>
                    </a:lnTo>
                    <a:lnTo>
                      <a:pt x="32" y="38"/>
                    </a:lnTo>
                    <a:lnTo>
                      <a:pt x="32" y="40"/>
                    </a:lnTo>
                    <a:lnTo>
                      <a:pt x="31" y="41"/>
                    </a:lnTo>
                    <a:lnTo>
                      <a:pt x="30" y="43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7" y="48"/>
                    </a:lnTo>
                    <a:lnTo>
                      <a:pt x="26" y="50"/>
                    </a:lnTo>
                    <a:lnTo>
                      <a:pt x="25" y="52"/>
                    </a:lnTo>
                    <a:lnTo>
                      <a:pt x="24" y="53"/>
                    </a:lnTo>
                    <a:lnTo>
                      <a:pt x="23" y="55"/>
                    </a:lnTo>
                    <a:lnTo>
                      <a:pt x="22" y="57"/>
                    </a:lnTo>
                    <a:lnTo>
                      <a:pt x="21" y="59"/>
                    </a:lnTo>
                    <a:lnTo>
                      <a:pt x="20" y="60"/>
                    </a:lnTo>
                    <a:lnTo>
                      <a:pt x="18" y="62"/>
                    </a:lnTo>
                    <a:lnTo>
                      <a:pt x="17" y="64"/>
                    </a:lnTo>
                    <a:lnTo>
                      <a:pt x="16" y="66"/>
                    </a:lnTo>
                    <a:lnTo>
                      <a:pt x="15" y="68"/>
                    </a:lnTo>
                    <a:lnTo>
                      <a:pt x="14" y="70"/>
                    </a:lnTo>
                    <a:lnTo>
                      <a:pt x="13" y="72"/>
                    </a:lnTo>
                    <a:lnTo>
                      <a:pt x="12" y="75"/>
                    </a:lnTo>
                    <a:lnTo>
                      <a:pt x="11" y="77"/>
                    </a:lnTo>
                    <a:lnTo>
                      <a:pt x="10" y="79"/>
                    </a:lnTo>
                    <a:lnTo>
                      <a:pt x="9" y="81"/>
                    </a:lnTo>
                    <a:lnTo>
                      <a:pt x="9" y="83"/>
                    </a:lnTo>
                    <a:lnTo>
                      <a:pt x="8" y="86"/>
                    </a:lnTo>
                    <a:lnTo>
                      <a:pt x="7" y="88"/>
                    </a:lnTo>
                    <a:lnTo>
                      <a:pt x="6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4" y="98"/>
                    </a:lnTo>
                    <a:lnTo>
                      <a:pt x="3" y="101"/>
                    </a:lnTo>
                    <a:lnTo>
                      <a:pt x="2" y="103"/>
                    </a:lnTo>
                    <a:lnTo>
                      <a:pt x="2" y="106"/>
                    </a:lnTo>
                    <a:lnTo>
                      <a:pt x="2" y="109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1" y="152"/>
                    </a:lnTo>
                    <a:lnTo>
                      <a:pt x="1" y="155"/>
                    </a:lnTo>
                    <a:lnTo>
                      <a:pt x="1" y="158"/>
                    </a:lnTo>
                    <a:lnTo>
                      <a:pt x="2" y="161"/>
                    </a:lnTo>
                    <a:lnTo>
                      <a:pt x="2" y="163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3" y="172"/>
                    </a:lnTo>
                    <a:lnTo>
                      <a:pt x="3" y="175"/>
                    </a:lnTo>
                    <a:lnTo>
                      <a:pt x="4" y="178"/>
                    </a:lnTo>
                    <a:lnTo>
                      <a:pt x="4" y="181"/>
                    </a:lnTo>
                    <a:lnTo>
                      <a:pt x="5" y="183"/>
                    </a:lnTo>
                    <a:lnTo>
                      <a:pt x="5" y="186"/>
                    </a:lnTo>
                    <a:lnTo>
                      <a:pt x="5" y="189"/>
                    </a:lnTo>
                    <a:lnTo>
                      <a:pt x="6" y="191"/>
                    </a:lnTo>
                    <a:lnTo>
                      <a:pt x="7" y="194"/>
                    </a:lnTo>
                    <a:lnTo>
                      <a:pt x="7" y="196"/>
                    </a:lnTo>
                    <a:lnTo>
                      <a:pt x="8" y="198"/>
                    </a:lnTo>
                    <a:lnTo>
                      <a:pt x="9" y="201"/>
                    </a:lnTo>
                    <a:lnTo>
                      <a:pt x="9" y="203"/>
                    </a:lnTo>
                    <a:lnTo>
                      <a:pt x="10" y="206"/>
                    </a:lnTo>
                    <a:lnTo>
                      <a:pt x="10" y="208"/>
                    </a:lnTo>
                    <a:lnTo>
                      <a:pt x="11" y="210"/>
                    </a:lnTo>
                    <a:lnTo>
                      <a:pt x="12" y="212"/>
                    </a:lnTo>
                    <a:lnTo>
                      <a:pt x="13" y="213"/>
                    </a:lnTo>
                    <a:lnTo>
                      <a:pt x="13" y="216"/>
                    </a:lnTo>
                    <a:lnTo>
                      <a:pt x="14" y="218"/>
                    </a:lnTo>
                    <a:lnTo>
                      <a:pt x="15" y="220"/>
                    </a:lnTo>
                    <a:lnTo>
                      <a:pt x="16" y="221"/>
                    </a:lnTo>
                    <a:lnTo>
                      <a:pt x="17" y="223"/>
                    </a:lnTo>
                    <a:lnTo>
                      <a:pt x="17" y="225"/>
                    </a:lnTo>
                    <a:lnTo>
                      <a:pt x="18" y="227"/>
                    </a:lnTo>
                    <a:lnTo>
                      <a:pt x="19" y="228"/>
                    </a:lnTo>
                    <a:lnTo>
                      <a:pt x="20" y="230"/>
                    </a:lnTo>
                    <a:lnTo>
                      <a:pt x="21" y="231"/>
                    </a:lnTo>
                    <a:lnTo>
                      <a:pt x="22" y="233"/>
                    </a:lnTo>
                    <a:lnTo>
                      <a:pt x="23" y="234"/>
                    </a:lnTo>
                    <a:lnTo>
                      <a:pt x="24" y="235"/>
                    </a:lnTo>
                    <a:lnTo>
                      <a:pt x="25" y="236"/>
                    </a:lnTo>
                    <a:lnTo>
                      <a:pt x="26" y="238"/>
                    </a:lnTo>
                    <a:lnTo>
                      <a:pt x="28" y="240"/>
                    </a:lnTo>
                    <a:lnTo>
                      <a:pt x="30" y="242"/>
                    </a:lnTo>
                    <a:lnTo>
                      <a:pt x="32" y="243"/>
                    </a:lnTo>
                    <a:lnTo>
                      <a:pt x="34" y="245"/>
                    </a:lnTo>
                    <a:lnTo>
                      <a:pt x="37" y="246"/>
                    </a:lnTo>
                    <a:lnTo>
                      <a:pt x="39" y="247"/>
                    </a:lnTo>
                    <a:lnTo>
                      <a:pt x="41" y="247"/>
                    </a:lnTo>
                    <a:lnTo>
                      <a:pt x="43" y="247"/>
                    </a:lnTo>
                    <a:lnTo>
                      <a:pt x="45" y="247"/>
                    </a:lnTo>
                    <a:lnTo>
                      <a:pt x="46" y="247"/>
                    </a:lnTo>
                    <a:lnTo>
                      <a:pt x="47" y="247"/>
                    </a:lnTo>
                    <a:lnTo>
                      <a:pt x="49" y="247"/>
                    </a:lnTo>
                    <a:lnTo>
                      <a:pt x="51" y="246"/>
                    </a:lnTo>
                    <a:lnTo>
                      <a:pt x="53" y="245"/>
                    </a:lnTo>
                    <a:lnTo>
                      <a:pt x="55" y="243"/>
                    </a:lnTo>
                    <a:lnTo>
                      <a:pt x="57" y="242"/>
                    </a:lnTo>
                    <a:lnTo>
                      <a:pt x="59" y="241"/>
                    </a:lnTo>
                    <a:lnTo>
                      <a:pt x="60" y="239"/>
                    </a:lnTo>
                    <a:lnTo>
                      <a:pt x="62" y="238"/>
                    </a:lnTo>
                    <a:lnTo>
                      <a:pt x="63" y="236"/>
                    </a:lnTo>
                    <a:lnTo>
                      <a:pt x="64" y="234"/>
                    </a:lnTo>
                    <a:lnTo>
                      <a:pt x="65" y="232"/>
                    </a:lnTo>
                    <a:lnTo>
                      <a:pt x="66" y="230"/>
                    </a:lnTo>
                    <a:lnTo>
                      <a:pt x="67" y="228"/>
                    </a:lnTo>
                    <a:lnTo>
                      <a:pt x="68" y="226"/>
                    </a:lnTo>
                    <a:lnTo>
                      <a:pt x="68" y="224"/>
                    </a:lnTo>
                    <a:lnTo>
                      <a:pt x="69" y="221"/>
                    </a:lnTo>
                    <a:lnTo>
                      <a:pt x="70" y="219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3"/>
                    </a:lnTo>
                    <a:lnTo>
                      <a:pt x="71" y="211"/>
                    </a:lnTo>
                    <a:lnTo>
                      <a:pt x="72" y="209"/>
                    </a:lnTo>
                    <a:lnTo>
                      <a:pt x="72" y="206"/>
                    </a:lnTo>
                    <a:lnTo>
                      <a:pt x="72" y="205"/>
                    </a:lnTo>
                    <a:lnTo>
                      <a:pt x="73" y="203"/>
                    </a:lnTo>
                    <a:lnTo>
                      <a:pt x="73" y="201"/>
                    </a:lnTo>
                    <a:lnTo>
                      <a:pt x="73" y="199"/>
                    </a:lnTo>
                    <a:lnTo>
                      <a:pt x="73" y="197"/>
                    </a:lnTo>
                    <a:lnTo>
                      <a:pt x="74" y="196"/>
                    </a:lnTo>
                    <a:lnTo>
                      <a:pt x="74" y="194"/>
                    </a:lnTo>
                    <a:lnTo>
                      <a:pt x="74" y="193"/>
                    </a:lnTo>
                    <a:lnTo>
                      <a:pt x="75" y="192"/>
                    </a:lnTo>
                    <a:lnTo>
                      <a:pt x="76" y="191"/>
                    </a:lnTo>
                    <a:lnTo>
                      <a:pt x="77" y="190"/>
                    </a:lnTo>
                    <a:lnTo>
                      <a:pt x="79" y="189"/>
                    </a:lnTo>
                    <a:lnTo>
                      <a:pt x="80" y="188"/>
                    </a:lnTo>
                    <a:lnTo>
                      <a:pt x="83" y="188"/>
                    </a:lnTo>
                    <a:lnTo>
                      <a:pt x="84" y="187"/>
                    </a:lnTo>
                    <a:lnTo>
                      <a:pt x="85" y="187"/>
                    </a:lnTo>
                    <a:lnTo>
                      <a:pt x="87" y="187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91" y="188"/>
                    </a:lnTo>
                    <a:lnTo>
                      <a:pt x="92" y="188"/>
                    </a:lnTo>
                    <a:lnTo>
                      <a:pt x="94" y="189"/>
                    </a:lnTo>
                    <a:lnTo>
                      <a:pt x="95" y="189"/>
                    </a:lnTo>
                    <a:lnTo>
                      <a:pt x="97" y="189"/>
                    </a:lnTo>
                    <a:lnTo>
                      <a:pt x="98" y="189"/>
                    </a:lnTo>
                    <a:lnTo>
                      <a:pt x="100" y="189"/>
                    </a:lnTo>
                    <a:lnTo>
                      <a:pt x="101" y="189"/>
                    </a:lnTo>
                    <a:lnTo>
                      <a:pt x="102" y="189"/>
                    </a:lnTo>
                    <a:lnTo>
                      <a:pt x="104" y="189"/>
                    </a:lnTo>
                    <a:lnTo>
                      <a:pt x="105" y="189"/>
                    </a:lnTo>
                    <a:lnTo>
                      <a:pt x="108" y="188"/>
                    </a:lnTo>
                    <a:lnTo>
                      <a:pt x="110" y="187"/>
                    </a:lnTo>
                    <a:lnTo>
                      <a:pt x="112" y="186"/>
                    </a:lnTo>
                    <a:lnTo>
                      <a:pt x="114" y="184"/>
                    </a:lnTo>
                    <a:lnTo>
                      <a:pt x="115" y="182"/>
                    </a:lnTo>
                    <a:lnTo>
                      <a:pt x="116" y="179"/>
                    </a:lnTo>
                    <a:lnTo>
                      <a:pt x="117" y="177"/>
                    </a:lnTo>
                    <a:lnTo>
                      <a:pt x="118" y="175"/>
                    </a:lnTo>
                    <a:lnTo>
                      <a:pt x="119" y="172"/>
                    </a:lnTo>
                    <a:lnTo>
                      <a:pt x="120" y="170"/>
                    </a:lnTo>
                    <a:lnTo>
                      <a:pt x="120" y="167"/>
                    </a:lnTo>
                    <a:lnTo>
                      <a:pt x="121" y="165"/>
                    </a:lnTo>
                    <a:lnTo>
                      <a:pt x="121" y="164"/>
                    </a:lnTo>
                    <a:lnTo>
                      <a:pt x="121" y="162"/>
                    </a:lnTo>
                    <a:lnTo>
                      <a:pt x="121" y="161"/>
                    </a:lnTo>
                    <a:lnTo>
                      <a:pt x="121" y="160"/>
                    </a:lnTo>
                    <a:lnTo>
                      <a:pt x="121" y="159"/>
                    </a:lnTo>
                    <a:lnTo>
                      <a:pt x="121" y="157"/>
                    </a:lnTo>
                    <a:lnTo>
                      <a:pt x="121" y="156"/>
                    </a:lnTo>
                    <a:lnTo>
                      <a:pt x="121" y="154"/>
                    </a:lnTo>
                    <a:lnTo>
                      <a:pt x="121" y="153"/>
                    </a:lnTo>
                    <a:lnTo>
                      <a:pt x="120" y="151"/>
                    </a:lnTo>
                    <a:lnTo>
                      <a:pt x="120" y="149"/>
                    </a:lnTo>
                    <a:lnTo>
                      <a:pt x="120" y="148"/>
                    </a:lnTo>
                    <a:lnTo>
                      <a:pt x="119" y="146"/>
                    </a:lnTo>
                    <a:lnTo>
                      <a:pt x="119" y="144"/>
                    </a:lnTo>
                    <a:lnTo>
                      <a:pt x="119" y="143"/>
                    </a:lnTo>
                    <a:lnTo>
                      <a:pt x="118" y="141"/>
                    </a:lnTo>
                    <a:lnTo>
                      <a:pt x="118" y="139"/>
                    </a:lnTo>
                    <a:lnTo>
                      <a:pt x="117" y="138"/>
                    </a:lnTo>
                    <a:lnTo>
                      <a:pt x="117" y="136"/>
                    </a:lnTo>
                    <a:lnTo>
                      <a:pt x="116" y="135"/>
                    </a:lnTo>
                    <a:lnTo>
                      <a:pt x="115" y="133"/>
                    </a:lnTo>
                    <a:lnTo>
                      <a:pt x="115" y="133"/>
                    </a:lnTo>
                    <a:lnTo>
                      <a:pt x="113" y="132"/>
                    </a:lnTo>
                    <a:lnTo>
                      <a:pt x="112" y="133"/>
                    </a:lnTo>
                    <a:lnTo>
                      <a:pt x="112" y="134"/>
                    </a:lnTo>
                    <a:lnTo>
                      <a:pt x="111" y="136"/>
                    </a:lnTo>
                    <a:lnTo>
                      <a:pt x="110" y="137"/>
                    </a:lnTo>
                    <a:lnTo>
                      <a:pt x="110" y="139"/>
                    </a:lnTo>
                    <a:lnTo>
                      <a:pt x="109" y="141"/>
                    </a:lnTo>
                    <a:lnTo>
                      <a:pt x="109" y="143"/>
                    </a:lnTo>
                    <a:lnTo>
                      <a:pt x="108" y="145"/>
                    </a:lnTo>
                    <a:lnTo>
                      <a:pt x="108" y="147"/>
                    </a:lnTo>
                    <a:lnTo>
                      <a:pt x="107" y="148"/>
                    </a:lnTo>
                    <a:lnTo>
                      <a:pt x="106" y="151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7"/>
                    </a:lnTo>
                    <a:lnTo>
                      <a:pt x="103" y="160"/>
                    </a:lnTo>
                    <a:lnTo>
                      <a:pt x="102" y="161"/>
                    </a:lnTo>
                    <a:lnTo>
                      <a:pt x="102" y="163"/>
                    </a:lnTo>
                    <a:lnTo>
                      <a:pt x="100" y="165"/>
                    </a:lnTo>
                    <a:lnTo>
                      <a:pt x="99" y="167"/>
                    </a:lnTo>
                    <a:lnTo>
                      <a:pt x="98" y="169"/>
                    </a:lnTo>
                    <a:lnTo>
                      <a:pt x="96" y="171"/>
                    </a:lnTo>
                    <a:lnTo>
                      <a:pt x="95" y="172"/>
                    </a:lnTo>
                    <a:lnTo>
                      <a:pt x="93" y="173"/>
                    </a:lnTo>
                    <a:lnTo>
                      <a:pt x="91" y="173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6" y="173"/>
                    </a:lnTo>
                    <a:lnTo>
                      <a:pt x="85" y="172"/>
                    </a:lnTo>
                    <a:lnTo>
                      <a:pt x="84" y="172"/>
                    </a:lnTo>
                    <a:lnTo>
                      <a:pt x="82" y="171"/>
                    </a:lnTo>
                    <a:lnTo>
                      <a:pt x="80" y="169"/>
                    </a:lnTo>
                    <a:lnTo>
                      <a:pt x="78" y="167"/>
                    </a:lnTo>
                    <a:lnTo>
                      <a:pt x="77" y="164"/>
                    </a:lnTo>
                    <a:lnTo>
                      <a:pt x="76" y="163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4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2" y="155"/>
                    </a:lnTo>
                    <a:lnTo>
                      <a:pt x="72" y="153"/>
                    </a:lnTo>
                    <a:lnTo>
                      <a:pt x="71" y="151"/>
                    </a:lnTo>
                    <a:lnTo>
                      <a:pt x="70" y="149"/>
                    </a:lnTo>
                    <a:lnTo>
                      <a:pt x="69" y="148"/>
                    </a:lnTo>
                    <a:lnTo>
                      <a:pt x="69" y="146"/>
                    </a:lnTo>
                    <a:lnTo>
                      <a:pt x="68" y="144"/>
                    </a:lnTo>
                    <a:lnTo>
                      <a:pt x="67" y="142"/>
                    </a:lnTo>
                    <a:lnTo>
                      <a:pt x="67" y="140"/>
                    </a:lnTo>
                    <a:lnTo>
                      <a:pt x="66" y="139"/>
                    </a:lnTo>
                    <a:lnTo>
                      <a:pt x="65" y="137"/>
                    </a:lnTo>
                    <a:lnTo>
                      <a:pt x="64" y="135"/>
                    </a:lnTo>
                    <a:lnTo>
                      <a:pt x="63" y="133"/>
                    </a:lnTo>
                    <a:lnTo>
                      <a:pt x="62" y="131"/>
                    </a:lnTo>
                    <a:lnTo>
                      <a:pt x="61" y="129"/>
                    </a:lnTo>
                    <a:lnTo>
                      <a:pt x="60" y="128"/>
                    </a:lnTo>
                    <a:lnTo>
                      <a:pt x="59" y="126"/>
                    </a:lnTo>
                    <a:lnTo>
                      <a:pt x="58" y="124"/>
                    </a:lnTo>
                    <a:lnTo>
                      <a:pt x="56" y="123"/>
                    </a:lnTo>
                    <a:lnTo>
                      <a:pt x="55" y="121"/>
                    </a:lnTo>
                    <a:lnTo>
                      <a:pt x="54" y="120"/>
                    </a:lnTo>
                    <a:lnTo>
                      <a:pt x="53" y="118"/>
                    </a:lnTo>
                    <a:lnTo>
                      <a:pt x="51" y="117"/>
                    </a:lnTo>
                    <a:lnTo>
                      <a:pt x="50" y="115"/>
                    </a:lnTo>
                    <a:lnTo>
                      <a:pt x="49" y="114"/>
                    </a:lnTo>
                    <a:lnTo>
                      <a:pt x="47" y="113"/>
                    </a:lnTo>
                    <a:lnTo>
                      <a:pt x="46" y="111"/>
                    </a:lnTo>
                    <a:lnTo>
                      <a:pt x="45" y="110"/>
                    </a:lnTo>
                    <a:lnTo>
                      <a:pt x="44" y="109"/>
                    </a:lnTo>
                    <a:lnTo>
                      <a:pt x="43" y="108"/>
                    </a:lnTo>
                    <a:lnTo>
                      <a:pt x="42" y="106"/>
                    </a:lnTo>
                    <a:lnTo>
                      <a:pt x="41" y="105"/>
                    </a:lnTo>
                    <a:lnTo>
                      <a:pt x="40" y="103"/>
                    </a:lnTo>
                    <a:lnTo>
                      <a:pt x="39" y="102"/>
                    </a:lnTo>
                    <a:lnTo>
                      <a:pt x="39" y="100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38" y="95"/>
                    </a:lnTo>
                    <a:lnTo>
                      <a:pt x="37" y="93"/>
                    </a:lnTo>
                    <a:lnTo>
                      <a:pt x="37" y="91"/>
                    </a:lnTo>
                    <a:lnTo>
                      <a:pt x="37" y="89"/>
                    </a:lnTo>
                    <a:lnTo>
                      <a:pt x="38" y="87"/>
                    </a:lnTo>
                    <a:lnTo>
                      <a:pt x="38" y="85"/>
                    </a:lnTo>
                    <a:lnTo>
                      <a:pt x="39" y="83"/>
                    </a:lnTo>
                    <a:lnTo>
                      <a:pt x="39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1" y="73"/>
                    </a:lnTo>
                    <a:lnTo>
                      <a:pt x="42" y="72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5" y="63"/>
                    </a:lnTo>
                    <a:lnTo>
                      <a:pt x="45" y="62"/>
                    </a:lnTo>
                    <a:lnTo>
                      <a:pt x="46" y="60"/>
                    </a:lnTo>
                    <a:lnTo>
                      <a:pt x="47" y="58"/>
                    </a:lnTo>
                    <a:lnTo>
                      <a:pt x="47" y="56"/>
                    </a:lnTo>
                    <a:lnTo>
                      <a:pt x="48" y="53"/>
                    </a:lnTo>
                    <a:lnTo>
                      <a:pt x="49" y="51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51" y="43"/>
                    </a:lnTo>
                    <a:lnTo>
                      <a:pt x="51" y="41"/>
                    </a:lnTo>
                    <a:lnTo>
                      <a:pt x="52" y="39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3" y="23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1" y="17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4"/>
                    </a:lnTo>
                    <a:lnTo>
                      <a:pt x="43" y="3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>
                <a:off x="7918272" y="5445874"/>
                <a:ext cx="279400" cy="412750"/>
              </a:xfrm>
              <a:custGeom>
                <a:avLst/>
                <a:gdLst>
                  <a:gd name="T0" fmla="*/ 91 w 176"/>
                  <a:gd name="T1" fmla="*/ 7 h 260"/>
                  <a:gd name="T2" fmla="*/ 98 w 176"/>
                  <a:gd name="T3" fmla="*/ 21 h 260"/>
                  <a:gd name="T4" fmla="*/ 103 w 176"/>
                  <a:gd name="T5" fmla="*/ 36 h 260"/>
                  <a:gd name="T6" fmla="*/ 106 w 176"/>
                  <a:gd name="T7" fmla="*/ 52 h 260"/>
                  <a:gd name="T8" fmla="*/ 107 w 176"/>
                  <a:gd name="T9" fmla="*/ 69 h 260"/>
                  <a:gd name="T10" fmla="*/ 105 w 176"/>
                  <a:gd name="T11" fmla="*/ 84 h 260"/>
                  <a:gd name="T12" fmla="*/ 100 w 176"/>
                  <a:gd name="T13" fmla="*/ 98 h 260"/>
                  <a:gd name="T14" fmla="*/ 93 w 176"/>
                  <a:gd name="T15" fmla="*/ 115 h 260"/>
                  <a:gd name="T16" fmla="*/ 86 w 176"/>
                  <a:gd name="T17" fmla="*/ 133 h 260"/>
                  <a:gd name="T18" fmla="*/ 87 w 176"/>
                  <a:gd name="T19" fmla="*/ 150 h 260"/>
                  <a:gd name="T20" fmla="*/ 97 w 176"/>
                  <a:gd name="T21" fmla="*/ 167 h 260"/>
                  <a:gd name="T22" fmla="*/ 109 w 176"/>
                  <a:gd name="T23" fmla="*/ 176 h 260"/>
                  <a:gd name="T24" fmla="*/ 123 w 176"/>
                  <a:gd name="T25" fmla="*/ 173 h 260"/>
                  <a:gd name="T26" fmla="*/ 130 w 176"/>
                  <a:gd name="T27" fmla="*/ 157 h 260"/>
                  <a:gd name="T28" fmla="*/ 138 w 176"/>
                  <a:gd name="T29" fmla="*/ 140 h 260"/>
                  <a:gd name="T30" fmla="*/ 147 w 176"/>
                  <a:gd name="T31" fmla="*/ 126 h 260"/>
                  <a:gd name="T32" fmla="*/ 152 w 176"/>
                  <a:gd name="T33" fmla="*/ 133 h 260"/>
                  <a:gd name="T34" fmla="*/ 152 w 176"/>
                  <a:gd name="T35" fmla="*/ 147 h 260"/>
                  <a:gd name="T36" fmla="*/ 152 w 176"/>
                  <a:gd name="T37" fmla="*/ 161 h 260"/>
                  <a:gd name="T38" fmla="*/ 161 w 176"/>
                  <a:gd name="T39" fmla="*/ 175 h 260"/>
                  <a:gd name="T40" fmla="*/ 171 w 176"/>
                  <a:gd name="T41" fmla="*/ 190 h 260"/>
                  <a:gd name="T42" fmla="*/ 175 w 176"/>
                  <a:gd name="T43" fmla="*/ 208 h 260"/>
                  <a:gd name="T44" fmla="*/ 171 w 176"/>
                  <a:gd name="T45" fmla="*/ 224 h 260"/>
                  <a:gd name="T46" fmla="*/ 161 w 176"/>
                  <a:gd name="T47" fmla="*/ 236 h 260"/>
                  <a:gd name="T48" fmla="*/ 148 w 176"/>
                  <a:gd name="T49" fmla="*/ 243 h 260"/>
                  <a:gd name="T50" fmla="*/ 133 w 176"/>
                  <a:gd name="T51" fmla="*/ 240 h 260"/>
                  <a:gd name="T52" fmla="*/ 120 w 176"/>
                  <a:gd name="T53" fmla="*/ 230 h 260"/>
                  <a:gd name="T54" fmla="*/ 108 w 176"/>
                  <a:gd name="T55" fmla="*/ 217 h 260"/>
                  <a:gd name="T56" fmla="*/ 92 w 176"/>
                  <a:gd name="T57" fmla="*/ 217 h 260"/>
                  <a:gd name="T58" fmla="*/ 82 w 176"/>
                  <a:gd name="T59" fmla="*/ 232 h 260"/>
                  <a:gd name="T60" fmla="*/ 68 w 176"/>
                  <a:gd name="T61" fmla="*/ 247 h 260"/>
                  <a:gd name="T62" fmla="*/ 51 w 176"/>
                  <a:gd name="T63" fmla="*/ 257 h 260"/>
                  <a:gd name="T64" fmla="*/ 37 w 176"/>
                  <a:gd name="T65" fmla="*/ 259 h 260"/>
                  <a:gd name="T66" fmla="*/ 23 w 176"/>
                  <a:gd name="T67" fmla="*/ 260 h 260"/>
                  <a:gd name="T68" fmla="*/ 7 w 176"/>
                  <a:gd name="T69" fmla="*/ 257 h 260"/>
                  <a:gd name="T70" fmla="*/ 5 w 176"/>
                  <a:gd name="T71" fmla="*/ 242 h 260"/>
                  <a:gd name="T72" fmla="*/ 14 w 176"/>
                  <a:gd name="T73" fmla="*/ 227 h 260"/>
                  <a:gd name="T74" fmla="*/ 25 w 176"/>
                  <a:gd name="T75" fmla="*/ 208 h 260"/>
                  <a:gd name="T76" fmla="*/ 32 w 176"/>
                  <a:gd name="T77" fmla="*/ 191 h 260"/>
                  <a:gd name="T78" fmla="*/ 31 w 176"/>
                  <a:gd name="T79" fmla="*/ 177 h 260"/>
                  <a:gd name="T80" fmla="*/ 26 w 176"/>
                  <a:gd name="T81" fmla="*/ 159 h 260"/>
                  <a:gd name="T82" fmla="*/ 17 w 176"/>
                  <a:gd name="T83" fmla="*/ 140 h 260"/>
                  <a:gd name="T84" fmla="*/ 8 w 176"/>
                  <a:gd name="T85" fmla="*/ 122 h 260"/>
                  <a:gd name="T86" fmla="*/ 2 w 176"/>
                  <a:gd name="T87" fmla="*/ 107 h 260"/>
                  <a:gd name="T88" fmla="*/ 0 w 176"/>
                  <a:gd name="T89" fmla="*/ 94 h 260"/>
                  <a:gd name="T90" fmla="*/ 3 w 176"/>
                  <a:gd name="T91" fmla="*/ 84 h 260"/>
                  <a:gd name="T92" fmla="*/ 8 w 176"/>
                  <a:gd name="T93" fmla="*/ 98 h 260"/>
                  <a:gd name="T94" fmla="*/ 15 w 176"/>
                  <a:gd name="T95" fmla="*/ 112 h 260"/>
                  <a:gd name="T96" fmla="*/ 28 w 176"/>
                  <a:gd name="T97" fmla="*/ 125 h 260"/>
                  <a:gd name="T98" fmla="*/ 36 w 176"/>
                  <a:gd name="T99" fmla="*/ 137 h 260"/>
                  <a:gd name="T100" fmla="*/ 52 w 176"/>
                  <a:gd name="T101" fmla="*/ 148 h 260"/>
                  <a:gd name="T102" fmla="*/ 64 w 176"/>
                  <a:gd name="T103" fmla="*/ 133 h 260"/>
                  <a:gd name="T104" fmla="*/ 71 w 176"/>
                  <a:gd name="T105" fmla="*/ 114 h 260"/>
                  <a:gd name="T106" fmla="*/ 70 w 176"/>
                  <a:gd name="T107" fmla="*/ 95 h 260"/>
                  <a:gd name="T108" fmla="*/ 62 w 176"/>
                  <a:gd name="T109" fmla="*/ 79 h 260"/>
                  <a:gd name="T110" fmla="*/ 54 w 176"/>
                  <a:gd name="T111" fmla="*/ 64 h 260"/>
                  <a:gd name="T112" fmla="*/ 51 w 176"/>
                  <a:gd name="T113" fmla="*/ 49 h 260"/>
                  <a:gd name="T114" fmla="*/ 56 w 176"/>
                  <a:gd name="T115" fmla="*/ 35 h 260"/>
                  <a:gd name="T116" fmla="*/ 75 w 176"/>
                  <a:gd name="T117" fmla="*/ 23 h 260"/>
                  <a:gd name="T118" fmla="*/ 84 w 176"/>
                  <a:gd name="T119" fmla="*/ 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6" h="260">
                    <a:moveTo>
                      <a:pt x="84" y="2"/>
                    </a:moveTo>
                    <a:lnTo>
                      <a:pt x="84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8" y="4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4" y="14"/>
                    </a:lnTo>
                    <a:lnTo>
                      <a:pt x="95" y="15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1" y="31"/>
                    </a:lnTo>
                    <a:lnTo>
                      <a:pt x="101" y="32"/>
                    </a:lnTo>
                    <a:lnTo>
                      <a:pt x="102" y="34"/>
                    </a:lnTo>
                    <a:lnTo>
                      <a:pt x="103" y="36"/>
                    </a:lnTo>
                    <a:lnTo>
                      <a:pt x="103" y="37"/>
                    </a:lnTo>
                    <a:lnTo>
                      <a:pt x="103" y="39"/>
                    </a:lnTo>
                    <a:lnTo>
                      <a:pt x="104" y="41"/>
                    </a:lnTo>
                    <a:lnTo>
                      <a:pt x="104" y="43"/>
                    </a:lnTo>
                    <a:lnTo>
                      <a:pt x="105" y="45"/>
                    </a:lnTo>
                    <a:lnTo>
                      <a:pt x="105" y="47"/>
                    </a:lnTo>
                    <a:lnTo>
                      <a:pt x="106" y="49"/>
                    </a:lnTo>
                    <a:lnTo>
                      <a:pt x="106" y="51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7" y="60"/>
                    </a:lnTo>
                    <a:lnTo>
                      <a:pt x="107" y="62"/>
                    </a:lnTo>
                    <a:lnTo>
                      <a:pt x="107" y="64"/>
                    </a:lnTo>
                    <a:lnTo>
                      <a:pt x="107" y="66"/>
                    </a:lnTo>
                    <a:lnTo>
                      <a:pt x="107" y="67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7" y="76"/>
                    </a:lnTo>
                    <a:lnTo>
                      <a:pt x="106" y="78"/>
                    </a:lnTo>
                    <a:lnTo>
                      <a:pt x="106" y="80"/>
                    </a:lnTo>
                    <a:lnTo>
                      <a:pt x="106" y="82"/>
                    </a:lnTo>
                    <a:lnTo>
                      <a:pt x="105" y="83"/>
                    </a:lnTo>
                    <a:lnTo>
                      <a:pt x="105" y="84"/>
                    </a:lnTo>
                    <a:lnTo>
                      <a:pt x="104" y="86"/>
                    </a:lnTo>
                    <a:lnTo>
                      <a:pt x="104" y="87"/>
                    </a:lnTo>
                    <a:lnTo>
                      <a:pt x="103" y="89"/>
                    </a:lnTo>
                    <a:lnTo>
                      <a:pt x="103" y="91"/>
                    </a:lnTo>
                    <a:lnTo>
                      <a:pt x="102" y="92"/>
                    </a:lnTo>
                    <a:lnTo>
                      <a:pt x="102" y="94"/>
                    </a:lnTo>
                    <a:lnTo>
                      <a:pt x="101" y="95"/>
                    </a:lnTo>
                    <a:lnTo>
                      <a:pt x="101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99" y="100"/>
                    </a:lnTo>
                    <a:lnTo>
                      <a:pt x="99" y="102"/>
                    </a:lnTo>
                    <a:lnTo>
                      <a:pt x="99" y="103"/>
                    </a:lnTo>
                    <a:lnTo>
                      <a:pt x="97" y="106"/>
                    </a:lnTo>
                    <a:lnTo>
                      <a:pt x="96" y="108"/>
                    </a:lnTo>
                    <a:lnTo>
                      <a:pt x="95" y="110"/>
                    </a:lnTo>
                    <a:lnTo>
                      <a:pt x="94" y="113"/>
                    </a:lnTo>
                    <a:lnTo>
                      <a:pt x="93" y="115"/>
                    </a:lnTo>
                    <a:lnTo>
                      <a:pt x="92" y="117"/>
                    </a:lnTo>
                    <a:lnTo>
                      <a:pt x="91" y="119"/>
                    </a:lnTo>
                    <a:lnTo>
                      <a:pt x="91" y="121"/>
                    </a:lnTo>
                    <a:lnTo>
                      <a:pt x="90" y="123"/>
                    </a:lnTo>
                    <a:lnTo>
                      <a:pt x="89" y="125"/>
                    </a:lnTo>
                    <a:lnTo>
                      <a:pt x="88" y="127"/>
                    </a:lnTo>
                    <a:lnTo>
                      <a:pt x="88" y="129"/>
                    </a:lnTo>
                    <a:lnTo>
                      <a:pt x="87" y="131"/>
                    </a:lnTo>
                    <a:lnTo>
                      <a:pt x="86" y="133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5" y="138"/>
                    </a:lnTo>
                    <a:lnTo>
                      <a:pt x="85" y="140"/>
                    </a:lnTo>
                    <a:lnTo>
                      <a:pt x="85" y="142"/>
                    </a:lnTo>
                    <a:lnTo>
                      <a:pt x="86" y="144"/>
                    </a:lnTo>
                    <a:lnTo>
                      <a:pt x="86" y="146"/>
                    </a:lnTo>
                    <a:lnTo>
                      <a:pt x="87" y="148"/>
                    </a:lnTo>
                    <a:lnTo>
                      <a:pt x="87" y="150"/>
                    </a:lnTo>
                    <a:lnTo>
                      <a:pt x="88" y="152"/>
                    </a:lnTo>
                    <a:lnTo>
                      <a:pt x="89" y="154"/>
                    </a:lnTo>
                    <a:lnTo>
                      <a:pt x="90" y="156"/>
                    </a:lnTo>
                    <a:lnTo>
                      <a:pt x="91" y="158"/>
                    </a:lnTo>
                    <a:lnTo>
                      <a:pt x="92" y="160"/>
                    </a:lnTo>
                    <a:lnTo>
                      <a:pt x="93" y="161"/>
                    </a:lnTo>
                    <a:lnTo>
                      <a:pt x="94" y="163"/>
                    </a:lnTo>
                    <a:lnTo>
                      <a:pt x="96" y="165"/>
                    </a:lnTo>
                    <a:lnTo>
                      <a:pt x="97" y="167"/>
                    </a:lnTo>
                    <a:lnTo>
                      <a:pt x="98" y="168"/>
                    </a:lnTo>
                    <a:lnTo>
                      <a:pt x="99" y="169"/>
                    </a:lnTo>
                    <a:lnTo>
                      <a:pt x="100" y="170"/>
                    </a:lnTo>
                    <a:lnTo>
                      <a:pt x="102" y="172"/>
                    </a:lnTo>
                    <a:lnTo>
                      <a:pt x="103" y="173"/>
                    </a:lnTo>
                    <a:lnTo>
                      <a:pt x="105" y="174"/>
                    </a:lnTo>
                    <a:lnTo>
                      <a:pt x="106" y="175"/>
                    </a:lnTo>
                    <a:lnTo>
                      <a:pt x="107" y="176"/>
                    </a:lnTo>
                    <a:lnTo>
                      <a:pt x="109" y="176"/>
                    </a:lnTo>
                    <a:lnTo>
                      <a:pt x="110" y="177"/>
                    </a:lnTo>
                    <a:lnTo>
                      <a:pt x="111" y="177"/>
                    </a:lnTo>
                    <a:lnTo>
                      <a:pt x="113" y="178"/>
                    </a:lnTo>
                    <a:lnTo>
                      <a:pt x="115" y="178"/>
                    </a:lnTo>
                    <a:lnTo>
                      <a:pt x="118" y="178"/>
                    </a:lnTo>
                    <a:lnTo>
                      <a:pt x="120" y="176"/>
                    </a:lnTo>
                    <a:lnTo>
                      <a:pt x="122" y="175"/>
                    </a:lnTo>
                    <a:lnTo>
                      <a:pt x="122" y="174"/>
                    </a:lnTo>
                    <a:lnTo>
                      <a:pt x="123" y="173"/>
                    </a:lnTo>
                    <a:lnTo>
                      <a:pt x="124" y="171"/>
                    </a:lnTo>
                    <a:lnTo>
                      <a:pt x="125" y="170"/>
                    </a:lnTo>
                    <a:lnTo>
                      <a:pt x="125" y="168"/>
                    </a:lnTo>
                    <a:lnTo>
                      <a:pt x="126" y="166"/>
                    </a:lnTo>
                    <a:lnTo>
                      <a:pt x="127" y="164"/>
                    </a:lnTo>
                    <a:lnTo>
                      <a:pt x="127" y="163"/>
                    </a:lnTo>
                    <a:lnTo>
                      <a:pt x="128" y="160"/>
                    </a:lnTo>
                    <a:lnTo>
                      <a:pt x="129" y="159"/>
                    </a:lnTo>
                    <a:lnTo>
                      <a:pt x="130" y="157"/>
                    </a:lnTo>
                    <a:lnTo>
                      <a:pt x="131" y="155"/>
                    </a:lnTo>
                    <a:lnTo>
                      <a:pt x="131" y="153"/>
                    </a:lnTo>
                    <a:lnTo>
                      <a:pt x="132" y="151"/>
                    </a:lnTo>
                    <a:lnTo>
                      <a:pt x="133" y="149"/>
                    </a:lnTo>
                    <a:lnTo>
                      <a:pt x="134" y="147"/>
                    </a:lnTo>
                    <a:lnTo>
                      <a:pt x="135" y="145"/>
                    </a:lnTo>
                    <a:lnTo>
                      <a:pt x="136" y="143"/>
                    </a:lnTo>
                    <a:lnTo>
                      <a:pt x="137" y="141"/>
                    </a:lnTo>
                    <a:lnTo>
                      <a:pt x="138" y="140"/>
                    </a:lnTo>
                    <a:lnTo>
                      <a:pt x="139" y="138"/>
                    </a:lnTo>
                    <a:lnTo>
                      <a:pt x="140" y="136"/>
                    </a:lnTo>
                    <a:lnTo>
                      <a:pt x="140" y="135"/>
                    </a:lnTo>
                    <a:lnTo>
                      <a:pt x="141" y="133"/>
                    </a:lnTo>
                    <a:lnTo>
                      <a:pt x="142" y="132"/>
                    </a:lnTo>
                    <a:lnTo>
                      <a:pt x="143" y="131"/>
                    </a:lnTo>
                    <a:lnTo>
                      <a:pt x="144" y="129"/>
                    </a:lnTo>
                    <a:lnTo>
                      <a:pt x="145" y="129"/>
                    </a:lnTo>
                    <a:lnTo>
                      <a:pt x="147" y="126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1" y="125"/>
                    </a:lnTo>
                    <a:lnTo>
                      <a:pt x="152" y="125"/>
                    </a:lnTo>
                    <a:lnTo>
                      <a:pt x="152" y="126"/>
                    </a:lnTo>
                    <a:lnTo>
                      <a:pt x="152" y="128"/>
                    </a:lnTo>
                    <a:lnTo>
                      <a:pt x="153" y="130"/>
                    </a:lnTo>
                    <a:lnTo>
                      <a:pt x="152" y="131"/>
                    </a:lnTo>
                    <a:lnTo>
                      <a:pt x="152" y="133"/>
                    </a:lnTo>
                    <a:lnTo>
                      <a:pt x="152" y="134"/>
                    </a:lnTo>
                    <a:lnTo>
                      <a:pt x="152" y="135"/>
                    </a:lnTo>
                    <a:lnTo>
                      <a:pt x="152" y="137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4"/>
                    </a:lnTo>
                    <a:lnTo>
                      <a:pt x="152" y="145"/>
                    </a:lnTo>
                    <a:lnTo>
                      <a:pt x="152" y="147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2" y="157"/>
                    </a:lnTo>
                    <a:lnTo>
                      <a:pt x="152" y="159"/>
                    </a:lnTo>
                    <a:lnTo>
                      <a:pt x="152" y="160"/>
                    </a:lnTo>
                    <a:lnTo>
                      <a:pt x="152" y="161"/>
                    </a:lnTo>
                    <a:lnTo>
                      <a:pt x="153" y="163"/>
                    </a:lnTo>
                    <a:lnTo>
                      <a:pt x="154" y="165"/>
                    </a:lnTo>
                    <a:lnTo>
                      <a:pt x="155" y="166"/>
                    </a:lnTo>
                    <a:lnTo>
                      <a:pt x="157" y="168"/>
                    </a:lnTo>
                    <a:lnTo>
                      <a:pt x="157" y="169"/>
                    </a:lnTo>
                    <a:lnTo>
                      <a:pt x="158" y="171"/>
                    </a:lnTo>
                    <a:lnTo>
                      <a:pt x="159" y="172"/>
                    </a:lnTo>
                    <a:lnTo>
                      <a:pt x="160" y="174"/>
                    </a:lnTo>
                    <a:lnTo>
                      <a:pt x="161" y="175"/>
                    </a:lnTo>
                    <a:lnTo>
                      <a:pt x="162" y="176"/>
                    </a:lnTo>
                    <a:lnTo>
                      <a:pt x="163" y="178"/>
                    </a:lnTo>
                    <a:lnTo>
                      <a:pt x="165" y="180"/>
                    </a:lnTo>
                    <a:lnTo>
                      <a:pt x="166" y="181"/>
                    </a:lnTo>
                    <a:lnTo>
                      <a:pt x="167" y="183"/>
                    </a:lnTo>
                    <a:lnTo>
                      <a:pt x="168" y="185"/>
                    </a:lnTo>
                    <a:lnTo>
                      <a:pt x="169" y="187"/>
                    </a:lnTo>
                    <a:lnTo>
                      <a:pt x="170" y="188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72" y="194"/>
                    </a:lnTo>
                    <a:lnTo>
                      <a:pt x="173" y="196"/>
                    </a:lnTo>
                    <a:lnTo>
                      <a:pt x="174" y="198"/>
                    </a:lnTo>
                    <a:lnTo>
                      <a:pt x="174" y="200"/>
                    </a:lnTo>
                    <a:lnTo>
                      <a:pt x="175" y="202"/>
                    </a:lnTo>
                    <a:lnTo>
                      <a:pt x="175" y="204"/>
                    </a:lnTo>
                    <a:lnTo>
                      <a:pt x="175" y="206"/>
                    </a:lnTo>
                    <a:lnTo>
                      <a:pt x="175" y="208"/>
                    </a:lnTo>
                    <a:lnTo>
                      <a:pt x="176" y="210"/>
                    </a:lnTo>
                    <a:lnTo>
                      <a:pt x="175" y="212"/>
                    </a:lnTo>
                    <a:lnTo>
                      <a:pt x="175" y="213"/>
                    </a:lnTo>
                    <a:lnTo>
                      <a:pt x="175" y="215"/>
                    </a:lnTo>
                    <a:lnTo>
                      <a:pt x="174" y="217"/>
                    </a:lnTo>
                    <a:lnTo>
                      <a:pt x="174" y="219"/>
                    </a:lnTo>
                    <a:lnTo>
                      <a:pt x="173" y="220"/>
                    </a:lnTo>
                    <a:lnTo>
                      <a:pt x="172" y="222"/>
                    </a:lnTo>
                    <a:lnTo>
                      <a:pt x="171" y="224"/>
                    </a:lnTo>
                    <a:lnTo>
                      <a:pt x="170" y="225"/>
                    </a:lnTo>
                    <a:lnTo>
                      <a:pt x="170" y="227"/>
                    </a:lnTo>
                    <a:lnTo>
                      <a:pt x="169" y="228"/>
                    </a:lnTo>
                    <a:lnTo>
                      <a:pt x="168" y="230"/>
                    </a:lnTo>
                    <a:lnTo>
                      <a:pt x="167" y="231"/>
                    </a:lnTo>
                    <a:lnTo>
                      <a:pt x="166" y="232"/>
                    </a:lnTo>
                    <a:lnTo>
                      <a:pt x="165" y="233"/>
                    </a:lnTo>
                    <a:lnTo>
                      <a:pt x="164" y="234"/>
                    </a:lnTo>
                    <a:lnTo>
                      <a:pt x="161" y="236"/>
                    </a:lnTo>
                    <a:lnTo>
                      <a:pt x="159" y="238"/>
                    </a:lnTo>
                    <a:lnTo>
                      <a:pt x="158" y="239"/>
                    </a:lnTo>
                    <a:lnTo>
                      <a:pt x="156" y="240"/>
                    </a:lnTo>
                    <a:lnTo>
                      <a:pt x="155" y="240"/>
                    </a:lnTo>
                    <a:lnTo>
                      <a:pt x="154" y="241"/>
                    </a:lnTo>
                    <a:lnTo>
                      <a:pt x="152" y="241"/>
                    </a:lnTo>
                    <a:lnTo>
                      <a:pt x="151" y="242"/>
                    </a:lnTo>
                    <a:lnTo>
                      <a:pt x="150" y="242"/>
                    </a:lnTo>
                    <a:lnTo>
                      <a:pt x="148" y="243"/>
                    </a:lnTo>
                    <a:lnTo>
                      <a:pt x="147" y="243"/>
                    </a:lnTo>
                    <a:lnTo>
                      <a:pt x="145" y="243"/>
                    </a:lnTo>
                    <a:lnTo>
                      <a:pt x="144" y="242"/>
                    </a:lnTo>
                    <a:lnTo>
                      <a:pt x="142" y="242"/>
                    </a:lnTo>
                    <a:lnTo>
                      <a:pt x="140" y="242"/>
                    </a:lnTo>
                    <a:lnTo>
                      <a:pt x="139" y="242"/>
                    </a:lnTo>
                    <a:lnTo>
                      <a:pt x="137" y="241"/>
                    </a:lnTo>
                    <a:lnTo>
                      <a:pt x="135" y="241"/>
                    </a:lnTo>
                    <a:lnTo>
                      <a:pt x="133" y="240"/>
                    </a:lnTo>
                    <a:lnTo>
                      <a:pt x="132" y="239"/>
                    </a:lnTo>
                    <a:lnTo>
                      <a:pt x="130" y="238"/>
                    </a:lnTo>
                    <a:lnTo>
                      <a:pt x="129" y="237"/>
                    </a:lnTo>
                    <a:lnTo>
                      <a:pt x="127" y="236"/>
                    </a:lnTo>
                    <a:lnTo>
                      <a:pt x="125" y="235"/>
                    </a:lnTo>
                    <a:lnTo>
                      <a:pt x="124" y="234"/>
                    </a:lnTo>
                    <a:lnTo>
                      <a:pt x="122" y="232"/>
                    </a:lnTo>
                    <a:lnTo>
                      <a:pt x="121" y="231"/>
                    </a:lnTo>
                    <a:lnTo>
                      <a:pt x="120" y="230"/>
                    </a:lnTo>
                    <a:lnTo>
                      <a:pt x="118" y="228"/>
                    </a:lnTo>
                    <a:lnTo>
                      <a:pt x="117" y="227"/>
                    </a:lnTo>
                    <a:lnTo>
                      <a:pt x="115" y="225"/>
                    </a:lnTo>
                    <a:lnTo>
                      <a:pt x="114" y="224"/>
                    </a:lnTo>
                    <a:lnTo>
                      <a:pt x="113" y="222"/>
                    </a:lnTo>
                    <a:lnTo>
                      <a:pt x="112" y="221"/>
                    </a:lnTo>
                    <a:lnTo>
                      <a:pt x="110" y="220"/>
                    </a:lnTo>
                    <a:lnTo>
                      <a:pt x="109" y="218"/>
                    </a:lnTo>
                    <a:lnTo>
                      <a:pt x="108" y="217"/>
                    </a:lnTo>
                    <a:lnTo>
                      <a:pt x="107" y="216"/>
                    </a:lnTo>
                    <a:lnTo>
                      <a:pt x="105" y="214"/>
                    </a:lnTo>
                    <a:lnTo>
                      <a:pt x="103" y="213"/>
                    </a:lnTo>
                    <a:lnTo>
                      <a:pt x="101" y="212"/>
                    </a:lnTo>
                    <a:lnTo>
                      <a:pt x="99" y="212"/>
                    </a:lnTo>
                    <a:lnTo>
                      <a:pt x="97" y="212"/>
                    </a:lnTo>
                    <a:lnTo>
                      <a:pt x="96" y="213"/>
                    </a:lnTo>
                    <a:lnTo>
                      <a:pt x="94" y="215"/>
                    </a:lnTo>
                    <a:lnTo>
                      <a:pt x="92" y="217"/>
                    </a:lnTo>
                    <a:lnTo>
                      <a:pt x="91" y="219"/>
                    </a:lnTo>
                    <a:lnTo>
                      <a:pt x="90" y="220"/>
                    </a:lnTo>
                    <a:lnTo>
                      <a:pt x="89" y="222"/>
                    </a:lnTo>
                    <a:lnTo>
                      <a:pt x="88" y="223"/>
                    </a:lnTo>
                    <a:lnTo>
                      <a:pt x="87" y="225"/>
                    </a:lnTo>
                    <a:lnTo>
                      <a:pt x="86" y="227"/>
                    </a:lnTo>
                    <a:lnTo>
                      <a:pt x="84" y="228"/>
                    </a:lnTo>
                    <a:lnTo>
                      <a:pt x="83" y="230"/>
                    </a:lnTo>
                    <a:lnTo>
                      <a:pt x="82" y="232"/>
                    </a:lnTo>
                    <a:lnTo>
                      <a:pt x="80" y="234"/>
                    </a:lnTo>
                    <a:lnTo>
                      <a:pt x="79" y="235"/>
                    </a:lnTo>
                    <a:lnTo>
                      <a:pt x="78" y="237"/>
                    </a:lnTo>
                    <a:lnTo>
                      <a:pt x="76" y="239"/>
                    </a:lnTo>
                    <a:lnTo>
                      <a:pt x="75" y="241"/>
                    </a:lnTo>
                    <a:lnTo>
                      <a:pt x="73" y="242"/>
                    </a:lnTo>
                    <a:lnTo>
                      <a:pt x="71" y="244"/>
                    </a:lnTo>
                    <a:lnTo>
                      <a:pt x="69" y="246"/>
                    </a:lnTo>
                    <a:lnTo>
                      <a:pt x="68" y="247"/>
                    </a:lnTo>
                    <a:lnTo>
                      <a:pt x="66" y="249"/>
                    </a:lnTo>
                    <a:lnTo>
                      <a:pt x="64" y="251"/>
                    </a:lnTo>
                    <a:lnTo>
                      <a:pt x="62" y="252"/>
                    </a:lnTo>
                    <a:lnTo>
                      <a:pt x="59" y="253"/>
                    </a:lnTo>
                    <a:lnTo>
                      <a:pt x="57" y="255"/>
                    </a:lnTo>
                    <a:lnTo>
                      <a:pt x="55" y="256"/>
                    </a:lnTo>
                    <a:lnTo>
                      <a:pt x="54" y="256"/>
                    </a:lnTo>
                    <a:lnTo>
                      <a:pt x="52" y="256"/>
                    </a:lnTo>
                    <a:lnTo>
                      <a:pt x="51" y="257"/>
                    </a:lnTo>
                    <a:lnTo>
                      <a:pt x="50" y="257"/>
                    </a:lnTo>
                    <a:lnTo>
                      <a:pt x="47" y="258"/>
                    </a:lnTo>
                    <a:lnTo>
                      <a:pt x="45" y="259"/>
                    </a:lnTo>
                    <a:lnTo>
                      <a:pt x="44" y="259"/>
                    </a:lnTo>
                    <a:lnTo>
                      <a:pt x="43" y="259"/>
                    </a:lnTo>
                    <a:lnTo>
                      <a:pt x="41" y="259"/>
                    </a:lnTo>
                    <a:lnTo>
                      <a:pt x="40" y="259"/>
                    </a:lnTo>
                    <a:lnTo>
                      <a:pt x="38" y="259"/>
                    </a:lnTo>
                    <a:lnTo>
                      <a:pt x="37" y="259"/>
                    </a:lnTo>
                    <a:lnTo>
                      <a:pt x="36" y="260"/>
                    </a:lnTo>
                    <a:lnTo>
                      <a:pt x="35" y="260"/>
                    </a:lnTo>
                    <a:lnTo>
                      <a:pt x="33" y="260"/>
                    </a:lnTo>
                    <a:lnTo>
                      <a:pt x="32" y="260"/>
                    </a:lnTo>
                    <a:lnTo>
                      <a:pt x="31" y="260"/>
                    </a:lnTo>
                    <a:lnTo>
                      <a:pt x="29" y="260"/>
                    </a:lnTo>
                    <a:lnTo>
                      <a:pt x="27" y="260"/>
                    </a:lnTo>
                    <a:lnTo>
                      <a:pt x="25" y="260"/>
                    </a:lnTo>
                    <a:lnTo>
                      <a:pt x="23" y="260"/>
                    </a:lnTo>
                    <a:lnTo>
                      <a:pt x="21" y="260"/>
                    </a:lnTo>
                    <a:lnTo>
                      <a:pt x="18" y="260"/>
                    </a:lnTo>
                    <a:lnTo>
                      <a:pt x="17" y="260"/>
                    </a:lnTo>
                    <a:lnTo>
                      <a:pt x="15" y="259"/>
                    </a:lnTo>
                    <a:lnTo>
                      <a:pt x="13" y="259"/>
                    </a:lnTo>
                    <a:lnTo>
                      <a:pt x="12" y="259"/>
                    </a:lnTo>
                    <a:lnTo>
                      <a:pt x="10" y="259"/>
                    </a:lnTo>
                    <a:lnTo>
                      <a:pt x="9" y="258"/>
                    </a:lnTo>
                    <a:lnTo>
                      <a:pt x="7" y="257"/>
                    </a:lnTo>
                    <a:lnTo>
                      <a:pt x="6" y="257"/>
                    </a:lnTo>
                    <a:lnTo>
                      <a:pt x="5" y="256"/>
                    </a:lnTo>
                    <a:lnTo>
                      <a:pt x="3" y="255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2" y="246"/>
                    </a:lnTo>
                    <a:lnTo>
                      <a:pt x="4" y="244"/>
                    </a:lnTo>
                    <a:lnTo>
                      <a:pt x="5" y="242"/>
                    </a:lnTo>
                    <a:lnTo>
                      <a:pt x="5" y="241"/>
                    </a:lnTo>
                    <a:lnTo>
                      <a:pt x="6" y="239"/>
                    </a:lnTo>
                    <a:lnTo>
                      <a:pt x="7" y="238"/>
                    </a:lnTo>
                    <a:lnTo>
                      <a:pt x="8" y="236"/>
                    </a:lnTo>
                    <a:lnTo>
                      <a:pt x="9" y="234"/>
                    </a:lnTo>
                    <a:lnTo>
                      <a:pt x="11" y="232"/>
                    </a:lnTo>
                    <a:lnTo>
                      <a:pt x="12" y="231"/>
                    </a:lnTo>
                    <a:lnTo>
                      <a:pt x="13" y="229"/>
                    </a:lnTo>
                    <a:lnTo>
                      <a:pt x="14" y="227"/>
                    </a:lnTo>
                    <a:lnTo>
                      <a:pt x="16" y="225"/>
                    </a:lnTo>
                    <a:lnTo>
                      <a:pt x="17" y="223"/>
                    </a:lnTo>
                    <a:lnTo>
                      <a:pt x="18" y="221"/>
                    </a:lnTo>
                    <a:lnTo>
                      <a:pt x="20" y="219"/>
                    </a:lnTo>
                    <a:lnTo>
                      <a:pt x="21" y="217"/>
                    </a:lnTo>
                    <a:lnTo>
                      <a:pt x="22" y="215"/>
                    </a:lnTo>
                    <a:lnTo>
                      <a:pt x="23" y="213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6"/>
                    </a:lnTo>
                    <a:lnTo>
                      <a:pt x="27" y="204"/>
                    </a:lnTo>
                    <a:lnTo>
                      <a:pt x="28" y="202"/>
                    </a:lnTo>
                    <a:lnTo>
                      <a:pt x="29" y="200"/>
                    </a:lnTo>
                    <a:lnTo>
                      <a:pt x="30" y="198"/>
                    </a:lnTo>
                    <a:lnTo>
                      <a:pt x="31" y="196"/>
                    </a:lnTo>
                    <a:lnTo>
                      <a:pt x="31" y="194"/>
                    </a:lnTo>
                    <a:lnTo>
                      <a:pt x="32" y="192"/>
                    </a:lnTo>
                    <a:lnTo>
                      <a:pt x="32" y="191"/>
                    </a:lnTo>
                    <a:lnTo>
                      <a:pt x="33" y="189"/>
                    </a:lnTo>
                    <a:lnTo>
                      <a:pt x="33" y="187"/>
                    </a:lnTo>
                    <a:lnTo>
                      <a:pt x="33" y="186"/>
                    </a:lnTo>
                    <a:lnTo>
                      <a:pt x="33" y="185"/>
                    </a:lnTo>
                    <a:lnTo>
                      <a:pt x="33" y="183"/>
                    </a:lnTo>
                    <a:lnTo>
                      <a:pt x="32" y="182"/>
                    </a:lnTo>
                    <a:lnTo>
                      <a:pt x="32" y="180"/>
                    </a:lnTo>
                    <a:lnTo>
                      <a:pt x="32" y="179"/>
                    </a:lnTo>
                    <a:lnTo>
                      <a:pt x="31" y="177"/>
                    </a:lnTo>
                    <a:lnTo>
                      <a:pt x="31" y="175"/>
                    </a:lnTo>
                    <a:lnTo>
                      <a:pt x="30" y="173"/>
                    </a:lnTo>
                    <a:lnTo>
                      <a:pt x="30" y="172"/>
                    </a:lnTo>
                    <a:lnTo>
                      <a:pt x="29" y="170"/>
                    </a:lnTo>
                    <a:lnTo>
                      <a:pt x="28" y="167"/>
                    </a:lnTo>
                    <a:lnTo>
                      <a:pt x="28" y="165"/>
                    </a:lnTo>
                    <a:lnTo>
                      <a:pt x="27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25" y="157"/>
                    </a:lnTo>
                    <a:lnTo>
                      <a:pt x="24" y="155"/>
                    </a:lnTo>
                    <a:lnTo>
                      <a:pt x="23" y="153"/>
                    </a:lnTo>
                    <a:lnTo>
                      <a:pt x="22" y="151"/>
                    </a:lnTo>
                    <a:lnTo>
                      <a:pt x="21" y="148"/>
                    </a:lnTo>
                    <a:lnTo>
                      <a:pt x="20" y="146"/>
                    </a:lnTo>
                    <a:lnTo>
                      <a:pt x="19" y="144"/>
                    </a:lnTo>
                    <a:lnTo>
                      <a:pt x="18" y="142"/>
                    </a:lnTo>
                    <a:lnTo>
                      <a:pt x="17" y="140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3"/>
                    </a:lnTo>
                    <a:lnTo>
                      <a:pt x="13" y="132"/>
                    </a:lnTo>
                    <a:lnTo>
                      <a:pt x="12" y="130"/>
                    </a:lnTo>
                    <a:lnTo>
                      <a:pt x="11" y="128"/>
                    </a:lnTo>
                    <a:lnTo>
                      <a:pt x="10" y="126"/>
                    </a:lnTo>
                    <a:lnTo>
                      <a:pt x="9" y="124"/>
                    </a:lnTo>
                    <a:lnTo>
                      <a:pt x="8" y="122"/>
                    </a:lnTo>
                    <a:lnTo>
                      <a:pt x="7" y="120"/>
                    </a:lnTo>
                    <a:lnTo>
                      <a:pt x="6" y="118"/>
                    </a:lnTo>
                    <a:lnTo>
                      <a:pt x="5" y="117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3" y="112"/>
                    </a:lnTo>
                    <a:lnTo>
                      <a:pt x="2" y="110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1" y="106"/>
                    </a:lnTo>
                    <a:lnTo>
                      <a:pt x="1" y="104"/>
                    </a:lnTo>
                    <a:lnTo>
                      <a:pt x="1" y="103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5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3" y="84"/>
                    </a:lnTo>
                    <a:lnTo>
                      <a:pt x="4" y="86"/>
                    </a:lnTo>
                    <a:lnTo>
                      <a:pt x="4" y="87"/>
                    </a:lnTo>
                    <a:lnTo>
                      <a:pt x="5" y="90"/>
                    </a:lnTo>
                    <a:lnTo>
                      <a:pt x="5" y="91"/>
                    </a:lnTo>
                    <a:lnTo>
                      <a:pt x="6" y="92"/>
                    </a:lnTo>
                    <a:lnTo>
                      <a:pt x="6" y="94"/>
                    </a:lnTo>
                    <a:lnTo>
                      <a:pt x="7" y="95"/>
                    </a:lnTo>
                    <a:lnTo>
                      <a:pt x="7" y="97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9" y="102"/>
                    </a:lnTo>
                    <a:lnTo>
                      <a:pt x="9" y="103"/>
                    </a:lnTo>
                    <a:lnTo>
                      <a:pt x="10" y="105"/>
                    </a:lnTo>
                    <a:lnTo>
                      <a:pt x="11" y="106"/>
                    </a:lnTo>
                    <a:lnTo>
                      <a:pt x="12" y="108"/>
                    </a:lnTo>
                    <a:lnTo>
                      <a:pt x="13" y="110"/>
                    </a:lnTo>
                    <a:lnTo>
                      <a:pt x="14" y="111"/>
                    </a:lnTo>
                    <a:lnTo>
                      <a:pt x="15" y="112"/>
                    </a:lnTo>
                    <a:lnTo>
                      <a:pt x="16" y="114"/>
                    </a:lnTo>
                    <a:lnTo>
                      <a:pt x="17" y="115"/>
                    </a:lnTo>
                    <a:lnTo>
                      <a:pt x="18" y="116"/>
                    </a:lnTo>
                    <a:lnTo>
                      <a:pt x="19" y="117"/>
                    </a:lnTo>
                    <a:lnTo>
                      <a:pt x="21" y="118"/>
                    </a:lnTo>
                    <a:lnTo>
                      <a:pt x="23" y="120"/>
                    </a:lnTo>
                    <a:lnTo>
                      <a:pt x="25" y="122"/>
                    </a:lnTo>
                    <a:lnTo>
                      <a:pt x="26" y="124"/>
                    </a:lnTo>
                    <a:lnTo>
                      <a:pt x="28" y="125"/>
                    </a:lnTo>
                    <a:lnTo>
                      <a:pt x="29" y="126"/>
                    </a:lnTo>
                    <a:lnTo>
                      <a:pt x="30" y="128"/>
                    </a:lnTo>
                    <a:lnTo>
                      <a:pt x="31" y="129"/>
                    </a:lnTo>
                    <a:lnTo>
                      <a:pt x="32" y="131"/>
                    </a:lnTo>
                    <a:lnTo>
                      <a:pt x="32" y="132"/>
                    </a:lnTo>
                    <a:lnTo>
                      <a:pt x="34" y="133"/>
                    </a:lnTo>
                    <a:lnTo>
                      <a:pt x="35" y="135"/>
                    </a:lnTo>
                    <a:lnTo>
                      <a:pt x="36" y="136"/>
                    </a:lnTo>
                    <a:lnTo>
                      <a:pt x="36" y="137"/>
                    </a:lnTo>
                    <a:lnTo>
                      <a:pt x="38" y="139"/>
                    </a:lnTo>
                    <a:lnTo>
                      <a:pt x="39" y="141"/>
                    </a:lnTo>
                    <a:lnTo>
                      <a:pt x="41" y="144"/>
                    </a:lnTo>
                    <a:lnTo>
                      <a:pt x="43" y="146"/>
                    </a:lnTo>
                    <a:lnTo>
                      <a:pt x="45" y="148"/>
                    </a:lnTo>
                    <a:lnTo>
                      <a:pt x="47" y="148"/>
                    </a:lnTo>
                    <a:lnTo>
                      <a:pt x="48" y="149"/>
                    </a:lnTo>
                    <a:lnTo>
                      <a:pt x="50" y="149"/>
                    </a:lnTo>
                    <a:lnTo>
                      <a:pt x="52" y="148"/>
                    </a:lnTo>
                    <a:lnTo>
                      <a:pt x="54" y="146"/>
                    </a:lnTo>
                    <a:lnTo>
                      <a:pt x="57" y="144"/>
                    </a:lnTo>
                    <a:lnTo>
                      <a:pt x="58" y="143"/>
                    </a:lnTo>
                    <a:lnTo>
                      <a:pt x="59" y="141"/>
                    </a:lnTo>
                    <a:lnTo>
                      <a:pt x="60" y="140"/>
                    </a:lnTo>
                    <a:lnTo>
                      <a:pt x="61" y="138"/>
                    </a:lnTo>
                    <a:lnTo>
                      <a:pt x="62" y="137"/>
                    </a:lnTo>
                    <a:lnTo>
                      <a:pt x="63" y="135"/>
                    </a:lnTo>
                    <a:lnTo>
                      <a:pt x="64" y="133"/>
                    </a:lnTo>
                    <a:lnTo>
                      <a:pt x="65" y="131"/>
                    </a:lnTo>
                    <a:lnTo>
                      <a:pt x="66" y="129"/>
                    </a:lnTo>
                    <a:lnTo>
                      <a:pt x="67" y="127"/>
                    </a:lnTo>
                    <a:lnTo>
                      <a:pt x="68" y="125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70" y="118"/>
                    </a:lnTo>
                    <a:lnTo>
                      <a:pt x="70" y="116"/>
                    </a:lnTo>
                    <a:lnTo>
                      <a:pt x="71" y="114"/>
                    </a:lnTo>
                    <a:lnTo>
                      <a:pt x="71" y="112"/>
                    </a:lnTo>
                    <a:lnTo>
                      <a:pt x="71" y="109"/>
                    </a:lnTo>
                    <a:lnTo>
                      <a:pt x="71" y="107"/>
                    </a:lnTo>
                    <a:lnTo>
                      <a:pt x="72" y="105"/>
                    </a:lnTo>
                    <a:lnTo>
                      <a:pt x="71" y="103"/>
                    </a:lnTo>
                    <a:lnTo>
                      <a:pt x="71" y="101"/>
                    </a:lnTo>
                    <a:lnTo>
                      <a:pt x="71" y="99"/>
                    </a:lnTo>
                    <a:lnTo>
                      <a:pt x="71" y="97"/>
                    </a:lnTo>
                    <a:lnTo>
                      <a:pt x="70" y="95"/>
                    </a:lnTo>
                    <a:lnTo>
                      <a:pt x="69" y="93"/>
                    </a:lnTo>
                    <a:lnTo>
                      <a:pt x="69" y="91"/>
                    </a:lnTo>
                    <a:lnTo>
                      <a:pt x="68" y="89"/>
                    </a:lnTo>
                    <a:lnTo>
                      <a:pt x="67" y="87"/>
                    </a:lnTo>
                    <a:lnTo>
                      <a:pt x="66" y="86"/>
                    </a:lnTo>
                    <a:lnTo>
                      <a:pt x="65" y="84"/>
                    </a:lnTo>
                    <a:lnTo>
                      <a:pt x="64" y="82"/>
                    </a:lnTo>
                    <a:lnTo>
                      <a:pt x="63" y="81"/>
                    </a:lnTo>
                    <a:lnTo>
                      <a:pt x="62" y="79"/>
                    </a:lnTo>
                    <a:lnTo>
                      <a:pt x="61" y="77"/>
                    </a:lnTo>
                    <a:lnTo>
                      <a:pt x="60" y="76"/>
                    </a:lnTo>
                    <a:lnTo>
                      <a:pt x="59" y="74"/>
                    </a:lnTo>
                    <a:lnTo>
                      <a:pt x="58" y="72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6" y="67"/>
                    </a:lnTo>
                    <a:lnTo>
                      <a:pt x="55" y="66"/>
                    </a:lnTo>
                    <a:lnTo>
                      <a:pt x="54" y="64"/>
                    </a:lnTo>
                    <a:lnTo>
                      <a:pt x="54" y="63"/>
                    </a:lnTo>
                    <a:lnTo>
                      <a:pt x="53" y="61"/>
                    </a:lnTo>
                    <a:lnTo>
                      <a:pt x="53" y="59"/>
                    </a:lnTo>
                    <a:lnTo>
                      <a:pt x="52" y="57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1" y="53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48"/>
                    </a:lnTo>
                    <a:lnTo>
                      <a:pt x="52" y="46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3" y="41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6" y="37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60" y="31"/>
                    </a:lnTo>
                    <a:lnTo>
                      <a:pt x="62" y="30"/>
                    </a:lnTo>
                    <a:lnTo>
                      <a:pt x="65" y="28"/>
                    </a:lnTo>
                    <a:lnTo>
                      <a:pt x="67" y="26"/>
                    </a:lnTo>
                    <a:lnTo>
                      <a:pt x="70" y="25"/>
                    </a:lnTo>
                    <a:lnTo>
                      <a:pt x="72" y="24"/>
                    </a:lnTo>
                    <a:lnTo>
                      <a:pt x="75" y="23"/>
                    </a:lnTo>
                    <a:lnTo>
                      <a:pt x="77" y="21"/>
                    </a:lnTo>
                    <a:lnTo>
                      <a:pt x="79" y="20"/>
                    </a:lnTo>
                    <a:lnTo>
                      <a:pt x="80" y="18"/>
                    </a:lnTo>
                    <a:lnTo>
                      <a:pt x="82" y="16"/>
                    </a:lnTo>
                    <a:lnTo>
                      <a:pt x="82" y="15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4" y="10"/>
                    </a:lnTo>
                    <a:lnTo>
                      <a:pt x="84" y="8"/>
                    </a:lnTo>
                    <a:lnTo>
                      <a:pt x="84" y="6"/>
                    </a:lnTo>
                    <a:lnTo>
                      <a:pt x="84" y="4"/>
                    </a:lnTo>
                    <a:lnTo>
                      <a:pt x="84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8045272" y="5896724"/>
                <a:ext cx="128588" cy="95250"/>
              </a:xfrm>
              <a:custGeom>
                <a:avLst/>
                <a:gdLst>
                  <a:gd name="T0" fmla="*/ 74 w 81"/>
                  <a:gd name="T1" fmla="*/ 20 h 60"/>
                  <a:gd name="T2" fmla="*/ 71 w 81"/>
                  <a:gd name="T3" fmla="*/ 18 h 60"/>
                  <a:gd name="T4" fmla="*/ 67 w 81"/>
                  <a:gd name="T5" fmla="*/ 16 h 60"/>
                  <a:gd name="T6" fmla="*/ 62 w 81"/>
                  <a:gd name="T7" fmla="*/ 13 h 60"/>
                  <a:gd name="T8" fmla="*/ 57 w 81"/>
                  <a:gd name="T9" fmla="*/ 10 h 60"/>
                  <a:gd name="T10" fmla="*/ 53 w 81"/>
                  <a:gd name="T11" fmla="*/ 7 h 60"/>
                  <a:gd name="T12" fmla="*/ 47 w 81"/>
                  <a:gd name="T13" fmla="*/ 4 h 60"/>
                  <a:gd name="T14" fmla="*/ 42 w 81"/>
                  <a:gd name="T15" fmla="*/ 2 h 60"/>
                  <a:gd name="T16" fmla="*/ 38 w 81"/>
                  <a:gd name="T17" fmla="*/ 1 h 60"/>
                  <a:gd name="T18" fmla="*/ 33 w 81"/>
                  <a:gd name="T19" fmla="*/ 0 h 60"/>
                  <a:gd name="T20" fmla="*/ 30 w 81"/>
                  <a:gd name="T21" fmla="*/ 1 h 60"/>
                  <a:gd name="T22" fmla="*/ 25 w 81"/>
                  <a:gd name="T23" fmla="*/ 1 h 60"/>
                  <a:gd name="T24" fmla="*/ 21 w 81"/>
                  <a:gd name="T25" fmla="*/ 3 h 60"/>
                  <a:gd name="T26" fmla="*/ 18 w 81"/>
                  <a:gd name="T27" fmla="*/ 4 h 60"/>
                  <a:gd name="T28" fmla="*/ 13 w 81"/>
                  <a:gd name="T29" fmla="*/ 5 h 60"/>
                  <a:gd name="T30" fmla="*/ 6 w 81"/>
                  <a:gd name="T31" fmla="*/ 9 h 60"/>
                  <a:gd name="T32" fmla="*/ 2 w 81"/>
                  <a:gd name="T33" fmla="*/ 13 h 60"/>
                  <a:gd name="T34" fmla="*/ 0 w 81"/>
                  <a:gd name="T35" fmla="*/ 18 h 60"/>
                  <a:gd name="T36" fmla="*/ 2 w 81"/>
                  <a:gd name="T37" fmla="*/ 23 h 60"/>
                  <a:gd name="T38" fmla="*/ 6 w 81"/>
                  <a:gd name="T39" fmla="*/ 27 h 60"/>
                  <a:gd name="T40" fmla="*/ 13 w 81"/>
                  <a:gd name="T41" fmla="*/ 32 h 60"/>
                  <a:gd name="T42" fmla="*/ 18 w 81"/>
                  <a:gd name="T43" fmla="*/ 37 h 60"/>
                  <a:gd name="T44" fmla="*/ 22 w 81"/>
                  <a:gd name="T45" fmla="*/ 40 h 60"/>
                  <a:gd name="T46" fmla="*/ 26 w 81"/>
                  <a:gd name="T47" fmla="*/ 43 h 60"/>
                  <a:gd name="T48" fmla="*/ 30 w 81"/>
                  <a:gd name="T49" fmla="*/ 46 h 60"/>
                  <a:gd name="T50" fmla="*/ 35 w 81"/>
                  <a:gd name="T51" fmla="*/ 49 h 60"/>
                  <a:gd name="T52" fmla="*/ 39 w 81"/>
                  <a:gd name="T53" fmla="*/ 51 h 60"/>
                  <a:gd name="T54" fmla="*/ 43 w 81"/>
                  <a:gd name="T55" fmla="*/ 53 h 60"/>
                  <a:gd name="T56" fmla="*/ 47 w 81"/>
                  <a:gd name="T57" fmla="*/ 55 h 60"/>
                  <a:gd name="T58" fmla="*/ 51 w 81"/>
                  <a:gd name="T59" fmla="*/ 57 h 60"/>
                  <a:gd name="T60" fmla="*/ 55 w 81"/>
                  <a:gd name="T61" fmla="*/ 59 h 60"/>
                  <a:gd name="T62" fmla="*/ 61 w 81"/>
                  <a:gd name="T63" fmla="*/ 60 h 60"/>
                  <a:gd name="T64" fmla="*/ 66 w 81"/>
                  <a:gd name="T65" fmla="*/ 60 h 60"/>
                  <a:gd name="T66" fmla="*/ 69 w 81"/>
                  <a:gd name="T67" fmla="*/ 58 h 60"/>
                  <a:gd name="T68" fmla="*/ 72 w 81"/>
                  <a:gd name="T69" fmla="*/ 54 h 60"/>
                  <a:gd name="T70" fmla="*/ 73 w 81"/>
                  <a:gd name="T71" fmla="*/ 50 h 60"/>
                  <a:gd name="T72" fmla="*/ 75 w 81"/>
                  <a:gd name="T73" fmla="*/ 46 h 60"/>
                  <a:gd name="T74" fmla="*/ 77 w 81"/>
                  <a:gd name="T75" fmla="*/ 41 h 60"/>
                  <a:gd name="T76" fmla="*/ 79 w 81"/>
                  <a:gd name="T77" fmla="*/ 37 h 60"/>
                  <a:gd name="T78" fmla="*/ 80 w 81"/>
                  <a:gd name="T79" fmla="*/ 32 h 60"/>
                  <a:gd name="T80" fmla="*/ 81 w 81"/>
                  <a:gd name="T81" fmla="*/ 28 h 60"/>
                  <a:gd name="T82" fmla="*/ 80 w 81"/>
                  <a:gd name="T83" fmla="*/ 24 h 60"/>
                  <a:gd name="T84" fmla="*/ 77 w 81"/>
                  <a:gd name="T85" fmla="*/ 2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" h="60">
                    <a:moveTo>
                      <a:pt x="77" y="20"/>
                    </a:moveTo>
                    <a:lnTo>
                      <a:pt x="75" y="20"/>
                    </a:lnTo>
                    <a:lnTo>
                      <a:pt x="74" y="20"/>
                    </a:lnTo>
                    <a:lnTo>
                      <a:pt x="73" y="19"/>
                    </a:lnTo>
                    <a:lnTo>
                      <a:pt x="72" y="19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5" y="14"/>
                    </a:lnTo>
                    <a:lnTo>
                      <a:pt x="64" y="13"/>
                    </a:lnTo>
                    <a:lnTo>
                      <a:pt x="62" y="13"/>
                    </a:lnTo>
                    <a:lnTo>
                      <a:pt x="61" y="12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6" y="9"/>
                    </a:lnTo>
                    <a:lnTo>
                      <a:pt x="54" y="8"/>
                    </a:lnTo>
                    <a:lnTo>
                      <a:pt x="53" y="7"/>
                    </a:lnTo>
                    <a:lnTo>
                      <a:pt x="51" y="6"/>
                    </a:lnTo>
                    <a:lnTo>
                      <a:pt x="49" y="5"/>
                    </a:lnTo>
                    <a:lnTo>
                      <a:pt x="47" y="4"/>
                    </a:lnTo>
                    <a:lnTo>
                      <a:pt x="45" y="3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3" y="32"/>
                    </a:lnTo>
                    <a:lnTo>
                      <a:pt x="15" y="34"/>
                    </a:lnTo>
                    <a:lnTo>
                      <a:pt x="17" y="36"/>
                    </a:lnTo>
                    <a:lnTo>
                      <a:pt x="18" y="37"/>
                    </a:lnTo>
                    <a:lnTo>
                      <a:pt x="20" y="38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3" y="41"/>
                    </a:lnTo>
                    <a:lnTo>
                      <a:pt x="25" y="42"/>
                    </a:lnTo>
                    <a:lnTo>
                      <a:pt x="26" y="43"/>
                    </a:lnTo>
                    <a:lnTo>
                      <a:pt x="28" y="44"/>
                    </a:lnTo>
                    <a:lnTo>
                      <a:pt x="29" y="45"/>
                    </a:lnTo>
                    <a:lnTo>
                      <a:pt x="30" y="46"/>
                    </a:lnTo>
                    <a:lnTo>
                      <a:pt x="32" y="47"/>
                    </a:lnTo>
                    <a:lnTo>
                      <a:pt x="34" y="48"/>
                    </a:lnTo>
                    <a:lnTo>
                      <a:pt x="35" y="49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9" y="51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3" y="53"/>
                    </a:lnTo>
                    <a:lnTo>
                      <a:pt x="45" y="54"/>
                    </a:lnTo>
                    <a:lnTo>
                      <a:pt x="46" y="54"/>
                    </a:lnTo>
                    <a:lnTo>
                      <a:pt x="47" y="55"/>
                    </a:lnTo>
                    <a:lnTo>
                      <a:pt x="49" y="56"/>
                    </a:lnTo>
                    <a:lnTo>
                      <a:pt x="50" y="57"/>
                    </a:lnTo>
                    <a:lnTo>
                      <a:pt x="51" y="57"/>
                    </a:lnTo>
                    <a:lnTo>
                      <a:pt x="53" y="58"/>
                    </a:lnTo>
                    <a:lnTo>
                      <a:pt x="54" y="58"/>
                    </a:lnTo>
                    <a:lnTo>
                      <a:pt x="55" y="59"/>
                    </a:lnTo>
                    <a:lnTo>
                      <a:pt x="57" y="59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4" y="60"/>
                    </a:lnTo>
                    <a:lnTo>
                      <a:pt x="65" y="60"/>
                    </a:lnTo>
                    <a:lnTo>
                      <a:pt x="66" y="60"/>
                    </a:lnTo>
                    <a:lnTo>
                      <a:pt x="68" y="59"/>
                    </a:lnTo>
                    <a:lnTo>
                      <a:pt x="69" y="59"/>
                    </a:lnTo>
                    <a:lnTo>
                      <a:pt x="69" y="58"/>
                    </a:lnTo>
                    <a:lnTo>
                      <a:pt x="70" y="56"/>
                    </a:lnTo>
                    <a:lnTo>
                      <a:pt x="71" y="55"/>
                    </a:lnTo>
                    <a:lnTo>
                      <a:pt x="72" y="54"/>
                    </a:lnTo>
                    <a:lnTo>
                      <a:pt x="72" y="52"/>
                    </a:lnTo>
                    <a:lnTo>
                      <a:pt x="73" y="51"/>
                    </a:lnTo>
                    <a:lnTo>
                      <a:pt x="73" y="50"/>
                    </a:lnTo>
                    <a:lnTo>
                      <a:pt x="74" y="49"/>
                    </a:lnTo>
                    <a:lnTo>
                      <a:pt x="75" y="47"/>
                    </a:lnTo>
                    <a:lnTo>
                      <a:pt x="75" y="46"/>
                    </a:lnTo>
                    <a:lnTo>
                      <a:pt x="76" y="44"/>
                    </a:lnTo>
                    <a:lnTo>
                      <a:pt x="77" y="43"/>
                    </a:lnTo>
                    <a:lnTo>
                      <a:pt x="77" y="41"/>
                    </a:lnTo>
                    <a:lnTo>
                      <a:pt x="78" y="40"/>
                    </a:lnTo>
                    <a:lnTo>
                      <a:pt x="79" y="38"/>
                    </a:lnTo>
                    <a:lnTo>
                      <a:pt x="79" y="37"/>
                    </a:lnTo>
                    <a:lnTo>
                      <a:pt x="80" y="35"/>
                    </a:lnTo>
                    <a:lnTo>
                      <a:pt x="80" y="34"/>
                    </a:lnTo>
                    <a:lnTo>
                      <a:pt x="80" y="32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7"/>
                    </a:lnTo>
                    <a:lnTo>
                      <a:pt x="81" y="26"/>
                    </a:lnTo>
                    <a:lnTo>
                      <a:pt x="80" y="24"/>
                    </a:lnTo>
                    <a:lnTo>
                      <a:pt x="79" y="22"/>
                    </a:lnTo>
                    <a:lnTo>
                      <a:pt x="78" y="21"/>
                    </a:lnTo>
                    <a:lnTo>
                      <a:pt x="77" y="20"/>
                    </a:lnTo>
                    <a:lnTo>
                      <a:pt x="77" y="20"/>
                    </a:lnTo>
                    <a:close/>
                  </a:path>
                </a:pathLst>
              </a:custGeom>
              <a:solidFill>
                <a:srgbClr val="E69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7759522" y="5907837"/>
                <a:ext cx="101600" cy="52388"/>
              </a:xfrm>
              <a:custGeom>
                <a:avLst/>
                <a:gdLst>
                  <a:gd name="T0" fmla="*/ 40 w 64"/>
                  <a:gd name="T1" fmla="*/ 8 h 33"/>
                  <a:gd name="T2" fmla="*/ 37 w 64"/>
                  <a:gd name="T3" fmla="*/ 8 h 33"/>
                  <a:gd name="T4" fmla="*/ 34 w 64"/>
                  <a:gd name="T5" fmla="*/ 8 h 33"/>
                  <a:gd name="T6" fmla="*/ 31 w 64"/>
                  <a:gd name="T7" fmla="*/ 8 h 33"/>
                  <a:gd name="T8" fmla="*/ 28 w 64"/>
                  <a:gd name="T9" fmla="*/ 7 h 33"/>
                  <a:gd name="T10" fmla="*/ 26 w 64"/>
                  <a:gd name="T11" fmla="*/ 6 h 33"/>
                  <a:gd name="T12" fmla="*/ 23 w 64"/>
                  <a:gd name="T13" fmla="*/ 6 h 33"/>
                  <a:gd name="T14" fmla="*/ 20 w 64"/>
                  <a:gd name="T15" fmla="*/ 8 h 33"/>
                  <a:gd name="T16" fmla="*/ 17 w 64"/>
                  <a:gd name="T17" fmla="*/ 10 h 33"/>
                  <a:gd name="T18" fmla="*/ 13 w 64"/>
                  <a:gd name="T19" fmla="*/ 12 h 33"/>
                  <a:gd name="T20" fmla="*/ 9 w 64"/>
                  <a:gd name="T21" fmla="*/ 14 h 33"/>
                  <a:gd name="T22" fmla="*/ 6 w 64"/>
                  <a:gd name="T23" fmla="*/ 16 h 33"/>
                  <a:gd name="T24" fmla="*/ 3 w 64"/>
                  <a:gd name="T25" fmla="*/ 18 h 33"/>
                  <a:gd name="T26" fmla="*/ 1 w 64"/>
                  <a:gd name="T27" fmla="*/ 20 h 33"/>
                  <a:gd name="T28" fmla="*/ 0 w 64"/>
                  <a:gd name="T29" fmla="*/ 22 h 33"/>
                  <a:gd name="T30" fmla="*/ 1 w 64"/>
                  <a:gd name="T31" fmla="*/ 25 h 33"/>
                  <a:gd name="T32" fmla="*/ 4 w 64"/>
                  <a:gd name="T33" fmla="*/ 27 h 33"/>
                  <a:gd name="T34" fmla="*/ 7 w 64"/>
                  <a:gd name="T35" fmla="*/ 29 h 33"/>
                  <a:gd name="T36" fmla="*/ 11 w 64"/>
                  <a:gd name="T37" fmla="*/ 30 h 33"/>
                  <a:gd name="T38" fmla="*/ 15 w 64"/>
                  <a:gd name="T39" fmla="*/ 32 h 33"/>
                  <a:gd name="T40" fmla="*/ 19 w 64"/>
                  <a:gd name="T41" fmla="*/ 33 h 33"/>
                  <a:gd name="T42" fmla="*/ 24 w 64"/>
                  <a:gd name="T43" fmla="*/ 33 h 33"/>
                  <a:gd name="T44" fmla="*/ 28 w 64"/>
                  <a:gd name="T45" fmla="*/ 33 h 33"/>
                  <a:gd name="T46" fmla="*/ 32 w 64"/>
                  <a:gd name="T47" fmla="*/ 32 h 33"/>
                  <a:gd name="T48" fmla="*/ 35 w 64"/>
                  <a:gd name="T49" fmla="*/ 31 h 33"/>
                  <a:gd name="T50" fmla="*/ 38 w 64"/>
                  <a:gd name="T51" fmla="*/ 30 h 33"/>
                  <a:gd name="T52" fmla="*/ 40 w 64"/>
                  <a:gd name="T53" fmla="*/ 28 h 33"/>
                  <a:gd name="T54" fmla="*/ 43 w 64"/>
                  <a:gd name="T55" fmla="*/ 27 h 33"/>
                  <a:gd name="T56" fmla="*/ 45 w 64"/>
                  <a:gd name="T57" fmla="*/ 25 h 33"/>
                  <a:gd name="T58" fmla="*/ 49 w 64"/>
                  <a:gd name="T59" fmla="*/ 23 h 33"/>
                  <a:gd name="T60" fmla="*/ 54 w 64"/>
                  <a:gd name="T61" fmla="*/ 20 h 33"/>
                  <a:gd name="T62" fmla="*/ 58 w 64"/>
                  <a:gd name="T63" fmla="*/ 17 h 33"/>
                  <a:gd name="T64" fmla="*/ 61 w 64"/>
                  <a:gd name="T65" fmla="*/ 13 h 33"/>
                  <a:gd name="T66" fmla="*/ 63 w 64"/>
                  <a:gd name="T67" fmla="*/ 10 h 33"/>
                  <a:gd name="T68" fmla="*/ 64 w 64"/>
                  <a:gd name="T69" fmla="*/ 7 h 33"/>
                  <a:gd name="T70" fmla="*/ 63 w 64"/>
                  <a:gd name="T71" fmla="*/ 3 h 33"/>
                  <a:gd name="T72" fmla="*/ 61 w 64"/>
                  <a:gd name="T73" fmla="*/ 1 h 33"/>
                  <a:gd name="T74" fmla="*/ 59 w 64"/>
                  <a:gd name="T75" fmla="*/ 0 h 33"/>
                  <a:gd name="T76" fmla="*/ 56 w 64"/>
                  <a:gd name="T77" fmla="*/ 1 h 33"/>
                  <a:gd name="T78" fmla="*/ 53 w 64"/>
                  <a:gd name="T79" fmla="*/ 2 h 33"/>
                  <a:gd name="T80" fmla="*/ 49 w 64"/>
                  <a:gd name="T81" fmla="*/ 3 h 33"/>
                  <a:gd name="T82" fmla="*/ 46 w 64"/>
                  <a:gd name="T83" fmla="*/ 5 h 33"/>
                  <a:gd name="T84" fmla="*/ 43 w 64"/>
                  <a:gd name="T85" fmla="*/ 7 h 33"/>
                  <a:gd name="T86" fmla="*/ 42 w 64"/>
                  <a:gd name="T8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33">
                    <a:moveTo>
                      <a:pt x="42" y="7"/>
                    </a:move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5" y="9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7" y="10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6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3" y="31"/>
                    </a:lnTo>
                    <a:lnTo>
                      <a:pt x="15" y="32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31" y="32"/>
                    </a:lnTo>
                    <a:lnTo>
                      <a:pt x="32" y="32"/>
                    </a:lnTo>
                    <a:lnTo>
                      <a:pt x="34" y="31"/>
                    </a:lnTo>
                    <a:lnTo>
                      <a:pt x="35" y="31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9" y="29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4" y="26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9" y="23"/>
                    </a:lnTo>
                    <a:lnTo>
                      <a:pt x="51" y="22"/>
                    </a:lnTo>
                    <a:lnTo>
                      <a:pt x="54" y="20"/>
                    </a:lnTo>
                    <a:lnTo>
                      <a:pt x="56" y="19"/>
                    </a:lnTo>
                    <a:lnTo>
                      <a:pt x="58" y="17"/>
                    </a:lnTo>
                    <a:lnTo>
                      <a:pt x="59" y="15"/>
                    </a:lnTo>
                    <a:lnTo>
                      <a:pt x="61" y="13"/>
                    </a:lnTo>
                    <a:lnTo>
                      <a:pt x="62" y="12"/>
                    </a:lnTo>
                    <a:lnTo>
                      <a:pt x="63" y="10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4" y="5"/>
                    </a:lnTo>
                    <a:lnTo>
                      <a:pt x="63" y="3"/>
                    </a:lnTo>
                    <a:lnTo>
                      <a:pt x="62" y="2"/>
                    </a:lnTo>
                    <a:lnTo>
                      <a:pt x="61" y="1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4" y="6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E69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7546797" y="5720512"/>
                <a:ext cx="85725" cy="80963"/>
              </a:xfrm>
              <a:custGeom>
                <a:avLst/>
                <a:gdLst>
                  <a:gd name="T0" fmla="*/ 24 w 54"/>
                  <a:gd name="T1" fmla="*/ 2 h 51"/>
                  <a:gd name="T2" fmla="*/ 21 w 54"/>
                  <a:gd name="T3" fmla="*/ 3 h 51"/>
                  <a:gd name="T4" fmla="*/ 18 w 54"/>
                  <a:gd name="T5" fmla="*/ 6 h 51"/>
                  <a:gd name="T6" fmla="*/ 15 w 54"/>
                  <a:gd name="T7" fmla="*/ 9 h 51"/>
                  <a:gd name="T8" fmla="*/ 12 w 54"/>
                  <a:gd name="T9" fmla="*/ 11 h 51"/>
                  <a:gd name="T10" fmla="*/ 10 w 54"/>
                  <a:gd name="T11" fmla="*/ 14 h 51"/>
                  <a:gd name="T12" fmla="*/ 8 w 54"/>
                  <a:gd name="T13" fmla="*/ 17 h 51"/>
                  <a:gd name="T14" fmla="*/ 6 w 54"/>
                  <a:gd name="T15" fmla="*/ 20 h 51"/>
                  <a:gd name="T16" fmla="*/ 5 w 54"/>
                  <a:gd name="T17" fmla="*/ 23 h 51"/>
                  <a:gd name="T18" fmla="*/ 3 w 54"/>
                  <a:gd name="T19" fmla="*/ 26 h 51"/>
                  <a:gd name="T20" fmla="*/ 2 w 54"/>
                  <a:gd name="T21" fmla="*/ 29 h 51"/>
                  <a:gd name="T22" fmla="*/ 1 w 54"/>
                  <a:gd name="T23" fmla="*/ 32 h 51"/>
                  <a:gd name="T24" fmla="*/ 0 w 54"/>
                  <a:gd name="T25" fmla="*/ 35 h 51"/>
                  <a:gd name="T26" fmla="*/ 0 w 54"/>
                  <a:gd name="T27" fmla="*/ 38 h 51"/>
                  <a:gd name="T28" fmla="*/ 0 w 54"/>
                  <a:gd name="T29" fmla="*/ 40 h 51"/>
                  <a:gd name="T30" fmla="*/ 0 w 54"/>
                  <a:gd name="T31" fmla="*/ 44 h 51"/>
                  <a:gd name="T32" fmla="*/ 3 w 54"/>
                  <a:gd name="T33" fmla="*/ 47 h 51"/>
                  <a:gd name="T34" fmla="*/ 6 w 54"/>
                  <a:gd name="T35" fmla="*/ 48 h 51"/>
                  <a:gd name="T36" fmla="*/ 10 w 54"/>
                  <a:gd name="T37" fmla="*/ 49 h 51"/>
                  <a:gd name="T38" fmla="*/ 14 w 54"/>
                  <a:gd name="T39" fmla="*/ 50 h 51"/>
                  <a:gd name="T40" fmla="*/ 19 w 54"/>
                  <a:gd name="T41" fmla="*/ 50 h 51"/>
                  <a:gd name="T42" fmla="*/ 22 w 54"/>
                  <a:gd name="T43" fmla="*/ 50 h 51"/>
                  <a:gd name="T44" fmla="*/ 25 w 54"/>
                  <a:gd name="T45" fmla="*/ 50 h 51"/>
                  <a:gd name="T46" fmla="*/ 28 w 54"/>
                  <a:gd name="T47" fmla="*/ 50 h 51"/>
                  <a:gd name="T48" fmla="*/ 33 w 54"/>
                  <a:gd name="T49" fmla="*/ 50 h 51"/>
                  <a:gd name="T50" fmla="*/ 38 w 54"/>
                  <a:gd name="T51" fmla="*/ 49 h 51"/>
                  <a:gd name="T52" fmla="*/ 42 w 54"/>
                  <a:gd name="T53" fmla="*/ 49 h 51"/>
                  <a:gd name="T54" fmla="*/ 46 w 54"/>
                  <a:gd name="T55" fmla="*/ 48 h 51"/>
                  <a:gd name="T56" fmla="*/ 49 w 54"/>
                  <a:gd name="T57" fmla="*/ 47 h 51"/>
                  <a:gd name="T58" fmla="*/ 52 w 54"/>
                  <a:gd name="T59" fmla="*/ 45 h 51"/>
                  <a:gd name="T60" fmla="*/ 53 w 54"/>
                  <a:gd name="T61" fmla="*/ 42 h 51"/>
                  <a:gd name="T62" fmla="*/ 53 w 54"/>
                  <a:gd name="T63" fmla="*/ 38 h 51"/>
                  <a:gd name="T64" fmla="*/ 53 w 54"/>
                  <a:gd name="T65" fmla="*/ 33 h 51"/>
                  <a:gd name="T66" fmla="*/ 53 w 54"/>
                  <a:gd name="T67" fmla="*/ 28 h 51"/>
                  <a:gd name="T68" fmla="*/ 53 w 54"/>
                  <a:gd name="T69" fmla="*/ 24 h 51"/>
                  <a:gd name="T70" fmla="*/ 53 w 54"/>
                  <a:gd name="T71" fmla="*/ 22 h 51"/>
                  <a:gd name="T72" fmla="*/ 54 w 54"/>
                  <a:gd name="T73" fmla="*/ 18 h 51"/>
                  <a:gd name="T74" fmla="*/ 54 w 54"/>
                  <a:gd name="T75" fmla="*/ 13 h 51"/>
                  <a:gd name="T76" fmla="*/ 54 w 54"/>
                  <a:gd name="T77" fmla="*/ 10 h 51"/>
                  <a:gd name="T78" fmla="*/ 53 w 54"/>
                  <a:gd name="T79" fmla="*/ 7 h 51"/>
                  <a:gd name="T80" fmla="*/ 51 w 54"/>
                  <a:gd name="T81" fmla="*/ 4 h 51"/>
                  <a:gd name="T82" fmla="*/ 48 w 54"/>
                  <a:gd name="T83" fmla="*/ 2 h 51"/>
                  <a:gd name="T84" fmla="*/ 44 w 54"/>
                  <a:gd name="T85" fmla="*/ 1 h 51"/>
                  <a:gd name="T86" fmla="*/ 39 w 54"/>
                  <a:gd name="T87" fmla="*/ 0 h 51"/>
                  <a:gd name="T88" fmla="*/ 34 w 54"/>
                  <a:gd name="T89" fmla="*/ 0 h 51"/>
                  <a:gd name="T90" fmla="*/ 30 w 54"/>
                  <a:gd name="T91" fmla="*/ 1 h 51"/>
                  <a:gd name="T92" fmla="*/ 27 w 54"/>
                  <a:gd name="T93" fmla="*/ 1 h 51"/>
                  <a:gd name="T94" fmla="*/ 25 w 54"/>
                  <a:gd name="T95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51">
                    <a:moveTo>
                      <a:pt x="25" y="2"/>
                    </a:moveTo>
                    <a:lnTo>
                      <a:pt x="24" y="2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6" y="48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4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8" y="50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6" y="50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2" y="45"/>
                    </a:lnTo>
                    <a:lnTo>
                      <a:pt x="53" y="44"/>
                    </a:lnTo>
                    <a:lnTo>
                      <a:pt x="53" y="42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3" y="33"/>
                    </a:lnTo>
                    <a:lnTo>
                      <a:pt x="53" y="31"/>
                    </a:lnTo>
                    <a:lnTo>
                      <a:pt x="53" y="28"/>
                    </a:lnTo>
                    <a:lnTo>
                      <a:pt x="53" y="26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3" y="22"/>
                    </a:lnTo>
                    <a:lnTo>
                      <a:pt x="54" y="21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1" y="4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2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69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7686117" y="1299871"/>
              <a:ext cx="365547" cy="476249"/>
            </a:xfrm>
            <a:prstGeom prst="upArrow">
              <a:avLst>
                <a:gd name="adj1" fmla="val 50259"/>
                <a:gd name="adj2" fmla="val 66839"/>
              </a:avLst>
            </a:prstGeom>
            <a:solidFill>
              <a:schemeClr val="tx1">
                <a:alpha val="10196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7" name="Csoportba foglalás 56"/>
            <p:cNvGrpSpPr/>
            <p:nvPr/>
          </p:nvGrpSpPr>
          <p:grpSpPr>
            <a:xfrm>
              <a:off x="7322047" y="1881151"/>
              <a:ext cx="1212175" cy="2614608"/>
              <a:chOff x="7281202" y="1650929"/>
              <a:chExt cx="1212175" cy="2614608"/>
            </a:xfrm>
          </p:grpSpPr>
          <p:sp>
            <p:nvSpPr>
              <p:cNvPr id="22" name="Cloud"/>
              <p:cNvSpPr>
                <a:spLocks noChangeAspect="1" noEditPoints="1" noChangeArrowheads="1"/>
              </p:cNvSpPr>
              <p:nvPr/>
            </p:nvSpPr>
            <p:spPr bwMode="auto">
              <a:xfrm rot="16483613">
                <a:off x="6579986" y="2352145"/>
                <a:ext cx="2614608" cy="1212175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1 h 21600"/>
                  <a:gd name="T4" fmla="*/ 7 w 21600"/>
                  <a:gd name="T5" fmla="*/ 0 h 21600"/>
                  <a:gd name="T6" fmla="*/ 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4 w 21600"/>
                  <a:gd name="T13" fmla="*/ 3274 h 21600"/>
                  <a:gd name="T14" fmla="*/ 17081 w 21600"/>
                  <a:gd name="T15" fmla="*/ 1734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7780277" y="1954935"/>
                <a:ext cx="7576" cy="2136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 flipV="1">
                <a:off x="7463975" y="2797896"/>
                <a:ext cx="9716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 rot="16200000">
                <a:off x="7468455" y="2215690"/>
                <a:ext cx="32060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latin typeface="Calibri (Szövegtörzs)"/>
                  </a:rPr>
                  <a:t>out</a:t>
                </a: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7844674" y="2494684"/>
                <a:ext cx="526539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latin typeface="Calibri (Szövegtörzs)"/>
                  </a:rPr>
                  <a:t>side</a:t>
                </a:r>
              </a:p>
            </p:txBody>
          </p:sp>
        </p:grpSp>
      </p:grp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Téglalap 4"/>
          <p:cNvSpPr/>
          <p:nvPr/>
        </p:nvSpPr>
        <p:spPr>
          <a:xfrm>
            <a:off x="759008" y="5725878"/>
            <a:ext cx="5242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0000"/>
                </a:solidFill>
                <a:latin typeface="+mn-lt"/>
              </a:rPr>
              <a:t>[Csörgő, </a:t>
            </a:r>
            <a:r>
              <a:rPr lang="hu-HU" sz="1600" dirty="0" err="1">
                <a:solidFill>
                  <a:srgbClr val="000000"/>
                </a:solidFill>
                <a:latin typeface="+mn-lt"/>
              </a:rPr>
              <a:t>Lörstad</a:t>
            </a:r>
            <a:r>
              <a:rPr lang="hu-HU" sz="1600" dirty="0">
                <a:solidFill>
                  <a:srgbClr val="000000"/>
                </a:solidFill>
                <a:latin typeface="+mn-lt"/>
              </a:rPr>
              <a:t>, Phys.Rev.C54 (1996) 1390]</a:t>
            </a:r>
          </a:p>
          <a:p>
            <a:r>
              <a:rPr lang="hu-HU" sz="1600" dirty="0">
                <a:solidFill>
                  <a:srgbClr val="000000"/>
                </a:solidFill>
                <a:latin typeface="+mn-lt"/>
              </a:rPr>
              <a:t>[Csanád et al., </a:t>
            </a:r>
            <a:r>
              <a:rPr lang="hu-HU" sz="1600" dirty="0" err="1">
                <a:solidFill>
                  <a:srgbClr val="000000"/>
                </a:solidFill>
                <a:latin typeface="+mn-lt"/>
              </a:rPr>
              <a:t>J.Phys</a:t>
            </a:r>
            <a:r>
              <a:rPr lang="hu-HU" sz="1600" dirty="0">
                <a:solidFill>
                  <a:srgbClr val="000000"/>
                </a:solidFill>
                <a:latin typeface="+mn-lt"/>
              </a:rPr>
              <a:t>. G30 (2004) S1079]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32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75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0624" y="1809451"/>
            <a:ext cx="3233376" cy="443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65253"/>
            <a:ext cx="8267699" cy="841224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dirty="0"/>
              <a:t>Elsőrendű fázisátalakulás kizárva!</a:t>
            </a:r>
            <a:endParaRPr lang="en-US" sz="4000" dirty="0"/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227261"/>
            <a:ext cx="8062546" cy="5086352"/>
          </a:xfrm>
        </p:spPr>
        <p:txBody>
          <a:bodyPr lIns="18000" rIns="18000"/>
          <a:lstStyle/>
          <a:p>
            <a:pPr eaLnBrk="1" hangingPunct="1">
              <a:defRPr/>
            </a:pPr>
            <a:r>
              <a:rPr lang="hu-HU" dirty="0"/>
              <a:t>Out-</a:t>
            </a:r>
            <a:r>
              <a:rPr lang="hu-HU" dirty="0" err="1"/>
              <a:t>side</a:t>
            </a:r>
            <a:r>
              <a:rPr lang="hu-HU" dirty="0"/>
              <a:t> különbség: </a:t>
            </a:r>
            <a:r>
              <a:rPr lang="hu-HU" dirty="0" err="1"/>
              <a:t>pionkeletkezés</a:t>
            </a:r>
            <a:r>
              <a:rPr lang="hu-HU" dirty="0"/>
              <a:t> időtartama</a:t>
            </a:r>
          </a:p>
          <a:p>
            <a:pPr eaLnBrk="1" hangingPunct="1">
              <a:defRPr/>
            </a:pPr>
            <a:r>
              <a:rPr lang="hu-HU" dirty="0"/>
              <a:t>Elsőrendű fázisátalakulás: </a:t>
            </a:r>
          </a:p>
          <a:p>
            <a:pPr eaLnBrk="1" hangingPunct="1">
              <a:buFontTx/>
              <a:buNone/>
              <a:defRPr/>
            </a:pPr>
            <a:r>
              <a:rPr lang="hu-HU" dirty="0"/>
              <a:t>	Out </a:t>
            </a:r>
            <a:r>
              <a:rPr lang="en-US" dirty="0"/>
              <a:t>»</a:t>
            </a:r>
            <a:r>
              <a:rPr lang="hu-HU" dirty="0"/>
              <a:t> </a:t>
            </a:r>
            <a:r>
              <a:rPr lang="hu-HU" dirty="0" err="1"/>
              <a:t>Side</a:t>
            </a:r>
            <a:endParaRPr lang="hu-HU" dirty="0"/>
          </a:p>
          <a:p>
            <a:pPr eaLnBrk="1" hangingPunct="1">
              <a:defRPr/>
            </a:pPr>
            <a:r>
              <a:rPr lang="hu-HU" dirty="0"/>
              <a:t>Hidrodinamikai jóslat: </a:t>
            </a:r>
          </a:p>
          <a:p>
            <a:pPr eaLnBrk="1" hangingPunct="1">
              <a:buFontTx/>
              <a:buNone/>
              <a:defRPr/>
            </a:pPr>
            <a:r>
              <a:rPr lang="hu-HU" dirty="0"/>
              <a:t>	Out ≈ </a:t>
            </a:r>
            <a:r>
              <a:rPr lang="hu-HU" dirty="0" err="1"/>
              <a:t>Side</a:t>
            </a:r>
            <a:endParaRPr lang="hu-HU" dirty="0"/>
          </a:p>
          <a:p>
            <a:pPr eaLnBrk="1" hangingPunct="1">
              <a:defRPr/>
            </a:pPr>
            <a:r>
              <a:rPr lang="hu-HU" dirty="0"/>
              <a:t>~50 modell rossz: </a:t>
            </a:r>
            <a:br>
              <a:rPr lang="hu-HU" dirty="0"/>
            </a:br>
            <a:r>
              <a:rPr lang="hu-HU" dirty="0"/>
              <a:t>„HBT rejtély”</a:t>
            </a:r>
          </a:p>
          <a:p>
            <a:pPr eaLnBrk="1" hangingPunct="1">
              <a:defRPr/>
            </a:pPr>
            <a:r>
              <a:rPr lang="hu-HU" dirty="0"/>
              <a:t>Kísérlet: Out ≈ </a:t>
            </a:r>
            <a:r>
              <a:rPr lang="hu-HU" dirty="0" err="1"/>
              <a:t>Side</a:t>
            </a:r>
            <a:endParaRPr lang="hu-HU" dirty="0"/>
          </a:p>
          <a:p>
            <a:pPr eaLnBrk="1" hangingPunct="1">
              <a:defRPr/>
            </a:pPr>
            <a:r>
              <a:rPr lang="hu-HU" dirty="0"/>
              <a:t>„Azonnali kifagyás”</a:t>
            </a:r>
          </a:p>
          <a:p>
            <a:pPr eaLnBrk="1" hangingPunct="1">
              <a:defRPr/>
            </a:pPr>
            <a:r>
              <a:rPr lang="hu-HU" dirty="0"/>
              <a:t>Buda-</a:t>
            </a:r>
            <a:r>
              <a:rPr lang="hu-HU" dirty="0" err="1"/>
              <a:t>Lund</a:t>
            </a:r>
            <a:r>
              <a:rPr lang="hu-HU" dirty="0"/>
              <a:t> hidrodinamika</a:t>
            </a:r>
            <a:br>
              <a:rPr lang="hu-HU" dirty="0"/>
            </a:br>
            <a:r>
              <a:rPr lang="hu-HU" dirty="0"/>
              <a:t>előrejelzése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Csanád Máté, SZFI szeminárium</a:t>
            </a:r>
          </a:p>
        </p:txBody>
      </p:sp>
      <p:sp>
        <p:nvSpPr>
          <p:cNvPr id="7" name="Téglalap 6"/>
          <p:cNvSpPr/>
          <p:nvPr/>
        </p:nvSpPr>
        <p:spPr>
          <a:xfrm>
            <a:off x="759008" y="5796216"/>
            <a:ext cx="5242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0000"/>
                </a:solidFill>
                <a:latin typeface="+mn-lt"/>
              </a:rPr>
              <a:t>[Csörgő, </a:t>
            </a:r>
            <a:r>
              <a:rPr lang="hu-HU" sz="1600" dirty="0" err="1">
                <a:solidFill>
                  <a:srgbClr val="000000"/>
                </a:solidFill>
                <a:latin typeface="+mn-lt"/>
              </a:rPr>
              <a:t>Lörstad</a:t>
            </a:r>
            <a:r>
              <a:rPr lang="hu-HU" sz="1600" dirty="0">
                <a:solidFill>
                  <a:srgbClr val="000000"/>
                </a:solidFill>
                <a:latin typeface="+mn-lt"/>
              </a:rPr>
              <a:t>, Phys.Rev.C54 (1996) 1390]</a:t>
            </a:r>
          </a:p>
          <a:p>
            <a:r>
              <a:rPr lang="hu-HU" sz="1600" dirty="0">
                <a:solidFill>
                  <a:srgbClr val="000000"/>
                </a:solidFill>
                <a:latin typeface="+mn-lt"/>
              </a:rPr>
              <a:t>[Csanád et al., </a:t>
            </a:r>
            <a:r>
              <a:rPr lang="hu-HU" sz="1600" dirty="0" err="1">
                <a:solidFill>
                  <a:srgbClr val="000000"/>
                </a:solidFill>
                <a:latin typeface="+mn-lt"/>
              </a:rPr>
              <a:t>J.Phys</a:t>
            </a:r>
            <a:r>
              <a:rPr lang="hu-HU" sz="1600" dirty="0">
                <a:solidFill>
                  <a:srgbClr val="000000"/>
                </a:solidFill>
                <a:latin typeface="+mn-lt"/>
              </a:rPr>
              <a:t>. G30 (2004) S1079]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33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6093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88349" cy="841224"/>
          </a:xfrm>
        </p:spPr>
        <p:txBody>
          <a:bodyPr/>
          <a:lstStyle/>
          <a:p>
            <a:r>
              <a:rPr lang="hu-HU" dirty="0"/>
              <a:t>A kvark-</a:t>
            </a:r>
            <a:r>
              <a:rPr lang="hu-HU" dirty="0" err="1"/>
              <a:t>hadron</a:t>
            </a:r>
            <a:r>
              <a:rPr lang="hu-HU" dirty="0"/>
              <a:t> fázistérkép még egyszer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7699" y="1438275"/>
            <a:ext cx="8388349" cy="4318000"/>
          </a:xfrm>
        </p:spPr>
        <p:txBody>
          <a:bodyPr/>
          <a:lstStyle/>
          <a:p>
            <a:r>
              <a:rPr lang="hu-HU" dirty="0"/>
              <a:t>Maganyag vs. kvarkanyag: átalakulás hol és miként?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4" y="2384119"/>
            <a:ext cx="8476190" cy="3676190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34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7645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Másodrendű fázisátalakulás?</a:t>
            </a:r>
            <a:endParaRPr lang="en-US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269631" y="1146456"/>
            <a:ext cx="8766419" cy="45164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Másodrendű fázisátalakulás: kritikus exponensek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A kritikus pont környékén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Fajhő ~ ((T-</a:t>
            </a:r>
            <a:r>
              <a:rPr lang="hu-HU" dirty="0" err="1"/>
              <a:t>T</a:t>
            </a:r>
            <a:r>
              <a:rPr lang="hu-HU" baseline="-25000" dirty="0" err="1"/>
              <a:t>c</a:t>
            </a:r>
            <a:r>
              <a:rPr lang="hu-HU" dirty="0"/>
              <a:t>)/</a:t>
            </a:r>
            <a:r>
              <a:rPr lang="hu-HU" dirty="0" err="1"/>
              <a:t>T</a:t>
            </a:r>
            <a:r>
              <a:rPr lang="hu-HU" baseline="-25000" dirty="0" err="1"/>
              <a:t>c</a:t>
            </a:r>
            <a:r>
              <a:rPr lang="hu-HU" dirty="0"/>
              <a:t>)</a:t>
            </a:r>
            <a:r>
              <a:rPr lang="hu-HU" baseline="30000" dirty="0">
                <a:latin typeface="Symbol" pitchFamily="18" charset="2"/>
              </a:rPr>
              <a:t>-a</a:t>
            </a:r>
            <a:r>
              <a:rPr lang="hu-HU" dirty="0"/>
              <a:t>, 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 err="1"/>
              <a:t>Szuszepcibilitás</a:t>
            </a:r>
            <a:r>
              <a:rPr lang="hu-HU" dirty="0"/>
              <a:t> ~ ((T-</a:t>
            </a:r>
            <a:r>
              <a:rPr lang="hu-HU" dirty="0" err="1"/>
              <a:t>T</a:t>
            </a:r>
            <a:r>
              <a:rPr lang="hu-HU" baseline="-25000" dirty="0" err="1"/>
              <a:t>c</a:t>
            </a:r>
            <a:r>
              <a:rPr lang="hu-HU" dirty="0"/>
              <a:t>)/</a:t>
            </a:r>
            <a:r>
              <a:rPr lang="hu-HU" dirty="0" err="1"/>
              <a:t>T</a:t>
            </a:r>
            <a:r>
              <a:rPr lang="hu-HU" baseline="-25000" dirty="0" err="1"/>
              <a:t>c</a:t>
            </a:r>
            <a:r>
              <a:rPr lang="hu-HU" dirty="0"/>
              <a:t>)</a:t>
            </a:r>
            <a:r>
              <a:rPr lang="hu-HU" baseline="30000" dirty="0">
                <a:latin typeface="Symbol" pitchFamily="18" charset="2"/>
              </a:rPr>
              <a:t>-g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Korrelációs hossz ~ ((T-</a:t>
            </a:r>
            <a:r>
              <a:rPr lang="hu-HU" dirty="0" err="1"/>
              <a:t>T</a:t>
            </a:r>
            <a:r>
              <a:rPr lang="hu-HU" baseline="-25000" dirty="0" err="1"/>
              <a:t>c</a:t>
            </a:r>
            <a:r>
              <a:rPr lang="hu-HU" dirty="0"/>
              <a:t>)/</a:t>
            </a:r>
            <a:r>
              <a:rPr lang="hu-HU" dirty="0" err="1"/>
              <a:t>T</a:t>
            </a:r>
            <a:r>
              <a:rPr lang="hu-HU" baseline="-25000" dirty="0" err="1"/>
              <a:t>c</a:t>
            </a:r>
            <a:r>
              <a:rPr lang="hu-HU" dirty="0"/>
              <a:t>)</a:t>
            </a:r>
            <a:r>
              <a:rPr lang="hu-HU" baseline="30000" dirty="0">
                <a:latin typeface="Symbol" pitchFamily="18" charset="2"/>
              </a:rPr>
              <a:t>-n</a:t>
            </a:r>
            <a:endParaRPr lang="hu-HU" dirty="0"/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A kritikus pontban</a:t>
            </a:r>
          </a:p>
          <a:p>
            <a:pPr lvl="2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Térbeli korrelációs függvény ~ </a:t>
            </a:r>
            <a:r>
              <a:rPr lang="hu-HU" dirty="0" err="1"/>
              <a:t>r</a:t>
            </a:r>
            <a:r>
              <a:rPr lang="hu-HU" baseline="30000" dirty="0" err="1"/>
              <a:t>-d</a:t>
            </a:r>
            <a:r>
              <a:rPr lang="hu-HU" baseline="30000" dirty="0"/>
              <a:t>+2-</a:t>
            </a:r>
            <a:r>
              <a:rPr lang="hu-HU" baseline="30000" dirty="0">
                <a:latin typeface="Symbol" pitchFamily="18" charset="2"/>
              </a:rPr>
              <a:t>h</a:t>
            </a:r>
            <a:r>
              <a:rPr lang="hu-HU" dirty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 err="1"/>
              <a:t>Ginzburg-Landau</a:t>
            </a:r>
            <a:r>
              <a:rPr lang="hu-HU" dirty="0"/>
              <a:t>: </a:t>
            </a:r>
            <a:r>
              <a:rPr lang="hu-HU" dirty="0">
                <a:latin typeface="Symbol" pitchFamily="18" charset="2"/>
              </a:rPr>
              <a:t>a</a:t>
            </a:r>
            <a:r>
              <a:rPr lang="hu-HU" dirty="0"/>
              <a:t>=0, </a:t>
            </a:r>
            <a:r>
              <a:rPr lang="hu-HU" dirty="0">
                <a:latin typeface="Symbol" pitchFamily="18" charset="2"/>
              </a:rPr>
              <a:t>g</a:t>
            </a:r>
            <a:r>
              <a:rPr lang="hu-HU" dirty="0"/>
              <a:t>=1, </a:t>
            </a:r>
            <a:r>
              <a:rPr lang="hu-HU" dirty="0">
                <a:latin typeface="Symbol" pitchFamily="18" charset="2"/>
              </a:rPr>
              <a:t>n</a:t>
            </a:r>
            <a:r>
              <a:rPr lang="hu-HU" dirty="0"/>
              <a:t>=0.5, </a:t>
            </a:r>
            <a:r>
              <a:rPr lang="hu-HU" dirty="0">
                <a:latin typeface="Symbol" pitchFamily="18" charset="2"/>
              </a:rPr>
              <a:t>h</a:t>
            </a:r>
            <a:r>
              <a:rPr lang="hu-HU" dirty="0"/>
              <a:t>=0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QCD ↔ 3D </a:t>
            </a:r>
            <a:r>
              <a:rPr lang="hu-HU" dirty="0" err="1"/>
              <a:t>Ising</a:t>
            </a:r>
            <a:r>
              <a:rPr lang="hu-HU" dirty="0"/>
              <a:t> modell, </a:t>
            </a:r>
            <a:r>
              <a:rPr lang="hu-HU" dirty="0">
                <a:latin typeface="Symbol" pitchFamily="18" charset="2"/>
              </a:rPr>
              <a:t>h</a:t>
            </a:r>
            <a:r>
              <a:rPr lang="hu-HU" dirty="0"/>
              <a:t>=0.036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Random tér hozzáadása esetén: </a:t>
            </a:r>
            <a:r>
              <a:rPr lang="hu-HU" dirty="0">
                <a:latin typeface="Symbol" pitchFamily="18" charset="2"/>
              </a:rPr>
              <a:t>h</a:t>
            </a:r>
            <a:r>
              <a:rPr lang="hu-HU" dirty="0"/>
              <a:t>=0.5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hu-HU" dirty="0"/>
              <a:t>Ez az exponens a térbeli eloszlás alakjától függ: mérhető!</a:t>
            </a: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Téglalap 3"/>
          <p:cNvSpPr/>
          <p:nvPr/>
        </p:nvSpPr>
        <p:spPr>
          <a:xfrm>
            <a:off x="647701" y="5360203"/>
            <a:ext cx="5826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>
                <a:latin typeface="+mn-lt"/>
              </a:rPr>
              <a:t>[Halasz et al., Phys.Rev.D58 (1998) 096007]</a:t>
            </a:r>
          </a:p>
          <a:p>
            <a:r>
              <a:rPr lang="da-DK" sz="1400" dirty="0">
                <a:latin typeface="+mn-lt"/>
              </a:rPr>
              <a:t>[Stephanov et al., Phys.Rev.Lett.81 (1998) 4816]</a:t>
            </a:r>
          </a:p>
          <a:p>
            <a:r>
              <a:rPr lang="da-DK" sz="1400" dirty="0">
                <a:latin typeface="+mn-lt"/>
              </a:rPr>
              <a:t>[Rieger, Phys.Rev.B52 (1995) 6659]</a:t>
            </a:r>
          </a:p>
          <a:p>
            <a:r>
              <a:rPr lang="da-DK" sz="1400" dirty="0">
                <a:latin typeface="+mn-lt"/>
              </a:rPr>
              <a:t>[El-Showk et al., J.Stat.Phys.157 (4-5): 869]</a:t>
            </a:r>
            <a:endParaRPr lang="hu-HU" sz="1400" dirty="0">
              <a:latin typeface="+mn-lt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35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1902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84608"/>
            <a:ext cx="3341934" cy="2250236"/>
          </a:xfrm>
          <a:prstGeom prst="rect">
            <a:avLst/>
          </a:prstGeom>
        </p:spPr>
      </p:pic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/>
              <a:t>Másodrendű fázisátalakulás </a:t>
            </a:r>
            <a:r>
              <a:rPr lang="hu-HU" dirty="0" err="1"/>
              <a:t>vs</a:t>
            </a:r>
            <a:r>
              <a:rPr lang="hu-HU" dirty="0"/>
              <a:t> HBT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89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388" y="1322024"/>
                <a:ext cx="8856662" cy="4883567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hu-HU" sz="2000" dirty="0"/>
                  <a:t>Kétrészecske korreláció (térbeli)        </a:t>
                </a:r>
              </a:p>
              <a:p>
                <a:pPr lvl="1" eaLnBrk="1" hangingPunct="1">
                  <a:lnSpc>
                    <a:spcPct val="110000"/>
                  </a:lnSpc>
                  <a:defRPr/>
                </a:pPr>
                <a:r>
                  <a:rPr lang="hu-HU" sz="1800" dirty="0"/>
                  <a:t>Újraszórás ↔ anomális diffúzió</a:t>
                </a:r>
              </a:p>
              <a:p>
                <a:pPr lvl="1" eaLnBrk="1" hangingPunct="1">
                  <a:lnSpc>
                    <a:spcPct val="110000"/>
                  </a:lnSpc>
                  <a:defRPr/>
                </a:pPr>
                <a:r>
                  <a:rPr lang="hu-HU" sz="1800" dirty="0"/>
                  <a:t>Széles eloszlás</a:t>
                </a:r>
              </a:p>
              <a:p>
                <a:pPr lvl="1" eaLnBrk="1" hangingPunct="1">
                  <a:lnSpc>
                    <a:spcPct val="110000"/>
                  </a:lnSpc>
                  <a:defRPr/>
                </a:pPr>
                <a:r>
                  <a:rPr lang="hu-HU" sz="1800" dirty="0"/>
                  <a:t>Általánosított határeloszlás-tétel</a:t>
                </a:r>
              </a:p>
              <a:p>
                <a:pPr lvl="1" eaLnBrk="1" hangingPunct="1">
                  <a:lnSpc>
                    <a:spcPct val="110000"/>
                  </a:lnSpc>
                  <a:defRPr/>
                </a:pPr>
                <a:r>
                  <a:rPr lang="hu-HU" sz="1800" dirty="0"/>
                  <a:t>Nem Gauss hanem Lévy eloszlás!</a:t>
                </a: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hu-HU" sz="2000" dirty="0"/>
                  <a:t>Térbeli korrelációs exponens:</a:t>
                </a:r>
                <a:br>
                  <a:rPr lang="hu-HU" sz="2000" dirty="0"/>
                </a:br>
                <a:r>
                  <a:rPr lang="hu-HU" sz="2000" dirty="0">
                    <a:sym typeface="Symbol" panose="05050102010706020507" pitchFamily="18" charset="2"/>
                  </a:rPr>
                  <a:t> </a:t>
                </a:r>
                <a14:m>
                  <m:oMath xmlns:m="http://schemas.openxmlformats.org/officeDocument/2006/math"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Lévy-</a:t>
                </a:r>
                <a:r>
                  <a:rPr lang="en-US" sz="2000" dirty="0" err="1"/>
                  <a:t>sta</a:t>
                </a:r>
                <a:r>
                  <a:rPr lang="hu-HU" sz="2000" dirty="0" err="1"/>
                  <a:t>bilitási</a:t>
                </a:r>
                <a:r>
                  <a:rPr lang="en-US" sz="2000" dirty="0"/>
                  <a:t> index</a:t>
                </a:r>
                <a:endParaRPr lang="hu-HU" sz="2000" dirty="0"/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hu-HU" sz="2000" dirty="0"/>
                  <a:t>Centrális határeloszlás (random </a:t>
                </a:r>
                <a:r>
                  <a:rPr lang="hu-HU" sz="2000" dirty="0" err="1"/>
                  <a:t>walk</a:t>
                </a:r>
                <a:r>
                  <a:rPr lang="hu-HU" sz="2000" dirty="0"/>
                  <a:t>):</a:t>
                </a:r>
                <a:br>
                  <a:rPr lang="hu-HU" sz="2000" dirty="0"/>
                </a:b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sz="2000" dirty="0"/>
                  <a:t>: Gauss eloszlás</a:t>
                </a: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hu-HU" sz="2000" dirty="0"/>
                  <a:t>Ha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hu-HU" sz="2000" dirty="0"/>
                  <a:t>: hatványfüggvény lecsengés</a:t>
                </a: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hu-HU" sz="2000" dirty="0"/>
                  <a:t>HBT: térbeli eloszlás </a:t>
                </a:r>
                <a:r>
                  <a:rPr lang="hu-HU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Symbol" panose="05050102010706020507" pitchFamily="18" charset="2"/>
                  </a:rPr>
                  <a:t> impulzuskorreláció</a:t>
                </a:r>
              </a:p>
              <a:p>
                <a:pPr eaLnBrk="1" hangingPunct="1">
                  <a:lnSpc>
                    <a:spcPct val="110000"/>
                  </a:lnSpc>
                  <a:defRPr/>
                </a:pPr>
                <a:r>
                  <a:rPr lang="hu-HU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Symbol" panose="05050102010706020507" pitchFamily="18" charset="2"/>
                  </a:rPr>
                  <a:t>Lévy exponens mérhető!</a:t>
                </a:r>
                <a:endParaRPr lang="en-US" sz="2000" dirty="0"/>
              </a:p>
            </p:txBody>
          </p:sp>
        </mc:Choice>
        <mc:Fallback xmlns="">
          <p:sp>
            <p:nvSpPr>
              <p:cNvPr id="468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322024"/>
                <a:ext cx="8856662" cy="4883567"/>
              </a:xfrm>
              <a:blipFill>
                <a:blip r:embed="rId4"/>
                <a:stretch>
                  <a:fillRect l="-757" t="-8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8" name="Téglalap 7"/>
          <p:cNvSpPr/>
          <p:nvPr/>
        </p:nvSpPr>
        <p:spPr>
          <a:xfrm>
            <a:off x="4063091" y="5779344"/>
            <a:ext cx="504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1400" dirty="0">
                <a:solidFill>
                  <a:srgbClr val="000000"/>
                </a:solidFill>
                <a:latin typeface="Verdana"/>
              </a:rPr>
              <a:t>[Csörgő, Hegyi, </a:t>
            </a:r>
            <a:r>
              <a:rPr lang="hu-HU" sz="1400" dirty="0" err="1">
                <a:solidFill>
                  <a:srgbClr val="000000"/>
                </a:solidFill>
                <a:latin typeface="Verdana"/>
              </a:rPr>
              <a:t>Zajc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, </a:t>
            </a:r>
            <a:r>
              <a:rPr lang="hu-HU" sz="1400" dirty="0" err="1">
                <a:solidFill>
                  <a:srgbClr val="000000"/>
                </a:solidFill>
                <a:latin typeface="Verdana"/>
              </a:rPr>
              <a:t>Eur.Phys.J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. C36 (2004) 67]</a:t>
            </a:r>
          </a:p>
          <a:p>
            <a:pPr lvl="0"/>
            <a:r>
              <a:rPr lang="hu-HU" sz="1400" dirty="0">
                <a:solidFill>
                  <a:srgbClr val="000000"/>
                </a:solidFill>
                <a:latin typeface="Verdana"/>
              </a:rPr>
              <a:t>[Csanád, Csörgő, Nagy, </a:t>
            </a:r>
            <a:r>
              <a:rPr lang="hu-HU" sz="1400" dirty="0" err="1">
                <a:solidFill>
                  <a:srgbClr val="000000"/>
                </a:solidFill>
                <a:latin typeface="Verdana"/>
              </a:rPr>
              <a:t>Braz.J.Phys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. 37 (2007) 1002]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120089" y="1362893"/>
            <a:ext cx="4012020" cy="1721714"/>
            <a:chOff x="5120089" y="1362893"/>
            <a:chExt cx="4012020" cy="1721714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479" y="1644607"/>
              <a:ext cx="2442555" cy="144000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089" y="1644607"/>
              <a:ext cx="1281438" cy="1440000"/>
            </a:xfrm>
            <a:prstGeom prst="rect">
              <a:avLst/>
            </a:prstGeom>
          </p:spPr>
        </p:pic>
        <p:sp>
          <p:nvSpPr>
            <p:cNvPr id="13" name="Téglalap 12"/>
            <p:cNvSpPr/>
            <p:nvPr/>
          </p:nvSpPr>
          <p:spPr>
            <a:xfrm>
              <a:off x="5151019" y="1362893"/>
              <a:ext cx="39810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hu-HU" sz="1400" dirty="0">
                  <a:solidFill>
                    <a:srgbClr val="000000"/>
                  </a:solidFill>
                  <a:latin typeface="Verdana"/>
                </a:rPr>
                <a:t>random </a:t>
              </a:r>
              <a:r>
                <a:rPr lang="hu-HU" sz="1400" dirty="0" err="1">
                  <a:solidFill>
                    <a:srgbClr val="000000"/>
                  </a:solidFill>
                  <a:latin typeface="Verdana"/>
                </a:rPr>
                <a:t>walk</a:t>
              </a:r>
              <a:r>
                <a:rPr lang="hu-HU" sz="1400" dirty="0">
                  <a:solidFill>
                    <a:srgbClr val="000000"/>
                  </a:solidFill>
                  <a:latin typeface="Verdana"/>
                </a:rPr>
                <a:t>      </a:t>
              </a:r>
              <a:r>
                <a:rPr lang="hu-HU" sz="1400" dirty="0" err="1">
                  <a:solidFill>
                    <a:srgbClr val="000000"/>
                  </a:solidFill>
                  <a:latin typeface="Verdana"/>
                </a:rPr>
                <a:t>generalized</a:t>
              </a:r>
              <a:r>
                <a:rPr lang="hu-HU" sz="1400" dirty="0">
                  <a:solidFill>
                    <a:srgbClr val="000000"/>
                  </a:solidFill>
                  <a:latin typeface="Verdana"/>
                </a:rPr>
                <a:t> random </a:t>
              </a:r>
              <a:r>
                <a:rPr lang="hu-HU" sz="1400" dirty="0" err="1">
                  <a:solidFill>
                    <a:srgbClr val="000000"/>
                  </a:solidFill>
                  <a:latin typeface="Verdana"/>
                </a:rPr>
                <a:t>walk</a:t>
              </a:r>
              <a:endParaRPr lang="hu-HU" sz="1400" dirty="0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6117174" y="4498545"/>
            <a:ext cx="2275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latin typeface="+mn-lt"/>
              </a:rPr>
              <a:t>Log-log,</a:t>
            </a:r>
          </a:p>
          <a:p>
            <a:r>
              <a:rPr lang="hu-HU" sz="1800" dirty="0">
                <a:latin typeface="+mn-lt"/>
              </a:rPr>
              <a:t>hatványfüggvény!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36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5856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1" y="165253"/>
            <a:ext cx="8285284" cy="841224"/>
          </a:xfrm>
        </p:spPr>
        <p:txBody>
          <a:bodyPr/>
          <a:lstStyle/>
          <a:p>
            <a:r>
              <a:rPr lang="hu-HU" dirty="0"/>
              <a:t>Lévy korrelációs függvények mérése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495" y="1117634"/>
            <a:ext cx="5131167" cy="4935558"/>
          </a:xfrm>
        </p:spPr>
        <p:txBody>
          <a:bodyPr/>
          <a:lstStyle/>
          <a:p>
            <a:r>
              <a:rPr lang="hu-HU" dirty="0"/>
              <a:t>Fizikai paraméterek:</a:t>
            </a:r>
          </a:p>
          <a:p>
            <a:pPr lvl="1"/>
            <a:r>
              <a:rPr lang="hu-HU" dirty="0"/>
              <a:t> </a:t>
            </a:r>
            <a:r>
              <a:rPr lang="hu-HU" dirty="0">
                <a:latin typeface="Symbol" panose="05050102010706020507" pitchFamily="18" charset="2"/>
              </a:rPr>
              <a:t>a</a:t>
            </a:r>
            <a:r>
              <a:rPr lang="hu-HU" dirty="0"/>
              <a:t>: Lévy exponens, alak</a:t>
            </a:r>
          </a:p>
          <a:p>
            <a:pPr lvl="1"/>
            <a:r>
              <a:rPr lang="hu-HU" dirty="0"/>
              <a:t> </a:t>
            </a:r>
            <a:r>
              <a:rPr lang="hu-HU" dirty="0">
                <a:latin typeface="Symbol" panose="05050102010706020507" pitchFamily="18" charset="2"/>
              </a:rPr>
              <a:t>l</a:t>
            </a:r>
            <a:r>
              <a:rPr lang="hu-HU" dirty="0"/>
              <a:t>: erősség</a:t>
            </a:r>
          </a:p>
          <a:p>
            <a:pPr lvl="1"/>
            <a:r>
              <a:rPr lang="hu-HU" dirty="0"/>
              <a:t> R: Lévy skála</a:t>
            </a:r>
          </a:p>
          <a:p>
            <a:r>
              <a:rPr lang="hu-HU" dirty="0"/>
              <a:t>Lévy-exponens: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Kritikus ponttól (0.5) messze</a:t>
            </a:r>
          </a:p>
        </p:txBody>
      </p:sp>
      <p:pic>
        <p:nvPicPr>
          <p:cNvPr id="6" name="Kép 5" descr="C_2pi_avgdet_mm_cut0_pt16_zoom0_start0_stamp-1.png"/>
          <p:cNvPicPr>
            <a:picLocks noChangeAspect="1"/>
          </p:cNvPicPr>
          <p:nvPr/>
        </p:nvPicPr>
        <p:blipFill rotWithShape="1">
          <a:blip r:embed="rId2" cstate="print"/>
          <a:srcRect r="8741"/>
          <a:stretch/>
        </p:blipFill>
        <p:spPr>
          <a:xfrm>
            <a:off x="4042103" y="1325508"/>
            <a:ext cx="5101896" cy="4124625"/>
          </a:xfrm>
          <a:prstGeom prst="rect">
            <a:avLst/>
          </a:prstGeom>
        </p:spPr>
      </p:pic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Téglalap 4"/>
          <p:cNvSpPr/>
          <p:nvPr/>
        </p:nvSpPr>
        <p:spPr>
          <a:xfrm>
            <a:off x="4299926" y="5393200"/>
            <a:ext cx="4736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latin typeface="+mn-lt"/>
              </a:rPr>
              <a:t>[2016-os magyar PHENIX eredmény, publikáció jóváhagyás alatt]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5" y="3196666"/>
            <a:ext cx="3696795" cy="268780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37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613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kritikus pont keresése </a:t>
            </a:r>
            <a:r>
              <a:rPr lang="hu-HU" dirty="0" err="1"/>
              <a:t>vs</a:t>
            </a:r>
            <a:r>
              <a:rPr lang="hu-HU" dirty="0"/>
              <a:t> HBT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200839"/>
                <a:ext cx="8856662" cy="5188944"/>
              </a:xfrm>
            </p:spPr>
            <p:txBody>
              <a:bodyPr/>
              <a:lstStyle/>
              <a:p>
                <a:r>
                  <a:rPr lang="hu-HU" dirty="0"/>
                  <a:t>Ugyanakkor a kritikus pontban más, nem-monoton viselkedések is felfedezhetőek</a:t>
                </a:r>
              </a:p>
              <a:p>
                <a:r>
                  <a:rPr lang="hu-HU" dirty="0"/>
                  <a:t>Átalakulási idő ill. tágulási sebesség alakulása </a:t>
                </a:r>
                <a:r>
                  <a:rPr lang="hu-HU" dirty="0" err="1"/>
                  <a:t>pl</a:t>
                </a:r>
                <a:r>
                  <a:rPr lang="hu-HU" dirty="0"/>
                  <a:t>:</a:t>
                </a:r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/>
                  <a:t>Kritikus pont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hu-HU" b="0" i="1" smtClean="0">
                        <a:latin typeface="Cambria Math" panose="02040503050406030204" pitchFamily="18" charset="0"/>
                      </a:rPr>
                      <m:t>=30−40</m:t>
                    </m:r>
                  </m:oMath>
                </a14:m>
                <a:r>
                  <a:rPr lang="hu-HU" dirty="0"/>
                  <a:t> GeV környékén?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200839"/>
                <a:ext cx="8856662" cy="5188944"/>
              </a:xfrm>
              <a:blipFill>
                <a:blip r:embed="rId2"/>
                <a:stretch>
                  <a:fillRect l="-895" t="-823" b="-12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81" y="2421303"/>
            <a:ext cx="5726718" cy="3510574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7" name="Téglalap 6"/>
          <p:cNvSpPr/>
          <p:nvPr/>
        </p:nvSpPr>
        <p:spPr>
          <a:xfrm rot="16200000">
            <a:off x="6269104" y="3644141"/>
            <a:ext cx="2784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[PHENIX, arXiv:1410.2559]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38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652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093" y="1200883"/>
            <a:ext cx="8807450" cy="516474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sz="2000" dirty="0"/>
              <a:t>HBT effektus: </a:t>
            </a:r>
            <a:r>
              <a:rPr lang="hu-HU" sz="2000" dirty="0" err="1"/>
              <a:t>Bose</a:t>
            </a:r>
            <a:r>
              <a:rPr lang="hu-HU" sz="2000" dirty="0"/>
              <a:t>-Einstein korreláció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Klasszikus és kvantumos összehasonlítás</a:t>
            </a:r>
          </a:p>
          <a:p>
            <a:pPr>
              <a:lnSpc>
                <a:spcPct val="120000"/>
              </a:lnSpc>
            </a:pPr>
            <a:r>
              <a:rPr lang="hu-HU" sz="2000" dirty="0"/>
              <a:t>Korreláció </a:t>
            </a:r>
            <a:r>
              <a:rPr lang="hu-HU" sz="2000" dirty="0">
                <a:sym typeface="Symbol" panose="05050102010706020507" pitchFamily="18" charset="2"/>
              </a:rPr>
              <a:t></a:t>
            </a:r>
            <a:r>
              <a:rPr lang="hu-HU" sz="2000" dirty="0"/>
              <a:t> forrás alakja; </a:t>
            </a:r>
            <a:r>
              <a:rPr lang="hu-HU" sz="2000" dirty="0" err="1"/>
              <a:t>femtoszkópia</a:t>
            </a:r>
            <a:endParaRPr lang="hu-HU" sz="2000" dirty="0"/>
          </a:p>
          <a:p>
            <a:pPr>
              <a:lnSpc>
                <a:spcPct val="120000"/>
              </a:lnSpc>
            </a:pPr>
            <a:r>
              <a:rPr lang="hu-HU" sz="2000" dirty="0"/>
              <a:t>Mini ősrobbanás feltérképezhető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~10 </a:t>
            </a:r>
            <a:r>
              <a:rPr lang="hu-HU" dirty="0" err="1"/>
              <a:t>fm</a:t>
            </a:r>
            <a:r>
              <a:rPr lang="hu-HU" dirty="0"/>
              <a:t> ~ 10</a:t>
            </a:r>
            <a:r>
              <a:rPr lang="hu-HU" baseline="30000" dirty="0"/>
              <a:t>-14</a:t>
            </a:r>
            <a:r>
              <a:rPr lang="hu-HU" dirty="0"/>
              <a:t> méter méret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~10 </a:t>
            </a:r>
            <a:r>
              <a:rPr lang="hu-HU" dirty="0" err="1"/>
              <a:t>fm</a:t>
            </a:r>
            <a:r>
              <a:rPr lang="hu-HU" dirty="0"/>
              <a:t>/c ~ 10</a:t>
            </a:r>
            <a:r>
              <a:rPr lang="hu-HU" baseline="30000" dirty="0"/>
              <a:t>-22</a:t>
            </a:r>
            <a:r>
              <a:rPr lang="hu-HU" dirty="0"/>
              <a:t> mp élettartam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~1 </a:t>
            </a:r>
            <a:r>
              <a:rPr lang="hu-HU" dirty="0" err="1"/>
              <a:t>fm</a:t>
            </a:r>
            <a:r>
              <a:rPr lang="hu-HU" dirty="0"/>
              <a:t>/c ~ 10</a:t>
            </a:r>
            <a:r>
              <a:rPr lang="hu-HU" baseline="30000" dirty="0"/>
              <a:t>-23</a:t>
            </a:r>
            <a:r>
              <a:rPr lang="hu-HU" dirty="0"/>
              <a:t> mp kifagyási idő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&gt; 200 </a:t>
            </a:r>
            <a:r>
              <a:rPr lang="hu-HU" dirty="0" err="1"/>
              <a:t>MeV</a:t>
            </a:r>
            <a:r>
              <a:rPr lang="hu-HU" dirty="0"/>
              <a:t> ~ 2·10</a:t>
            </a:r>
            <a:r>
              <a:rPr lang="hu-HU" baseline="30000" dirty="0"/>
              <a:t>-23</a:t>
            </a:r>
            <a:r>
              <a:rPr lang="hu-HU" dirty="0"/>
              <a:t> K hőmérséklet</a:t>
            </a:r>
          </a:p>
          <a:p>
            <a:pPr>
              <a:lnSpc>
                <a:spcPct val="120000"/>
              </a:lnSpc>
            </a:pPr>
            <a:r>
              <a:rPr lang="hu-HU" sz="2400" dirty="0"/>
              <a:t>Átalakulás természete: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Nagy energiákon nincs elsőrendű fázisátalakulás</a:t>
            </a:r>
          </a:p>
          <a:p>
            <a:pPr lvl="1">
              <a:lnSpc>
                <a:spcPct val="120000"/>
              </a:lnSpc>
            </a:pPr>
            <a:r>
              <a:rPr lang="hu-HU" dirty="0"/>
              <a:t>QCD kritikus pont keresése: Lévy-eloszlások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02" y="2820920"/>
            <a:ext cx="3668141" cy="1393528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39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923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88349" cy="841224"/>
          </a:xfrm>
        </p:spPr>
        <p:txBody>
          <a:bodyPr/>
          <a:lstStyle/>
          <a:p>
            <a:r>
              <a:rPr lang="hu-HU" dirty="0"/>
              <a:t>Egy meglepő felfedezés: a </a:t>
            </a:r>
            <a:r>
              <a:rPr lang="hu-HU" dirty="0" err="1">
                <a:solidFill>
                  <a:srgbClr val="D60093"/>
                </a:solidFill>
              </a:rPr>
              <a:t>HBT</a:t>
            </a:r>
            <a:r>
              <a:rPr lang="hu-HU" dirty="0" err="1"/>
              <a:t>-korreláció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305485"/>
            <a:ext cx="8856662" cy="4929474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hu-HU" dirty="0"/>
              <a:t>Rádiócsillagászat: </a:t>
            </a:r>
            <a:r>
              <a:rPr lang="hu-HU" dirty="0" err="1"/>
              <a:t>Jansky</a:t>
            </a:r>
            <a:r>
              <a:rPr lang="hu-HU" dirty="0"/>
              <a:t>, 1933, furcsa 24 órás oszcilláció; a csillagok is sugároznak a rádióhullámú tartományban!</a:t>
            </a:r>
          </a:p>
          <a:p>
            <a:pPr>
              <a:spcBef>
                <a:spcPts val="800"/>
              </a:spcBef>
            </a:pPr>
            <a:r>
              <a:rPr lang="hu-HU" dirty="0"/>
              <a:t>R. </a:t>
            </a:r>
            <a:r>
              <a:rPr lang="hu-HU" dirty="0">
                <a:solidFill>
                  <a:srgbClr val="D60093"/>
                </a:solidFill>
              </a:rPr>
              <a:t>H</a:t>
            </a:r>
            <a:r>
              <a:rPr lang="hu-HU" dirty="0"/>
              <a:t>. </a:t>
            </a:r>
            <a:r>
              <a:rPr lang="hu-HU" dirty="0">
                <a:solidFill>
                  <a:srgbClr val="D60093"/>
                </a:solidFill>
              </a:rPr>
              <a:t>B</a:t>
            </a:r>
            <a:r>
              <a:rPr lang="hu-HU" dirty="0"/>
              <a:t>rown: rádióhullámú távcsővel vizsgálta a Szíriuszt</a:t>
            </a:r>
          </a:p>
          <a:p>
            <a:pPr>
              <a:spcBef>
                <a:spcPts val="800"/>
              </a:spcBef>
            </a:pPr>
            <a:r>
              <a:rPr lang="hu-HU" dirty="0"/>
              <a:t>R. Q. </a:t>
            </a:r>
            <a:r>
              <a:rPr lang="hu-HU" dirty="0" err="1">
                <a:solidFill>
                  <a:srgbClr val="D60093"/>
                </a:solidFill>
              </a:rPr>
              <a:t>T</a:t>
            </a:r>
            <a:r>
              <a:rPr lang="hu-HU" dirty="0" err="1"/>
              <a:t>wiss</a:t>
            </a:r>
            <a:r>
              <a:rPr lang="hu-HU" dirty="0"/>
              <a:t> matematikust kérte fel a kísérlet hátterének közös kidolgozására</a:t>
            </a:r>
          </a:p>
          <a:p>
            <a:pPr>
              <a:spcBef>
                <a:spcPts val="800"/>
              </a:spcBef>
            </a:pPr>
            <a:r>
              <a:rPr lang="hu-HU" dirty="0"/>
              <a:t>Furcsa korrelációt talált az eredményekben</a:t>
            </a:r>
          </a:p>
          <a:p>
            <a:pPr>
              <a:spcBef>
                <a:spcPts val="800"/>
              </a:spcBef>
            </a:pPr>
            <a:endParaRPr lang="hu-HU" dirty="0"/>
          </a:p>
          <a:p>
            <a:pPr>
              <a:spcBef>
                <a:spcPts val="800"/>
              </a:spcBef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3" y="3817114"/>
            <a:ext cx="5973009" cy="23097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" y="4040981"/>
            <a:ext cx="2999382" cy="1862002"/>
          </a:xfrm>
          <a:prstGeom prst="rect">
            <a:avLst/>
          </a:prstGeom>
        </p:spPr>
      </p:pic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3552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205047"/>
            <a:ext cx="9144000" cy="1272688"/>
          </a:xfrm>
        </p:spPr>
        <p:txBody>
          <a:bodyPr/>
          <a:lstStyle/>
          <a:p>
            <a:pPr marL="0" indent="0" algn="ctr">
              <a:buNone/>
            </a:pPr>
            <a:r>
              <a:rPr lang="hu-HU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+ </a:t>
            </a:r>
            <a:r>
              <a:rPr lang="hu-HU" sz="12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Lökös</a:t>
            </a:r>
            <a:r>
              <a:rPr lang="hu-HU" sz="1200" dirty="0">
                <a:solidFill>
                  <a:schemeClr val="tx1"/>
                </a:solidFill>
                <a:latin typeface="Bookman Old Style" panose="02050604050505020204" pitchFamily="18" charset="0"/>
              </a:rPr>
              <a:t> Sándor, Bagoly Attila, Kasza Gábor</a:t>
            </a:r>
          </a:p>
          <a:p>
            <a:pPr marL="0" indent="0" algn="ctr">
              <a:buNone/>
            </a:pPr>
            <a:r>
              <a:rPr lang="hu-HU" sz="2100" dirty="0"/>
              <a:t>PHENIX-Magyarország,</a:t>
            </a:r>
          </a:p>
          <a:p>
            <a:pPr marL="0" indent="0" algn="ctr">
              <a:buNone/>
            </a:pPr>
            <a:r>
              <a:rPr lang="hu-HU" sz="2100" dirty="0">
                <a:hlinkClick r:id="rId2"/>
              </a:rPr>
              <a:t>http://phenix.elte.hu</a:t>
            </a:r>
            <a:r>
              <a:rPr lang="hu-HU" sz="2100" dirty="0"/>
              <a:t> 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28" y="1279103"/>
            <a:ext cx="6637643" cy="387326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40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5615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HBT effektus geometriája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944419" y="1614302"/>
            <a:ext cx="4357876" cy="1846288"/>
            <a:chOff x="1902781" y="1914291"/>
            <a:chExt cx="4357876" cy="1846288"/>
          </a:xfrm>
        </p:grpSpPr>
        <p:cxnSp>
          <p:nvCxnSpPr>
            <p:cNvPr id="11" name="Egyenes összekötő nyíllal 10"/>
            <p:cNvCxnSpPr/>
            <p:nvPr/>
          </p:nvCxnSpPr>
          <p:spPr>
            <a:xfrm>
              <a:off x="2285717" y="2293645"/>
              <a:ext cx="2780762" cy="2080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 flipV="1">
              <a:off x="2304109" y="3023004"/>
              <a:ext cx="2743978" cy="20543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2250109" y="2261434"/>
              <a:ext cx="0" cy="94745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/>
            <p:cNvSpPr txBox="1"/>
            <p:nvPr/>
          </p:nvSpPr>
          <p:spPr>
            <a:xfrm>
              <a:off x="3517741" y="3297077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>
                  <a:solidFill>
                    <a:srgbClr val="5463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5048087" y="254926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>
                  <a:solidFill>
                    <a:srgbClr val="5463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</a:p>
          </p:txBody>
        </p:sp>
        <p:cxnSp>
          <p:nvCxnSpPr>
            <p:cNvPr id="17" name="Egyenes összekötő nyíllal 16"/>
            <p:cNvCxnSpPr>
              <a:stCxn id="23" idx="6"/>
            </p:cNvCxnSpPr>
            <p:nvPr/>
          </p:nvCxnSpPr>
          <p:spPr>
            <a:xfrm flipV="1">
              <a:off x="2304109" y="2501725"/>
              <a:ext cx="2762370" cy="7267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7"/>
            <p:cNvCxnSpPr/>
            <p:nvPr/>
          </p:nvCxnSpPr>
          <p:spPr>
            <a:xfrm>
              <a:off x="2304109" y="2306021"/>
              <a:ext cx="2743978" cy="716983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zövegdoboz 18"/>
            <p:cNvSpPr txBox="1"/>
            <p:nvPr/>
          </p:nvSpPr>
          <p:spPr>
            <a:xfrm>
              <a:off x="2276090" y="233437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>
                  <a:solidFill>
                    <a:srgbClr val="5463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266139" y="287122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>
                  <a:solidFill>
                    <a:srgbClr val="5463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  <p:sp>
          <p:nvSpPr>
            <p:cNvPr id="22" name="Ellipszis 21"/>
            <p:cNvSpPr/>
            <p:nvPr/>
          </p:nvSpPr>
          <p:spPr>
            <a:xfrm>
              <a:off x="2196109" y="219802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rgbClr val="546366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" name="Ellipszis 22"/>
            <p:cNvSpPr/>
            <p:nvPr/>
          </p:nvSpPr>
          <p:spPr>
            <a:xfrm>
              <a:off x="2196109" y="317443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srgbClr val="546366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1902781" y="2523855"/>
              <a:ext cx="3433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000" dirty="0">
                  <a:solidFill>
                    <a:srgbClr val="5463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</a:t>
              </a: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4575758" y="2111991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>
                  <a:solidFill>
                    <a:srgbClr val="5463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4575758" y="308748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>
                  <a:solidFill>
                    <a:srgbClr val="5463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  <p:cxnSp>
          <p:nvCxnSpPr>
            <p:cNvPr id="31" name="Egyenes összekötő nyíllal 30"/>
            <p:cNvCxnSpPr/>
            <p:nvPr/>
          </p:nvCxnSpPr>
          <p:spPr>
            <a:xfrm>
              <a:off x="5037450" y="2475779"/>
              <a:ext cx="0" cy="5596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Szövegdoboz 36"/>
                <p:cNvSpPr txBox="1"/>
                <p:nvPr/>
              </p:nvSpPr>
              <p:spPr>
                <a:xfrm>
                  <a:off x="1964815" y="3315056"/>
                  <a:ext cx="6203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solidFill>
                              <a:srgbClr val="546366"/>
                            </a:solidFill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hu-HU" sz="2000" dirty="0">
                    <a:solidFill>
                      <a:srgbClr val="546366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Szövegdoboz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815" y="3315056"/>
                  <a:ext cx="620363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3725" r="-12745" b="-400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Szövegdoboz 38"/>
                <p:cNvSpPr txBox="1"/>
                <p:nvPr/>
              </p:nvSpPr>
              <p:spPr>
                <a:xfrm>
                  <a:off x="1914880" y="1914291"/>
                  <a:ext cx="6914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solidFill>
                              <a:srgbClr val="546366"/>
                            </a:solidFill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hu-HU" sz="2000" b="0" i="1" smtClean="0">
                            <a:solidFill>
                              <a:srgbClr val="54636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sz="2000" b="0" i="1" smtClean="0">
                            <a:solidFill>
                              <a:srgbClr val="5463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u-HU" sz="2000" dirty="0">
                    <a:solidFill>
                      <a:srgbClr val="546366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Szövegdoboz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4880" y="1914291"/>
                  <a:ext cx="691471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2389" r="-12389" b="-400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Szövegdoboz 39"/>
                <p:cNvSpPr txBox="1"/>
                <p:nvPr/>
              </p:nvSpPr>
              <p:spPr>
                <a:xfrm>
                  <a:off x="4981592" y="3069043"/>
                  <a:ext cx="1236621" cy="69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hu-HU" sz="2000" b="0" i="1" smtClean="0">
                                <a:solidFill>
                                  <a:srgbClr val="546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b="0" i="1" smtClean="0">
                                <a:solidFill>
                                  <a:srgbClr val="546366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hu-HU" sz="2000" b="0" i="1" smtClean="0">
                                <a:solidFill>
                                  <a:srgbClr val="546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hu-HU" sz="2000" dirty="0">
                    <a:solidFill>
                      <a:srgbClr val="546366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Szövegdoboz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592" y="3069043"/>
                  <a:ext cx="1236621" cy="6915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Szövegdoboz 40"/>
                <p:cNvSpPr txBox="1"/>
                <p:nvPr/>
              </p:nvSpPr>
              <p:spPr>
                <a:xfrm>
                  <a:off x="5024036" y="1920724"/>
                  <a:ext cx="1236621" cy="6915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hu-HU" sz="2000" b="0" i="1" smtClean="0">
                                <a:solidFill>
                                  <a:srgbClr val="5463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b="0" i="1" smtClean="0">
                                <a:solidFill>
                                  <a:srgbClr val="546366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hu-HU" sz="2000" b="0" i="1" smtClean="0">
                                <a:solidFill>
                                  <a:srgbClr val="54636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hu-HU" sz="2000" b="0" i="1" smtClean="0">
                                    <a:solidFill>
                                      <a:srgbClr val="54636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hu-HU" sz="2000" dirty="0">
                    <a:solidFill>
                      <a:srgbClr val="54636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Szövegdoboz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4036" y="1920724"/>
                  <a:ext cx="1236621" cy="6915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zövegdoboz 41"/>
              <p:cNvSpPr txBox="1"/>
              <p:nvPr/>
            </p:nvSpPr>
            <p:spPr>
              <a:xfrm>
                <a:off x="6576386" y="1519844"/>
                <a:ext cx="2116797" cy="2766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  <m:r>
                        <a:rPr lang="hu-HU" sz="2000" b="0" i="1" smtClean="0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000" i="1" dirty="0">
                  <a:solidFill>
                    <a:srgbClr val="54636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b="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hu-HU" sz="2000" b="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u-HU" sz="2000" b="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hu-HU" sz="2000" b="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hu-HU" sz="2000" b="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000" i="1" dirty="0">
                  <a:solidFill>
                    <a:srgbClr val="54636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𝑏𝐴</m:t>
                          </m:r>
                        </m:sub>
                      </m:sSub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000" i="1" dirty="0">
                  <a:solidFill>
                    <a:srgbClr val="54636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sz="2000" i="1" dirty="0">
                  <a:solidFill>
                    <a:srgbClr val="546366"/>
                  </a:solidFill>
                </a:endParaRPr>
              </a:p>
            </p:txBody>
          </p:sp>
        </mc:Choice>
        <mc:Fallback xmlns="">
          <p:sp>
            <p:nvSpPr>
              <p:cNvPr id="42" name="Szövegdoboz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86" y="1519844"/>
                <a:ext cx="2116797" cy="2766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églalap 43"/>
              <p:cNvSpPr/>
              <p:nvPr/>
            </p:nvSpPr>
            <p:spPr>
              <a:xfrm>
                <a:off x="131818" y="4360573"/>
                <a:ext cx="8904232" cy="1001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𝑎𝐴</m:t>
                          </m:r>
                        </m:sub>
                      </m:sSub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𝑏𝐴</m:t>
                          </m:r>
                        </m:sub>
                      </m:sSub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𝑎𝐵</m:t>
                          </m:r>
                        </m:sub>
                      </m:sSub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𝑏𝐵</m:t>
                          </m:r>
                        </m:sub>
                      </m:sSub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000" b="0" i="1" smtClean="0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b="0" i="1" smtClean="0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b="0" i="1" smtClean="0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hu-HU" sz="2000" b="0" i="1" smtClean="0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hu-HU" sz="2000" b="0" i="1" smtClean="0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sz="2000" b="0" i="1" smtClean="0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sz="2000" b="0" i="1" smtClean="0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hu-HU" sz="2000" b="0" i="1" smtClean="0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000" i="1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sz="2000" b="0" i="1" smtClean="0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hu-HU" sz="2000" b="0" i="1" smtClean="0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u-HU" sz="2000" i="1">
                                          <a:solidFill>
                                            <a:srgbClr val="546366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hu-HU" sz="2000" i="1" smtClean="0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hu-HU" sz="2000" dirty="0">
                  <a:solidFill>
                    <a:srgbClr val="546366"/>
                  </a:solidFill>
                </a:endParaRPr>
              </a:p>
            </p:txBody>
          </p:sp>
        </mc:Choice>
        <mc:Fallback xmlns="">
          <p:sp>
            <p:nvSpPr>
              <p:cNvPr id="44" name="Téglalap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8" y="4360573"/>
                <a:ext cx="8904232" cy="1001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/>
              <p:cNvSpPr/>
              <p:nvPr/>
            </p:nvSpPr>
            <p:spPr>
              <a:xfrm>
                <a:off x="748856" y="5412789"/>
                <a:ext cx="3979679" cy="73834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sz="2000" i="1">
                                      <a:solidFill>
                                        <a:srgbClr val="546366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𝑘𝑅𝑑</m:t>
                              </m:r>
                            </m:num>
                            <m:den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sz="2000" dirty="0">
                  <a:solidFill>
                    <a:srgbClr val="546366"/>
                  </a:solidFill>
                </a:endParaRPr>
              </a:p>
            </p:txBody>
          </p:sp>
        </mc:Choice>
        <mc:Fallback xmlns="">
          <p:sp>
            <p:nvSpPr>
              <p:cNvPr id="3" name="Téglalap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56" y="5412789"/>
                <a:ext cx="3979679" cy="7383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4885458" y="5411315"/>
                <a:ext cx="3757247" cy="7399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hu-HU" sz="2000" i="1">
                          <a:solidFill>
                            <a:srgbClr val="5463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i="1">
                              <a:solidFill>
                                <a:srgbClr val="546366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𝑘𝑅𝑑</m:t>
                              </m:r>
                            </m:num>
                            <m:den>
                              <m:r>
                                <a:rPr lang="hu-HU" sz="2000" i="1">
                                  <a:solidFill>
                                    <a:srgbClr val="546366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hu-HU" sz="2000" i="1" dirty="0">
                  <a:solidFill>
                    <a:srgbClr val="54636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58" y="5411315"/>
                <a:ext cx="3757247" cy="7399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Élőláb hely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41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88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88349" cy="841224"/>
          </a:xfrm>
        </p:spPr>
        <p:txBody>
          <a:bodyPr/>
          <a:lstStyle/>
          <a:p>
            <a:r>
              <a:rPr lang="hu-HU" dirty="0"/>
              <a:t>Hogyan mérjük a korrelációs függvényt?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230655"/>
                <a:ext cx="8856662" cy="4767316"/>
              </a:xfrm>
            </p:spPr>
            <p:txBody>
              <a:bodyPr/>
              <a:lstStyle/>
              <a:p>
                <a:r>
                  <a:rPr lang="hu-HU" sz="2000" dirty="0"/>
                  <a:t>Párok impulzuseloszlása: sok effektus keveredése</a:t>
                </a:r>
              </a:p>
              <a:p>
                <a:pPr lvl="1"/>
                <a:r>
                  <a:rPr lang="hu-HU" sz="1800" dirty="0"/>
                  <a:t>Detektorok </a:t>
                </a:r>
                <a:r>
                  <a:rPr lang="hu-HU" sz="1800" dirty="0" err="1"/>
                  <a:t>akceptanciája</a:t>
                </a:r>
                <a:endParaRPr lang="hu-HU" sz="1800" dirty="0"/>
              </a:p>
              <a:p>
                <a:pPr lvl="1"/>
                <a:r>
                  <a:rPr lang="hu-HU" sz="1800" dirty="0"/>
                  <a:t>Részecskék impulzuseloszlása, </a:t>
                </a:r>
                <a:r>
                  <a:rPr lang="hu-HU" sz="1800" dirty="0" err="1"/>
                  <a:t>stb</a:t>
                </a:r>
                <a:r>
                  <a:rPr lang="hu-HU" sz="1800" dirty="0"/>
                  <a:t>…</a:t>
                </a:r>
              </a:p>
              <a:p>
                <a:r>
                  <a:rPr lang="hu-HU" sz="2000" dirty="0"/>
                  <a:t>Eseménykeverés: valódi és kevert párok eloszlása,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dirty="0"/>
                  <a:t> és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sz="2000" dirty="0"/>
              </a:p>
              <a:p>
                <a:pPr lvl="1"/>
                <a:r>
                  <a:rPr lang="hu-HU" sz="1800" dirty="0"/>
                  <a:t>Kevert párok: csak kvantumstatisztikai korreláció nincs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230655"/>
                <a:ext cx="8856662" cy="4767316"/>
              </a:xfrm>
              <a:blipFill rotWithShape="0">
                <a:blip r:embed="rId2"/>
                <a:stretch>
                  <a:fillRect l="-826" t="-8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23" y="3388274"/>
            <a:ext cx="3980841" cy="29391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3366239"/>
            <a:ext cx="4079039" cy="293912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019913" y="3669398"/>
            <a:ext cx="175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Korrelácós</a:t>
            </a:r>
            <a:r>
              <a:rPr lang="hu-HU" dirty="0"/>
              <a:t> </a:t>
            </a:r>
            <a:r>
              <a:rPr lang="hu-HU" dirty="0" err="1"/>
              <a:t>fv</a:t>
            </a:r>
            <a:r>
              <a:rPr lang="hu-HU" dirty="0"/>
              <a:t>.</a:t>
            </a:r>
          </a:p>
        </p:txBody>
      </p:sp>
      <p:sp>
        <p:nvSpPr>
          <p:cNvPr id="10" name="Jobbra nyíl 9"/>
          <p:cNvSpPr/>
          <p:nvPr/>
        </p:nvSpPr>
        <p:spPr>
          <a:xfrm>
            <a:off x="4340646" y="4510804"/>
            <a:ext cx="517104" cy="649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42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265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/>
          <a:stretch/>
        </p:blipFill>
        <p:spPr>
          <a:xfrm>
            <a:off x="-1" y="3500458"/>
            <a:ext cx="4503421" cy="273217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4"/>
          <a:stretch/>
        </p:blipFill>
        <p:spPr>
          <a:xfrm>
            <a:off x="4503420" y="3500458"/>
            <a:ext cx="4640580" cy="27527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mérés kihívásai: </a:t>
            </a:r>
            <a:r>
              <a:rPr lang="hu-HU" dirty="0" err="1"/>
              <a:t>splitting</a:t>
            </a:r>
            <a:r>
              <a:rPr lang="hu-HU" dirty="0"/>
              <a:t>/</a:t>
            </a:r>
            <a:r>
              <a:rPr lang="hu-HU" dirty="0" err="1"/>
              <a:t>merging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0147" y="1204546"/>
            <a:ext cx="8716694" cy="4551729"/>
          </a:xfrm>
        </p:spPr>
        <p:txBody>
          <a:bodyPr/>
          <a:lstStyle/>
          <a:p>
            <a:r>
              <a:rPr lang="hu-HU" dirty="0"/>
              <a:t>Nyomkövetés (lásd </a:t>
            </a:r>
            <a:r>
              <a:rPr lang="hu-HU" dirty="0" err="1"/>
              <a:t>Siklér</a:t>
            </a:r>
            <a:r>
              <a:rPr lang="hu-HU" dirty="0"/>
              <a:t> Ferenc előadása): nyomok összekötése egy </a:t>
            </a:r>
            <a:r>
              <a:rPr lang="hu-HU" dirty="0" err="1"/>
              <a:t>track</a:t>
            </a:r>
            <a:r>
              <a:rPr lang="hu-HU" dirty="0"/>
              <a:t> rekonstruálásához</a:t>
            </a:r>
          </a:p>
          <a:p>
            <a:r>
              <a:rPr lang="hu-HU" dirty="0" err="1"/>
              <a:t>Merging</a:t>
            </a:r>
            <a:r>
              <a:rPr lang="hu-HU" dirty="0"/>
              <a:t>: közeli részecskék 1 </a:t>
            </a:r>
            <a:r>
              <a:rPr lang="hu-HU" dirty="0" err="1"/>
              <a:t>trackként</a:t>
            </a:r>
            <a:r>
              <a:rPr lang="hu-HU" dirty="0"/>
              <a:t> rekonstruálódnak</a:t>
            </a:r>
          </a:p>
          <a:p>
            <a:r>
              <a:rPr lang="hu-HU" dirty="0" err="1"/>
              <a:t>Splitting</a:t>
            </a:r>
            <a:r>
              <a:rPr lang="hu-HU" dirty="0"/>
              <a:t>: egy részecske 2 </a:t>
            </a:r>
            <a:r>
              <a:rPr lang="hu-HU" dirty="0" err="1"/>
              <a:t>trackként</a:t>
            </a:r>
            <a:r>
              <a:rPr lang="hu-HU" dirty="0"/>
              <a:t> rekonstruálódik</a:t>
            </a:r>
          </a:p>
          <a:p>
            <a:r>
              <a:rPr lang="hu-HU" dirty="0"/>
              <a:t>Térbeli páreloszlásokon vágások alkalmazás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82197" y="3637267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Egy </a:t>
            </a:r>
            <a:r>
              <a:rPr lang="hu-HU" sz="2000" dirty="0" err="1"/>
              <a:t>tracking</a:t>
            </a:r>
            <a:r>
              <a:rPr lang="hu-HU" sz="2000" dirty="0"/>
              <a:t> detektor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809935" y="3637267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Egy PID detektor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43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699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mérés kihívásai: háttérkeverés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360170"/>
                <a:ext cx="4602075" cy="480579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Basic idea: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𝑝𝑜𝑜𝑙</m:t>
                        </m:r>
                      </m:sub>
                    </m:sSub>
                  </m:oMath>
                </a14:m>
                <a:r>
                  <a:rPr lang="en-US" dirty="0"/>
                  <a:t> background events in a given event class (by centrality and </a:t>
                </a:r>
                <a:r>
                  <a:rPr lang="en-US" dirty="0" err="1"/>
                  <a:t>zvertex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Let us take an event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pions</a:t>
                </a:r>
                <a:endParaRPr lang="en-US" dirty="0"/>
              </a:p>
              <a:p>
                <a:r>
                  <a:rPr lang="en-US" dirty="0"/>
                  <a:t>Method A: pair all </a:t>
                </a:r>
                <a:r>
                  <a:rPr lang="en-US" dirty="0" err="1"/>
                  <a:t>pions</a:t>
                </a:r>
                <a:r>
                  <a:rPr lang="en-US" dirty="0"/>
                  <a:t> (one charge only) to all </a:t>
                </a:r>
                <a:r>
                  <a:rPr lang="en-US" dirty="0" err="1"/>
                  <a:t>pions</a:t>
                </a:r>
                <a:r>
                  <a:rPr lang="en-US" dirty="0"/>
                  <a:t> of the event pool</a:t>
                </a:r>
                <a:r>
                  <a:rPr lang="hu-HU" dirty="0"/>
                  <a:t> (</a:t>
                </a:r>
                <a:r>
                  <a:rPr lang="hu-HU" dirty="0" err="1"/>
                  <a:t>classic</a:t>
                </a:r>
                <a:r>
                  <a:rPr lang="hu-HU" dirty="0"/>
                  <a:t> PHENIX </a:t>
                </a:r>
                <a:r>
                  <a:rPr lang="hu-HU" dirty="0" err="1"/>
                  <a:t>method</a:t>
                </a:r>
                <a:r>
                  <a:rPr lang="hu-HU" dirty="0"/>
                  <a:t>)</a:t>
                </a:r>
                <a:endParaRPr lang="en-US" dirty="0"/>
              </a:p>
              <a:p>
                <a:r>
                  <a:rPr lang="en-US" dirty="0"/>
                  <a:t>Method B: pair all </a:t>
                </a:r>
                <a:r>
                  <a:rPr lang="en-US" dirty="0" err="1"/>
                  <a:t>pions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randomly selected </a:t>
                </a:r>
                <a:r>
                  <a:rPr lang="en-US" dirty="0" err="1"/>
                  <a:t>pions</a:t>
                </a:r>
                <a:r>
                  <a:rPr lang="en-US" dirty="0"/>
                  <a:t> from randomly selected events</a:t>
                </a:r>
                <a:r>
                  <a:rPr lang="hu-HU" dirty="0"/>
                  <a:t> (</a:t>
                </a:r>
                <a:r>
                  <a:rPr lang="hu-HU" dirty="0" err="1"/>
                  <a:t>oversamples</a:t>
                </a:r>
                <a:r>
                  <a:rPr lang="hu-HU" dirty="0"/>
                  <a:t> </a:t>
                </a:r>
                <a:r>
                  <a:rPr lang="hu-HU" dirty="0" err="1"/>
                  <a:t>low</a:t>
                </a:r>
                <a:r>
                  <a:rPr lang="hu-HU" dirty="0"/>
                  <a:t> </a:t>
                </a:r>
                <a:r>
                  <a:rPr lang="hu-HU" dirty="0" err="1"/>
                  <a:t>mult</a:t>
                </a:r>
                <a:r>
                  <a:rPr lang="hu-HU" dirty="0"/>
                  <a:t>.)</a:t>
                </a:r>
                <a:endParaRPr lang="en-US" dirty="0"/>
              </a:p>
              <a:p>
                <a:r>
                  <a:rPr lang="en-US" dirty="0"/>
                  <a:t>Method C: generate mixed event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randomly selected </a:t>
                </a:r>
                <a:r>
                  <a:rPr lang="en-US" dirty="0" err="1"/>
                  <a:t>pions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different events. Pair mixed event</a:t>
                </a:r>
                <a:r>
                  <a:rPr lang="hu-HU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360170"/>
                <a:ext cx="4602075" cy="4805791"/>
              </a:xfrm>
              <a:blipFill>
                <a:blip r:embed="rId3"/>
                <a:stretch>
                  <a:fillRect l="-1192" t="-1904" r="-158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8" name="Csoportba foglalás 287"/>
          <p:cNvGrpSpPr/>
          <p:nvPr/>
        </p:nvGrpSpPr>
        <p:grpSpPr>
          <a:xfrm>
            <a:off x="4683060" y="1360170"/>
            <a:ext cx="2242430" cy="1938155"/>
            <a:chOff x="4228034" y="1881755"/>
            <a:chExt cx="2242430" cy="1938155"/>
          </a:xfrm>
        </p:grpSpPr>
        <p:sp>
          <p:nvSpPr>
            <p:cNvPr id="289" name="Szövegdoboz 288"/>
            <p:cNvSpPr txBox="1"/>
            <p:nvPr/>
          </p:nvSpPr>
          <p:spPr>
            <a:xfrm>
              <a:off x="4824549" y="1881755"/>
              <a:ext cx="1614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Method A</a:t>
              </a:r>
            </a:p>
          </p:txBody>
        </p:sp>
        <p:grpSp>
          <p:nvGrpSpPr>
            <p:cNvPr id="290" name="Csoportba foglalás 289"/>
            <p:cNvGrpSpPr/>
            <p:nvPr/>
          </p:nvGrpSpPr>
          <p:grpSpPr>
            <a:xfrm>
              <a:off x="4824549" y="2330120"/>
              <a:ext cx="1645915" cy="1489790"/>
              <a:chOff x="4824549" y="2330120"/>
              <a:chExt cx="1645915" cy="1489790"/>
            </a:xfrm>
          </p:grpSpPr>
          <p:grpSp>
            <p:nvGrpSpPr>
              <p:cNvPr id="293" name="Csoportba foglalás 292"/>
              <p:cNvGrpSpPr/>
              <p:nvPr/>
            </p:nvGrpSpPr>
            <p:grpSpPr>
              <a:xfrm>
                <a:off x="4824549" y="2330120"/>
                <a:ext cx="1297575" cy="257390"/>
                <a:chOff x="1985554" y="2174722"/>
                <a:chExt cx="1297575" cy="257390"/>
              </a:xfrm>
            </p:grpSpPr>
            <p:sp>
              <p:nvSpPr>
                <p:cNvPr id="321" name="Ellipszis 320"/>
                <p:cNvSpPr/>
                <p:nvPr/>
              </p:nvSpPr>
              <p:spPr>
                <a:xfrm>
                  <a:off x="1985554" y="2177143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22" name="Ellipszis 321"/>
                <p:cNvSpPr/>
                <p:nvPr/>
              </p:nvSpPr>
              <p:spPr>
                <a:xfrm>
                  <a:off x="2333896" y="2179564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23" name="Ellipszis 322"/>
                <p:cNvSpPr/>
                <p:nvPr/>
              </p:nvSpPr>
              <p:spPr>
                <a:xfrm>
                  <a:off x="2682238" y="2174722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24" name="Ellipszis 323"/>
                <p:cNvSpPr/>
                <p:nvPr/>
              </p:nvSpPr>
              <p:spPr>
                <a:xfrm>
                  <a:off x="3030580" y="2177143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294" name="Csoportba foglalás 293"/>
              <p:cNvGrpSpPr/>
              <p:nvPr/>
            </p:nvGrpSpPr>
            <p:grpSpPr>
              <a:xfrm>
                <a:off x="4824549" y="3180141"/>
                <a:ext cx="1645915" cy="257390"/>
                <a:chOff x="1985554" y="2823016"/>
                <a:chExt cx="1645915" cy="257390"/>
              </a:xfrm>
            </p:grpSpPr>
            <p:sp>
              <p:nvSpPr>
                <p:cNvPr id="316" name="Ellipszis 315"/>
                <p:cNvSpPr/>
                <p:nvPr/>
              </p:nvSpPr>
              <p:spPr>
                <a:xfrm>
                  <a:off x="1985554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7" name="Ellipszis 316"/>
                <p:cNvSpPr/>
                <p:nvPr/>
              </p:nvSpPr>
              <p:spPr>
                <a:xfrm>
                  <a:off x="2333896" y="2827858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8" name="Ellipszis 317"/>
                <p:cNvSpPr/>
                <p:nvPr/>
              </p:nvSpPr>
              <p:spPr>
                <a:xfrm>
                  <a:off x="2682238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9" name="Ellipszis 318"/>
                <p:cNvSpPr/>
                <p:nvPr/>
              </p:nvSpPr>
              <p:spPr>
                <a:xfrm>
                  <a:off x="3030580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20" name="Ellipszis 319"/>
                <p:cNvSpPr/>
                <p:nvPr/>
              </p:nvSpPr>
              <p:spPr>
                <a:xfrm>
                  <a:off x="3378920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295" name="Csoportba foglalás 294"/>
              <p:cNvGrpSpPr/>
              <p:nvPr/>
            </p:nvGrpSpPr>
            <p:grpSpPr>
              <a:xfrm>
                <a:off x="4824549" y="2755375"/>
                <a:ext cx="1297575" cy="257390"/>
                <a:chOff x="1985554" y="2498869"/>
                <a:chExt cx="1297575" cy="257390"/>
              </a:xfrm>
            </p:grpSpPr>
            <p:sp>
              <p:nvSpPr>
                <p:cNvPr id="312" name="Ellipszis 311"/>
                <p:cNvSpPr/>
                <p:nvPr/>
              </p:nvSpPr>
              <p:spPr>
                <a:xfrm>
                  <a:off x="1985554" y="2501290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3" name="Ellipszis 312"/>
                <p:cNvSpPr/>
                <p:nvPr/>
              </p:nvSpPr>
              <p:spPr>
                <a:xfrm>
                  <a:off x="2333896" y="2503711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4" name="Ellipszis 313"/>
                <p:cNvSpPr/>
                <p:nvPr/>
              </p:nvSpPr>
              <p:spPr>
                <a:xfrm>
                  <a:off x="2682238" y="2498869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5" name="Ellipszis 314"/>
                <p:cNvSpPr/>
                <p:nvPr/>
              </p:nvSpPr>
              <p:spPr>
                <a:xfrm>
                  <a:off x="3030580" y="2501290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cxnSp>
            <p:nvCxnSpPr>
              <p:cNvPr id="296" name="Egyenes összekötő nyíllal 295"/>
              <p:cNvCxnSpPr>
                <a:stCxn id="321" idx="5"/>
                <a:endCxn id="312" idx="0"/>
              </p:cNvCxnSpPr>
              <p:nvPr/>
            </p:nvCxnSpPr>
            <p:spPr>
              <a:xfrm flipH="1">
                <a:off x="4950824" y="2548104"/>
                <a:ext cx="89289" cy="20969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97" name="Egyenes összekötő nyíllal 296"/>
              <p:cNvCxnSpPr>
                <a:stCxn id="321" idx="5"/>
                <a:endCxn id="313" idx="1"/>
              </p:cNvCxnSpPr>
              <p:nvPr/>
            </p:nvCxnSpPr>
            <p:spPr>
              <a:xfrm>
                <a:off x="5040113" y="2548104"/>
                <a:ext cx="169763" cy="24909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98" name="Egyenes összekötő nyíllal 297"/>
              <p:cNvCxnSpPr>
                <a:stCxn id="321" idx="5"/>
                <a:endCxn id="314" idx="1"/>
              </p:cNvCxnSpPr>
              <p:nvPr/>
            </p:nvCxnSpPr>
            <p:spPr>
              <a:xfrm>
                <a:off x="5040113" y="2548104"/>
                <a:ext cx="518105" cy="2442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99" name="Egyenes összekötő nyíllal 298"/>
              <p:cNvCxnSpPr>
                <a:endCxn id="315" idx="1"/>
              </p:cNvCxnSpPr>
              <p:nvPr/>
            </p:nvCxnSpPr>
            <p:spPr>
              <a:xfrm>
                <a:off x="5046614" y="2551491"/>
                <a:ext cx="859946" cy="243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0" name="Egyenes összekötő nyíllal 299"/>
              <p:cNvCxnSpPr>
                <a:stCxn id="321" idx="5"/>
                <a:endCxn id="316" idx="0"/>
              </p:cNvCxnSpPr>
              <p:nvPr/>
            </p:nvCxnSpPr>
            <p:spPr>
              <a:xfrm flipH="1">
                <a:off x="4950824" y="2548104"/>
                <a:ext cx="89289" cy="63445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1" name="Egyenes összekötő nyíllal 300"/>
              <p:cNvCxnSpPr>
                <a:stCxn id="321" idx="5"/>
                <a:endCxn id="317" idx="1"/>
              </p:cNvCxnSpPr>
              <p:nvPr/>
            </p:nvCxnSpPr>
            <p:spPr>
              <a:xfrm>
                <a:off x="5040113" y="2548104"/>
                <a:ext cx="169763" cy="673864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2" name="Egyenes összekötő nyíllal 301"/>
              <p:cNvCxnSpPr>
                <a:stCxn id="321" idx="5"/>
                <a:endCxn id="318" idx="1"/>
              </p:cNvCxnSpPr>
              <p:nvPr/>
            </p:nvCxnSpPr>
            <p:spPr>
              <a:xfrm>
                <a:off x="5040113" y="2548104"/>
                <a:ext cx="518105" cy="66902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3" name="Egyenes összekötő nyíllal 302"/>
              <p:cNvCxnSpPr>
                <a:stCxn id="321" idx="5"/>
                <a:endCxn id="319" idx="1"/>
              </p:cNvCxnSpPr>
              <p:nvPr/>
            </p:nvCxnSpPr>
            <p:spPr>
              <a:xfrm>
                <a:off x="5040113" y="2548104"/>
                <a:ext cx="866447" cy="67144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4" name="Egyenes összekötő nyíllal 303"/>
              <p:cNvCxnSpPr>
                <a:stCxn id="321" idx="5"/>
                <a:endCxn id="320" idx="1"/>
              </p:cNvCxnSpPr>
              <p:nvPr/>
            </p:nvCxnSpPr>
            <p:spPr>
              <a:xfrm>
                <a:off x="5040113" y="2548104"/>
                <a:ext cx="1214787" cy="66902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grpSp>
            <p:nvGrpSpPr>
              <p:cNvPr id="305" name="Csoportba foglalás 304"/>
              <p:cNvGrpSpPr/>
              <p:nvPr/>
            </p:nvGrpSpPr>
            <p:grpSpPr>
              <a:xfrm>
                <a:off x="4829981" y="3562520"/>
                <a:ext cx="949233" cy="257390"/>
                <a:chOff x="1985554" y="2823016"/>
                <a:chExt cx="949233" cy="257390"/>
              </a:xfrm>
            </p:grpSpPr>
            <p:sp>
              <p:nvSpPr>
                <p:cNvPr id="309" name="Ellipszis 308"/>
                <p:cNvSpPr/>
                <p:nvPr/>
              </p:nvSpPr>
              <p:spPr>
                <a:xfrm>
                  <a:off x="1985554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0" name="Ellipszis 309"/>
                <p:cNvSpPr/>
                <p:nvPr/>
              </p:nvSpPr>
              <p:spPr>
                <a:xfrm>
                  <a:off x="2333896" y="2827858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11" name="Ellipszis 310"/>
                <p:cNvSpPr/>
                <p:nvPr/>
              </p:nvSpPr>
              <p:spPr>
                <a:xfrm>
                  <a:off x="2682238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cxnSp>
            <p:nvCxnSpPr>
              <p:cNvPr id="306" name="Egyenes összekötő nyíllal 305"/>
              <p:cNvCxnSpPr>
                <a:stCxn id="321" idx="5"/>
                <a:endCxn id="309" idx="0"/>
              </p:cNvCxnSpPr>
              <p:nvPr/>
            </p:nvCxnSpPr>
            <p:spPr>
              <a:xfrm flipH="1">
                <a:off x="4956256" y="2548104"/>
                <a:ext cx="83857" cy="101683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7" name="Egyenes összekötő nyíllal 306"/>
              <p:cNvCxnSpPr>
                <a:stCxn id="321" idx="5"/>
                <a:endCxn id="310" idx="0"/>
              </p:cNvCxnSpPr>
              <p:nvPr/>
            </p:nvCxnSpPr>
            <p:spPr>
              <a:xfrm>
                <a:off x="5040113" y="2548104"/>
                <a:ext cx="264485" cy="101925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08" name="Egyenes összekötő nyíllal 307"/>
              <p:cNvCxnSpPr>
                <a:stCxn id="321" idx="5"/>
                <a:endCxn id="311" idx="1"/>
              </p:cNvCxnSpPr>
              <p:nvPr/>
            </p:nvCxnSpPr>
            <p:spPr>
              <a:xfrm>
                <a:off x="5040113" y="2548104"/>
                <a:ext cx="523537" cy="105140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sp>
          <p:nvSpPr>
            <p:cNvPr id="291" name="Bal oldali kapcsos zárójel 290"/>
            <p:cNvSpPr/>
            <p:nvPr/>
          </p:nvSpPr>
          <p:spPr>
            <a:xfrm>
              <a:off x="4553509" y="2755375"/>
              <a:ext cx="275381" cy="1059693"/>
            </a:xfrm>
            <a:prstGeom prst="leftBrace">
              <a:avLst/>
            </a:prstGeom>
            <a:noFill/>
            <a:ln w="12700" cap="flat" cmpd="sng" algn="ctr">
              <a:solidFill>
                <a:srgbClr val="CCDDEA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Téglalap 291"/>
                <p:cNvSpPr/>
                <p:nvPr/>
              </p:nvSpPr>
              <p:spPr>
                <a:xfrm rot="16200000">
                  <a:off x="4072543" y="3054934"/>
                  <a:ext cx="635366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𝑝𝑜𝑜𝑙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DDE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2" name="Téglalap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72543" y="3054934"/>
                  <a:ext cx="635366" cy="3243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5" name="Csoportba foglalás 324"/>
          <p:cNvGrpSpPr/>
          <p:nvPr/>
        </p:nvGrpSpPr>
        <p:grpSpPr>
          <a:xfrm>
            <a:off x="6687136" y="2778825"/>
            <a:ext cx="2277539" cy="2333850"/>
            <a:chOff x="4426142" y="3860180"/>
            <a:chExt cx="2277539" cy="2333850"/>
          </a:xfrm>
        </p:grpSpPr>
        <p:grpSp>
          <p:nvGrpSpPr>
            <p:cNvPr id="326" name="Csoportba foglalás 325"/>
            <p:cNvGrpSpPr/>
            <p:nvPr/>
          </p:nvGrpSpPr>
          <p:grpSpPr>
            <a:xfrm>
              <a:off x="5042262" y="3860180"/>
              <a:ext cx="1661419" cy="2333850"/>
              <a:chOff x="5042262" y="3860180"/>
              <a:chExt cx="1661419" cy="2333850"/>
            </a:xfrm>
          </p:grpSpPr>
          <p:grpSp>
            <p:nvGrpSpPr>
              <p:cNvPr id="329" name="Csoportba foglalás 328"/>
              <p:cNvGrpSpPr/>
              <p:nvPr/>
            </p:nvGrpSpPr>
            <p:grpSpPr>
              <a:xfrm>
                <a:off x="5047703" y="3860180"/>
                <a:ext cx="1297575" cy="257390"/>
                <a:chOff x="1985554" y="2174722"/>
                <a:chExt cx="1297575" cy="257390"/>
              </a:xfrm>
            </p:grpSpPr>
            <p:sp>
              <p:nvSpPr>
                <p:cNvPr id="356" name="Ellipszis 355"/>
                <p:cNvSpPr/>
                <p:nvPr/>
              </p:nvSpPr>
              <p:spPr>
                <a:xfrm>
                  <a:off x="1985554" y="2177143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7" name="Ellipszis 356"/>
                <p:cNvSpPr/>
                <p:nvPr/>
              </p:nvSpPr>
              <p:spPr>
                <a:xfrm>
                  <a:off x="2333896" y="2179564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8" name="Ellipszis 357"/>
                <p:cNvSpPr/>
                <p:nvPr/>
              </p:nvSpPr>
              <p:spPr>
                <a:xfrm>
                  <a:off x="2682238" y="2174722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9" name="Ellipszis 358"/>
                <p:cNvSpPr/>
                <p:nvPr/>
              </p:nvSpPr>
              <p:spPr>
                <a:xfrm>
                  <a:off x="3030580" y="2177143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330" name="Csoportba foglalás 329"/>
              <p:cNvGrpSpPr/>
              <p:nvPr/>
            </p:nvGrpSpPr>
            <p:grpSpPr>
              <a:xfrm>
                <a:off x="5047703" y="4710201"/>
                <a:ext cx="1645915" cy="257390"/>
                <a:chOff x="1985554" y="2823016"/>
                <a:chExt cx="1645915" cy="257390"/>
              </a:xfrm>
            </p:grpSpPr>
            <p:sp>
              <p:nvSpPr>
                <p:cNvPr id="351" name="Ellipszis 350"/>
                <p:cNvSpPr/>
                <p:nvPr/>
              </p:nvSpPr>
              <p:spPr>
                <a:xfrm>
                  <a:off x="1985554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2" name="Ellipszis 351"/>
                <p:cNvSpPr/>
                <p:nvPr/>
              </p:nvSpPr>
              <p:spPr>
                <a:xfrm>
                  <a:off x="2333896" y="2827858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546366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3" name="Ellipszis 352"/>
                <p:cNvSpPr/>
                <p:nvPr/>
              </p:nvSpPr>
              <p:spPr>
                <a:xfrm>
                  <a:off x="2682238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4" name="Ellipszis 353"/>
                <p:cNvSpPr/>
                <p:nvPr/>
              </p:nvSpPr>
              <p:spPr>
                <a:xfrm>
                  <a:off x="3030580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5" name="Ellipszis 354"/>
                <p:cNvSpPr/>
                <p:nvPr/>
              </p:nvSpPr>
              <p:spPr>
                <a:xfrm>
                  <a:off x="3378920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331" name="Csoportba foglalás 330"/>
              <p:cNvGrpSpPr/>
              <p:nvPr/>
            </p:nvGrpSpPr>
            <p:grpSpPr>
              <a:xfrm>
                <a:off x="5047703" y="4285435"/>
                <a:ext cx="1297575" cy="257390"/>
                <a:chOff x="1985554" y="2498869"/>
                <a:chExt cx="1297575" cy="257390"/>
              </a:xfrm>
            </p:grpSpPr>
            <p:sp>
              <p:nvSpPr>
                <p:cNvPr id="347" name="Ellipszis 346"/>
                <p:cNvSpPr/>
                <p:nvPr/>
              </p:nvSpPr>
              <p:spPr>
                <a:xfrm>
                  <a:off x="1985554" y="2501290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546366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48" name="Ellipszis 347"/>
                <p:cNvSpPr/>
                <p:nvPr/>
              </p:nvSpPr>
              <p:spPr>
                <a:xfrm>
                  <a:off x="2333896" y="2503711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49" name="Ellipszis 348"/>
                <p:cNvSpPr/>
                <p:nvPr/>
              </p:nvSpPr>
              <p:spPr>
                <a:xfrm>
                  <a:off x="2682238" y="2498869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50" name="Ellipszis 349"/>
                <p:cNvSpPr/>
                <p:nvPr/>
              </p:nvSpPr>
              <p:spPr>
                <a:xfrm>
                  <a:off x="3030580" y="2501290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332" name="Csoportba foglalás 331"/>
              <p:cNvGrpSpPr/>
              <p:nvPr/>
            </p:nvGrpSpPr>
            <p:grpSpPr>
              <a:xfrm>
                <a:off x="5042262" y="5119069"/>
                <a:ext cx="1297575" cy="257390"/>
                <a:chOff x="1985554" y="2823016"/>
                <a:chExt cx="1297575" cy="257390"/>
              </a:xfrm>
            </p:grpSpPr>
            <p:sp>
              <p:nvSpPr>
                <p:cNvPr id="343" name="Ellipszis 342"/>
                <p:cNvSpPr/>
                <p:nvPr/>
              </p:nvSpPr>
              <p:spPr>
                <a:xfrm>
                  <a:off x="1985554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44" name="Ellipszis 343"/>
                <p:cNvSpPr/>
                <p:nvPr/>
              </p:nvSpPr>
              <p:spPr>
                <a:xfrm>
                  <a:off x="2333896" y="2827858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45" name="Ellipszis 344"/>
                <p:cNvSpPr/>
                <p:nvPr/>
              </p:nvSpPr>
              <p:spPr>
                <a:xfrm>
                  <a:off x="2682238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46" name="Ellipszis 345"/>
                <p:cNvSpPr/>
                <p:nvPr/>
              </p:nvSpPr>
              <p:spPr>
                <a:xfrm>
                  <a:off x="3030580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333" name="Csoportba foglalás 332"/>
              <p:cNvGrpSpPr/>
              <p:nvPr/>
            </p:nvGrpSpPr>
            <p:grpSpPr>
              <a:xfrm>
                <a:off x="5064028" y="5555508"/>
                <a:ext cx="949233" cy="257390"/>
                <a:chOff x="1985554" y="2823016"/>
                <a:chExt cx="949233" cy="257390"/>
              </a:xfrm>
            </p:grpSpPr>
            <p:sp>
              <p:nvSpPr>
                <p:cNvPr id="340" name="Ellipszis 339"/>
                <p:cNvSpPr/>
                <p:nvPr/>
              </p:nvSpPr>
              <p:spPr>
                <a:xfrm>
                  <a:off x="1985554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546366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41" name="Ellipszis 340"/>
                <p:cNvSpPr/>
                <p:nvPr/>
              </p:nvSpPr>
              <p:spPr>
                <a:xfrm>
                  <a:off x="2333896" y="2827858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42" name="Ellipszis 341"/>
                <p:cNvSpPr/>
                <p:nvPr/>
              </p:nvSpPr>
              <p:spPr>
                <a:xfrm>
                  <a:off x="2682238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334" name="Csoportba foglalás 333"/>
              <p:cNvGrpSpPr/>
              <p:nvPr/>
            </p:nvGrpSpPr>
            <p:grpSpPr>
              <a:xfrm>
                <a:off x="5057766" y="5936640"/>
                <a:ext cx="1645915" cy="257390"/>
                <a:chOff x="1985554" y="2823016"/>
                <a:chExt cx="1645915" cy="257390"/>
              </a:xfrm>
            </p:grpSpPr>
            <p:sp>
              <p:nvSpPr>
                <p:cNvPr id="335" name="Ellipszis 334"/>
                <p:cNvSpPr/>
                <p:nvPr/>
              </p:nvSpPr>
              <p:spPr>
                <a:xfrm>
                  <a:off x="1985554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36" name="Ellipszis 335"/>
                <p:cNvSpPr/>
                <p:nvPr/>
              </p:nvSpPr>
              <p:spPr>
                <a:xfrm>
                  <a:off x="2333896" y="2827858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37" name="Ellipszis 336"/>
                <p:cNvSpPr/>
                <p:nvPr/>
              </p:nvSpPr>
              <p:spPr>
                <a:xfrm>
                  <a:off x="2682238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546366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38" name="Ellipszis 337"/>
                <p:cNvSpPr/>
                <p:nvPr/>
              </p:nvSpPr>
              <p:spPr>
                <a:xfrm>
                  <a:off x="3030580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39" name="Ellipszis 338"/>
                <p:cNvSpPr/>
                <p:nvPr/>
              </p:nvSpPr>
              <p:spPr>
                <a:xfrm>
                  <a:off x="3378920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</p:grpSp>
        <p:sp>
          <p:nvSpPr>
            <p:cNvPr id="327" name="Bal oldali kapcsos zárójel 326"/>
            <p:cNvSpPr/>
            <p:nvPr/>
          </p:nvSpPr>
          <p:spPr>
            <a:xfrm>
              <a:off x="4742414" y="4285435"/>
              <a:ext cx="275381" cy="1903753"/>
            </a:xfrm>
            <a:prstGeom prst="leftBrace">
              <a:avLst>
                <a:gd name="adj1" fmla="val 8333"/>
                <a:gd name="adj2" fmla="val 49200"/>
              </a:avLst>
            </a:prstGeom>
            <a:noFill/>
            <a:ln w="12700" cap="flat" cmpd="sng" algn="ctr">
              <a:solidFill>
                <a:srgbClr val="CCDDEA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Téglalap 327"/>
                <p:cNvSpPr/>
                <p:nvPr/>
              </p:nvSpPr>
              <p:spPr>
                <a:xfrm rot="16200000">
                  <a:off x="4270651" y="5041689"/>
                  <a:ext cx="635366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𝑝𝑜𝑜𝑙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DDE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3" name="Téglalap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270651" y="5041689"/>
                  <a:ext cx="635366" cy="32438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77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0" name="Csoportba foglalás 359"/>
          <p:cNvGrpSpPr/>
          <p:nvPr/>
        </p:nvGrpSpPr>
        <p:grpSpPr>
          <a:xfrm>
            <a:off x="4624251" y="3866713"/>
            <a:ext cx="2265312" cy="1972648"/>
            <a:chOff x="6591300" y="3070843"/>
            <a:chExt cx="2265312" cy="1972648"/>
          </a:xfrm>
        </p:grpSpPr>
        <p:sp>
          <p:nvSpPr>
            <p:cNvPr id="361" name="Szövegdoboz 360"/>
            <p:cNvSpPr txBox="1"/>
            <p:nvPr/>
          </p:nvSpPr>
          <p:spPr>
            <a:xfrm>
              <a:off x="7137196" y="3070843"/>
              <a:ext cx="1614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Method B</a:t>
              </a:r>
            </a:p>
          </p:txBody>
        </p:sp>
        <p:grpSp>
          <p:nvGrpSpPr>
            <p:cNvPr id="362" name="Csoportba foglalás 361"/>
            <p:cNvGrpSpPr/>
            <p:nvPr/>
          </p:nvGrpSpPr>
          <p:grpSpPr>
            <a:xfrm>
              <a:off x="7210697" y="3537350"/>
              <a:ext cx="1645915" cy="1498447"/>
              <a:chOff x="7210697" y="3537350"/>
              <a:chExt cx="1645915" cy="1498447"/>
            </a:xfrm>
          </p:grpSpPr>
          <p:grpSp>
            <p:nvGrpSpPr>
              <p:cNvPr id="365" name="Csoportba foglalás 364"/>
              <p:cNvGrpSpPr/>
              <p:nvPr/>
            </p:nvGrpSpPr>
            <p:grpSpPr>
              <a:xfrm>
                <a:off x="7210697" y="3537350"/>
                <a:ext cx="1297575" cy="257390"/>
                <a:chOff x="1985554" y="2174722"/>
                <a:chExt cx="1297575" cy="257390"/>
              </a:xfrm>
            </p:grpSpPr>
            <p:sp>
              <p:nvSpPr>
                <p:cNvPr id="385" name="Ellipszis 384"/>
                <p:cNvSpPr/>
                <p:nvPr/>
              </p:nvSpPr>
              <p:spPr>
                <a:xfrm>
                  <a:off x="1985554" y="2177143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86" name="Ellipszis 385"/>
                <p:cNvSpPr/>
                <p:nvPr/>
              </p:nvSpPr>
              <p:spPr>
                <a:xfrm>
                  <a:off x="2333896" y="2179564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87" name="Ellipszis 386"/>
                <p:cNvSpPr/>
                <p:nvPr/>
              </p:nvSpPr>
              <p:spPr>
                <a:xfrm>
                  <a:off x="2682238" y="2174722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88" name="Ellipszis 387"/>
                <p:cNvSpPr/>
                <p:nvPr/>
              </p:nvSpPr>
              <p:spPr>
                <a:xfrm>
                  <a:off x="3030580" y="2177143"/>
                  <a:ext cx="252549" cy="252548"/>
                </a:xfrm>
                <a:prstGeom prst="ellipse">
                  <a:avLst/>
                </a:prstGeom>
                <a:solidFill>
                  <a:srgbClr val="546366"/>
                </a:solidFill>
                <a:ln w="15875" cap="flat" cmpd="sng" algn="ctr">
                  <a:solidFill>
                    <a:schemeClr val="bg2"/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366" name="Csoportba foglalás 365"/>
              <p:cNvGrpSpPr/>
              <p:nvPr/>
            </p:nvGrpSpPr>
            <p:grpSpPr>
              <a:xfrm>
                <a:off x="7210697" y="4387371"/>
                <a:ext cx="1645915" cy="257390"/>
                <a:chOff x="1985554" y="2823016"/>
                <a:chExt cx="1645915" cy="257390"/>
              </a:xfrm>
            </p:grpSpPr>
            <p:sp>
              <p:nvSpPr>
                <p:cNvPr id="380" name="Ellipszis 379"/>
                <p:cNvSpPr/>
                <p:nvPr/>
              </p:nvSpPr>
              <p:spPr>
                <a:xfrm>
                  <a:off x="1985554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81" name="Ellipszis 380"/>
                <p:cNvSpPr/>
                <p:nvPr/>
              </p:nvSpPr>
              <p:spPr>
                <a:xfrm>
                  <a:off x="2333896" y="2827858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82" name="Ellipszis 381"/>
                <p:cNvSpPr/>
                <p:nvPr/>
              </p:nvSpPr>
              <p:spPr>
                <a:xfrm>
                  <a:off x="2682238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83" name="Ellipszis 382"/>
                <p:cNvSpPr/>
                <p:nvPr/>
              </p:nvSpPr>
              <p:spPr>
                <a:xfrm>
                  <a:off x="3030580" y="2825437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84" name="Ellipszis 383"/>
                <p:cNvSpPr/>
                <p:nvPr/>
              </p:nvSpPr>
              <p:spPr>
                <a:xfrm>
                  <a:off x="3378920" y="2823016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grpSp>
            <p:nvGrpSpPr>
              <p:cNvPr id="367" name="Csoportba foglalás 366"/>
              <p:cNvGrpSpPr/>
              <p:nvPr/>
            </p:nvGrpSpPr>
            <p:grpSpPr>
              <a:xfrm>
                <a:off x="7210697" y="3962605"/>
                <a:ext cx="1297575" cy="257390"/>
                <a:chOff x="1985554" y="2498869"/>
                <a:chExt cx="1297575" cy="257390"/>
              </a:xfrm>
            </p:grpSpPr>
            <p:sp>
              <p:nvSpPr>
                <p:cNvPr id="376" name="Ellipszis 375"/>
                <p:cNvSpPr/>
                <p:nvPr/>
              </p:nvSpPr>
              <p:spPr>
                <a:xfrm>
                  <a:off x="1985554" y="2501290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77" name="Ellipszis 376"/>
                <p:cNvSpPr/>
                <p:nvPr/>
              </p:nvSpPr>
              <p:spPr>
                <a:xfrm>
                  <a:off x="2333896" y="2503711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78" name="Ellipszis 377"/>
                <p:cNvSpPr/>
                <p:nvPr/>
              </p:nvSpPr>
              <p:spPr>
                <a:xfrm>
                  <a:off x="2682238" y="2498869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79" name="Ellipszis 378"/>
                <p:cNvSpPr/>
                <p:nvPr/>
              </p:nvSpPr>
              <p:spPr>
                <a:xfrm>
                  <a:off x="3030580" y="2501290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  <p:cxnSp>
            <p:nvCxnSpPr>
              <p:cNvPr id="368" name="Egyenes összekötő nyíllal 367"/>
              <p:cNvCxnSpPr>
                <a:stCxn id="385" idx="5"/>
                <a:endCxn id="376" idx="0"/>
              </p:cNvCxnSpPr>
              <p:nvPr/>
            </p:nvCxnSpPr>
            <p:spPr>
              <a:xfrm flipH="1">
                <a:off x="7336972" y="3755334"/>
                <a:ext cx="89289" cy="20969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69" name="Egyenes összekötő nyíllal 368"/>
              <p:cNvCxnSpPr>
                <a:stCxn id="385" idx="5"/>
                <a:endCxn id="374" idx="0"/>
              </p:cNvCxnSpPr>
              <p:nvPr/>
            </p:nvCxnSpPr>
            <p:spPr>
              <a:xfrm>
                <a:off x="7426261" y="3755334"/>
                <a:ext cx="259053" cy="102791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0" name="Egyenes összekötő nyíllal 369"/>
              <p:cNvCxnSpPr>
                <a:stCxn id="385" idx="5"/>
                <a:endCxn id="378" idx="1"/>
              </p:cNvCxnSpPr>
              <p:nvPr/>
            </p:nvCxnSpPr>
            <p:spPr>
              <a:xfrm>
                <a:off x="7426261" y="3755334"/>
                <a:ext cx="518105" cy="2442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71" name="Egyenes összekötő nyíllal 370"/>
              <p:cNvCxnSpPr>
                <a:stCxn id="385" idx="5"/>
                <a:endCxn id="380" idx="0"/>
              </p:cNvCxnSpPr>
              <p:nvPr/>
            </p:nvCxnSpPr>
            <p:spPr>
              <a:xfrm flipH="1">
                <a:off x="7336972" y="3755334"/>
                <a:ext cx="89289" cy="63445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  <p:grpSp>
            <p:nvGrpSpPr>
              <p:cNvPr id="372" name="Csoportba foglalás 371"/>
              <p:cNvGrpSpPr/>
              <p:nvPr/>
            </p:nvGrpSpPr>
            <p:grpSpPr>
              <a:xfrm>
                <a:off x="7210697" y="4778407"/>
                <a:ext cx="949233" cy="257390"/>
                <a:chOff x="1985554" y="2498869"/>
                <a:chExt cx="949233" cy="257390"/>
              </a:xfrm>
            </p:grpSpPr>
            <p:sp>
              <p:nvSpPr>
                <p:cNvPr id="373" name="Ellipszis 372"/>
                <p:cNvSpPr/>
                <p:nvPr/>
              </p:nvSpPr>
              <p:spPr>
                <a:xfrm>
                  <a:off x="1985554" y="2501290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74" name="Ellipszis 373"/>
                <p:cNvSpPr/>
                <p:nvPr/>
              </p:nvSpPr>
              <p:spPr>
                <a:xfrm>
                  <a:off x="2333896" y="2503711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  <p:sp>
              <p:nvSpPr>
                <p:cNvPr id="375" name="Ellipszis 374"/>
                <p:cNvSpPr/>
                <p:nvPr/>
              </p:nvSpPr>
              <p:spPr>
                <a:xfrm>
                  <a:off x="2682238" y="2498869"/>
                  <a:ext cx="252549" cy="252548"/>
                </a:xfrm>
                <a:prstGeom prst="ellipse">
                  <a:avLst/>
                </a:prstGeom>
                <a:solidFill>
                  <a:srgbClr val="CCDDEA">
                    <a:lumMod val="75000"/>
                  </a:srgbClr>
                </a:solidFill>
                <a:ln w="15875" cap="flat" cmpd="sng" algn="ctr">
                  <a:solidFill>
                    <a:srgbClr val="CCDDEA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36000" rtlCol="0" anchor="ctr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π</a:t>
                  </a:r>
                </a:p>
              </p:txBody>
            </p:sp>
          </p:grpSp>
        </p:grpSp>
        <p:sp>
          <p:nvSpPr>
            <p:cNvPr id="363" name="Bal oldali kapcsos zárójel 362"/>
            <p:cNvSpPr/>
            <p:nvPr/>
          </p:nvSpPr>
          <p:spPr>
            <a:xfrm>
              <a:off x="6922367" y="3983798"/>
              <a:ext cx="275381" cy="1059693"/>
            </a:xfrm>
            <a:prstGeom prst="leftBrace">
              <a:avLst/>
            </a:prstGeom>
            <a:noFill/>
            <a:ln w="12700" cap="flat" cmpd="sng" algn="ctr">
              <a:solidFill>
                <a:srgbClr val="CCDDEA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4" name="Téglalap 363"/>
                <p:cNvSpPr/>
                <p:nvPr/>
              </p:nvSpPr>
              <p:spPr>
                <a:xfrm rot="16200000">
                  <a:off x="6435809" y="4351452"/>
                  <a:ext cx="635366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CDDEA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𝑝𝑜𝑜𝑙</m:t>
                            </m:r>
                          </m:sub>
                        </m:sSub>
                      </m:oMath>
                    </m:oMathPara>
                  </a14:m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CDDE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82" name="Téglalap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435809" y="4351452"/>
                  <a:ext cx="635366" cy="3243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9" name="Szövegdoboz 388"/>
          <p:cNvSpPr txBox="1"/>
          <p:nvPr/>
        </p:nvSpPr>
        <p:spPr>
          <a:xfrm>
            <a:off x="7141098" y="2335217"/>
            <a:ext cx="161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/>
              </a:rPr>
              <a:t>Method C</a:t>
            </a:r>
          </a:p>
        </p:txBody>
      </p:sp>
      <p:cxnSp>
        <p:nvCxnSpPr>
          <p:cNvPr id="390" name="Egyenes összekötő nyíllal 389"/>
          <p:cNvCxnSpPr>
            <a:stCxn id="347" idx="6"/>
            <a:endCxn id="352" idx="0"/>
          </p:cNvCxnSpPr>
          <p:nvPr/>
        </p:nvCxnSpPr>
        <p:spPr>
          <a:xfrm>
            <a:off x="7561246" y="3332775"/>
            <a:ext cx="222068" cy="30091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91" name="Egyenes összekötő nyíllal 390"/>
          <p:cNvCxnSpPr>
            <a:stCxn id="347" idx="4"/>
            <a:endCxn id="340" idx="0"/>
          </p:cNvCxnSpPr>
          <p:nvPr/>
        </p:nvCxnSpPr>
        <p:spPr>
          <a:xfrm>
            <a:off x="7434972" y="3459049"/>
            <a:ext cx="16325" cy="1017525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92" name="Egyenes összekötő nyíllal 391"/>
          <p:cNvCxnSpPr>
            <a:stCxn id="347" idx="5"/>
            <a:endCxn id="337" idx="1"/>
          </p:cNvCxnSpPr>
          <p:nvPr/>
        </p:nvCxnSpPr>
        <p:spPr>
          <a:xfrm>
            <a:off x="7524261" y="3422064"/>
            <a:ext cx="528168" cy="147020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93" name="Egyenes összekötő nyíllal 392"/>
          <p:cNvCxnSpPr>
            <a:stCxn id="352" idx="4"/>
            <a:endCxn id="340" idx="7"/>
          </p:cNvCxnSpPr>
          <p:nvPr/>
        </p:nvCxnSpPr>
        <p:spPr>
          <a:xfrm flipH="1">
            <a:off x="7540586" y="3886236"/>
            <a:ext cx="242728" cy="627323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94" name="Egyenes összekötő nyíllal 393"/>
          <p:cNvCxnSpPr>
            <a:stCxn id="337" idx="2"/>
            <a:endCxn id="340" idx="6"/>
          </p:cNvCxnSpPr>
          <p:nvPr/>
        </p:nvCxnSpPr>
        <p:spPr>
          <a:xfrm flipH="1" flipV="1">
            <a:off x="7577571" y="4602848"/>
            <a:ext cx="437873" cy="37871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95" name="Egyenes összekötő nyíllal 394"/>
          <p:cNvCxnSpPr>
            <a:stCxn id="337" idx="0"/>
            <a:endCxn id="352" idx="5"/>
          </p:cNvCxnSpPr>
          <p:nvPr/>
        </p:nvCxnSpPr>
        <p:spPr>
          <a:xfrm flipH="1" flipV="1">
            <a:off x="7872603" y="3849251"/>
            <a:ext cx="269116" cy="1006034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44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1770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496299" cy="841224"/>
          </a:xfrm>
        </p:spPr>
        <p:txBody>
          <a:bodyPr/>
          <a:lstStyle/>
          <a:p>
            <a:r>
              <a:rPr lang="hu-HU" sz="3000" dirty="0"/>
              <a:t>A HBT sugarak részecske- és impulzusfüggése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325508"/>
            <a:ext cx="8856662" cy="4880083"/>
          </a:xfrm>
        </p:spPr>
        <p:txBody>
          <a:bodyPr/>
          <a:lstStyle/>
          <a:p>
            <a:r>
              <a:rPr lang="hu-HU" dirty="0" err="1"/>
              <a:t>Transzverz</a:t>
            </a:r>
            <a:r>
              <a:rPr lang="hu-HU" dirty="0"/>
              <a:t> tömeg skálázás jól látható</a:t>
            </a:r>
          </a:p>
          <a:p>
            <a:r>
              <a:rPr lang="hu-HU" dirty="0"/>
              <a:t>Enyhe eltérés </a:t>
            </a:r>
            <a:r>
              <a:rPr lang="hu-HU" dirty="0" err="1"/>
              <a:t>kaon-</a:t>
            </a:r>
            <a:r>
              <a:rPr lang="hu-HU" dirty="0"/>
              <a:t> és </a:t>
            </a:r>
            <a:r>
              <a:rPr lang="hu-HU" dirty="0" err="1"/>
              <a:t>pionpárok</a:t>
            </a:r>
            <a:r>
              <a:rPr lang="hu-HU" dirty="0"/>
              <a:t> között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7" y="2313542"/>
            <a:ext cx="6020372" cy="4051565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45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1147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HBT sugarak méretfüggés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237392" y="1438275"/>
                <a:ext cx="8906608" cy="4318000"/>
              </a:xfrm>
            </p:spPr>
            <p:txBody>
              <a:bodyPr/>
              <a:lstStyle/>
              <a:p>
                <a:r>
                  <a:rPr lang="hu-HU" dirty="0"/>
                  <a:t>Résztvevő nukleonok száma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part</m:t>
                        </m:r>
                      </m:sub>
                    </m:sSub>
                  </m:oMath>
                </a14:m>
                <a:r>
                  <a:rPr lang="hu-HU" dirty="0"/>
                  <a:t>): kezdeti térfogat</a:t>
                </a:r>
              </a:p>
              <a:p>
                <a:r>
                  <a:rPr lang="hu-HU" dirty="0"/>
                  <a:t>HBT sugarak: kezdeti lineáris mérettel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i="0">
                            <a:latin typeface="Cambria Math" panose="02040503050406030204" pitchFamily="18" charset="0"/>
                          </a:rPr>
                          <m:t>part</m:t>
                        </m:r>
                      </m:sub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1/3</m:t>
                        </m:r>
                      </m:sup>
                    </m:sSubSup>
                  </m:oMath>
                </a14:m>
                <a:r>
                  <a:rPr lang="hu-HU" dirty="0"/>
                  <a:t>) skáláznak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392" y="1438275"/>
                <a:ext cx="8906608" cy="4318000"/>
              </a:xfrm>
              <a:blipFill>
                <a:blip r:embed="rId2"/>
                <a:stretch>
                  <a:fillRect l="-958" t="-12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4" y="2467778"/>
            <a:ext cx="7912759" cy="3897329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46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6168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9" y="2408348"/>
            <a:ext cx="8844301" cy="33424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HBT sugarak méretfüggése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311008"/>
                <a:ext cx="8856662" cy="5111826"/>
              </a:xfrm>
            </p:spPr>
            <p:txBody>
              <a:bodyPr/>
              <a:lstStyle/>
              <a:p>
                <a:r>
                  <a:rPr lang="hu-HU" dirty="0"/>
                  <a:t>Vezessük be a kezdeti nukleoneloszlás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hu-HU" dirty="0"/>
                  <a:t> szélességeit </a:t>
                </a:r>
              </a:p>
              <a:p>
                <a:r>
                  <a:rPr lang="hu-HU" dirty="0"/>
                  <a:t>Kezdeti </a:t>
                </a:r>
                <a:r>
                  <a:rPr lang="hu-HU" dirty="0" err="1"/>
                  <a:t>transzverz</a:t>
                </a:r>
                <a:r>
                  <a:rPr lang="hu-HU" dirty="0"/>
                  <a:t> méret: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  <a:p>
                <a:r>
                  <a:rPr lang="hu-HU" dirty="0"/>
                  <a:t>Ezzel való skálázás jobb: HBT sugarak erre érzékenyebbek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311008"/>
                <a:ext cx="8856662" cy="5111826"/>
              </a:xfrm>
              <a:blipFill rotWithShape="0">
                <a:blip r:embed="rId3"/>
                <a:stretch>
                  <a:fillRect l="-895" t="-1073" r="-3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47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5464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3D korrelációs függvények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277957"/>
                <a:ext cx="8856662" cy="492763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𝑠𝑖𝑑𝑒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𝑙𝑜𝑛𝑔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/>
                  <a:t> mérése, 3D illesztés, sugarak 3D-ben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277957"/>
                <a:ext cx="8856662" cy="4927634"/>
              </a:xfrm>
              <a:blipFill rotWithShape="0">
                <a:blip r:embed="rId2"/>
                <a:stretch>
                  <a:fillRect l="-826" t="-6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88" y="1803896"/>
            <a:ext cx="5421461" cy="4561211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6" name="Téglalap 5"/>
          <p:cNvSpPr/>
          <p:nvPr/>
        </p:nvSpPr>
        <p:spPr>
          <a:xfrm rot="5400000">
            <a:off x="5724250" y="3790990"/>
            <a:ext cx="3765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latin typeface="+mn-lt"/>
              </a:rPr>
              <a:t>[PHENIX, arXiv:1410.2559]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48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5431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Végállapoti kölcsönhatások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300695"/>
                <a:ext cx="8856662" cy="4990641"/>
              </a:xfrm>
            </p:spPr>
            <p:txBody>
              <a:bodyPr/>
              <a:lstStyle/>
              <a:p>
                <a:pPr>
                  <a:spcBef>
                    <a:spcPts val="800"/>
                  </a:spcBef>
                </a:pPr>
                <a:r>
                  <a:rPr lang="hu-HU" sz="2000" dirty="0"/>
                  <a:t>A kölcsönhatások „elrontják” az egyszerű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000" dirty="0"/>
                  <a:t> képet</a:t>
                </a:r>
                <a:endParaRPr lang="en-US" sz="2000" dirty="0"/>
              </a:p>
              <a:p>
                <a:pPr>
                  <a:spcBef>
                    <a:spcPts val="800"/>
                  </a:spcBef>
                </a:pPr>
                <a:r>
                  <a:rPr lang="hu-HU" sz="2000" dirty="0"/>
                  <a:t>Töltött </a:t>
                </a:r>
                <a:r>
                  <a:rPr lang="hu-HU" sz="2000" dirty="0" err="1"/>
                  <a:t>pionok</a:t>
                </a:r>
                <a:r>
                  <a:rPr lang="hu-HU" sz="2000" dirty="0"/>
                  <a:t>: elég a Coulomb-kölcsönhatást venni</a:t>
                </a:r>
                <a:endParaRPr lang="en-US" sz="2000" dirty="0"/>
              </a:p>
              <a:p>
                <a:pPr>
                  <a:spcBef>
                    <a:spcPts val="800"/>
                  </a:spcBef>
                </a:pPr>
                <a:r>
                  <a:rPr lang="hu-HU" sz="2000" dirty="0"/>
                  <a:t>Síkhullámok helyett oldjuk meg a </a:t>
                </a:r>
                <a:r>
                  <a:rPr lang="hu-HU" sz="2000" dirty="0" err="1"/>
                  <a:t>Schr.-egyenletet</a:t>
                </a:r>
                <a:r>
                  <a:rPr lang="hu-HU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2000" dirty="0"/>
              </a:p>
              <a:p>
                <a:pPr>
                  <a:spcBef>
                    <a:spcPts val="800"/>
                  </a:spcBef>
                </a:pPr>
                <a:r>
                  <a:rPr lang="hu-HU" sz="2000" dirty="0"/>
                  <a:t>Egyszerű közelítés, retardáció, átlagtér stb. nélkül</a:t>
                </a:r>
              </a:p>
              <a:p>
                <a:pPr>
                  <a:spcBef>
                    <a:spcPts val="800"/>
                  </a:spcBef>
                </a:pPr>
                <a:r>
                  <a:rPr lang="hu-HU" sz="2000" dirty="0"/>
                  <a:t>Coulomb-hullámfüggvényt </a:t>
                </a:r>
                <a:r>
                  <a:rPr lang="hu-HU" sz="2000" dirty="0" err="1"/>
                  <a:t>szimmetrizáljuk</a:t>
                </a:r>
                <a:endParaRPr lang="hu-HU" sz="2000" dirty="0"/>
              </a:p>
              <a:p>
                <a:pPr>
                  <a:spcBef>
                    <a:spcPts val="800"/>
                  </a:spcBef>
                </a:pPr>
                <a:r>
                  <a:rPr lang="hu-HU" sz="2000" dirty="0"/>
                  <a:t>Ezzel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>
                  <a:spcBef>
                    <a:spcPts val="800"/>
                  </a:spcBef>
                </a:pPr>
                <a:r>
                  <a:rPr lang="hu-HU" sz="2000" dirty="0"/>
                  <a:t>Bonyolult transzformáció, nehezen invertálható</a:t>
                </a:r>
              </a:p>
              <a:p>
                <a:pPr>
                  <a:spcBef>
                    <a:spcPts val="800"/>
                  </a:spcBef>
                </a:pPr>
                <a:r>
                  <a:rPr lang="hu-HU" sz="2000" b="0" dirty="0"/>
                  <a:t>Gyakran alkalmazott módszer: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Bose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Einstein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hu-HU" sz="2000" b="0" i="0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rt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hu-HU" sz="2000" b="0" dirty="0"/>
                  <a:t>, ahol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hu-HU" sz="2000" dirty="0"/>
              </a:p>
              <a:p>
                <a:pPr>
                  <a:spcBef>
                    <a:spcPts val="800"/>
                  </a:spcBef>
                </a:pPr>
                <a:r>
                  <a:rPr lang="hu-HU" sz="2000" dirty="0"/>
                  <a:t>Feltevés a forrásra, Coulomb-</a:t>
                </a:r>
                <a:r>
                  <a:rPr lang="hu-HU" sz="2000" dirty="0" err="1"/>
                  <a:t>kcsh</a:t>
                </a:r>
                <a:r>
                  <a:rPr lang="hu-HU" sz="2000" dirty="0"/>
                  <a:t> „leválasztása”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hu-HU" sz="1600" dirty="0">
                    <a:solidFill>
                      <a:schemeClr val="tx1"/>
                    </a:solidFill>
                  </a:rPr>
                  <a:t>[Csörgő, Alt, </a:t>
                </a:r>
                <a:r>
                  <a:rPr lang="hu-HU" sz="1600" dirty="0" err="1">
                    <a:solidFill>
                      <a:schemeClr val="tx1"/>
                    </a:solidFill>
                  </a:rPr>
                  <a:t>Lörstad</a:t>
                </a:r>
                <a:r>
                  <a:rPr lang="hu-HU" sz="1600" dirty="0">
                    <a:solidFill>
                      <a:schemeClr val="tx1"/>
                    </a:solidFill>
                  </a:rPr>
                  <a:t>, PLB458 (1999)]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300695"/>
                <a:ext cx="8856662" cy="4990641"/>
              </a:xfrm>
              <a:blipFill>
                <a:blip r:embed="rId2"/>
                <a:stretch>
                  <a:fillRect l="-757" b="-256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Csoportba foglalás 41"/>
          <p:cNvGrpSpPr/>
          <p:nvPr/>
        </p:nvGrpSpPr>
        <p:grpSpPr>
          <a:xfrm>
            <a:off x="7524153" y="3242740"/>
            <a:ext cx="1396230" cy="1355075"/>
            <a:chOff x="6665818" y="2746323"/>
            <a:chExt cx="1396230" cy="1355075"/>
          </a:xfrm>
        </p:grpSpPr>
        <p:sp>
          <p:nvSpPr>
            <p:cNvPr id="21" name="Ellipszis 20"/>
            <p:cNvSpPr/>
            <p:nvPr/>
          </p:nvSpPr>
          <p:spPr>
            <a:xfrm>
              <a:off x="6665818" y="2746323"/>
              <a:ext cx="848299" cy="13550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>
              <a:off x="7171981" y="2974554"/>
              <a:ext cx="890067" cy="613248"/>
              <a:chOff x="7171981" y="2974554"/>
              <a:chExt cx="890067" cy="613248"/>
            </a:xfrm>
          </p:grpSpPr>
          <p:cxnSp>
            <p:nvCxnSpPr>
              <p:cNvPr id="25" name="Egyenes összekötő nyíllal 24"/>
              <p:cNvCxnSpPr>
                <a:stCxn id="36" idx="0"/>
                <a:endCxn id="35" idx="2"/>
              </p:cNvCxnSpPr>
              <p:nvPr/>
            </p:nvCxnSpPr>
            <p:spPr>
              <a:xfrm flipV="1">
                <a:off x="7246800" y="2974554"/>
                <a:ext cx="740429" cy="471613"/>
              </a:xfrm>
              <a:prstGeom prst="straightConnector1">
                <a:avLst/>
              </a:prstGeom>
              <a:solidFill>
                <a:schemeClr val="accent2"/>
              </a:solidFill>
              <a:ln w="28575">
                <a:solidFill>
                  <a:srgbClr val="C0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gyenes összekötő 25"/>
              <p:cNvCxnSpPr>
                <a:stCxn id="35" idx="0"/>
                <a:endCxn id="36" idx="2"/>
              </p:cNvCxnSpPr>
              <p:nvPr/>
            </p:nvCxnSpPr>
            <p:spPr>
              <a:xfrm>
                <a:off x="7171981" y="3172858"/>
                <a:ext cx="890067" cy="414944"/>
              </a:xfrm>
              <a:prstGeom prst="line">
                <a:avLst/>
              </a:prstGeom>
              <a:solidFill>
                <a:schemeClr val="accent2"/>
              </a:solidFill>
              <a:ln w="28575">
                <a:solidFill>
                  <a:srgbClr val="C00000"/>
                </a:solidFill>
                <a:prstDash val="dash"/>
                <a:headEnd type="none" w="med" len="me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Szabadkézi sokszög 34"/>
              <p:cNvSpPr/>
              <p:nvPr/>
            </p:nvSpPr>
            <p:spPr>
              <a:xfrm>
                <a:off x="7171981" y="2974554"/>
                <a:ext cx="815248" cy="198304"/>
              </a:xfrm>
              <a:custGeom>
                <a:avLst/>
                <a:gdLst>
                  <a:gd name="connsiteX0" fmla="*/ 0 w 815248"/>
                  <a:gd name="connsiteY0" fmla="*/ 198304 h 198304"/>
                  <a:gd name="connsiteX1" fmla="*/ 363556 w 815248"/>
                  <a:gd name="connsiteY1" fmla="*/ 154236 h 198304"/>
                  <a:gd name="connsiteX2" fmla="*/ 815248 w 815248"/>
                  <a:gd name="connsiteY2" fmla="*/ 0 h 19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248" h="198304">
                    <a:moveTo>
                      <a:pt x="0" y="198304"/>
                    </a:moveTo>
                    <a:cubicBezTo>
                      <a:pt x="113840" y="192795"/>
                      <a:pt x="227681" y="187287"/>
                      <a:pt x="363556" y="154236"/>
                    </a:cubicBezTo>
                    <a:cubicBezTo>
                      <a:pt x="499431" y="121185"/>
                      <a:pt x="657339" y="60592"/>
                      <a:pt x="815248" y="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Szabadkézi sokszög 35"/>
              <p:cNvSpPr/>
              <p:nvPr/>
            </p:nvSpPr>
            <p:spPr>
              <a:xfrm flipV="1">
                <a:off x="7246800" y="3446167"/>
                <a:ext cx="815248" cy="141635"/>
              </a:xfrm>
              <a:custGeom>
                <a:avLst/>
                <a:gdLst>
                  <a:gd name="connsiteX0" fmla="*/ 0 w 815248"/>
                  <a:gd name="connsiteY0" fmla="*/ 198304 h 198304"/>
                  <a:gd name="connsiteX1" fmla="*/ 363556 w 815248"/>
                  <a:gd name="connsiteY1" fmla="*/ 154236 h 198304"/>
                  <a:gd name="connsiteX2" fmla="*/ 815248 w 815248"/>
                  <a:gd name="connsiteY2" fmla="*/ 0 h 19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5248" h="198304">
                    <a:moveTo>
                      <a:pt x="0" y="198304"/>
                    </a:moveTo>
                    <a:cubicBezTo>
                      <a:pt x="113840" y="192795"/>
                      <a:pt x="227681" y="187287"/>
                      <a:pt x="363556" y="154236"/>
                    </a:cubicBezTo>
                    <a:cubicBezTo>
                      <a:pt x="499431" y="121185"/>
                      <a:pt x="657339" y="60592"/>
                      <a:pt x="815248" y="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49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700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HBT-effektus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1228951"/>
                <a:ext cx="8952230" cy="5138795"/>
              </a:xfrm>
            </p:spPr>
            <p:txBody>
              <a:bodyPr/>
              <a:lstStyle/>
              <a:p>
                <a:pPr>
                  <a:spcBef>
                    <a:spcPts val="1000"/>
                  </a:spcBef>
                </a:pPr>
                <a:r>
                  <a:rPr lang="hu-HU" dirty="0"/>
                  <a:t>‚A’ detektorban az átlagos</a:t>
                </a:r>
                <a:br>
                  <a:rPr lang="hu-HU" dirty="0"/>
                </a:br>
                <a:r>
                  <a:rPr lang="hu-HU" dirty="0"/>
                  <a:t>intenzitás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/>
                  <a:t>, a és b forrásból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‚B’ detektorban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/>
                  <a:t> intenzitás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A forrás méretétől függően sokféle geometria lehetséges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Az átlagos együttes intenzitás: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hu-H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dirty="0"/>
                  <a:t> 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Brown mérése: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⟨"/>
                            <m:endChr m:val="⟩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hu-HU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hu-HU" b="0" i="1" smtClean="0">
                        <a:solidFill>
                          <a:srgbClr val="546366"/>
                        </a:solidFill>
                        <a:latin typeface="Cambria Math" panose="02040503050406030204" pitchFamily="18" charset="0"/>
                      </a:rPr>
                      <m:t>−1~</m:t>
                    </m:r>
                    <m:func>
                      <m:funcPr>
                        <m:ctrlPr>
                          <a:rPr lang="hu-HU" i="1" smtClean="0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>
                            <a:solidFill>
                              <a:srgbClr val="FF9933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u-HU" i="1">
                                <a:solidFill>
                                  <a:srgbClr val="FF99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solidFill>
                                  <a:srgbClr val="FF9933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func>
                  </m:oMath>
                </a14:m>
                <a:r>
                  <a:rPr lang="hu-HU" dirty="0"/>
                  <a:t>, ahol</a:t>
                </a:r>
                <a:br>
                  <a:rPr lang="hu-HU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 ~ </m:t>
                    </m:r>
                  </m:oMath>
                </a14:m>
                <a:r>
                  <a:rPr lang="hu-HU" dirty="0"/>
                  <a:t>detektorok távolsága × csillag mérete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A pontszerűnek tűnő forrás (csillag)</a:t>
                </a:r>
                <a:br>
                  <a:rPr lang="hu-HU" dirty="0"/>
                </a:br>
                <a:r>
                  <a:rPr lang="hu-HU" dirty="0"/>
                  <a:t>mérete mérhető: 30 </a:t>
                </a:r>
                <a:r>
                  <a:rPr lang="hu-HU" dirty="0" err="1"/>
                  <a:t>nanoradián</a:t>
                </a:r>
                <a:endParaRPr lang="hu-HU" dirty="0"/>
              </a:p>
              <a:p>
                <a:pPr>
                  <a:spcBef>
                    <a:spcPts val="1000"/>
                  </a:spcBef>
                </a:pPr>
                <a:r>
                  <a:rPr lang="hu-HU" dirty="0" err="1"/>
                  <a:t>Nanoszkóp</a:t>
                </a:r>
                <a:r>
                  <a:rPr lang="hu-HU" dirty="0"/>
                  <a:t> (radiánban)</a:t>
                </a:r>
              </a:p>
              <a:p>
                <a:pPr>
                  <a:spcBef>
                    <a:spcPts val="1000"/>
                  </a:spcBef>
                </a:pPr>
                <a:r>
                  <a:rPr lang="hu-HU" dirty="0"/>
                  <a:t>De mi van a fotonokkal?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1228951"/>
                <a:ext cx="8952230" cy="5138795"/>
              </a:xfrm>
              <a:blipFill>
                <a:blip r:embed="rId2"/>
                <a:stretch>
                  <a:fillRect l="-885" t="-8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Csoportba foglalás 13"/>
          <p:cNvGrpSpPr/>
          <p:nvPr/>
        </p:nvGrpSpPr>
        <p:grpSpPr>
          <a:xfrm>
            <a:off x="6400174" y="4258283"/>
            <a:ext cx="2572681" cy="2035528"/>
            <a:chOff x="6307065" y="4229021"/>
            <a:chExt cx="2572681" cy="2035528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8429" y="4229021"/>
              <a:ext cx="2261317" cy="1801353"/>
            </a:xfrm>
            <a:prstGeom prst="rect">
              <a:avLst/>
            </a:prstGeom>
          </p:spPr>
        </p:pic>
        <p:sp>
          <p:nvSpPr>
            <p:cNvPr id="16" name="Szövegdoboz 15"/>
            <p:cNvSpPr txBox="1"/>
            <p:nvPr/>
          </p:nvSpPr>
          <p:spPr>
            <a:xfrm>
              <a:off x="6904717" y="5987550"/>
              <a:ext cx="1804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detektortávolság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 rot="16200000">
              <a:off x="5589398" y="5030825"/>
              <a:ext cx="1772301" cy="336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/>
                <a:t>korreláció erőssége</a:t>
              </a:r>
            </a:p>
          </p:txBody>
        </p:sp>
      </p:grpSp>
      <p:cxnSp>
        <p:nvCxnSpPr>
          <p:cNvPr id="45" name="Egyenes összekötő nyíllal 44"/>
          <p:cNvCxnSpPr>
            <a:stCxn id="48" idx="1"/>
          </p:cNvCxnSpPr>
          <p:nvPr/>
        </p:nvCxnSpPr>
        <p:spPr>
          <a:xfrm flipH="1">
            <a:off x="6201508" y="3142970"/>
            <a:ext cx="892771" cy="346074"/>
          </a:xfrm>
          <a:prstGeom prst="straightConnector1">
            <a:avLst/>
          </a:prstGeom>
          <a:ln w="38100">
            <a:solidFill>
              <a:srgbClr val="FF99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zövegdoboz 47"/>
          <p:cNvSpPr txBox="1"/>
          <p:nvPr/>
        </p:nvSpPr>
        <p:spPr>
          <a:xfrm>
            <a:off x="7094279" y="2942915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FF9933"/>
                </a:solidFill>
              </a:rPr>
              <a:t>korreláció!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57" y="4379225"/>
            <a:ext cx="1256024" cy="779734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4813803" y="1323248"/>
            <a:ext cx="3916618" cy="974617"/>
            <a:chOff x="4813803" y="1323248"/>
            <a:chExt cx="3916618" cy="974617"/>
          </a:xfrm>
        </p:grpSpPr>
        <p:sp>
          <p:nvSpPr>
            <p:cNvPr id="4" name="Tizenkét ágú csillag 3"/>
            <p:cNvSpPr/>
            <p:nvPr/>
          </p:nvSpPr>
          <p:spPr>
            <a:xfrm>
              <a:off x="4813803" y="1323248"/>
              <a:ext cx="947450" cy="947451"/>
            </a:xfrm>
            <a:prstGeom prst="star12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hu-HU" sz="2000" dirty="0">
                  <a:solidFill>
                    <a:schemeClr val="tx1"/>
                  </a:solidFill>
                </a:rPr>
                <a:t>R </a:t>
              </a:r>
            </a:p>
          </p:txBody>
        </p:sp>
        <p:sp>
          <p:nvSpPr>
            <p:cNvPr id="5" name="Folyamatábra: Közvetlen elérésű tárolás 4"/>
            <p:cNvSpPr/>
            <p:nvPr/>
          </p:nvSpPr>
          <p:spPr>
            <a:xfrm rot="10499248">
              <a:off x="7904156" y="1362673"/>
              <a:ext cx="826265" cy="377668"/>
            </a:xfrm>
            <a:prstGeom prst="flowChartMagneticDrum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40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" name="Folyamatábra: Közvetlen elérésű tárolás 5"/>
            <p:cNvSpPr/>
            <p:nvPr/>
          </p:nvSpPr>
          <p:spPr>
            <a:xfrm rot="11407590">
              <a:off x="7884146" y="1920197"/>
              <a:ext cx="826265" cy="377668"/>
            </a:xfrm>
            <a:prstGeom prst="flowChartMagneticDrum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4000" dirty="0">
                  <a:solidFill>
                    <a:srgbClr val="00B050"/>
                  </a:solidFill>
                </a:rPr>
                <a:t>B</a:t>
              </a: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5445060" y="1546180"/>
              <a:ext cx="2658838" cy="173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>
              <a:off x="5444547" y="1998192"/>
              <a:ext cx="2640959" cy="8662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>
              <a:stCxn id="4" idx="10"/>
              <a:endCxn id="4" idx="4"/>
            </p:cNvCxnSpPr>
            <p:nvPr/>
          </p:nvCxnSpPr>
          <p:spPr>
            <a:xfrm>
              <a:off x="5287528" y="1323248"/>
              <a:ext cx="0" cy="94745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 flipV="1">
              <a:off x="5444547" y="1563539"/>
              <a:ext cx="2659351" cy="4272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/>
            <p:nvPr/>
          </p:nvCxnSpPr>
          <p:spPr>
            <a:xfrm>
              <a:off x="5444547" y="1551507"/>
              <a:ext cx="2640959" cy="53331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zis 14"/>
            <p:cNvSpPr/>
            <p:nvPr/>
          </p:nvSpPr>
          <p:spPr>
            <a:xfrm>
              <a:off x="5420494" y="149826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5411499" y="193865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Élőláb hely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5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tudatlanság néha áldás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266940"/>
            <a:ext cx="8856662" cy="4938651"/>
          </a:xfrm>
        </p:spPr>
        <p:txBody>
          <a:bodyPr/>
          <a:lstStyle/>
          <a:p>
            <a:pPr marL="0" indent="0" algn="just">
              <a:buNone/>
            </a:pPr>
            <a:r>
              <a:rPr lang="hu-HU" sz="1800" dirty="0"/>
              <a:t>„Hogy két foton különböző detektorokba való érkezése korrelált lehet: meglepően sokak számára ez eretnek, sőt, nyilvánvalóan abszurd ötlet volt. Félreérthetetlen formában közölték ezt velünk, személyesen, levélben, nyomtatásban; és laborkísérletek publikációján keresztül mutatták meg, </a:t>
            </a:r>
            <a:r>
              <a:rPr lang="hu-HU" sz="1800" i="1" dirty="0"/>
              <a:t>hogy tévedünk</a:t>
            </a:r>
            <a:r>
              <a:rPr lang="hu-HU" sz="1800" dirty="0"/>
              <a:t>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hu-HU" sz="1800" dirty="0"/>
              <a:t>„Messze  voltam  attól,  hogy  ki  tudjam  számolni,  a </a:t>
            </a:r>
            <a:br>
              <a:rPr lang="hu-HU" sz="1800" dirty="0"/>
            </a:br>
            <a:r>
              <a:rPr lang="hu-HU" sz="1800" dirty="0"/>
              <a:t>kísérletünk     elég    érzékeny    lehet-e    egy   csillag </a:t>
            </a:r>
            <a:br>
              <a:rPr lang="hu-HU" sz="1800" dirty="0"/>
            </a:br>
            <a:r>
              <a:rPr lang="hu-HU" sz="1800" dirty="0"/>
              <a:t>vizsgálatára. Ehhez ismernem kellett volna a fotonokat,</a:t>
            </a:r>
            <a:br>
              <a:rPr lang="hu-HU" sz="1800" dirty="0"/>
            </a:br>
            <a:r>
              <a:rPr lang="hu-HU" sz="1800" dirty="0"/>
              <a:t>és mérnökként  fizikai  tanulmányaim jóval a kvantum-</a:t>
            </a:r>
            <a:br>
              <a:rPr lang="hu-HU" sz="1800" dirty="0"/>
            </a:br>
            <a:r>
              <a:rPr lang="hu-HU" sz="1800" dirty="0"/>
              <a:t>mechanika   előtt   megálltak.  Még  az  is  lehet,  hogy </a:t>
            </a:r>
            <a:br>
              <a:rPr lang="hu-HU" sz="1800" dirty="0"/>
            </a:br>
            <a:r>
              <a:rPr lang="hu-HU" sz="1800" dirty="0"/>
              <a:t>különben, sok fizikushoz hasonlóan arra jutottam volna,</a:t>
            </a:r>
            <a:br>
              <a:rPr lang="hu-HU" sz="1800" dirty="0"/>
            </a:br>
            <a:r>
              <a:rPr lang="hu-HU" sz="1800" dirty="0"/>
              <a:t>hogy a  dolog  nem  működhet  –  </a:t>
            </a:r>
            <a:r>
              <a:rPr lang="hu-HU" sz="1800" i="1" dirty="0"/>
              <a:t>a  tudatlanság néha</a:t>
            </a:r>
            <a:br>
              <a:rPr lang="hu-HU" sz="1800" i="1" dirty="0"/>
            </a:br>
            <a:r>
              <a:rPr lang="hu-HU" sz="1800" i="1" dirty="0"/>
              <a:t>áldás</a:t>
            </a:r>
            <a:r>
              <a:rPr lang="hu-HU" sz="1800" dirty="0"/>
              <a:t> a tudományban.”</a:t>
            </a:r>
            <a:r>
              <a:rPr lang="en-US" sz="1800" dirty="0"/>
              <a:t> </a:t>
            </a:r>
            <a:endParaRPr lang="hu-HU" sz="1800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en-US" sz="1800" dirty="0" err="1"/>
              <a:t>Boffin</a:t>
            </a:r>
            <a:r>
              <a:rPr lang="en-US" sz="1800" dirty="0"/>
              <a:t>: </a:t>
            </a:r>
            <a:r>
              <a:rPr lang="hu-HU" sz="1800" dirty="0"/>
              <a:t>Személyes történet a radar, a rádiócsillagászat és a kvantumoptika korai időszakából (R. H. Brown)</a:t>
            </a:r>
          </a:p>
        </p:txBody>
      </p:sp>
      <p:pic>
        <p:nvPicPr>
          <p:cNvPr id="4" name="Picture 8" descr="hanbury-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941" y="2555228"/>
            <a:ext cx="2210109" cy="301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6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808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181100"/>
                <a:ext cx="8964612" cy="5143500"/>
              </a:xfrm>
            </p:spPr>
            <p:txBody>
              <a:bodyPr/>
              <a:lstStyle/>
              <a:p>
                <a:pPr>
                  <a:spcBef>
                    <a:spcPts val="800"/>
                  </a:spcBef>
                </a:pPr>
                <a:r>
                  <a:rPr lang="hu-HU" dirty="0"/>
                  <a:t>A két pontforrás kaotikus: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hu-HU" dirty="0"/>
                  <a:t> random fázisok</a:t>
                </a:r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A két pontforrásból jövő (skalár) gömbhullám adott helyen:</a:t>
                </a:r>
              </a:p>
              <a:p>
                <a:pPr marL="0" indent="0">
                  <a:spcBef>
                    <a:spcPts val="8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Az ‚A’ detektorba érkező teljes hullám: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𝑎𝐴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Az intenzitás itt: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𝑏𝐴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𝑎𝐴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Ennek időátlagában kaotikus (random fázisú, termikus) sugárzás esetén eltűnnek a fázisok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181100"/>
                <a:ext cx="8964612" cy="5143500"/>
              </a:xfrm>
              <a:blipFill>
                <a:blip r:embed="rId2"/>
                <a:stretch>
                  <a:fillRect l="-884" t="-1066" r="-476" b="-2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65253"/>
            <a:ext cx="9144000" cy="841224"/>
          </a:xfrm>
        </p:spPr>
        <p:txBody>
          <a:bodyPr/>
          <a:lstStyle/>
          <a:p>
            <a:pPr algn="ctr"/>
            <a:r>
              <a:rPr lang="hu-HU" dirty="0"/>
              <a:t>A HBT-effektus két klasszikus pontforrással</a:t>
            </a:r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5041373" y="1898221"/>
            <a:ext cx="4217802" cy="1246920"/>
            <a:chOff x="4953450" y="1581698"/>
            <a:chExt cx="4217802" cy="1246920"/>
          </a:xfrm>
        </p:grpSpPr>
        <p:sp>
          <p:nvSpPr>
            <p:cNvPr id="57" name="Szövegdoboz 56"/>
            <p:cNvSpPr txBox="1"/>
            <p:nvPr/>
          </p:nvSpPr>
          <p:spPr>
            <a:xfrm>
              <a:off x="4977693" y="22093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b</a:t>
              </a:r>
            </a:p>
          </p:txBody>
        </p:sp>
        <p:sp>
          <p:nvSpPr>
            <p:cNvPr id="56" name="Szövegdoboz 55"/>
            <p:cNvSpPr txBox="1"/>
            <p:nvPr/>
          </p:nvSpPr>
          <p:spPr>
            <a:xfrm>
              <a:off x="4953450" y="1751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a</a:t>
              </a:r>
            </a:p>
          </p:txBody>
        </p:sp>
        <p:sp>
          <p:nvSpPr>
            <p:cNvPr id="61" name="Tizenkét ágú csillag 7"/>
            <p:cNvSpPr/>
            <p:nvPr/>
          </p:nvSpPr>
          <p:spPr>
            <a:xfrm>
              <a:off x="5199394" y="2211861"/>
              <a:ext cx="360000" cy="360000"/>
            </a:xfrm>
            <a:prstGeom prst="star12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4" name="Szabadkézi sokszög 6"/>
            <p:cNvSpPr/>
            <p:nvPr/>
          </p:nvSpPr>
          <p:spPr>
            <a:xfrm>
              <a:off x="6054821" y="1780887"/>
              <a:ext cx="826265" cy="339525"/>
            </a:xfrm>
            <a:custGeom>
              <a:avLst/>
              <a:gdLst>
                <a:gd name="connsiteX0" fmla="*/ 0 w 793214"/>
                <a:gd name="connsiteY0" fmla="*/ 275696 h 573212"/>
                <a:gd name="connsiteX1" fmla="*/ 231354 w 793214"/>
                <a:gd name="connsiteY1" fmla="*/ 274 h 573212"/>
                <a:gd name="connsiteX2" fmla="*/ 440675 w 793214"/>
                <a:gd name="connsiteY2" fmla="*/ 319763 h 573212"/>
                <a:gd name="connsiteX3" fmla="*/ 583894 w 793214"/>
                <a:gd name="connsiteY3" fmla="*/ 573151 h 573212"/>
                <a:gd name="connsiteX4" fmla="*/ 793214 w 793214"/>
                <a:gd name="connsiteY4" fmla="*/ 297730 h 573212"/>
                <a:gd name="connsiteX0" fmla="*/ 0 w 793214"/>
                <a:gd name="connsiteY0" fmla="*/ 275696 h 573212"/>
                <a:gd name="connsiteX1" fmla="*/ 231354 w 793214"/>
                <a:gd name="connsiteY1" fmla="*/ 274 h 573212"/>
                <a:gd name="connsiteX2" fmla="*/ 429658 w 793214"/>
                <a:gd name="connsiteY2" fmla="*/ 319763 h 573212"/>
                <a:gd name="connsiteX3" fmla="*/ 583894 w 793214"/>
                <a:gd name="connsiteY3" fmla="*/ 573151 h 573212"/>
                <a:gd name="connsiteX4" fmla="*/ 793214 w 793214"/>
                <a:gd name="connsiteY4" fmla="*/ 297730 h 573212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58389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165253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6070 h 573660"/>
                <a:gd name="connsiteX1" fmla="*/ 165253 w 826265"/>
                <a:gd name="connsiteY1" fmla="*/ 648 h 573660"/>
                <a:gd name="connsiteX2" fmla="*/ 429658 w 826265"/>
                <a:gd name="connsiteY2" fmla="*/ 320137 h 573660"/>
                <a:gd name="connsiteX3" fmla="*/ 616944 w 826265"/>
                <a:gd name="connsiteY3" fmla="*/ 573525 h 573660"/>
                <a:gd name="connsiteX4" fmla="*/ 826265 w 826265"/>
                <a:gd name="connsiteY4" fmla="*/ 287088 h 573660"/>
                <a:gd name="connsiteX0" fmla="*/ 0 w 826265"/>
                <a:gd name="connsiteY0" fmla="*/ 265079 h 562668"/>
                <a:gd name="connsiteX1" fmla="*/ 220337 w 826265"/>
                <a:gd name="connsiteY1" fmla="*/ 674 h 562668"/>
                <a:gd name="connsiteX2" fmla="*/ 429658 w 826265"/>
                <a:gd name="connsiteY2" fmla="*/ 309146 h 562668"/>
                <a:gd name="connsiteX3" fmla="*/ 616944 w 826265"/>
                <a:gd name="connsiteY3" fmla="*/ 562534 h 562668"/>
                <a:gd name="connsiteX4" fmla="*/ 826265 w 826265"/>
                <a:gd name="connsiteY4" fmla="*/ 276097 h 562668"/>
                <a:gd name="connsiteX0" fmla="*/ 0 w 826265"/>
                <a:gd name="connsiteY0" fmla="*/ 264451 h 562040"/>
                <a:gd name="connsiteX1" fmla="*/ 220337 w 826265"/>
                <a:gd name="connsiteY1" fmla="*/ 46 h 562040"/>
                <a:gd name="connsiteX2" fmla="*/ 429658 w 826265"/>
                <a:gd name="connsiteY2" fmla="*/ 308518 h 562040"/>
                <a:gd name="connsiteX3" fmla="*/ 616944 w 826265"/>
                <a:gd name="connsiteY3" fmla="*/ 561906 h 562040"/>
                <a:gd name="connsiteX4" fmla="*/ 826265 w 826265"/>
                <a:gd name="connsiteY4" fmla="*/ 275469 h 56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265" h="562040">
                  <a:moveTo>
                    <a:pt x="0" y="264451"/>
                  </a:moveTo>
                  <a:cubicBezTo>
                    <a:pt x="78954" y="123068"/>
                    <a:pt x="104659" y="3717"/>
                    <a:pt x="220337" y="46"/>
                  </a:cubicBezTo>
                  <a:cubicBezTo>
                    <a:pt x="336015" y="-3625"/>
                    <a:pt x="363557" y="214875"/>
                    <a:pt x="429658" y="308518"/>
                  </a:cubicBezTo>
                  <a:cubicBezTo>
                    <a:pt x="495759" y="402161"/>
                    <a:pt x="495758" y="567414"/>
                    <a:pt x="616944" y="561906"/>
                  </a:cubicBezTo>
                  <a:cubicBezTo>
                    <a:pt x="738130" y="556398"/>
                    <a:pt x="750983" y="411343"/>
                    <a:pt x="826265" y="275469"/>
                  </a:cubicBez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45" name="Tizenkét ágú csillag 7"/>
            <p:cNvSpPr/>
            <p:nvPr/>
          </p:nvSpPr>
          <p:spPr>
            <a:xfrm>
              <a:off x="5215410" y="1765473"/>
              <a:ext cx="360000" cy="360000"/>
            </a:xfrm>
            <a:prstGeom prst="star12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6" name="Folyamatábra: Közvetlen elérésű tárolás 45"/>
            <p:cNvSpPr/>
            <p:nvPr/>
          </p:nvSpPr>
          <p:spPr>
            <a:xfrm rot="10499248">
              <a:off x="7825610" y="1775157"/>
              <a:ext cx="826265" cy="377668"/>
            </a:xfrm>
            <a:prstGeom prst="flowChartMagneticDrum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47" name="Folyamatábra: Közvetlen elérésű tárolás 46"/>
            <p:cNvSpPr/>
            <p:nvPr/>
          </p:nvSpPr>
          <p:spPr>
            <a:xfrm rot="11407590">
              <a:off x="7805600" y="2332681"/>
              <a:ext cx="826265" cy="377668"/>
            </a:xfrm>
            <a:prstGeom prst="flowChartMagneticDrum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 dirty="0">
                  <a:solidFill>
                    <a:srgbClr val="00B050"/>
                  </a:solidFill>
                </a:rPr>
                <a:t>B</a:t>
              </a:r>
            </a:p>
          </p:txBody>
        </p:sp>
        <p:cxnSp>
          <p:nvCxnSpPr>
            <p:cNvPr id="48" name="Egyenes összekötő nyíllal 47"/>
            <p:cNvCxnSpPr/>
            <p:nvPr/>
          </p:nvCxnSpPr>
          <p:spPr>
            <a:xfrm>
              <a:off x="5366514" y="1958664"/>
              <a:ext cx="2658838" cy="173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nyíllal 48"/>
            <p:cNvCxnSpPr/>
            <p:nvPr/>
          </p:nvCxnSpPr>
          <p:spPr>
            <a:xfrm>
              <a:off x="5366001" y="2410676"/>
              <a:ext cx="2640959" cy="8662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zövegdoboz 50"/>
            <p:cNvSpPr txBox="1"/>
            <p:nvPr/>
          </p:nvSpPr>
          <p:spPr>
            <a:xfrm rot="170906">
              <a:off x="6440335" y="23669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L</a:t>
              </a:r>
            </a:p>
          </p:txBody>
        </p:sp>
        <p:sp>
          <p:nvSpPr>
            <p:cNvPr id="52" name="Bal oldali kapcsos zárójel 51"/>
            <p:cNvSpPr/>
            <p:nvPr/>
          </p:nvSpPr>
          <p:spPr>
            <a:xfrm rot="10800000">
              <a:off x="8666795" y="1901929"/>
              <a:ext cx="214312" cy="722110"/>
            </a:xfrm>
            <a:prstGeom prst="leftBrace">
              <a:avLst>
                <a:gd name="adj1" fmla="val 43889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lt1"/>
                </a:solidFill>
              </a:endParaRPr>
            </a:p>
          </p:txBody>
        </p:sp>
        <p:sp>
          <p:nvSpPr>
            <p:cNvPr id="53" name="Szövegdoboz 52"/>
            <p:cNvSpPr txBox="1"/>
            <p:nvPr/>
          </p:nvSpPr>
          <p:spPr>
            <a:xfrm>
              <a:off x="8815064" y="204284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d</a:t>
              </a:r>
            </a:p>
          </p:txBody>
        </p:sp>
        <p:cxnSp>
          <p:nvCxnSpPr>
            <p:cNvPr id="54" name="Egyenes összekötő nyíllal 53"/>
            <p:cNvCxnSpPr/>
            <p:nvPr/>
          </p:nvCxnSpPr>
          <p:spPr>
            <a:xfrm flipV="1">
              <a:off x="5366001" y="1976023"/>
              <a:ext cx="2659351" cy="4272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nyíllal 54"/>
            <p:cNvCxnSpPr/>
            <p:nvPr/>
          </p:nvCxnSpPr>
          <p:spPr>
            <a:xfrm>
              <a:off x="5366001" y="1963991"/>
              <a:ext cx="2640959" cy="53331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Szövegdoboz 57"/>
            <p:cNvSpPr txBox="1"/>
            <p:nvPr/>
          </p:nvSpPr>
          <p:spPr>
            <a:xfrm rot="170906">
              <a:off x="6424866" y="158169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solidFill>
                    <a:schemeClr val="bg2"/>
                  </a:solidFill>
                </a:rPr>
                <a:t>k</a:t>
              </a:r>
            </a:p>
          </p:txBody>
        </p:sp>
        <p:sp>
          <p:nvSpPr>
            <p:cNvPr id="59" name="Ellipszis 58"/>
            <p:cNvSpPr/>
            <p:nvPr/>
          </p:nvSpPr>
          <p:spPr>
            <a:xfrm>
              <a:off x="5341948" y="191075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60" name="Ellipszis 59"/>
            <p:cNvSpPr/>
            <p:nvPr/>
          </p:nvSpPr>
          <p:spPr>
            <a:xfrm>
              <a:off x="5332953" y="235113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62" name="Bal oldali kapcsos zárójel 61"/>
            <p:cNvSpPr/>
            <p:nvPr/>
          </p:nvSpPr>
          <p:spPr>
            <a:xfrm rot="10800000">
              <a:off x="5435101" y="1976131"/>
              <a:ext cx="81254" cy="427151"/>
            </a:xfrm>
            <a:prstGeom prst="leftBrace">
              <a:avLst>
                <a:gd name="adj1" fmla="val 47797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lt1"/>
                </a:solidFill>
              </a:endParaRPr>
            </a:p>
          </p:txBody>
        </p:sp>
        <p:sp>
          <p:nvSpPr>
            <p:cNvPr id="63" name="Szövegdoboz 62"/>
            <p:cNvSpPr txBox="1"/>
            <p:nvPr/>
          </p:nvSpPr>
          <p:spPr>
            <a:xfrm>
              <a:off x="5445803" y="195393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/>
                <a:t>R</a:t>
              </a:r>
            </a:p>
          </p:txBody>
        </p:sp>
      </p:grp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7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01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65253"/>
            <a:ext cx="9144000" cy="841224"/>
          </a:xfrm>
        </p:spPr>
        <p:txBody>
          <a:bodyPr/>
          <a:lstStyle/>
          <a:p>
            <a:pPr algn="ctr"/>
            <a:r>
              <a:rPr lang="hu-HU" dirty="0"/>
              <a:t>A HBT-effektus két klasszikus pontforrással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1247443"/>
                <a:ext cx="8856662" cy="4985385"/>
              </a:xfrm>
            </p:spPr>
            <p:txBody>
              <a:bodyPr/>
              <a:lstStyle/>
              <a:p>
                <a:pPr>
                  <a:spcBef>
                    <a:spcPts val="800"/>
                  </a:spcBef>
                </a:pPr>
                <a:r>
                  <a:rPr lang="hu-HU" dirty="0"/>
                  <a:t>Az intenzitások szorzatának időátlaga mást mutat: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A pillanatnyi amplitúdó négyzete: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𝑏𝐴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𝑎𝐴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pPr marL="0" indent="0">
                  <a:spcBef>
                    <a:spcPts val="800"/>
                  </a:spcBef>
                  <a:buNone/>
                </a:pPr>
                <a:r>
                  <a:rPr lang="hu-HU" dirty="0"/>
                  <a:t>emiatt a fázisok egy-egy tagban kiesnek</a:t>
                </a:r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Végül az alábbi adódik: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hu-HU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𝑎𝐴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𝑏𝐴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𝑎𝐵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𝑏𝐵</m:t>
                              </m:r>
                            </m:sub>
                          </m:s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Geometria: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𝑎𝐴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𝑏𝐴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𝑎𝐵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𝑏𝐵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𝑘𝑅𝑑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hu-HU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Azaz innen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u-HU" dirty="0"/>
                  <a:t> és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u-HU" dirty="0"/>
                  <a:t> esetén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hu-HU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1247443"/>
                <a:ext cx="8856662" cy="4985385"/>
              </a:xfrm>
              <a:blipFill>
                <a:blip r:embed="rId2"/>
                <a:stretch>
                  <a:fillRect l="-895" t="-8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Csoportba foglalás 23"/>
          <p:cNvGrpSpPr/>
          <p:nvPr/>
        </p:nvGrpSpPr>
        <p:grpSpPr>
          <a:xfrm>
            <a:off x="4926198" y="5172838"/>
            <a:ext cx="4217802" cy="1246920"/>
            <a:chOff x="4953450" y="1581698"/>
            <a:chExt cx="4217802" cy="1246920"/>
          </a:xfrm>
        </p:grpSpPr>
        <p:sp>
          <p:nvSpPr>
            <p:cNvPr id="26" name="Szövegdoboz 25"/>
            <p:cNvSpPr txBox="1"/>
            <p:nvPr/>
          </p:nvSpPr>
          <p:spPr>
            <a:xfrm>
              <a:off x="4977693" y="22093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b</a:t>
              </a: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4953450" y="1751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a</a:t>
              </a:r>
            </a:p>
          </p:txBody>
        </p:sp>
        <p:sp>
          <p:nvSpPr>
            <p:cNvPr id="28" name="Tizenkét ágú csillag 7"/>
            <p:cNvSpPr/>
            <p:nvPr/>
          </p:nvSpPr>
          <p:spPr>
            <a:xfrm>
              <a:off x="5199394" y="2211861"/>
              <a:ext cx="360000" cy="360000"/>
            </a:xfrm>
            <a:prstGeom prst="star12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9" name="Szabadkézi sokszög 6"/>
            <p:cNvSpPr/>
            <p:nvPr/>
          </p:nvSpPr>
          <p:spPr>
            <a:xfrm>
              <a:off x="6054821" y="1780887"/>
              <a:ext cx="826265" cy="339525"/>
            </a:xfrm>
            <a:custGeom>
              <a:avLst/>
              <a:gdLst>
                <a:gd name="connsiteX0" fmla="*/ 0 w 793214"/>
                <a:gd name="connsiteY0" fmla="*/ 275696 h 573212"/>
                <a:gd name="connsiteX1" fmla="*/ 231354 w 793214"/>
                <a:gd name="connsiteY1" fmla="*/ 274 h 573212"/>
                <a:gd name="connsiteX2" fmla="*/ 440675 w 793214"/>
                <a:gd name="connsiteY2" fmla="*/ 319763 h 573212"/>
                <a:gd name="connsiteX3" fmla="*/ 583894 w 793214"/>
                <a:gd name="connsiteY3" fmla="*/ 573151 h 573212"/>
                <a:gd name="connsiteX4" fmla="*/ 793214 w 793214"/>
                <a:gd name="connsiteY4" fmla="*/ 297730 h 573212"/>
                <a:gd name="connsiteX0" fmla="*/ 0 w 793214"/>
                <a:gd name="connsiteY0" fmla="*/ 275696 h 573212"/>
                <a:gd name="connsiteX1" fmla="*/ 231354 w 793214"/>
                <a:gd name="connsiteY1" fmla="*/ 274 h 573212"/>
                <a:gd name="connsiteX2" fmla="*/ 429658 w 793214"/>
                <a:gd name="connsiteY2" fmla="*/ 319763 h 573212"/>
                <a:gd name="connsiteX3" fmla="*/ 583894 w 793214"/>
                <a:gd name="connsiteY3" fmla="*/ 573151 h 573212"/>
                <a:gd name="connsiteX4" fmla="*/ 793214 w 793214"/>
                <a:gd name="connsiteY4" fmla="*/ 297730 h 573212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58389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231354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5696 h 573286"/>
                <a:gd name="connsiteX1" fmla="*/ 165253 w 826265"/>
                <a:gd name="connsiteY1" fmla="*/ 274 h 573286"/>
                <a:gd name="connsiteX2" fmla="*/ 429658 w 826265"/>
                <a:gd name="connsiteY2" fmla="*/ 319763 h 573286"/>
                <a:gd name="connsiteX3" fmla="*/ 616944 w 826265"/>
                <a:gd name="connsiteY3" fmla="*/ 573151 h 573286"/>
                <a:gd name="connsiteX4" fmla="*/ 826265 w 826265"/>
                <a:gd name="connsiteY4" fmla="*/ 286714 h 573286"/>
                <a:gd name="connsiteX0" fmla="*/ 0 w 826265"/>
                <a:gd name="connsiteY0" fmla="*/ 276070 h 573660"/>
                <a:gd name="connsiteX1" fmla="*/ 165253 w 826265"/>
                <a:gd name="connsiteY1" fmla="*/ 648 h 573660"/>
                <a:gd name="connsiteX2" fmla="*/ 429658 w 826265"/>
                <a:gd name="connsiteY2" fmla="*/ 320137 h 573660"/>
                <a:gd name="connsiteX3" fmla="*/ 616944 w 826265"/>
                <a:gd name="connsiteY3" fmla="*/ 573525 h 573660"/>
                <a:gd name="connsiteX4" fmla="*/ 826265 w 826265"/>
                <a:gd name="connsiteY4" fmla="*/ 287088 h 573660"/>
                <a:gd name="connsiteX0" fmla="*/ 0 w 826265"/>
                <a:gd name="connsiteY0" fmla="*/ 265079 h 562668"/>
                <a:gd name="connsiteX1" fmla="*/ 220337 w 826265"/>
                <a:gd name="connsiteY1" fmla="*/ 674 h 562668"/>
                <a:gd name="connsiteX2" fmla="*/ 429658 w 826265"/>
                <a:gd name="connsiteY2" fmla="*/ 309146 h 562668"/>
                <a:gd name="connsiteX3" fmla="*/ 616944 w 826265"/>
                <a:gd name="connsiteY3" fmla="*/ 562534 h 562668"/>
                <a:gd name="connsiteX4" fmla="*/ 826265 w 826265"/>
                <a:gd name="connsiteY4" fmla="*/ 276097 h 562668"/>
                <a:gd name="connsiteX0" fmla="*/ 0 w 826265"/>
                <a:gd name="connsiteY0" fmla="*/ 264451 h 562040"/>
                <a:gd name="connsiteX1" fmla="*/ 220337 w 826265"/>
                <a:gd name="connsiteY1" fmla="*/ 46 h 562040"/>
                <a:gd name="connsiteX2" fmla="*/ 429658 w 826265"/>
                <a:gd name="connsiteY2" fmla="*/ 308518 h 562040"/>
                <a:gd name="connsiteX3" fmla="*/ 616944 w 826265"/>
                <a:gd name="connsiteY3" fmla="*/ 561906 h 562040"/>
                <a:gd name="connsiteX4" fmla="*/ 826265 w 826265"/>
                <a:gd name="connsiteY4" fmla="*/ 275469 h 56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265" h="562040">
                  <a:moveTo>
                    <a:pt x="0" y="264451"/>
                  </a:moveTo>
                  <a:cubicBezTo>
                    <a:pt x="78954" y="123068"/>
                    <a:pt x="104659" y="3717"/>
                    <a:pt x="220337" y="46"/>
                  </a:cubicBezTo>
                  <a:cubicBezTo>
                    <a:pt x="336015" y="-3625"/>
                    <a:pt x="363557" y="214875"/>
                    <a:pt x="429658" y="308518"/>
                  </a:cubicBezTo>
                  <a:cubicBezTo>
                    <a:pt x="495759" y="402161"/>
                    <a:pt x="495758" y="567414"/>
                    <a:pt x="616944" y="561906"/>
                  </a:cubicBezTo>
                  <a:cubicBezTo>
                    <a:pt x="738130" y="556398"/>
                    <a:pt x="750983" y="411343"/>
                    <a:pt x="826265" y="275469"/>
                  </a:cubicBezTo>
                </a:path>
              </a:pathLst>
            </a:cu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30" name="Tizenkét ágú csillag 7"/>
            <p:cNvSpPr/>
            <p:nvPr/>
          </p:nvSpPr>
          <p:spPr>
            <a:xfrm>
              <a:off x="5215410" y="1765473"/>
              <a:ext cx="360000" cy="360000"/>
            </a:xfrm>
            <a:prstGeom prst="star12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1" name="Folyamatábra: Közvetlen elérésű tárolás 30"/>
            <p:cNvSpPr/>
            <p:nvPr/>
          </p:nvSpPr>
          <p:spPr>
            <a:xfrm rot="10499248">
              <a:off x="7825610" y="1775157"/>
              <a:ext cx="826265" cy="377668"/>
            </a:xfrm>
            <a:prstGeom prst="flowChartMagneticDrum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2" name="Folyamatábra: Közvetlen elérésű tárolás 31"/>
            <p:cNvSpPr/>
            <p:nvPr/>
          </p:nvSpPr>
          <p:spPr>
            <a:xfrm rot="11407590">
              <a:off x="7805600" y="2332681"/>
              <a:ext cx="826265" cy="377668"/>
            </a:xfrm>
            <a:prstGeom prst="flowChartMagneticDrum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400" dirty="0">
                  <a:solidFill>
                    <a:srgbClr val="00B050"/>
                  </a:solidFill>
                </a:rPr>
                <a:t>B</a:t>
              </a:r>
            </a:p>
          </p:txBody>
        </p:sp>
        <p:cxnSp>
          <p:nvCxnSpPr>
            <p:cNvPr id="33" name="Egyenes összekötő nyíllal 32"/>
            <p:cNvCxnSpPr/>
            <p:nvPr/>
          </p:nvCxnSpPr>
          <p:spPr>
            <a:xfrm>
              <a:off x="5366514" y="1958664"/>
              <a:ext cx="2658838" cy="173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nyíllal 33"/>
            <p:cNvCxnSpPr/>
            <p:nvPr/>
          </p:nvCxnSpPr>
          <p:spPr>
            <a:xfrm>
              <a:off x="5366001" y="2410676"/>
              <a:ext cx="2640959" cy="8662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zövegdoboz 34"/>
            <p:cNvSpPr txBox="1"/>
            <p:nvPr/>
          </p:nvSpPr>
          <p:spPr>
            <a:xfrm rot="170906">
              <a:off x="6440335" y="23669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L</a:t>
              </a:r>
            </a:p>
          </p:txBody>
        </p:sp>
        <p:sp>
          <p:nvSpPr>
            <p:cNvPr id="36" name="Bal oldali kapcsos zárójel 35"/>
            <p:cNvSpPr/>
            <p:nvPr/>
          </p:nvSpPr>
          <p:spPr>
            <a:xfrm rot="10800000">
              <a:off x="8666795" y="1901929"/>
              <a:ext cx="214312" cy="722110"/>
            </a:xfrm>
            <a:prstGeom prst="leftBrace">
              <a:avLst>
                <a:gd name="adj1" fmla="val 43889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lt1"/>
                </a:solidFill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8815064" y="204284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/>
                <a:t>d</a:t>
              </a:r>
            </a:p>
          </p:txBody>
        </p:sp>
        <p:cxnSp>
          <p:nvCxnSpPr>
            <p:cNvPr id="38" name="Egyenes összekötő nyíllal 37"/>
            <p:cNvCxnSpPr/>
            <p:nvPr/>
          </p:nvCxnSpPr>
          <p:spPr>
            <a:xfrm flipV="1">
              <a:off x="5366001" y="1976023"/>
              <a:ext cx="2659351" cy="4272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nyíllal 38"/>
            <p:cNvCxnSpPr/>
            <p:nvPr/>
          </p:nvCxnSpPr>
          <p:spPr>
            <a:xfrm>
              <a:off x="5366001" y="1963991"/>
              <a:ext cx="2640959" cy="53331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zövegdoboz 39"/>
            <p:cNvSpPr txBox="1"/>
            <p:nvPr/>
          </p:nvSpPr>
          <p:spPr>
            <a:xfrm rot="170906">
              <a:off x="6424866" y="158169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solidFill>
                    <a:schemeClr val="bg2"/>
                  </a:solidFill>
                </a:rPr>
                <a:t>k</a:t>
              </a:r>
            </a:p>
          </p:txBody>
        </p:sp>
        <p:sp>
          <p:nvSpPr>
            <p:cNvPr id="41" name="Ellipszis 40"/>
            <p:cNvSpPr/>
            <p:nvPr/>
          </p:nvSpPr>
          <p:spPr>
            <a:xfrm>
              <a:off x="5341948" y="1910751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42" name="Ellipszis 41"/>
            <p:cNvSpPr/>
            <p:nvPr/>
          </p:nvSpPr>
          <p:spPr>
            <a:xfrm>
              <a:off x="5332953" y="2351135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/>
            </a:p>
          </p:txBody>
        </p:sp>
        <p:sp>
          <p:nvSpPr>
            <p:cNvPr id="43" name="Bal oldali kapcsos zárójel 42"/>
            <p:cNvSpPr/>
            <p:nvPr/>
          </p:nvSpPr>
          <p:spPr>
            <a:xfrm rot="10800000">
              <a:off x="5435101" y="1976131"/>
              <a:ext cx="81254" cy="427151"/>
            </a:xfrm>
            <a:prstGeom prst="leftBrace">
              <a:avLst>
                <a:gd name="adj1" fmla="val 47797"/>
                <a:gd name="adj2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>
                <a:solidFill>
                  <a:schemeClr val="lt1"/>
                </a:solidFill>
              </a:endParaRPr>
            </a:p>
          </p:txBody>
        </p:sp>
        <p:sp>
          <p:nvSpPr>
            <p:cNvPr id="44" name="Szövegdoboz 43"/>
            <p:cNvSpPr txBox="1"/>
            <p:nvPr/>
          </p:nvSpPr>
          <p:spPr>
            <a:xfrm>
              <a:off x="5445803" y="195393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/>
                <a:t>R</a:t>
              </a:r>
            </a:p>
          </p:txBody>
        </p:sp>
      </p:grp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8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76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165253"/>
            <a:ext cx="8388349" cy="841224"/>
          </a:xfrm>
        </p:spPr>
        <p:txBody>
          <a:bodyPr/>
          <a:lstStyle/>
          <a:p>
            <a:r>
              <a:rPr lang="hu-HU" dirty="0" err="1"/>
              <a:t>HBT-effektus</a:t>
            </a:r>
            <a:r>
              <a:rPr lang="hu-HU" dirty="0"/>
              <a:t> két kvantumos forrás esetén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269023"/>
                <a:ext cx="8307388" cy="5232158"/>
              </a:xfrm>
            </p:spPr>
            <p:txBody>
              <a:bodyPr/>
              <a:lstStyle/>
              <a:p>
                <a:pPr marL="363538" indent="-363538">
                  <a:spcBef>
                    <a:spcPts val="800"/>
                  </a:spcBef>
                </a:pPr>
                <a:r>
                  <a:rPr lang="hu-HU" dirty="0"/>
                  <a:t>Egyrészecske hullámfüggvények</a:t>
                </a:r>
                <a:br>
                  <a:rPr lang="hu-HU" dirty="0"/>
                </a:b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hu-HU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𝑖𝑘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p>
                    </m:sSup>
                  </m:oMath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 err="1"/>
                  <a:t>Kétrészecske</a:t>
                </a:r>
                <a:r>
                  <a:rPr lang="hu-HU" dirty="0"/>
                  <a:t> hullámfüggvény:</a:t>
                </a:r>
              </a:p>
              <a:p>
                <a:pPr marL="363538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hu-H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hu-H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hu-HU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hu-HU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hu-HU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Innen az átlagos kétrészecske valószínűségsűrűség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m:rPr>
                                  <m:sty m:val="p"/>
                                </m:rPr>
                                <a:rPr lang="hu-HU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Innen a klasszikus esethez hasonlóan az eredmény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>
                                              <a:latin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hu-HU" dirty="0"/>
              </a:p>
              <a:p>
                <a:pPr>
                  <a:spcBef>
                    <a:spcPts val="800"/>
                  </a:spcBef>
                </a:pPr>
                <a:r>
                  <a:rPr lang="hu-HU" dirty="0"/>
                  <a:t>Hiányzik az ½ faktor!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269023"/>
                <a:ext cx="8307388" cy="5232158"/>
              </a:xfrm>
              <a:blipFill>
                <a:blip r:embed="rId2"/>
                <a:stretch>
                  <a:fillRect l="-1027" t="-8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89" y="1165999"/>
            <a:ext cx="3459296" cy="1733564"/>
          </a:xfrm>
          <a:prstGeom prst="rect">
            <a:avLst/>
          </a:prstGeom>
        </p:spPr>
      </p:pic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/>
              <a:t>Csanád Máté, SZFI szeminárium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CAB5-9377-4563-B734-2184629504F6}" type="slidenum">
              <a:rPr lang="hu-HU" smtClean="0"/>
              <a:pPr/>
              <a:t>9</a:t>
            </a:fld>
            <a:r>
              <a:rPr lang="hu-HU"/>
              <a:t>/40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1977564"/>
      </p:ext>
    </p:extLst>
  </p:cSld>
  <p:clrMapOvr>
    <a:masterClrMapping/>
  </p:clrMapOvr>
</p:sld>
</file>

<file path=ppt/theme/theme1.xml><?xml version="1.0" encoding="utf-8"?>
<a:theme xmlns:a="http://schemas.openxmlformats.org/drawingml/2006/main" name="mts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mutató3" id="{F630D7E3-B767-4304-B378-4A0D60F55B10}" vid="{89D692B7-DD55-4397-B886-AF472AAE51D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</Template>
  <TotalTime>417</TotalTime>
  <Words>3785</Words>
  <Application>Microsoft Office PowerPoint</Application>
  <PresentationFormat>Diavetítés a képernyőre (4:3 oldalarány)</PresentationFormat>
  <Paragraphs>656</Paragraphs>
  <Slides>49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8" baseType="lpstr">
      <vt:lpstr>Arial</vt:lpstr>
      <vt:lpstr>Bookman Old Style</vt:lpstr>
      <vt:lpstr>Calibri</vt:lpstr>
      <vt:lpstr>Calibri (Szövegtörzs)</vt:lpstr>
      <vt:lpstr>Cambria Math</vt:lpstr>
      <vt:lpstr>Gill Sans MT</vt:lpstr>
      <vt:lpstr>Symbol</vt:lpstr>
      <vt:lpstr>Verdana</vt:lpstr>
      <vt:lpstr>mts</vt:lpstr>
      <vt:lpstr>Femtoszkópia, avagy  kvantumstatisztikus korrelációk a nagyenergiás fizikában</vt:lpstr>
      <vt:lpstr>Az előadás vázlata</vt:lpstr>
      <vt:lpstr>Az előadás vázlata</vt:lpstr>
      <vt:lpstr>Egy meglepő felfedezés: a HBT-korreláció</vt:lpstr>
      <vt:lpstr>A HBT-effektus</vt:lpstr>
      <vt:lpstr>A tudatlanság néha áldás</vt:lpstr>
      <vt:lpstr>A HBT-effektus két klasszikus pontforrással</vt:lpstr>
      <vt:lpstr>A HBT-effektus két klasszikus pontforrással</vt:lpstr>
      <vt:lpstr>HBT-effektus két kvantumos forrás esetén</vt:lpstr>
      <vt:lpstr>Klasszikus vs kvantumos leírás</vt:lpstr>
      <vt:lpstr>Random tér hatása a HBT korrelációra</vt:lpstr>
      <vt:lpstr>A korrelációk erőssége: eltérő jóslatok</vt:lpstr>
      <vt:lpstr>Bose–Einstein-korreláció, kiterjedt források</vt:lpstr>
      <vt:lpstr>Bose–Einstein-korrelációk és femtoszkópia</vt:lpstr>
      <vt:lpstr>Az előadás vázlata</vt:lpstr>
      <vt:lpstr>Ősrobbanás a laborban</vt:lpstr>
      <vt:lpstr>Az erős kölcsönhatás fázisdiagramja</vt:lpstr>
      <vt:lpstr>Mini ősrobbanások</vt:lpstr>
      <vt:lpstr>Mit észlelünk mindebből?</vt:lpstr>
      <vt:lpstr>Az ütközések téridőbeli lefolyása</vt:lpstr>
      <vt:lpstr>Az előadás vázlata</vt:lpstr>
      <vt:lpstr>Femtoszkópia a nagyenergiás fizikában</vt:lpstr>
      <vt:lpstr>Egy realisztikus forrásfüggvény</vt:lpstr>
      <vt:lpstr>Mi van a fenti, egyszerűsített képen túl?</vt:lpstr>
      <vt:lpstr>Az előadás vázlata</vt:lpstr>
      <vt:lpstr>Rezonanciabomlások</vt:lpstr>
      <vt:lpstr>A korrelációk erősségének (λ) módosulása </vt:lpstr>
      <vt:lpstr>A HBT korreláció és a királis szimmetria</vt:lpstr>
      <vt:lpstr>A korrelációk erőssége: mérések</vt:lpstr>
      <vt:lpstr>Az előadás vázlata</vt:lpstr>
      <vt:lpstr>Az out-side-long rendszer, a HBT sugarak</vt:lpstr>
      <vt:lpstr>A kibocsátás időtartama</vt:lpstr>
      <vt:lpstr>Elsőrendű fázisátalakulás kizárva!</vt:lpstr>
      <vt:lpstr>A kvark-hadron fázistérkép még egyszer</vt:lpstr>
      <vt:lpstr>Másodrendű fázisátalakulás?</vt:lpstr>
      <vt:lpstr>Másodrendű fázisátalakulás vs HBT</vt:lpstr>
      <vt:lpstr>Lévy korrelációs függvények mérése</vt:lpstr>
      <vt:lpstr>A kritikus pont keresése vs HBT</vt:lpstr>
      <vt:lpstr>Összegzés</vt:lpstr>
      <vt:lpstr>Köszönöm a figyelmet!</vt:lpstr>
      <vt:lpstr>A HBT effektus geometriája</vt:lpstr>
      <vt:lpstr>Hogyan mérjük a korrelációs függvényt?</vt:lpstr>
      <vt:lpstr>A mérés kihívásai: splitting/merging</vt:lpstr>
      <vt:lpstr>A mérés kihívásai: háttérkeverés</vt:lpstr>
      <vt:lpstr>A HBT sugarak részecske- és impulzusfüggése</vt:lpstr>
      <vt:lpstr>A HBT sugarak méretfüggés</vt:lpstr>
      <vt:lpstr>A HBT sugarak méretfüggése</vt:lpstr>
      <vt:lpstr>Példa 3D korrelációs függvények</vt:lpstr>
      <vt:lpstr>Végállapoti kölcsönhatások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Kvantumstatisztikus korrelációk a nagyenergiás fizikában</dc:title>
  <dc:creator>Csanad Mate</dc:creator>
  <cp:lastModifiedBy>Csanad Mate</cp:lastModifiedBy>
  <cp:revision>51</cp:revision>
  <dcterms:created xsi:type="dcterms:W3CDTF">2016-10-24T19:18:17Z</dcterms:created>
  <dcterms:modified xsi:type="dcterms:W3CDTF">2016-11-15T07:50:11Z</dcterms:modified>
</cp:coreProperties>
</file>