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256" r:id="rId2"/>
    <p:sldId id="318" r:id="rId3"/>
    <p:sldId id="336" r:id="rId4"/>
    <p:sldId id="329" r:id="rId5"/>
    <p:sldId id="346" r:id="rId6"/>
    <p:sldId id="262" r:id="rId7"/>
    <p:sldId id="384" r:id="rId8"/>
    <p:sldId id="388" r:id="rId9"/>
    <p:sldId id="264" r:id="rId10"/>
    <p:sldId id="267" r:id="rId11"/>
    <p:sldId id="405" r:id="rId12"/>
    <p:sldId id="423" r:id="rId13"/>
    <p:sldId id="407" r:id="rId14"/>
    <p:sldId id="370" r:id="rId15"/>
    <p:sldId id="375" r:id="rId16"/>
    <p:sldId id="420" r:id="rId17"/>
    <p:sldId id="422" r:id="rId18"/>
    <p:sldId id="404" r:id="rId19"/>
    <p:sldId id="402" r:id="rId20"/>
    <p:sldId id="408" r:id="rId21"/>
    <p:sldId id="409" r:id="rId22"/>
    <p:sldId id="345" r:id="rId23"/>
    <p:sldId id="421" r:id="rId24"/>
    <p:sldId id="353" r:id="rId25"/>
    <p:sldId id="319" r:id="rId26"/>
    <p:sldId id="365" r:id="rId27"/>
    <p:sldId id="320" r:id="rId28"/>
    <p:sldId id="321" r:id="rId29"/>
    <p:sldId id="322" r:id="rId30"/>
    <p:sldId id="324" r:id="rId31"/>
    <p:sldId id="367" r:id="rId32"/>
    <p:sldId id="398" r:id="rId33"/>
    <p:sldId id="389" r:id="rId34"/>
    <p:sldId id="390" r:id="rId35"/>
    <p:sldId id="393" r:id="rId36"/>
    <p:sldId id="394" r:id="rId37"/>
    <p:sldId id="397" r:id="rId38"/>
    <p:sldId id="298" r:id="rId39"/>
    <p:sldId id="403" r:id="rId40"/>
    <p:sldId id="410" r:id="rId41"/>
    <p:sldId id="411" r:id="rId42"/>
    <p:sldId id="412" r:id="rId43"/>
    <p:sldId id="413" r:id="rId44"/>
    <p:sldId id="414" r:id="rId45"/>
    <p:sldId id="415" r:id="rId46"/>
    <p:sldId id="416" r:id="rId47"/>
    <p:sldId id="417" r:id="rId48"/>
    <p:sldId id="418" r:id="rId49"/>
    <p:sldId id="419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6366"/>
    <a:srgbClr val="00FF00"/>
    <a:srgbClr val="FF00FF"/>
    <a:srgbClr val="00FFFF"/>
    <a:srgbClr val="FFFF00"/>
    <a:srgbClr val="BBE0E3"/>
    <a:srgbClr val="FF33CC"/>
    <a:srgbClr val="0000FF"/>
    <a:srgbClr val="FF0000"/>
    <a:srgbClr val="002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E95CBB-2F19-438C-A727-8A4B1662E3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2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8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FE4BC-323B-488A-A0DD-863FB80FC47E}" type="slidenum">
              <a:rPr lang="en-US"/>
              <a:pPr/>
              <a:t>13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079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7AF53-AC86-43D7-8452-4D15EFE592A1}" type="slidenum">
              <a:rPr lang="en-US"/>
              <a:pPr/>
              <a:t>23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4246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6E8D75-CC78-439A-83E6-5E332C8AEF82}" type="slidenum">
              <a:rPr lang="en-US"/>
              <a:pPr/>
              <a:t>26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7549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4EA45-8166-4700-82A3-3A831F354AD6}" type="slidenum">
              <a:rPr lang="en-US"/>
              <a:pPr/>
              <a:t>27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solidFill>
            <a:srgbClr val="FFFFFF"/>
          </a:solidFill>
          <a:ln/>
        </p:spPr>
      </p:sp>
      <p:sp>
        <p:nvSpPr>
          <p:cNvPr id="880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4825" y="4318000"/>
            <a:ext cx="5856288" cy="4057650"/>
          </a:xfrm>
          <a:solidFill>
            <a:schemeClr val="accent1"/>
          </a:solidFill>
          <a:ln w="9360">
            <a:solidFill>
              <a:schemeClr val="tx1"/>
            </a:solidFill>
          </a:ln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3759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A7526A-9766-4D4A-B580-D71D5AE92843}" type="slidenum">
              <a:rPr lang="en-US"/>
              <a:pPr/>
              <a:t>31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4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74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9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/>
              <a:t> |</a:t>
            </a:r>
            <a:r>
              <a:rPr lang="hu-HU" dirty="0"/>
              <a:t> 21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/>
              <a:t> |</a:t>
            </a:r>
            <a:r>
              <a:rPr lang="hu-HU" dirty="0"/>
              <a:t> 21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7700" y="287338"/>
            <a:ext cx="7558088" cy="719137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7700" y="1438275"/>
            <a:ext cx="7773988" cy="2082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47700" y="3673475"/>
            <a:ext cx="7773988" cy="2082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/>
              <a:t> |</a:t>
            </a:r>
            <a:r>
              <a:rPr lang="hu-HU" dirty="0"/>
              <a:t> 21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205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Mintacím</a:t>
            </a:r>
            <a:r>
              <a:rPr lang="en-US" dirty="0"/>
              <a:t> </a:t>
            </a:r>
            <a:r>
              <a:rPr lang="en-US" dirty="0" err="1"/>
              <a:t>szerkesztése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38275"/>
            <a:ext cx="8421688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Mintaszöveg szerkesztése</a:t>
            </a:r>
            <a:endParaRPr lang="hu-HU"/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24625"/>
            <a:ext cx="4678362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rgbClr val="546366"/>
                </a:solidFill>
                <a:latin typeface="+mj-lt"/>
              </a:defRPr>
            </a:lvl1pPr>
          </a:lstStyle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26213"/>
            <a:ext cx="7921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546366"/>
                </a:solidFill>
                <a:latin typeface="+mj-lt"/>
              </a:defRPr>
            </a:lvl1pPr>
          </a:lstStyle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/>
              <a:t> |</a:t>
            </a:r>
            <a:r>
              <a:rPr lang="hu-HU" dirty="0"/>
              <a:t> 21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DD137B"/>
        </a:buClr>
        <a:buChar char="•"/>
        <a:defRPr sz="2200">
          <a:solidFill>
            <a:srgbClr val="546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463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Char char="•"/>
        <a:defRPr sz="2000">
          <a:solidFill>
            <a:srgbClr val="5463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2E63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csanad.web.elte.hu/phys/AuAu200_MIT.mp4" TargetMode="Externa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csanad.web.elte.hu/phys/LHC_movie_ATLAS_event.mov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240PGCMwV0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ms.elte.hu/" TargetMode="Externa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://phenix.elte.hu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f/f7/Meson-octet-small.svg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news.discovery.com/space/hot-plasma-big-bang-collider.html" TargetMode="External"/><Relationship Id="rId3" Type="http://schemas.openxmlformats.org/officeDocument/2006/relationships/hyperlink" Target="http://www.mta.hu/index.php?id=634&amp;no_cache=1&amp;backPid=390&amp;tt_news=120816&amp;cHash=34a46b4ddc" TargetMode="External"/><Relationship Id="rId7" Type="http://schemas.openxmlformats.org/officeDocument/2006/relationships/hyperlink" Target="http://www.usatoday.com/tech/science/2010-02-16-RHIC16_ST_N.htm" TargetMode="External"/><Relationship Id="rId2" Type="http://schemas.openxmlformats.org/officeDocument/2006/relationships/hyperlink" Target="http://www.hirado.hu/Hirek/2010/02/22/13/Magyar_kutatok_az_osrobbanas_utani_allapotot_vizsgalo_kiserletekben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ytimes.com/2010/02/16/science/16quark.html?ref=science&amp;pagewanted=all" TargetMode="External"/><Relationship Id="rId5" Type="http://schemas.openxmlformats.org/officeDocument/2006/relationships/hyperlink" Target="http://index.hu/tudomany/2010/02/15/a_legnagyobb_hoseg_a_nagy_bumm_ota/" TargetMode="External"/><Relationship Id="rId10" Type="http://schemas.openxmlformats.org/officeDocument/2006/relationships/hyperlink" Target="http://www.telegraph.co.uk/expat/expatnews/7256685/US-lab-reaches-Big-Bang-heat-of-four-trillion-degrees-Celsius.html" TargetMode="External"/><Relationship Id="rId4" Type="http://schemas.openxmlformats.org/officeDocument/2006/relationships/hyperlink" Target="http://www.origo.hu/tudomany/20100225-kvarkgluon-plazma-ujabb-eredmenyek-az-rhic-phenix-es-star-kiserletebol.htm" TargetMode="External"/><Relationship Id="rId9" Type="http://schemas.openxmlformats.org/officeDocument/2006/relationships/hyperlink" Target="http://www.gizmodo.com.au/2010/02/quark-soup-cooked-at-highest-temperature-in-a-lab-ever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7/Gluon-top-higgs.svg" TargetMode="External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hyperlink" Target="http://upload.wikimedia.org/wikipedia/commons/7/78/BosonFusion-Higgs.svg" TargetMode="Externa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412776"/>
            <a:ext cx="9144000" cy="3240088"/>
          </a:xfrm>
          <a:noFill/>
        </p:spPr>
        <p:txBody>
          <a:bodyPr/>
          <a:lstStyle/>
          <a:p>
            <a:r>
              <a:rPr lang="hu-HU" sz="2800" dirty="0">
                <a:latin typeface="Gill Sans MT" pitchFamily="34" charset="-18"/>
              </a:rPr>
              <a:t>Csanád Máté (ELTE, CERN, BNL)</a:t>
            </a:r>
            <a:endParaRPr lang="en-US" sz="2800" dirty="0">
              <a:latin typeface="Gill Sans MT" pitchFamily="34" charset="-18"/>
            </a:endParaRPr>
          </a:p>
          <a:p>
            <a:r>
              <a:rPr lang="hu-HU" sz="3400" b="1" dirty="0">
                <a:latin typeface="Gill Sans MT" pitchFamily="34" charset="-18"/>
              </a:rPr>
              <a:t>Részecskegyorsítókkal </a:t>
            </a:r>
            <a:br>
              <a:rPr lang="hu-HU" sz="3400" b="1" dirty="0">
                <a:latin typeface="Gill Sans MT" pitchFamily="34" charset="-18"/>
              </a:rPr>
            </a:br>
            <a:r>
              <a:rPr lang="hu-HU" sz="3400" b="1" dirty="0">
                <a:latin typeface="Gill Sans MT" pitchFamily="34" charset="-18"/>
              </a:rPr>
              <a:t>az Ősrobbanás nyomában</a:t>
            </a:r>
          </a:p>
        </p:txBody>
      </p:sp>
      <p:pic>
        <p:nvPicPr>
          <p:cNvPr id="2062" name="Picture 14" descr="http://scienceblogs.com/startswithabang/files/2011/05/LHC_hall_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7339"/>
            <a:ext cx="4032448" cy="3019973"/>
          </a:xfrm>
          <a:prstGeom prst="rect">
            <a:avLst/>
          </a:prstGeom>
          <a:noFill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412" y="3212976"/>
            <a:ext cx="393556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" y="1412776"/>
            <a:ext cx="1518044" cy="151804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59" y="1560869"/>
            <a:ext cx="965928" cy="94479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534492"/>
            <a:ext cx="1080894" cy="3963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noProof="1"/>
              <a:t>A maganyag megolvasztása</a:t>
            </a:r>
            <a:endParaRPr lang="hu-HU" sz="4400" noProof="1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9872" y="1556792"/>
            <a:ext cx="56515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dirty="0"/>
              <a:t>Nukleon-</a:t>
            </a:r>
            <a:r>
              <a:rPr lang="hu-HU" noProof="1"/>
              <a:t>olvasztás</a:t>
            </a:r>
          </a:p>
          <a:p>
            <a:pPr>
              <a:lnSpc>
                <a:spcPct val="90000"/>
              </a:lnSpc>
            </a:pPr>
            <a:r>
              <a:rPr lang="hu-HU" noProof="1"/>
              <a:t>Kvarkok bezárása</a:t>
            </a:r>
            <a:r>
              <a:rPr lang="hu-HU" dirty="0"/>
              <a:t>, </a:t>
            </a:r>
            <a:r>
              <a:rPr lang="hu-HU" noProof="1"/>
              <a:t>kiszabadítása</a:t>
            </a:r>
          </a:p>
          <a:p>
            <a:pPr>
              <a:lnSpc>
                <a:spcPct val="90000"/>
              </a:lnSpc>
            </a:pPr>
            <a:r>
              <a:rPr lang="hu-HU" noProof="1"/>
              <a:t>Hasonlat: jégből víz </a:t>
            </a:r>
            <a:r>
              <a:rPr lang="hu-HU" dirty="0"/>
              <a:t>vagy</a:t>
            </a:r>
            <a:r>
              <a:rPr lang="hu-HU" noProof="1"/>
              <a:t> gőz</a:t>
            </a:r>
            <a:endParaRPr lang="hu-HU" dirty="0"/>
          </a:p>
          <a:p>
            <a:pPr lvl="1">
              <a:lnSpc>
                <a:spcPct val="90000"/>
              </a:lnSpc>
            </a:pPr>
            <a:r>
              <a:rPr lang="hu-HU" sz="1800" dirty="0"/>
              <a:t>Szárazjég? Vízjég?</a:t>
            </a:r>
            <a:endParaRPr lang="hu-HU" sz="1800" noProof="1"/>
          </a:p>
          <a:p>
            <a:pPr>
              <a:lnSpc>
                <a:spcPct val="90000"/>
              </a:lnSpc>
            </a:pPr>
            <a:r>
              <a:rPr lang="hu-HU" noProof="1"/>
              <a:t>Nagy energiájú ütközéssel elérhető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3388"/>
            <a:ext cx="3994150" cy="982092"/>
          </a:xfrm>
          <a:prstGeom prst="rect">
            <a:avLst/>
          </a:prstGeom>
          <a:noFill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7838" y="4580880"/>
            <a:ext cx="4856162" cy="1656804"/>
          </a:xfrm>
          <a:prstGeom prst="rect">
            <a:avLst/>
          </a:prstGeom>
          <a:noFill/>
        </p:spPr>
      </p:pic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250825" y="4135339"/>
            <a:ext cx="3995738" cy="224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D137B"/>
              </a:buClr>
              <a:buFontTx/>
              <a:buChar char="•"/>
            </a:pPr>
            <a:r>
              <a:rPr lang="hu-HU" sz="2200" dirty="0">
                <a:solidFill>
                  <a:srgbClr val="546366"/>
                </a:solidFill>
                <a:latin typeface="Verdana" pitchFamily="34" charset="0"/>
              </a:rPr>
              <a:t>10</a:t>
            </a:r>
            <a:r>
              <a:rPr lang="hu-HU" sz="2200" baseline="30000" dirty="0">
                <a:solidFill>
                  <a:srgbClr val="546366"/>
                </a:solidFill>
                <a:latin typeface="Verdana" pitchFamily="34" charset="0"/>
              </a:rPr>
              <a:t>-22</a:t>
            </a:r>
            <a:r>
              <a:rPr lang="hu-HU" sz="2200" dirty="0">
                <a:solidFill>
                  <a:srgbClr val="546366"/>
                </a:solidFill>
                <a:latin typeface="Verdana" pitchFamily="34" charset="0"/>
              </a:rPr>
              <a:t> másodpercre létrejöhet az ősi anyag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D137B"/>
              </a:buClr>
              <a:buFontTx/>
              <a:buChar char="•"/>
            </a:pPr>
            <a:r>
              <a:rPr lang="hu-HU" sz="2200" dirty="0">
                <a:solidFill>
                  <a:srgbClr val="546366"/>
                </a:solidFill>
                <a:latin typeface="Verdana" pitchFamily="34" charset="0"/>
              </a:rPr>
              <a:t>Várakozás: gáz vagy folyadék?</a:t>
            </a:r>
            <a:endParaRPr lang="hu-HU" sz="2200" noProof="1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pic>
        <p:nvPicPr>
          <p:cNvPr id="11" name="Picture 5" descr="fazis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12776"/>
            <a:ext cx="2969014" cy="2461666"/>
          </a:xfrm>
          <a:prstGeom prst="rect">
            <a:avLst/>
          </a:prstGeom>
          <a:noFill/>
        </p:spPr>
      </p:pic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10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1006475"/>
          </a:xfrm>
        </p:spPr>
        <p:txBody>
          <a:bodyPr/>
          <a:lstStyle/>
          <a:p>
            <a:r>
              <a:rPr lang="hu-HU" dirty="0"/>
              <a:t>Mi történik a Kis Bumm során?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284037"/>
            <a:ext cx="8856662" cy="4767316"/>
          </a:xfrm>
        </p:spPr>
        <p:txBody>
          <a:bodyPr/>
          <a:lstStyle/>
          <a:p>
            <a:r>
              <a:rPr lang="hu-HU" dirty="0"/>
              <a:t>Kezdetben extrém magas hőmérséklet</a:t>
            </a:r>
          </a:p>
          <a:p>
            <a:r>
              <a:rPr lang="hu-HU" dirty="0"/>
              <a:t>Protonok, neutronok megolvadnak</a:t>
            </a:r>
          </a:p>
          <a:p>
            <a:r>
              <a:rPr lang="hu-HU" dirty="0"/>
              <a:t>Ősrobbanás utáni állapot jöhet újra létre</a:t>
            </a:r>
          </a:p>
          <a:p>
            <a:r>
              <a:rPr lang="hu-HU" dirty="0"/>
              <a:t>Kvarkanyag kiszabadul, </a:t>
            </a:r>
            <a:r>
              <a:rPr lang="hu-HU" dirty="0" err="1"/>
              <a:t>kvark-gluon-plazma</a:t>
            </a:r>
            <a:r>
              <a:rPr lang="hu-HU" dirty="0"/>
              <a:t> formájában</a:t>
            </a:r>
          </a:p>
          <a:p>
            <a:r>
              <a:rPr lang="hu-HU" dirty="0"/>
              <a:t>Ahogy lehűl, „</a:t>
            </a:r>
            <a:r>
              <a:rPr lang="hu-HU" dirty="0" err="1"/>
              <a:t>hadronokká</a:t>
            </a:r>
            <a:r>
              <a:rPr lang="hu-HU" dirty="0"/>
              <a:t> fagy” igen rövid idő alatt</a:t>
            </a:r>
          </a:p>
          <a:p>
            <a:r>
              <a:rPr lang="hu-HU" dirty="0"/>
              <a:t>A „kifagyott” részecskéket észleljük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20" y="3811836"/>
            <a:ext cx="6752608" cy="2525503"/>
          </a:xfrm>
          <a:prstGeom prst="rect">
            <a:avLst/>
          </a:prstGeom>
        </p:spPr>
      </p:pic>
      <p:sp>
        <p:nvSpPr>
          <p:cNvPr id="9" name="Élőláb helye 8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11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086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dirty="0"/>
              <a:t>Hogy képzeljünk el egy ütközést?</a:t>
            </a:r>
            <a:endParaRPr lang="en-US" sz="4400" dirty="0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5496" y="1268413"/>
            <a:ext cx="3456384" cy="5040907"/>
          </a:xfrm>
        </p:spPr>
        <p:txBody>
          <a:bodyPr/>
          <a:lstStyle/>
          <a:p>
            <a:r>
              <a:rPr lang="hu-HU" dirty="0"/>
              <a:t>Ütközés előtt: </a:t>
            </a:r>
            <a:r>
              <a:rPr lang="hu-HU" dirty="0">
                <a:solidFill>
                  <a:srgbClr val="013EEB"/>
                </a:solidFill>
              </a:rPr>
              <a:t>atommagok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Ütközés után: </a:t>
            </a:r>
            <a:r>
              <a:rPr lang="hu-HU" dirty="0">
                <a:solidFill>
                  <a:srgbClr val="FF0707"/>
                </a:solidFill>
              </a:rPr>
              <a:t>kvarkanyag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(10</a:t>
            </a:r>
            <a:r>
              <a:rPr lang="hu-HU" baseline="30000" dirty="0"/>
              <a:t>-22</a:t>
            </a:r>
            <a:r>
              <a:rPr lang="hu-HU" dirty="0"/>
              <a:t> mp-ig)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>majd észlelhető részecskék</a:t>
            </a:r>
            <a:br>
              <a:rPr lang="hu-HU" dirty="0"/>
            </a:br>
            <a:r>
              <a:rPr lang="hu-HU" dirty="0"/>
              <a:t>„felhője”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2B0593E-E452-4C01-853E-64DE25131F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    −     phenix.elte.hu      −      cms.elte.hu</a:t>
            </a:r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2B79076-DCE6-4EAE-8040-B9307A3EE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667" y1="21311" x2="23333" y2="76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5434" y="1252573"/>
            <a:ext cx="571580" cy="116221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5155AE8-92CD-40F8-9218-79BEABE94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487" y="2791219"/>
            <a:ext cx="552527" cy="12574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3BE312E-39E2-4938-8050-AD853378CC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91" b="95949" l="9620" r="89933">
                        <a14:foregroundMark x1="23266" y1="13859" x2="23266" y2="13859"/>
                        <a14:foregroundMark x1="51454" y1="7036" x2="51454" y2="7036"/>
                        <a14:foregroundMark x1="63758" y1="5330" x2="63758" y2="5330"/>
                        <a14:foregroundMark x1="51454" y1="90832" x2="51454" y2="90832"/>
                        <a14:foregroundMark x1="58389" y1="91471" x2="58389" y2="91471"/>
                        <a14:foregroundMark x1="37136" y1="95949" x2="37136" y2="95949"/>
                        <a14:foregroundMark x1="19016" y1="83582" x2="19016" y2="83582"/>
                        <a14:foregroundMark x1="12304" y1="78678" x2="12304" y2="78678"/>
                        <a14:foregroundMark x1="61745" y1="90832" x2="61745" y2="90832"/>
                        <a14:backgroundMark x1="29306" y1="60981" x2="29306" y2="60981"/>
                        <a14:backgroundMark x1="36018" y1="67591" x2="36018" y2="675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800" y="4928666"/>
            <a:ext cx="1429084" cy="1499419"/>
          </a:xfrm>
          <a:prstGeom prst="rect">
            <a:avLst/>
          </a:prstGeom>
        </p:spPr>
      </p:pic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3BDFF7CD-AFBE-4692-B2BE-6171EBEF4076}"/>
              </a:ext>
            </a:extLst>
          </p:cNvPr>
          <p:cNvCxnSpPr/>
          <p:nvPr/>
        </p:nvCxnSpPr>
        <p:spPr>
          <a:xfrm>
            <a:off x="2339752" y="1833679"/>
            <a:ext cx="288032" cy="0"/>
          </a:xfrm>
          <a:prstGeom prst="straightConnector1">
            <a:avLst/>
          </a:prstGeom>
          <a:ln w="38100">
            <a:solidFill>
              <a:srgbClr val="013E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5A30072B-8309-48EC-B6D2-ED7C584B4E0F}"/>
              </a:ext>
            </a:extLst>
          </p:cNvPr>
          <p:cNvCxnSpPr>
            <a:cxnSpLocks/>
          </p:cNvCxnSpPr>
          <p:nvPr/>
        </p:nvCxnSpPr>
        <p:spPr>
          <a:xfrm flipH="1">
            <a:off x="3059832" y="1792800"/>
            <a:ext cx="275873" cy="0"/>
          </a:xfrm>
          <a:prstGeom prst="straightConnector1">
            <a:avLst/>
          </a:prstGeom>
          <a:ln w="38100">
            <a:solidFill>
              <a:srgbClr val="013E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EB8D13A9-7122-4E4F-BBE8-35A5741C3751}"/>
              </a:ext>
            </a:extLst>
          </p:cNvPr>
          <p:cNvCxnSpPr>
            <a:cxnSpLocks/>
          </p:cNvCxnSpPr>
          <p:nvPr/>
        </p:nvCxnSpPr>
        <p:spPr>
          <a:xfrm>
            <a:off x="2951664" y="3429000"/>
            <a:ext cx="381851" cy="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8973D0D6-582D-4314-8F27-F2108D4989CE}"/>
              </a:ext>
            </a:extLst>
          </p:cNvPr>
          <p:cNvCxnSpPr>
            <a:cxnSpLocks/>
          </p:cNvCxnSpPr>
          <p:nvPr/>
        </p:nvCxnSpPr>
        <p:spPr>
          <a:xfrm flipH="1">
            <a:off x="2408925" y="3429000"/>
            <a:ext cx="311814" cy="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36233EEF-D109-4FD6-BAB2-ECBB6965E9B1}"/>
              </a:ext>
            </a:extLst>
          </p:cNvPr>
          <p:cNvCxnSpPr>
            <a:cxnSpLocks/>
          </p:cNvCxnSpPr>
          <p:nvPr/>
        </p:nvCxnSpPr>
        <p:spPr>
          <a:xfrm flipV="1">
            <a:off x="2935639" y="2886526"/>
            <a:ext cx="309625" cy="204976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31D862BF-09C7-4FED-A7D1-0F1AC1A22C1D}"/>
              </a:ext>
            </a:extLst>
          </p:cNvPr>
          <p:cNvCxnSpPr>
            <a:cxnSpLocks/>
          </p:cNvCxnSpPr>
          <p:nvPr/>
        </p:nvCxnSpPr>
        <p:spPr>
          <a:xfrm>
            <a:off x="2958182" y="3797619"/>
            <a:ext cx="264537" cy="185098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563DA841-B631-4996-81F0-BCA04130F002}"/>
              </a:ext>
            </a:extLst>
          </p:cNvPr>
          <p:cNvCxnSpPr>
            <a:cxnSpLocks/>
          </p:cNvCxnSpPr>
          <p:nvPr/>
        </p:nvCxnSpPr>
        <p:spPr>
          <a:xfrm flipH="1" flipV="1">
            <a:off x="2492670" y="2886526"/>
            <a:ext cx="320672" cy="23368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id="{8BCAF295-8EB2-43DA-8773-A6C087C46D30}"/>
              </a:ext>
            </a:extLst>
          </p:cNvPr>
          <p:cNvCxnSpPr>
            <a:cxnSpLocks/>
          </p:cNvCxnSpPr>
          <p:nvPr/>
        </p:nvCxnSpPr>
        <p:spPr>
          <a:xfrm flipH="1">
            <a:off x="2484237" y="3767720"/>
            <a:ext cx="327290" cy="244895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12</a:t>
            </a:fld>
            <a:r>
              <a:rPr lang="en-US" dirty="0"/>
              <a:t> |</a:t>
            </a:r>
            <a:r>
              <a:rPr lang="hu-HU" dirty="0"/>
              <a:t> </a:t>
            </a:r>
            <a:r>
              <a:rPr lang="hu-HU" dirty="0" smtClean="0"/>
              <a:t>21</a:t>
            </a:r>
            <a:endParaRPr lang="en-US" dirty="0"/>
          </a:p>
        </p:txBody>
      </p:sp>
      <p:pic>
        <p:nvPicPr>
          <p:cNvPr id="3" name="Kép 2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9952" y="1268760"/>
            <a:ext cx="4662302" cy="448065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139952" y="5760100"/>
            <a:ext cx="4662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dirty="0" err="1" smtClean="0"/>
              <a:t>Full</a:t>
            </a:r>
            <a:r>
              <a:rPr lang="hu-HU" sz="1500" dirty="0" smtClean="0"/>
              <a:t> video: </a:t>
            </a:r>
            <a:r>
              <a:rPr lang="en-US" sz="1500" dirty="0" smtClean="0">
                <a:hlinkClick r:id="rId8"/>
              </a:rPr>
              <a:t>http</a:t>
            </a:r>
            <a:r>
              <a:rPr lang="en-US" sz="1500" dirty="0">
                <a:hlinkClick r:id="rId8"/>
              </a:rPr>
              <a:t>://</a:t>
            </a:r>
            <a:r>
              <a:rPr lang="en-US" sz="1500" dirty="0" smtClean="0">
                <a:hlinkClick r:id="rId8"/>
              </a:rPr>
              <a:t>csanad.web.elte.hu/phys/AuAu200_MIT.mp4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8446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dirty="0"/>
              <a:t>Mit észlelünk egy ütközésben?</a:t>
            </a:r>
            <a:endParaRPr lang="en-US" sz="4400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404" name="Picture 4" descr="ev2_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95375"/>
            <a:ext cx="9144000" cy="57626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3657600"/>
            <a:ext cx="8991600" cy="0"/>
            <a:chOff x="96" y="2304"/>
            <a:chExt cx="5664" cy="0"/>
          </a:xfrm>
        </p:grpSpPr>
        <p:sp>
          <p:nvSpPr>
            <p:cNvPr id="102406" name="Line 6"/>
            <p:cNvSpPr>
              <a:spLocks noChangeShapeType="1"/>
            </p:cNvSpPr>
            <p:nvPr/>
          </p:nvSpPr>
          <p:spPr bwMode="auto">
            <a:xfrm>
              <a:off x="96" y="2304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02407" name="Line 7"/>
            <p:cNvSpPr>
              <a:spLocks noChangeShapeType="1"/>
            </p:cNvSpPr>
            <p:nvPr/>
          </p:nvSpPr>
          <p:spPr bwMode="auto">
            <a:xfrm flipH="1">
              <a:off x="5088" y="2304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02408" name="Oval 8"/>
          <p:cNvSpPr>
            <a:spLocks noChangeArrowheads="1"/>
          </p:cNvSpPr>
          <p:nvPr/>
        </p:nvSpPr>
        <p:spPr bwMode="auto">
          <a:xfrm>
            <a:off x="8893175" y="3500438"/>
            <a:ext cx="25082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02409" name="Oval 9"/>
          <p:cNvSpPr>
            <a:spLocks noChangeArrowheads="1"/>
          </p:cNvSpPr>
          <p:nvPr/>
        </p:nvSpPr>
        <p:spPr bwMode="auto">
          <a:xfrm>
            <a:off x="0" y="3500438"/>
            <a:ext cx="25082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140200" y="3429000"/>
            <a:ext cx="719138" cy="504825"/>
            <a:chOff x="2608" y="2160"/>
            <a:chExt cx="453" cy="318"/>
          </a:xfrm>
        </p:grpSpPr>
        <p:sp>
          <p:nvSpPr>
            <p:cNvPr id="102411" name="Oval 11"/>
            <p:cNvSpPr>
              <a:spLocks noChangeArrowheads="1"/>
            </p:cNvSpPr>
            <p:nvPr/>
          </p:nvSpPr>
          <p:spPr bwMode="auto">
            <a:xfrm>
              <a:off x="2744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2" name="Oval 12"/>
            <p:cNvSpPr>
              <a:spLocks noChangeArrowheads="1"/>
            </p:cNvSpPr>
            <p:nvPr/>
          </p:nvSpPr>
          <p:spPr bwMode="auto">
            <a:xfrm>
              <a:off x="2835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3" name="Oval 13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4" name="Oval 14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5" name="Oval 15"/>
            <p:cNvSpPr>
              <a:spLocks noChangeArrowheads="1"/>
            </p:cNvSpPr>
            <p:nvPr/>
          </p:nvSpPr>
          <p:spPr bwMode="auto">
            <a:xfrm>
              <a:off x="2925" y="225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6" name="Oval 16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7" name="Oval 17"/>
            <p:cNvSpPr>
              <a:spLocks noChangeArrowheads="1"/>
            </p:cNvSpPr>
            <p:nvPr/>
          </p:nvSpPr>
          <p:spPr bwMode="auto">
            <a:xfrm>
              <a:off x="2789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8" name="Oval 18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9" name="Oval 19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0" name="Oval 20"/>
            <p:cNvSpPr>
              <a:spLocks noChangeArrowheads="1"/>
            </p:cNvSpPr>
            <p:nvPr/>
          </p:nvSpPr>
          <p:spPr bwMode="auto">
            <a:xfrm>
              <a:off x="2925" y="2387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1" name="Oval 21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2" name="Oval 22"/>
            <p:cNvSpPr>
              <a:spLocks noChangeArrowheads="1"/>
            </p:cNvSpPr>
            <p:nvPr/>
          </p:nvSpPr>
          <p:spPr bwMode="auto">
            <a:xfrm>
              <a:off x="2835" y="2341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3" name="Oval 23"/>
            <p:cNvSpPr>
              <a:spLocks noChangeArrowheads="1"/>
            </p:cNvSpPr>
            <p:nvPr/>
          </p:nvSpPr>
          <p:spPr bwMode="auto">
            <a:xfrm>
              <a:off x="2925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4" name="Oval 24"/>
            <p:cNvSpPr>
              <a:spLocks noChangeArrowheads="1"/>
            </p:cNvSpPr>
            <p:nvPr/>
          </p:nvSpPr>
          <p:spPr bwMode="auto">
            <a:xfrm>
              <a:off x="2744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5" name="Oval 25"/>
            <p:cNvSpPr>
              <a:spLocks noChangeArrowheads="1"/>
            </p:cNvSpPr>
            <p:nvPr/>
          </p:nvSpPr>
          <p:spPr bwMode="auto">
            <a:xfrm>
              <a:off x="269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6" name="Oval 26"/>
            <p:cNvSpPr>
              <a:spLocks noChangeArrowheads="1"/>
            </p:cNvSpPr>
            <p:nvPr/>
          </p:nvSpPr>
          <p:spPr bwMode="auto">
            <a:xfrm>
              <a:off x="278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7" name="Oval 27"/>
            <p:cNvSpPr>
              <a:spLocks noChangeArrowheads="1"/>
            </p:cNvSpPr>
            <p:nvPr/>
          </p:nvSpPr>
          <p:spPr bwMode="auto">
            <a:xfrm>
              <a:off x="2880" y="2205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8" name="Oval 28"/>
            <p:cNvSpPr>
              <a:spLocks noChangeArrowheads="1"/>
            </p:cNvSpPr>
            <p:nvPr/>
          </p:nvSpPr>
          <p:spPr bwMode="auto">
            <a:xfrm>
              <a:off x="2744" y="2205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9" name="Oval 29"/>
            <p:cNvSpPr>
              <a:spLocks noChangeArrowheads="1"/>
            </p:cNvSpPr>
            <p:nvPr/>
          </p:nvSpPr>
          <p:spPr bwMode="auto">
            <a:xfrm>
              <a:off x="2608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0" name="Oval 30"/>
            <p:cNvSpPr>
              <a:spLocks noChangeArrowheads="1"/>
            </p:cNvSpPr>
            <p:nvPr/>
          </p:nvSpPr>
          <p:spPr bwMode="auto">
            <a:xfrm>
              <a:off x="2744" y="2296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1" name="Oval 31"/>
            <p:cNvSpPr>
              <a:spLocks noChangeArrowheads="1"/>
            </p:cNvSpPr>
            <p:nvPr/>
          </p:nvSpPr>
          <p:spPr bwMode="auto">
            <a:xfrm>
              <a:off x="2835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2" name="Oval 32"/>
            <p:cNvSpPr>
              <a:spLocks noChangeArrowheads="1"/>
            </p:cNvSpPr>
            <p:nvPr/>
          </p:nvSpPr>
          <p:spPr bwMode="auto">
            <a:xfrm>
              <a:off x="2880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3" name="Oval 33"/>
            <p:cNvSpPr>
              <a:spLocks noChangeArrowheads="1"/>
            </p:cNvSpPr>
            <p:nvPr/>
          </p:nvSpPr>
          <p:spPr bwMode="auto">
            <a:xfrm>
              <a:off x="2835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" name="Élőláb helye 8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13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8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47847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0.48819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 animBg="1"/>
      <p:bldP spid="102408" grpId="1" animBg="1"/>
      <p:bldP spid="102409" grpId="0" animBg="1"/>
      <p:bldP spid="10240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sz="4400" noProof="1"/>
              <a:t>Kutatási helyszínek: BNL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96752"/>
            <a:ext cx="8763000" cy="2090738"/>
          </a:xfrm>
        </p:spPr>
        <p:txBody>
          <a:bodyPr/>
          <a:lstStyle/>
          <a:p>
            <a:pPr marL="282575" indent="-282575" defTabSz="901700">
              <a:spcAft>
                <a:spcPct val="10000"/>
              </a:spcAft>
            </a:pPr>
            <a:r>
              <a:rPr lang="hu-HU" dirty="0"/>
              <a:t>AGS (</a:t>
            </a:r>
            <a:r>
              <a:rPr lang="hu-HU" dirty="0" err="1"/>
              <a:t>Alternating</a:t>
            </a:r>
            <a:r>
              <a:rPr lang="hu-HU" dirty="0"/>
              <a:t> </a:t>
            </a:r>
            <a:r>
              <a:rPr lang="hu-HU" dirty="0" err="1"/>
              <a:t>Gradient</a:t>
            </a:r>
            <a:r>
              <a:rPr lang="hu-HU" dirty="0"/>
              <a:t> </a:t>
            </a:r>
            <a:r>
              <a:rPr lang="hu-HU" dirty="0" err="1"/>
              <a:t>Synchrotron</a:t>
            </a:r>
            <a:r>
              <a:rPr lang="hu-HU" dirty="0"/>
              <a:t>), Nobel díjak…</a:t>
            </a:r>
          </a:p>
          <a:p>
            <a:pPr marL="282575" indent="-282575" defTabSz="901700">
              <a:spcAft>
                <a:spcPct val="10000"/>
              </a:spcAft>
            </a:pPr>
            <a:r>
              <a:rPr lang="hu-HU" dirty="0"/>
              <a:t>RHIC (</a:t>
            </a:r>
            <a:r>
              <a:rPr lang="hu-HU" dirty="0" err="1"/>
              <a:t>Relativistic</a:t>
            </a:r>
            <a:r>
              <a:rPr lang="hu-HU" dirty="0"/>
              <a:t> </a:t>
            </a:r>
            <a:r>
              <a:rPr lang="hu-HU" dirty="0" err="1"/>
              <a:t>Heavy</a:t>
            </a:r>
            <a:r>
              <a:rPr lang="hu-HU" dirty="0"/>
              <a:t> Ion </a:t>
            </a:r>
            <a:r>
              <a:rPr lang="hu-HU" dirty="0" err="1"/>
              <a:t>Collider</a:t>
            </a:r>
            <a:r>
              <a:rPr lang="hu-HU" dirty="0"/>
              <a:t>)</a:t>
            </a:r>
            <a:endParaRPr lang="hu-HU" noProof="1"/>
          </a:p>
          <a:p>
            <a:pPr marL="677863" lvl="1" indent="-225425" defTabSz="901700">
              <a:spcBef>
                <a:spcPct val="0"/>
              </a:spcBef>
            </a:pPr>
            <a:r>
              <a:rPr lang="hu-HU" dirty="0"/>
              <a:t>20000 km szupravezető, 25 tonna folyékony hélium, …</a:t>
            </a:r>
          </a:p>
          <a:p>
            <a:pPr marL="677863" lvl="1" indent="-225425" defTabSz="901700">
              <a:spcBef>
                <a:spcPct val="0"/>
              </a:spcBef>
            </a:pPr>
            <a:r>
              <a:rPr lang="hu-HU" noProof="1"/>
              <a:t>2 k</a:t>
            </a:r>
            <a:r>
              <a:rPr lang="hu-HU" dirty="0"/>
              <a:t>í</a:t>
            </a:r>
            <a:r>
              <a:rPr lang="hu-HU" noProof="1"/>
              <a:t>sérleti együttműködés</a:t>
            </a:r>
            <a:r>
              <a:rPr lang="hu-HU" dirty="0"/>
              <a:t>, ezekben </a:t>
            </a:r>
            <a:r>
              <a:rPr lang="hu-HU" b="1" dirty="0">
                <a:solidFill>
                  <a:srgbClr val="C00000"/>
                </a:solidFill>
              </a:rPr>
              <a:t>Ti is részt vehettek</a:t>
            </a:r>
            <a:r>
              <a:rPr lang="hu-HU" dirty="0"/>
              <a:t>!</a:t>
            </a:r>
          </a:p>
        </p:txBody>
      </p:sp>
      <p:pic>
        <p:nvPicPr>
          <p:cNvPr id="58372" name="Picture 4" descr="longis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4191000"/>
            <a:ext cx="6172200" cy="2422525"/>
          </a:xfrm>
          <a:prstGeom prst="rect">
            <a:avLst/>
          </a:prstGeom>
          <a:noFill/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275388" y="5257800"/>
            <a:ext cx="168275" cy="187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>
            <a:off x="4572000" y="2852738"/>
            <a:ext cx="1871663" cy="23764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hu-HU"/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4572000" y="5445125"/>
            <a:ext cx="1871663" cy="68761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hu-HU"/>
          </a:p>
        </p:txBody>
      </p: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7188" y="4963668"/>
            <a:ext cx="2436812" cy="1560957"/>
          </a:xfrm>
          <a:prstGeom prst="rect">
            <a:avLst/>
          </a:prstGeom>
          <a:noFill/>
        </p:spPr>
      </p:pic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pic>
        <p:nvPicPr>
          <p:cNvPr id="13" name="Tartalom hely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6" b="8382"/>
          <a:stretch/>
        </p:blipFill>
        <p:spPr bwMode="auto">
          <a:xfrm>
            <a:off x="134455" y="2852737"/>
            <a:ext cx="4437545" cy="32799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891" y="2794346"/>
            <a:ext cx="3886595" cy="203630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292" y="2831671"/>
            <a:ext cx="989301" cy="763058"/>
          </a:xfrm>
          <a:prstGeom prst="rect">
            <a:avLst/>
          </a:prstGeom>
        </p:spPr>
      </p:pic>
      <p:cxnSp>
        <p:nvCxnSpPr>
          <p:cNvPr id="5" name="Egyenes összekötő nyíllal 4"/>
          <p:cNvCxnSpPr>
            <a:stCxn id="12" idx="0"/>
          </p:cNvCxnSpPr>
          <p:nvPr/>
        </p:nvCxnSpPr>
        <p:spPr>
          <a:xfrm flipH="1" flipV="1">
            <a:off x="7380312" y="3319628"/>
            <a:ext cx="996398" cy="79604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>
            <a:stCxn id="12" idx="2"/>
          </p:cNvCxnSpPr>
          <p:nvPr/>
        </p:nvCxnSpPr>
        <p:spPr>
          <a:xfrm flipH="1">
            <a:off x="8007455" y="4577334"/>
            <a:ext cx="369255" cy="86779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7911069" y="4115669"/>
            <a:ext cx="931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ELTE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14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1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noProof="1"/>
              <a:t>Kutatási helyszínek: CERN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8116"/>
            <a:ext cx="9144000" cy="2374900"/>
          </a:xfrm>
        </p:spPr>
        <p:txBody>
          <a:bodyPr/>
          <a:lstStyle/>
          <a:p>
            <a:pPr marL="282575" indent="-282575" defTabSz="901700">
              <a:spcBef>
                <a:spcPct val="15000"/>
              </a:spcBef>
            </a:pPr>
            <a:r>
              <a:rPr lang="hu-HU" sz="2400" dirty="0"/>
              <a:t>SPS (</a:t>
            </a:r>
            <a:r>
              <a:rPr lang="hu-HU" sz="2400" dirty="0" err="1"/>
              <a:t>Super</a:t>
            </a:r>
            <a:r>
              <a:rPr lang="hu-HU" sz="2400" dirty="0"/>
              <a:t> Proton </a:t>
            </a:r>
            <a:r>
              <a:rPr lang="hu-HU" sz="2400" dirty="0" err="1"/>
              <a:t>Syncrotron</a:t>
            </a:r>
            <a:r>
              <a:rPr lang="hu-HU" sz="2400" dirty="0"/>
              <a:t>)</a:t>
            </a:r>
            <a:endParaRPr lang="hu-HU" sz="2400" noProof="1"/>
          </a:p>
          <a:p>
            <a:pPr marL="677863" lvl="1" indent="-225425" defTabSz="901700">
              <a:spcBef>
                <a:spcPct val="15000"/>
              </a:spcBef>
            </a:pPr>
            <a:r>
              <a:rPr lang="hu-HU" dirty="0"/>
              <a:t>Magyar részvétel több kísérletben, sokféle kísérlet, 1976 óta</a:t>
            </a:r>
          </a:p>
          <a:p>
            <a:pPr marL="282575" indent="-282575" defTabSz="901700">
              <a:spcBef>
                <a:spcPct val="15000"/>
              </a:spcBef>
            </a:pPr>
            <a:r>
              <a:rPr lang="hu-HU" sz="2400" dirty="0"/>
              <a:t>LHC (</a:t>
            </a:r>
            <a:r>
              <a:rPr lang="hu-HU" sz="2400" dirty="0" err="1"/>
              <a:t>Large</a:t>
            </a:r>
            <a:r>
              <a:rPr lang="hu-HU" sz="2400" dirty="0"/>
              <a:t> Hadron </a:t>
            </a:r>
            <a:r>
              <a:rPr lang="hu-HU" sz="2400" dirty="0" err="1"/>
              <a:t>Collider</a:t>
            </a:r>
            <a:r>
              <a:rPr lang="hu-HU" sz="2400" dirty="0"/>
              <a:t>)</a:t>
            </a:r>
          </a:p>
          <a:p>
            <a:pPr marL="677863" lvl="1" indent="-225425" defTabSz="901700">
              <a:spcBef>
                <a:spcPct val="15000"/>
              </a:spcBef>
            </a:pPr>
            <a:r>
              <a:rPr lang="hu-HU" dirty="0"/>
              <a:t>27 km alagút, 3000 atomcsomag, 99,9999991% fénysebesség</a:t>
            </a:r>
          </a:p>
          <a:p>
            <a:pPr marL="677863" lvl="1" indent="-225425" defTabSz="901700">
              <a:spcBef>
                <a:spcPct val="15000"/>
              </a:spcBef>
            </a:pPr>
            <a:r>
              <a:rPr lang="hu-HU" dirty="0"/>
              <a:t>ALICE, CMS, TOTEM: ezekben </a:t>
            </a:r>
            <a:r>
              <a:rPr lang="hu-HU" b="1" dirty="0">
                <a:solidFill>
                  <a:srgbClr val="C00000"/>
                </a:solidFill>
              </a:rPr>
              <a:t>Ti is részt vehettek</a:t>
            </a:r>
            <a:r>
              <a:rPr lang="hu-HU" dirty="0"/>
              <a:t>!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3084513"/>
            <a:ext cx="6372225" cy="3773487"/>
          </a:xfrm>
          <a:prstGeom prst="rect">
            <a:avLst/>
          </a:prstGeom>
          <a:noFill/>
        </p:spPr>
      </p:pic>
      <p:pic>
        <p:nvPicPr>
          <p:cNvPr id="57349" name="Picture 5" descr="cer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3100"/>
            <a:ext cx="3708400" cy="3265488"/>
          </a:xfrm>
          <a:prstGeom prst="rect">
            <a:avLst/>
          </a:prstGeom>
          <a:noFill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15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42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5" y="2892921"/>
            <a:ext cx="4456525" cy="338901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Kutatási helyszínek: ELTE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68760"/>
            <a:ext cx="9036050" cy="1944216"/>
          </a:xfrm>
        </p:spPr>
        <p:txBody>
          <a:bodyPr/>
          <a:lstStyle/>
          <a:p>
            <a:r>
              <a:rPr lang="hu-HU" dirty="0"/>
              <a:t>LHC, RHIC világelső kísérletekben részvétel</a:t>
            </a:r>
          </a:p>
          <a:p>
            <a:r>
              <a:rPr lang="hu-HU" dirty="0"/>
              <a:t>Elmélet: </a:t>
            </a:r>
            <a:r>
              <a:rPr lang="hu-HU" dirty="0" err="1"/>
              <a:t>rácsQCD</a:t>
            </a:r>
            <a:r>
              <a:rPr lang="hu-HU" dirty="0"/>
              <a:t>, hidrodinamika, femtoszkópia, térelmélet</a:t>
            </a:r>
          </a:p>
          <a:p>
            <a:r>
              <a:rPr lang="hu-HU" dirty="0"/>
              <a:t>Mindez itthonról lehetséges!</a:t>
            </a:r>
          </a:p>
          <a:p>
            <a:r>
              <a:rPr lang="hu-HU" dirty="0"/>
              <a:t>Azért gyakran ki kell látogatni</a:t>
            </a:r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pic>
        <p:nvPicPr>
          <p:cNvPr id="7" name="Picture 4" descr="http://totem.kfki.hu/images/glaub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4"/>
          <a:stretch/>
        </p:blipFill>
        <p:spPr bwMode="auto">
          <a:xfrm>
            <a:off x="4756488" y="2300204"/>
            <a:ext cx="3559928" cy="213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65475"/>
            <a:ext cx="3147800" cy="2416461"/>
          </a:xfrm>
          <a:prstGeom prst="rect">
            <a:avLst/>
          </a:prstGeom>
        </p:spPr>
      </p:pic>
      <p:sp>
        <p:nvSpPr>
          <p:cNvPr id="10" name="Dia számának helye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16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25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 dirty="0"/>
              <a:t>A gyorsítástól az ütközésig</a:t>
            </a:r>
            <a:endParaRPr lang="en-US" sz="4400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F85AF78-88A2-4227-8C02-9F2D862BC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    −     phenix.elte.hu      −      cms.elte.hu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17</a:t>
            </a:fld>
            <a:r>
              <a:rPr lang="en-US" dirty="0"/>
              <a:t> |</a:t>
            </a:r>
            <a:r>
              <a:rPr lang="hu-HU" dirty="0"/>
              <a:t> </a:t>
            </a:r>
            <a:r>
              <a:rPr lang="hu-HU" dirty="0" smtClean="0"/>
              <a:t>21</a:t>
            </a:r>
            <a:endParaRPr lang="en-US" dirty="0"/>
          </a:p>
        </p:txBody>
      </p:sp>
      <p:sp>
        <p:nvSpPr>
          <p:cNvPr id="2" name="Szövegdoboz 1"/>
          <p:cNvSpPr txBox="1"/>
          <p:nvPr/>
        </p:nvSpPr>
        <p:spPr>
          <a:xfrm>
            <a:off x="653230" y="5632872"/>
            <a:ext cx="783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 smtClean="0"/>
              <a:t>Full</a:t>
            </a:r>
            <a:r>
              <a:rPr lang="hu-HU" sz="2000" dirty="0"/>
              <a:t> video: </a:t>
            </a:r>
            <a:r>
              <a:rPr lang="hu-HU" sz="2000" dirty="0">
                <a:hlinkClick r:id="rId2"/>
              </a:rPr>
              <a:t>http://</a:t>
            </a:r>
            <a:r>
              <a:rPr lang="hu-HU" sz="2000" dirty="0" smtClean="0">
                <a:hlinkClick r:id="rId2"/>
              </a:rPr>
              <a:t>csanad.web.elte.hu/phys/LHC_movie_ATLAS_event.mov</a:t>
            </a:r>
            <a:endParaRPr lang="en-US" sz="2000" dirty="0"/>
          </a:p>
        </p:txBody>
      </p:sp>
      <p:pic>
        <p:nvPicPr>
          <p:cNvPr id="7" name="Kép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94" y="1344991"/>
            <a:ext cx="7686810" cy="42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A CMS detektor 3D rajza</a:t>
            </a:r>
            <a:endParaRPr lang="en-US" sz="440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3789040"/>
            <a:ext cx="4572000" cy="2735584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hu-HU" dirty="0"/>
              <a:t>Ütközések</a:t>
            </a:r>
            <a:br>
              <a:rPr lang="hu-HU" dirty="0"/>
            </a:br>
            <a:r>
              <a:rPr lang="hu-HU" dirty="0"/>
              <a:t>a középpontban</a:t>
            </a:r>
          </a:p>
          <a:p>
            <a:pPr>
              <a:lnSpc>
                <a:spcPct val="140000"/>
              </a:lnSpc>
            </a:pPr>
            <a:r>
              <a:rPr lang="hu-HU" dirty="0"/>
              <a:t>Sokféle detektor</a:t>
            </a:r>
          </a:p>
          <a:p>
            <a:pPr>
              <a:lnSpc>
                <a:spcPct val="140000"/>
              </a:lnSpc>
            </a:pPr>
            <a:r>
              <a:rPr lang="hu-HU" dirty="0"/>
              <a:t>Hagymahéj szerkezet</a:t>
            </a:r>
          </a:p>
          <a:p>
            <a:pPr>
              <a:lnSpc>
                <a:spcPct val="140000"/>
              </a:lnSpc>
            </a:pPr>
            <a:r>
              <a:rPr lang="hu-HU" dirty="0"/>
              <a:t>Többemeletes ház mérete</a:t>
            </a:r>
            <a:endParaRPr lang="en-US" dirty="0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DE367FC-90CB-483B-9DBB-E0C66D90E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47" y="1196752"/>
            <a:ext cx="7826103" cy="506804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AF343CB-2252-41DE-B935-43CAF0772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8" y="1340767"/>
            <a:ext cx="8713319" cy="4483729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18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41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A tökéletes kvarkfolyadék</a:t>
            </a:r>
            <a:endParaRPr lang="en-US" sz="44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1356494"/>
            <a:ext cx="3425678" cy="5024834"/>
          </a:xfrm>
        </p:spPr>
        <p:txBody>
          <a:bodyPr/>
          <a:lstStyle/>
          <a:p>
            <a:r>
              <a:rPr lang="hu-HU" dirty="0"/>
              <a:t>Időskála: 1 fm/c, amíg a fény áthalad egy protonon</a:t>
            </a:r>
          </a:p>
          <a:p>
            <a:r>
              <a:rPr lang="hu-HU" dirty="0"/>
              <a:t>Gáz: szabad áramlás; folyadék: erős csatolás</a:t>
            </a:r>
          </a:p>
          <a:p>
            <a:r>
              <a:rPr lang="hu-HU" dirty="0"/>
              <a:t>Folyékonyság: viszkozitás</a:t>
            </a:r>
          </a:p>
          <a:p>
            <a:r>
              <a:rPr lang="hu-HU" dirty="0"/>
              <a:t>Kvarkanyag: szuperfolyékony, tökéletes folyadék</a:t>
            </a:r>
          </a:p>
          <a:p>
            <a:r>
              <a:rPr lang="hu-HU" dirty="0"/>
              <a:t>Hőmérséklet is mérhető: 10</a:t>
            </a:r>
            <a:r>
              <a:rPr lang="hu-HU" baseline="30000" dirty="0"/>
              <a:t>13</a:t>
            </a:r>
            <a:r>
              <a:rPr lang="hu-HU" dirty="0"/>
              <a:t> K</a:t>
            </a:r>
            <a:endParaRPr lang="hu-HU" sz="1600" dirty="0"/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B750922-B26F-47F3-B98D-3BD7E6F41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64" y="3717032"/>
            <a:ext cx="475252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C291D4F-1FDC-4880-9D18-95248098C262}"/>
              </a:ext>
            </a:extLst>
          </p:cNvPr>
          <p:cNvSpPr txBox="1"/>
          <p:nvPr/>
        </p:nvSpPr>
        <p:spPr>
          <a:xfrm>
            <a:off x="3683670" y="3645670"/>
            <a:ext cx="251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accent1"/>
                </a:solidFill>
              </a:rPr>
              <a:t>tökéletes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8929F96-91B8-42FB-B7FA-AB77DE2F61D8}"/>
              </a:ext>
            </a:extLst>
          </p:cNvPr>
          <p:cNvSpPr txBox="1"/>
          <p:nvPr/>
        </p:nvSpPr>
        <p:spPr>
          <a:xfrm>
            <a:off x="6199040" y="3645024"/>
            <a:ext cx="232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accent1"/>
                </a:solidFill>
              </a:rPr>
              <a:t>súrlódó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EBB3B21-B01A-49ED-A60A-EDBF5709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63" y="1267742"/>
            <a:ext cx="4754563" cy="2377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E0FF527A-F1CC-4B2D-B04D-8FAB864B2DD1}"/>
              </a:ext>
            </a:extLst>
          </p:cNvPr>
          <p:cNvSpPr txBox="1"/>
          <p:nvPr/>
        </p:nvSpPr>
        <p:spPr>
          <a:xfrm>
            <a:off x="3789984" y="1196752"/>
            <a:ext cx="240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accent1"/>
                </a:solidFill>
              </a:rPr>
              <a:t>gáz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F09E4D9-04A4-4D27-883B-13225D6F3004}"/>
              </a:ext>
            </a:extLst>
          </p:cNvPr>
          <p:cNvSpPr txBox="1"/>
          <p:nvPr/>
        </p:nvSpPr>
        <p:spPr>
          <a:xfrm>
            <a:off x="6158982" y="1196752"/>
            <a:ext cx="232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accent1"/>
                </a:solidFill>
              </a:rPr>
              <a:t>folyadék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767063" y="6042774"/>
            <a:ext cx="47525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u-HU" sz="1600" dirty="0"/>
              <a:t>Szimulációk: </a:t>
            </a:r>
            <a:r>
              <a:rPr lang="hu-HU" sz="1600" dirty="0" err="1"/>
              <a:t>Bjoern</a:t>
            </a:r>
            <a:r>
              <a:rPr lang="hu-HU" sz="1600" dirty="0"/>
              <a:t> </a:t>
            </a:r>
            <a:r>
              <a:rPr lang="hu-HU" sz="1600" dirty="0" err="1"/>
              <a:t>Schenke</a:t>
            </a:r>
            <a:endParaRPr lang="en-US" sz="16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19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8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272819"/>
            <a:ext cx="4099716" cy="3077865"/>
          </a:xfrm>
          <a:prstGeom prst="rect">
            <a:avLst/>
          </a:prstGeom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hu-HU" sz="3600" dirty="0"/>
              <a:t>„Új természeti törvények felfedezéséről”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238490"/>
            <a:ext cx="4320604" cy="3312715"/>
          </a:xfrm>
        </p:spPr>
        <p:txBody>
          <a:bodyPr/>
          <a:lstStyle/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„Általában az alábbi módon keressük az új természeti törvényeket.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Első lépésben felteszünk egy elméletet. 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Aztán megvizsgáljuk a feltételezésünk következményeit, hogy lássuk, mit jelentene, ha az elméletünk igaz lenne.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Majd a számítások eredményeit összehasonlítjuk a Természettel, közvetlenül a megfigyelésekkel, kísérlet vagy tapasztalat által, hogy lássuk, működik-e.</a:t>
            </a:r>
          </a:p>
        </p:txBody>
      </p:sp>
      <p:pic>
        <p:nvPicPr>
          <p:cNvPr id="6" name="Kép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300" y="4688824"/>
            <a:ext cx="1047750" cy="4667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5496" y="4673212"/>
            <a:ext cx="885698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b="1" dirty="0">
                <a:solidFill>
                  <a:srgbClr val="546366"/>
                </a:solidFill>
                <a:latin typeface="+mn-lt"/>
              </a:rPr>
              <a:t>Ha ellentmond a kísérleteknek, akkor az elméletünk hibás.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endParaRPr lang="hu-HU" sz="1600" dirty="0">
              <a:solidFill>
                <a:srgbClr val="546366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b="1" dirty="0">
                <a:solidFill>
                  <a:srgbClr val="546366"/>
                </a:solidFill>
                <a:latin typeface="+mn-lt"/>
              </a:rPr>
              <a:t>Ebben az egyszerű állításban van a tudomány kulcsa.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>
                <a:solidFill>
                  <a:srgbClr val="546366"/>
                </a:solidFill>
                <a:latin typeface="+mn-lt"/>
              </a:rPr>
              <a:t>Nem számít, milyen szép az elméletünk, nem számít, milyen okosak vagyunk, hogy ki találta ki az elméletet, hogy őt hogy hívják —  ha ellentmond a kísérleteknek, akkor hibás.” 				/Richard P. </a:t>
            </a:r>
            <a:r>
              <a:rPr lang="hu-HU" sz="1600" dirty="0" err="1">
                <a:solidFill>
                  <a:srgbClr val="546366"/>
                </a:solidFill>
                <a:latin typeface="+mn-lt"/>
              </a:rPr>
              <a:t>Feynman</a:t>
            </a:r>
            <a:r>
              <a:rPr lang="hu-HU" sz="1600" dirty="0">
                <a:solidFill>
                  <a:srgbClr val="546366"/>
                </a:solidFill>
                <a:latin typeface="+mn-lt"/>
              </a:rPr>
              <a:t>/ </a:t>
            </a:r>
            <a:endParaRPr lang="en-US" sz="1600" dirty="0">
              <a:solidFill>
                <a:srgbClr val="546366"/>
              </a:solidFill>
              <a:latin typeface="+mn-lt"/>
            </a:endParaRPr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7092280" y="4149080"/>
            <a:ext cx="20161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400" dirty="0"/>
              <a:t>R. P. </a:t>
            </a:r>
            <a:r>
              <a:rPr lang="hu-HU" sz="1400" dirty="0" err="1"/>
              <a:t>Feynman</a:t>
            </a:r>
            <a:r>
              <a:rPr lang="hu-HU" sz="1400" dirty="0"/>
              <a:t>, 1964</a:t>
            </a:r>
            <a:endParaRPr lang="en-US" sz="1400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200" dirty="0"/>
              <a:t>A laborban létrehozott ősrobbanás</a:t>
            </a:r>
            <a:endParaRPr lang="en-US" sz="4200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52736"/>
            <a:ext cx="8641208" cy="532787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600" dirty="0">
                <a:solidFill>
                  <a:srgbClr val="FF0000"/>
                </a:solidFill>
              </a:rPr>
              <a:t>… erősen kölcsönható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10</a:t>
            </a:r>
            <a:r>
              <a:rPr lang="hu-HU" baseline="30000" dirty="0"/>
              <a:t>-15</a:t>
            </a:r>
            <a:r>
              <a:rPr lang="hu-HU" dirty="0"/>
              <a:t> méteren </a:t>
            </a:r>
            <a:br>
              <a:rPr lang="hu-HU" dirty="0"/>
            </a:br>
            <a:r>
              <a:rPr lang="hu-HU" dirty="0"/>
              <a:t>alig áthatolható</a:t>
            </a:r>
          </a:p>
          <a:p>
            <a:pPr>
              <a:lnSpc>
                <a:spcPct val="150000"/>
              </a:lnSpc>
            </a:pPr>
            <a:r>
              <a:rPr lang="hu-HU" sz="2600" dirty="0">
                <a:solidFill>
                  <a:srgbClr val="FF0000"/>
                </a:solidFill>
              </a:rPr>
              <a:t>… tökéletes folyadék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Viszkozitása kisebb, mint eddig bárminek</a:t>
            </a:r>
          </a:p>
          <a:p>
            <a:pPr>
              <a:lnSpc>
                <a:spcPct val="150000"/>
              </a:lnSpc>
            </a:pPr>
            <a:r>
              <a:rPr lang="hu-HU" sz="2600" dirty="0">
                <a:solidFill>
                  <a:srgbClr val="FF0000"/>
                </a:solidFill>
              </a:rPr>
              <a:t>… kvarkokból (kvantumszínes anyagból) áll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Forróbb, mint eddig bármi (milliószor millió, 10</a:t>
            </a:r>
            <a:r>
              <a:rPr lang="hu-HU" baseline="30000" dirty="0"/>
              <a:t>12</a:t>
            </a:r>
            <a:r>
              <a:rPr lang="hu-HU" dirty="0"/>
              <a:t> K)</a:t>
            </a:r>
          </a:p>
          <a:p>
            <a:pPr>
              <a:lnSpc>
                <a:spcPct val="150000"/>
              </a:lnSpc>
            </a:pPr>
            <a:r>
              <a:rPr lang="hu-HU" sz="2600" dirty="0"/>
              <a:t>Összegzés: </a:t>
            </a:r>
            <a:r>
              <a:rPr lang="hu-HU" sz="2600" b="1" dirty="0">
                <a:solidFill>
                  <a:srgbClr val="FF0000"/>
                </a:solidFill>
              </a:rPr>
              <a:t>A TÖKÉLETES KVARKFOLYADÉK</a:t>
            </a:r>
          </a:p>
          <a:p>
            <a:pPr>
              <a:lnSpc>
                <a:spcPct val="150000"/>
              </a:lnSpc>
            </a:pPr>
            <a:r>
              <a:rPr lang="hu-HU" sz="2600" dirty="0">
                <a:solidFill>
                  <a:srgbClr val="FF0000"/>
                </a:solidFill>
              </a:rPr>
              <a:t>Ezekben a felfedezésekben Ti is részt vehettek!</a:t>
            </a: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AB6EAA2-4764-42F3-9198-DCE489787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4235717" cy="1584176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20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852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039416B-B713-46AB-B238-EFB296D48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8" y="3405964"/>
            <a:ext cx="4567432" cy="228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41" name="Rectangle 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/>
              <a:t>Köszönöm a figyelmet</a:t>
            </a:r>
            <a:endParaRPr lang="en-US" sz="4400"/>
          </a:p>
        </p:txBody>
      </p:sp>
      <p:sp>
        <p:nvSpPr>
          <p:cNvPr id="12" name="Tartalom helye 11"/>
          <p:cNvSpPr>
            <a:spLocks noGrp="1"/>
          </p:cNvSpPr>
          <p:nvPr>
            <p:ph idx="1"/>
          </p:nvPr>
        </p:nvSpPr>
        <p:spPr>
          <a:xfrm>
            <a:off x="0" y="5733256"/>
            <a:ext cx="9144000" cy="596773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/>
              <a:t>További részletek: </a:t>
            </a:r>
            <a:r>
              <a:rPr lang="hu-HU" dirty="0">
                <a:hlinkClick r:id="rId3"/>
              </a:rPr>
              <a:t>cms.elte.hu</a:t>
            </a:r>
            <a:r>
              <a:rPr lang="hu-HU" dirty="0"/>
              <a:t> , </a:t>
            </a:r>
            <a:r>
              <a:rPr lang="hu-HU" dirty="0">
                <a:hlinkClick r:id="rId4"/>
              </a:rPr>
              <a:t>phenix.elte.hu</a:t>
            </a:r>
            <a:endParaRPr lang="en-US" dirty="0"/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E52F4EC-0C30-4885-9BF8-F6D76EC01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22" y="1589413"/>
            <a:ext cx="6890912" cy="354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21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46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Tartalék diák</a:t>
            </a:r>
          </a:p>
        </p:txBody>
      </p:sp>
      <p:sp>
        <p:nvSpPr>
          <p:cNvPr id="11" name="Tartalom helye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22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Az LHC számokban</a:t>
            </a:r>
            <a:endParaRPr lang="en-US" sz="4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4"/>
            <a:ext cx="5220072" cy="5112345"/>
          </a:xfrm>
        </p:spPr>
        <p:txBody>
          <a:bodyPr/>
          <a:lstStyle/>
          <a:p>
            <a:pPr>
              <a:lnSpc>
                <a:spcPts val="2900"/>
              </a:lnSpc>
            </a:pPr>
            <a:r>
              <a:rPr lang="hu-HU" sz="2000" dirty="0"/>
              <a:t>2x27</a:t>
            </a:r>
            <a:r>
              <a:rPr lang="en-US" sz="2000" dirty="0"/>
              <a:t> km</a:t>
            </a:r>
            <a:r>
              <a:rPr lang="hu-HU" sz="2000" dirty="0"/>
              <a:t>, 150-200 m mélyen</a:t>
            </a:r>
            <a:endParaRPr lang="en-US" sz="2000" dirty="0"/>
          </a:p>
          <a:p>
            <a:pPr>
              <a:lnSpc>
                <a:spcPts val="2900"/>
              </a:lnSpc>
            </a:pPr>
            <a:r>
              <a:rPr lang="hu-HU" sz="2000" dirty="0"/>
              <a:t>Ütközések: 4 metszéspont</a:t>
            </a:r>
            <a:endParaRPr lang="en-US" sz="2000" dirty="0"/>
          </a:p>
          <a:p>
            <a:pPr>
              <a:lnSpc>
                <a:spcPts val="2900"/>
              </a:lnSpc>
            </a:pPr>
            <a:r>
              <a:rPr lang="hu-HU" sz="2000" dirty="0"/>
              <a:t>~3000 atommagcsomag</a:t>
            </a:r>
          </a:p>
          <a:p>
            <a:pPr>
              <a:lnSpc>
                <a:spcPts val="2900"/>
              </a:lnSpc>
            </a:pPr>
            <a:r>
              <a:rPr lang="hu-HU" sz="2000" dirty="0"/>
              <a:t>99,9999991%</a:t>
            </a:r>
            <a:r>
              <a:rPr lang="en-US" sz="2000" dirty="0"/>
              <a:t> </a:t>
            </a:r>
            <a:r>
              <a:rPr lang="hu-HU" sz="2000" dirty="0"/>
              <a:t>fénysebesség</a:t>
            </a:r>
          </a:p>
          <a:p>
            <a:pPr>
              <a:lnSpc>
                <a:spcPts val="2900"/>
              </a:lnSpc>
            </a:pPr>
            <a:r>
              <a:rPr lang="hu-HU" sz="2000" dirty="0"/>
              <a:t>10000-szer körbeér / mp</a:t>
            </a:r>
          </a:p>
          <a:p>
            <a:pPr>
              <a:lnSpc>
                <a:spcPts val="2900"/>
              </a:lnSpc>
            </a:pPr>
            <a:r>
              <a:rPr lang="hu-HU" sz="2000" dirty="0"/>
              <a:t>600 millió ütközés / mp</a:t>
            </a:r>
          </a:p>
          <a:p>
            <a:pPr>
              <a:lnSpc>
                <a:spcPts val="2900"/>
              </a:lnSpc>
            </a:pPr>
            <a:r>
              <a:rPr lang="hu-HU" sz="2000" dirty="0"/>
              <a:t>10000 szupravezető mágnes</a:t>
            </a:r>
            <a:endParaRPr lang="en-US" sz="2000" dirty="0"/>
          </a:p>
          <a:p>
            <a:pPr>
              <a:lnSpc>
                <a:spcPts val="2900"/>
              </a:lnSpc>
            </a:pPr>
            <a:r>
              <a:rPr lang="hu-HU" sz="2000" dirty="0"/>
              <a:t>10000 tonna folyékony N: 80 K</a:t>
            </a:r>
          </a:p>
          <a:p>
            <a:pPr>
              <a:lnSpc>
                <a:spcPts val="2900"/>
              </a:lnSpc>
            </a:pPr>
            <a:r>
              <a:rPr lang="hu-HU" sz="2000" dirty="0"/>
              <a:t>120 tonna folyékony He: 2 K</a:t>
            </a:r>
            <a:endParaRPr lang="en-US" sz="2000" dirty="0"/>
          </a:p>
          <a:p>
            <a:pPr>
              <a:lnSpc>
                <a:spcPts val="2900"/>
              </a:lnSpc>
            </a:pPr>
            <a:r>
              <a:rPr lang="en-US" sz="2000" dirty="0"/>
              <a:t>1</a:t>
            </a:r>
            <a:r>
              <a:rPr lang="hu-HU" sz="2000" dirty="0"/>
              <a:t>20</a:t>
            </a:r>
            <a:r>
              <a:rPr lang="en-US" sz="2000" dirty="0"/>
              <a:t> MW </a:t>
            </a:r>
            <a:r>
              <a:rPr lang="hu-HU" sz="2000" dirty="0"/>
              <a:t>fogyasztás: nagyváros</a:t>
            </a:r>
          </a:p>
          <a:p>
            <a:pPr>
              <a:lnSpc>
                <a:spcPts val="2900"/>
              </a:lnSpc>
            </a:pPr>
            <a:r>
              <a:rPr lang="hu-HU" sz="2000" dirty="0">
                <a:sym typeface="Symbol" pitchFamily="18" charset="2"/>
              </a:rPr>
              <a:t>10 év alatt hat </a:t>
            </a:r>
            <a:r>
              <a:rPr lang="hu-HU" sz="2300" dirty="0">
                <a:latin typeface="Symbol" pitchFamily="18" charset="2"/>
                <a:sym typeface="Symbol" pitchFamily="18" charset="2"/>
              </a:rPr>
              <a:t>m</a:t>
            </a:r>
            <a:r>
              <a:rPr lang="hu-HU" sz="2000" dirty="0">
                <a:sym typeface="Symbol" pitchFamily="18" charset="2"/>
              </a:rPr>
              <a:t>g H</a:t>
            </a:r>
            <a:r>
              <a:rPr lang="hu-HU" sz="2000" baseline="30000" dirty="0">
                <a:sym typeface="Symbol" pitchFamily="18" charset="2"/>
              </a:rPr>
              <a:t>+</a:t>
            </a:r>
            <a:endParaRPr lang="hu-HU" sz="2000" dirty="0">
              <a:sym typeface="Symbol" pitchFamily="18" charset="2"/>
            </a:endParaRPr>
          </a:p>
          <a:p>
            <a:pPr>
              <a:lnSpc>
                <a:spcPts val="2900"/>
              </a:lnSpc>
            </a:pPr>
            <a:r>
              <a:rPr lang="hu-HU" sz="2000" dirty="0">
                <a:sym typeface="Symbol" pitchFamily="18" charset="2"/>
              </a:rPr>
              <a:t>Évente 15000 </a:t>
            </a:r>
            <a:r>
              <a:rPr lang="hu-HU" sz="2000" dirty="0" err="1">
                <a:sym typeface="Symbol" pitchFamily="18" charset="2"/>
              </a:rPr>
              <a:t>terabyte</a:t>
            </a:r>
            <a:r>
              <a:rPr lang="hu-HU" sz="2000" dirty="0">
                <a:sym typeface="Symbol" pitchFamily="18" charset="2"/>
              </a:rPr>
              <a:t> adat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720" y="4216717"/>
            <a:ext cx="2627784" cy="264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 descr="http://4.bp.blogspot.com/-Utt_m8JRRSc/T5XxbJyombI/AAAAAAAAFR0/bQ9yTKPnmPE/s1600/Cross-Section-of-an-LHC-Dipole-in-the-CERN-Tunn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68760"/>
            <a:ext cx="4572000" cy="2952328"/>
          </a:xfrm>
          <a:prstGeom prst="rect">
            <a:avLst/>
          </a:prstGeom>
          <a:noFill/>
        </p:spPr>
      </p:pic>
      <p:pic>
        <p:nvPicPr>
          <p:cNvPr id="96265" name="Picture 9" descr="http://www.cosmosmagazine.com/files/imagecache/news/files/news/20080922_LH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221088"/>
            <a:ext cx="1964499" cy="2636912"/>
          </a:xfrm>
          <a:prstGeom prst="rect">
            <a:avLst/>
          </a:prstGeom>
          <a:noFill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23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8475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A PHENIX együttműködés</a:t>
            </a:r>
            <a:endParaRPr lang="en-US" sz="4400" dirty="0"/>
          </a:p>
        </p:txBody>
      </p:sp>
      <p:sp>
        <p:nvSpPr>
          <p:cNvPr id="65539" name="AutoShape 3" descr="https://www.phenix.bnl.gov/WWW/run/drawing/D2290703.1024x667.jpg"/>
          <p:cNvSpPr>
            <a:spLocks noChangeAspect="1" noChangeArrowheads="1"/>
          </p:cNvSpPr>
          <p:nvPr/>
        </p:nvSpPr>
        <p:spPr bwMode="auto">
          <a:xfrm>
            <a:off x="195263" y="576263"/>
            <a:ext cx="8753475" cy="5705475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pic>
        <p:nvPicPr>
          <p:cNvPr id="94210" name="Picture 2" descr="http://www.symmetrymagazine.org/sites/default/files/breaking/wp-content/uploads/2010/01/phenix_2008may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8109"/>
            <a:ext cx="9144000" cy="5999891"/>
          </a:xfrm>
          <a:prstGeom prst="rect">
            <a:avLst/>
          </a:prstGeom>
          <a:noFill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24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50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183187"/>
          </a:xfrm>
        </p:spPr>
        <p:txBody>
          <a:bodyPr/>
          <a:lstStyle/>
          <a:p>
            <a:r>
              <a:rPr lang="hu-HU" sz="2000"/>
              <a:t>Nagyimpulzusú részecskék elnyelődése, </a:t>
            </a:r>
            <a:r>
              <a:rPr lang="hu-HU" sz="2000" u="sng">
                <a:solidFill>
                  <a:srgbClr val="FF33CC"/>
                </a:solidFill>
              </a:rPr>
              <a:t>új jelenség</a:t>
            </a:r>
          </a:p>
          <a:p>
            <a:pPr lvl="1"/>
            <a:r>
              <a:rPr lang="en-US" sz="1800"/>
              <a:t>Phys.</a:t>
            </a:r>
            <a:r>
              <a:rPr lang="hu-HU" sz="1800"/>
              <a:t> </a:t>
            </a:r>
            <a:r>
              <a:rPr lang="en-US" sz="1800"/>
              <a:t>Rev.</a:t>
            </a:r>
            <a:r>
              <a:rPr lang="hu-HU" sz="1800"/>
              <a:t> </a:t>
            </a:r>
            <a:r>
              <a:rPr lang="en-US" sz="1800"/>
              <a:t>Lett.</a:t>
            </a:r>
            <a:r>
              <a:rPr lang="hu-HU" sz="1800"/>
              <a:t> </a:t>
            </a:r>
            <a:r>
              <a:rPr lang="en-US" sz="1800"/>
              <a:t>88, 022301 (2002)</a:t>
            </a:r>
            <a:r>
              <a:rPr lang="hu-HU" sz="1800"/>
              <a:t> (címlap, &gt;500 hiv.)</a:t>
            </a:r>
          </a:p>
          <a:p>
            <a:pPr lvl="1"/>
            <a:r>
              <a:rPr lang="en-US" sz="1800"/>
              <a:t>Phys.</a:t>
            </a:r>
            <a:r>
              <a:rPr lang="hu-HU" sz="1800"/>
              <a:t> </a:t>
            </a:r>
            <a:r>
              <a:rPr lang="en-US" sz="1800"/>
              <a:t>Rev.</a:t>
            </a:r>
            <a:r>
              <a:rPr lang="hu-HU" sz="1800"/>
              <a:t> </a:t>
            </a:r>
            <a:r>
              <a:rPr lang="en-US" sz="1800"/>
              <a:t>Lett.</a:t>
            </a:r>
            <a:r>
              <a:rPr lang="hu-HU" sz="1800"/>
              <a:t> </a:t>
            </a:r>
            <a:r>
              <a:rPr lang="en-US" sz="1800"/>
              <a:t>91</a:t>
            </a:r>
            <a:r>
              <a:rPr lang="hu-HU" sz="1800"/>
              <a:t>, </a:t>
            </a:r>
            <a:r>
              <a:rPr lang="en-US" sz="1800"/>
              <a:t>072301</a:t>
            </a:r>
            <a:r>
              <a:rPr lang="hu-HU" sz="1800"/>
              <a:t> (</a:t>
            </a:r>
            <a:r>
              <a:rPr lang="en-US" sz="1800"/>
              <a:t>2003</a:t>
            </a:r>
            <a:r>
              <a:rPr lang="hu-HU" sz="1800"/>
              <a:t>) (&gt;400 hiv.)</a:t>
            </a:r>
            <a:endParaRPr lang="en-US" sz="1800"/>
          </a:p>
          <a:p>
            <a:r>
              <a:rPr lang="hu-HU" sz="2000"/>
              <a:t>Elnyelődés hiánya d+Au ütközésekben: </a:t>
            </a:r>
            <a:r>
              <a:rPr lang="hu-HU" sz="2000" u="sng">
                <a:solidFill>
                  <a:srgbClr val="FF33CC"/>
                </a:solidFill>
              </a:rPr>
              <a:t>új anyag</a:t>
            </a:r>
            <a:endParaRPr lang="en-US" sz="2000" u="sng">
              <a:solidFill>
                <a:srgbClr val="FF33CC"/>
              </a:solidFill>
            </a:endParaRPr>
          </a:p>
          <a:p>
            <a:pPr lvl="1"/>
            <a:r>
              <a:rPr lang="en-US" sz="1800"/>
              <a:t>Phys. Rev. Lett. 91, 072303 (2003)</a:t>
            </a:r>
            <a:r>
              <a:rPr lang="hu-HU" sz="1800"/>
              <a:t> (címlap, &gt;300 hiv.)</a:t>
            </a:r>
            <a:endParaRPr lang="en-US" sz="1800"/>
          </a:p>
          <a:p>
            <a:r>
              <a:rPr lang="hu-HU" sz="2000"/>
              <a:t>Kollektív viselkedés: az anyag </a:t>
            </a:r>
            <a:r>
              <a:rPr lang="hu-HU" sz="2000" u="sng">
                <a:solidFill>
                  <a:srgbClr val="FF33CC"/>
                </a:solidFill>
              </a:rPr>
              <a:t>folyadék</a:t>
            </a:r>
            <a:endParaRPr lang="en-US" sz="2000" u="sng">
              <a:solidFill>
                <a:srgbClr val="FF33CC"/>
              </a:solidFill>
            </a:endParaRPr>
          </a:p>
          <a:p>
            <a:pPr lvl="1"/>
            <a:r>
              <a:rPr lang="en-US" sz="1800"/>
              <a:t>Nucl.</a:t>
            </a:r>
            <a:r>
              <a:rPr lang="hu-HU" sz="1800"/>
              <a:t> </a:t>
            </a:r>
            <a:r>
              <a:rPr lang="en-US" sz="1800"/>
              <a:t>Phys.</a:t>
            </a:r>
            <a:r>
              <a:rPr lang="hu-HU" sz="1800"/>
              <a:t> </a:t>
            </a:r>
            <a:r>
              <a:rPr lang="en-US" sz="1800"/>
              <a:t>A</a:t>
            </a:r>
            <a:r>
              <a:rPr lang="hu-HU" sz="1800"/>
              <a:t> </a:t>
            </a:r>
            <a:r>
              <a:rPr lang="en-US" sz="1800"/>
              <a:t>757, 184-283 (2005)</a:t>
            </a:r>
            <a:r>
              <a:rPr lang="hu-HU" sz="1800"/>
              <a:t> (&gt;900 hiv.)</a:t>
            </a:r>
            <a:endParaRPr lang="en-US" sz="1800"/>
          </a:p>
          <a:p>
            <a:r>
              <a:rPr lang="hu-HU" sz="2000"/>
              <a:t>Skálaviselkedés: </a:t>
            </a:r>
            <a:r>
              <a:rPr lang="hu-HU" sz="2000" u="sng">
                <a:solidFill>
                  <a:srgbClr val="FF33CC"/>
                </a:solidFill>
              </a:rPr>
              <a:t>kvark szabadsági fokok</a:t>
            </a:r>
            <a:r>
              <a:rPr lang="hu-HU" sz="2000"/>
              <a:t>!</a:t>
            </a:r>
            <a:endParaRPr lang="en-US" sz="2000"/>
          </a:p>
          <a:p>
            <a:pPr lvl="1"/>
            <a:r>
              <a:rPr lang="en-US" sz="1800"/>
              <a:t>Phys. Rev. Lett. 98, 162301 (2007) </a:t>
            </a:r>
            <a:r>
              <a:rPr lang="hu-HU" sz="1800"/>
              <a:t>(140 hiv.)</a:t>
            </a:r>
            <a:endParaRPr lang="en-US" sz="1800"/>
          </a:p>
          <a:p>
            <a:r>
              <a:rPr lang="hu-HU" sz="2000"/>
              <a:t>A </a:t>
            </a:r>
            <a:r>
              <a:rPr lang="hu-HU" sz="2000" u="sng">
                <a:solidFill>
                  <a:srgbClr val="FF33CC"/>
                </a:solidFill>
              </a:rPr>
              <a:t>viszkozitás</a:t>
            </a:r>
            <a:r>
              <a:rPr lang="hu-HU" sz="2000"/>
              <a:t> az elméleti alsó határ közelében</a:t>
            </a:r>
            <a:endParaRPr lang="en-US" sz="2000" u="sng">
              <a:solidFill>
                <a:srgbClr val="FF4D15"/>
              </a:solidFill>
            </a:endParaRPr>
          </a:p>
          <a:p>
            <a:pPr lvl="1"/>
            <a:r>
              <a:rPr lang="en-US" sz="1800"/>
              <a:t>Phys. Rev. Lett. 98, 172301 (2007) </a:t>
            </a:r>
            <a:r>
              <a:rPr lang="hu-HU" sz="1800"/>
              <a:t>(254 hiv.)</a:t>
            </a:r>
            <a:endParaRPr lang="en-US" sz="1800"/>
          </a:p>
          <a:p>
            <a:r>
              <a:rPr lang="hu-HU" sz="2000" u="sng">
                <a:solidFill>
                  <a:srgbClr val="FF33CC"/>
                </a:solidFill>
              </a:rPr>
              <a:t>Kezdeti hőmérséklet</a:t>
            </a:r>
            <a:r>
              <a:rPr lang="hu-HU" sz="2000"/>
              <a:t> messze a kritikus felett</a:t>
            </a:r>
          </a:p>
          <a:p>
            <a:pPr lvl="1"/>
            <a:r>
              <a:rPr lang="nb-NO" sz="1800"/>
              <a:t>Phys. Rev. Lett. 104, 132301 (2010) </a:t>
            </a:r>
            <a:r>
              <a:rPr lang="hu-HU" sz="1800"/>
              <a:t>(72 hiv.)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/>
              <a:t>RHIC mérföldkövek</a:t>
            </a:r>
            <a:endParaRPr lang="en-US" sz="4400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25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  <a:ln/>
        </p:spPr>
        <p:txBody>
          <a:bodyPr lIns="0" rIns="0"/>
          <a:lstStyle/>
          <a:p>
            <a:r>
              <a:rPr lang="hu-HU" sz="4200" dirty="0"/>
              <a:t>Különféle ütközések vizsgálata</a:t>
            </a:r>
            <a:endParaRPr lang="en-US" sz="42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68413"/>
            <a:ext cx="8812213" cy="2227262"/>
          </a:xfrm>
        </p:spPr>
        <p:txBody>
          <a:bodyPr/>
          <a:lstStyle/>
          <a:p>
            <a:r>
              <a:rPr lang="hu-HU" sz="2400" dirty="0"/>
              <a:t>Tényleg a méret miatt jelenik meg az elnyelés?</a:t>
            </a:r>
          </a:p>
          <a:p>
            <a:r>
              <a:rPr lang="hu-HU" sz="2400" dirty="0"/>
              <a:t>Ellenőrzés: d+Au ütközésekkel</a:t>
            </a:r>
          </a:p>
          <a:p>
            <a:r>
              <a:rPr lang="hu-HU" sz="2400" dirty="0"/>
              <a:t>Itt nincs elnyelés, mint periférikus Au+</a:t>
            </a:r>
            <a:r>
              <a:rPr lang="hu-HU" sz="2400" dirty="0" err="1"/>
              <a:t>Au</a:t>
            </a:r>
            <a:r>
              <a:rPr lang="hu-HU" sz="2400" dirty="0"/>
              <a:t> esetén!</a:t>
            </a:r>
            <a:endParaRPr lang="en-US" sz="2400" dirty="0"/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331640" y="3068960"/>
            <a:ext cx="2160587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Centrális Au+</a:t>
            </a:r>
            <a:r>
              <a:rPr lang="hu-H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Au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17766" name="Line 6"/>
          <p:cNvSpPr>
            <a:spLocks noChangeShapeType="1"/>
          </p:cNvSpPr>
          <p:nvPr/>
        </p:nvSpPr>
        <p:spPr bwMode="auto">
          <a:xfrm flipH="1">
            <a:off x="722313" y="4306888"/>
            <a:ext cx="376237" cy="1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 rot="10800965" flipH="1">
            <a:off x="4175125" y="4230688"/>
            <a:ext cx="3762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1331913" y="4032250"/>
            <a:ext cx="2530475" cy="874713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69" name="AutoShape 9"/>
          <p:cNvSpPr>
            <a:spLocks noChangeArrowheads="1"/>
          </p:cNvSpPr>
          <p:nvPr/>
        </p:nvSpPr>
        <p:spPr bwMode="auto">
          <a:xfrm>
            <a:off x="2484438" y="4162425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7770" name="Line 10"/>
          <p:cNvSpPr>
            <a:spLocks noChangeShapeType="1"/>
          </p:cNvSpPr>
          <p:nvPr/>
        </p:nvSpPr>
        <p:spPr bwMode="auto">
          <a:xfrm rot="6114803" flipV="1">
            <a:off x="2358231" y="4483894"/>
            <a:ext cx="519113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 rot="-26629929" flipH="1" flipV="1">
            <a:off x="2436812" y="3979863"/>
            <a:ext cx="498475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2628900" y="4525963"/>
            <a:ext cx="215900" cy="2174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3" name="Freeform 13"/>
          <p:cNvSpPr>
            <a:spLocks/>
          </p:cNvSpPr>
          <p:nvPr/>
        </p:nvSpPr>
        <p:spPr bwMode="auto">
          <a:xfrm rot="2179176" flipH="1">
            <a:off x="2341563" y="4445000"/>
            <a:ext cx="215900" cy="288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5" y="39"/>
              </a:cxn>
              <a:cxn ang="0">
                <a:pos x="20" y="78"/>
              </a:cxn>
              <a:cxn ang="0">
                <a:pos x="2" y="105"/>
              </a:cxn>
              <a:cxn ang="0">
                <a:pos x="29" y="117"/>
              </a:cxn>
              <a:cxn ang="0">
                <a:pos x="35" y="144"/>
              </a:cxn>
              <a:cxn ang="0">
                <a:pos x="29" y="171"/>
              </a:cxn>
              <a:cxn ang="0">
                <a:pos x="35" y="198"/>
              </a:cxn>
            </a:cxnLst>
            <a:rect l="0" t="0" r="r" b="b"/>
            <a:pathLst>
              <a:path w="46" h="198">
                <a:moveTo>
                  <a:pt x="11" y="0"/>
                </a:moveTo>
                <a:cubicBezTo>
                  <a:pt x="24" y="4"/>
                  <a:pt x="0" y="25"/>
                  <a:pt x="5" y="39"/>
                </a:cubicBezTo>
                <a:cubicBezTo>
                  <a:pt x="0" y="69"/>
                  <a:pt x="11" y="52"/>
                  <a:pt x="20" y="78"/>
                </a:cubicBezTo>
                <a:cubicBezTo>
                  <a:pt x="16" y="89"/>
                  <a:pt x="9" y="95"/>
                  <a:pt x="2" y="105"/>
                </a:cubicBezTo>
                <a:cubicBezTo>
                  <a:pt x="12" y="108"/>
                  <a:pt x="19" y="114"/>
                  <a:pt x="29" y="117"/>
                </a:cubicBezTo>
                <a:cubicBezTo>
                  <a:pt x="25" y="134"/>
                  <a:pt x="18" y="135"/>
                  <a:pt x="35" y="144"/>
                </a:cubicBezTo>
                <a:cubicBezTo>
                  <a:pt x="39" y="156"/>
                  <a:pt x="36" y="160"/>
                  <a:pt x="29" y="171"/>
                </a:cubicBezTo>
                <a:cubicBezTo>
                  <a:pt x="46" y="177"/>
                  <a:pt x="35" y="181"/>
                  <a:pt x="35" y="19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4" name="Freeform 14"/>
          <p:cNvSpPr>
            <a:spLocks/>
          </p:cNvSpPr>
          <p:nvPr/>
        </p:nvSpPr>
        <p:spPr bwMode="auto">
          <a:xfrm rot="10121092">
            <a:off x="2613025" y="4600575"/>
            <a:ext cx="215900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5" name="Freeform 15"/>
          <p:cNvSpPr>
            <a:spLocks/>
          </p:cNvSpPr>
          <p:nvPr/>
        </p:nvSpPr>
        <p:spPr bwMode="auto">
          <a:xfrm rot="10121092">
            <a:off x="2346325" y="4086225"/>
            <a:ext cx="288925" cy="2079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6" name="Freeform 16"/>
          <p:cNvSpPr>
            <a:spLocks/>
          </p:cNvSpPr>
          <p:nvPr/>
        </p:nvSpPr>
        <p:spPr bwMode="auto">
          <a:xfrm rot="14203381" flipV="1">
            <a:off x="2694781" y="4072732"/>
            <a:ext cx="144463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7" name="Oval 17"/>
          <p:cNvSpPr>
            <a:spLocks noChangeArrowheads="1"/>
          </p:cNvSpPr>
          <p:nvPr/>
        </p:nvSpPr>
        <p:spPr bwMode="auto">
          <a:xfrm rot="-10751627">
            <a:off x="1179513" y="4032250"/>
            <a:ext cx="322262" cy="1214438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78" name="Oval 18"/>
          <p:cNvSpPr>
            <a:spLocks noChangeArrowheads="1"/>
          </p:cNvSpPr>
          <p:nvPr/>
        </p:nvSpPr>
        <p:spPr bwMode="auto">
          <a:xfrm>
            <a:off x="3679825" y="3697288"/>
            <a:ext cx="322263" cy="1214437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539750" y="3232150"/>
            <a:ext cx="40322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sz="2400" b="1">
              <a:latin typeface="Times New Roman" pitchFamily="18" charset="0"/>
            </a:endParaRPr>
          </a:p>
        </p:txBody>
      </p:sp>
      <p:sp>
        <p:nvSpPr>
          <p:cNvPr id="117780" name="Line 20"/>
          <p:cNvSpPr>
            <a:spLocks noChangeShapeType="1"/>
          </p:cNvSpPr>
          <p:nvPr/>
        </p:nvSpPr>
        <p:spPr bwMode="auto">
          <a:xfrm flipH="1">
            <a:off x="684213" y="5873750"/>
            <a:ext cx="376237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 rot="10800965" flipH="1">
            <a:off x="4137025" y="5810250"/>
            <a:ext cx="3762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2" name="Rectangle 22"/>
          <p:cNvSpPr>
            <a:spLocks noChangeArrowheads="1"/>
          </p:cNvSpPr>
          <p:nvPr/>
        </p:nvSpPr>
        <p:spPr bwMode="auto">
          <a:xfrm>
            <a:off x="1293813" y="5741988"/>
            <a:ext cx="2530475" cy="217487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2446338" y="5729288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7784" name="Line 24"/>
          <p:cNvSpPr>
            <a:spLocks noChangeShapeType="1"/>
          </p:cNvSpPr>
          <p:nvPr/>
        </p:nvSpPr>
        <p:spPr bwMode="auto">
          <a:xfrm rot="6114803" flipV="1">
            <a:off x="2320132" y="6050756"/>
            <a:ext cx="519112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 rot="16570071" flipV="1">
            <a:off x="2421732" y="5587206"/>
            <a:ext cx="417512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6" name="Freeform 26"/>
          <p:cNvSpPr>
            <a:spLocks/>
          </p:cNvSpPr>
          <p:nvPr/>
        </p:nvSpPr>
        <p:spPr bwMode="auto">
          <a:xfrm rot="10121092">
            <a:off x="2582863" y="5815013"/>
            <a:ext cx="215900" cy="144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7" name="Freeform 27"/>
          <p:cNvSpPr>
            <a:spLocks/>
          </p:cNvSpPr>
          <p:nvPr/>
        </p:nvSpPr>
        <p:spPr bwMode="auto">
          <a:xfrm rot="10121092">
            <a:off x="2309813" y="5740400"/>
            <a:ext cx="295275" cy="1190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8" name="Oval 28"/>
          <p:cNvSpPr>
            <a:spLocks noChangeArrowheads="1"/>
          </p:cNvSpPr>
          <p:nvPr/>
        </p:nvSpPr>
        <p:spPr bwMode="auto">
          <a:xfrm rot="-10751627">
            <a:off x="1222375" y="5740400"/>
            <a:ext cx="149225" cy="215900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3641725" y="5264150"/>
            <a:ext cx="322263" cy="1214438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90" name="Text Box 30"/>
          <p:cNvSpPr txBox="1">
            <a:spLocks noChangeArrowheads="1"/>
          </p:cNvSpPr>
          <p:nvPr/>
        </p:nvSpPr>
        <p:spPr bwMode="auto">
          <a:xfrm>
            <a:off x="611188" y="5229225"/>
            <a:ext cx="2592387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d+Au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17793" name="Line 33"/>
          <p:cNvSpPr>
            <a:spLocks noChangeShapeType="1"/>
          </p:cNvSpPr>
          <p:nvPr/>
        </p:nvSpPr>
        <p:spPr bwMode="auto">
          <a:xfrm flipH="1">
            <a:off x="4970463" y="5807075"/>
            <a:ext cx="376237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4" name="Line 34"/>
          <p:cNvSpPr>
            <a:spLocks noChangeShapeType="1"/>
          </p:cNvSpPr>
          <p:nvPr/>
        </p:nvSpPr>
        <p:spPr bwMode="auto">
          <a:xfrm rot="10800965" flipH="1">
            <a:off x="8423275" y="5807075"/>
            <a:ext cx="376238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5" name="Rectangle 35"/>
          <p:cNvSpPr>
            <a:spLocks noChangeArrowheads="1"/>
          </p:cNvSpPr>
          <p:nvPr/>
        </p:nvSpPr>
        <p:spPr bwMode="auto">
          <a:xfrm>
            <a:off x="5580063" y="5734050"/>
            <a:ext cx="2530475" cy="146050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96" name="AutoShape 36"/>
          <p:cNvSpPr>
            <a:spLocks noChangeArrowheads="1"/>
          </p:cNvSpPr>
          <p:nvPr/>
        </p:nvSpPr>
        <p:spPr bwMode="auto">
          <a:xfrm>
            <a:off x="6732588" y="5624513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7797" name="Line 37"/>
          <p:cNvSpPr>
            <a:spLocks noChangeShapeType="1"/>
          </p:cNvSpPr>
          <p:nvPr/>
        </p:nvSpPr>
        <p:spPr bwMode="auto">
          <a:xfrm rot="6114803" flipV="1">
            <a:off x="6606382" y="5945981"/>
            <a:ext cx="519112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8" name="Line 38"/>
          <p:cNvSpPr>
            <a:spLocks noChangeShapeType="1"/>
          </p:cNvSpPr>
          <p:nvPr/>
        </p:nvSpPr>
        <p:spPr bwMode="auto">
          <a:xfrm rot="16570071" flipV="1">
            <a:off x="6707982" y="5482431"/>
            <a:ext cx="417512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9" name="Freeform 39"/>
          <p:cNvSpPr>
            <a:spLocks/>
          </p:cNvSpPr>
          <p:nvPr/>
        </p:nvSpPr>
        <p:spPr bwMode="auto">
          <a:xfrm rot="10121092">
            <a:off x="6864350" y="5781675"/>
            <a:ext cx="215900" cy="96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800" name="Freeform 40"/>
          <p:cNvSpPr>
            <a:spLocks/>
          </p:cNvSpPr>
          <p:nvPr/>
        </p:nvSpPr>
        <p:spPr bwMode="auto">
          <a:xfrm rot="10121092">
            <a:off x="6591300" y="5707063"/>
            <a:ext cx="295275" cy="7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801" name="Oval 41"/>
          <p:cNvSpPr>
            <a:spLocks noChangeArrowheads="1"/>
          </p:cNvSpPr>
          <p:nvPr/>
        </p:nvSpPr>
        <p:spPr bwMode="auto">
          <a:xfrm rot="-10751627">
            <a:off x="5508625" y="5735638"/>
            <a:ext cx="149225" cy="144462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803" name="Text Box 43"/>
          <p:cNvSpPr txBox="1">
            <a:spLocks noChangeArrowheads="1"/>
          </p:cNvSpPr>
          <p:nvPr/>
        </p:nvSpPr>
        <p:spPr bwMode="auto">
          <a:xfrm>
            <a:off x="6915150" y="5160963"/>
            <a:ext cx="187325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p+p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17804" name="Oval 44"/>
          <p:cNvSpPr>
            <a:spLocks noChangeArrowheads="1"/>
          </p:cNvSpPr>
          <p:nvPr/>
        </p:nvSpPr>
        <p:spPr bwMode="auto">
          <a:xfrm rot="-10751627">
            <a:off x="8001000" y="5735638"/>
            <a:ext cx="149225" cy="144462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5580112" y="3068960"/>
            <a:ext cx="2160587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Periférikus Au+</a:t>
            </a:r>
            <a:r>
              <a:rPr lang="hu-H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Au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 flipH="1">
            <a:off x="4854848" y="4254624"/>
            <a:ext cx="376237" cy="1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8" name="Line 7"/>
          <p:cNvSpPr>
            <a:spLocks noChangeShapeType="1"/>
          </p:cNvSpPr>
          <p:nvPr/>
        </p:nvSpPr>
        <p:spPr bwMode="auto">
          <a:xfrm rot="10800965" flipH="1">
            <a:off x="8307660" y="4178424"/>
            <a:ext cx="3762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5464448" y="4293096"/>
            <a:ext cx="2530475" cy="353943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hu-HU" sz="1700" dirty="0"/>
          </a:p>
        </p:txBody>
      </p:sp>
      <p:sp>
        <p:nvSpPr>
          <p:cNvPr id="50" name="AutoShape 9"/>
          <p:cNvSpPr>
            <a:spLocks noChangeArrowheads="1"/>
          </p:cNvSpPr>
          <p:nvPr/>
        </p:nvSpPr>
        <p:spPr bwMode="auto">
          <a:xfrm>
            <a:off x="6616973" y="4340043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1" name="Line 10"/>
          <p:cNvSpPr>
            <a:spLocks noChangeShapeType="1"/>
          </p:cNvSpPr>
          <p:nvPr/>
        </p:nvSpPr>
        <p:spPr bwMode="auto">
          <a:xfrm rot="6114803" flipV="1">
            <a:off x="6490766" y="4661512"/>
            <a:ext cx="519113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 rot="-26629929" flipH="1" flipV="1">
            <a:off x="6569347" y="4157481"/>
            <a:ext cx="498475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3" name="Freeform 12"/>
          <p:cNvSpPr>
            <a:spLocks/>
          </p:cNvSpPr>
          <p:nvPr/>
        </p:nvSpPr>
        <p:spPr bwMode="auto">
          <a:xfrm>
            <a:off x="6761435" y="4703581"/>
            <a:ext cx="215900" cy="2174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4" name="Freeform 13"/>
          <p:cNvSpPr>
            <a:spLocks/>
          </p:cNvSpPr>
          <p:nvPr/>
        </p:nvSpPr>
        <p:spPr bwMode="auto">
          <a:xfrm rot="2179176" flipH="1">
            <a:off x="6474098" y="4622618"/>
            <a:ext cx="215900" cy="288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5" y="39"/>
              </a:cxn>
              <a:cxn ang="0">
                <a:pos x="20" y="78"/>
              </a:cxn>
              <a:cxn ang="0">
                <a:pos x="2" y="105"/>
              </a:cxn>
              <a:cxn ang="0">
                <a:pos x="29" y="117"/>
              </a:cxn>
              <a:cxn ang="0">
                <a:pos x="35" y="144"/>
              </a:cxn>
              <a:cxn ang="0">
                <a:pos x="29" y="171"/>
              </a:cxn>
              <a:cxn ang="0">
                <a:pos x="35" y="198"/>
              </a:cxn>
            </a:cxnLst>
            <a:rect l="0" t="0" r="r" b="b"/>
            <a:pathLst>
              <a:path w="46" h="198">
                <a:moveTo>
                  <a:pt x="11" y="0"/>
                </a:moveTo>
                <a:cubicBezTo>
                  <a:pt x="24" y="4"/>
                  <a:pt x="0" y="25"/>
                  <a:pt x="5" y="39"/>
                </a:cubicBezTo>
                <a:cubicBezTo>
                  <a:pt x="0" y="69"/>
                  <a:pt x="11" y="52"/>
                  <a:pt x="20" y="78"/>
                </a:cubicBezTo>
                <a:cubicBezTo>
                  <a:pt x="16" y="89"/>
                  <a:pt x="9" y="95"/>
                  <a:pt x="2" y="105"/>
                </a:cubicBezTo>
                <a:cubicBezTo>
                  <a:pt x="12" y="108"/>
                  <a:pt x="19" y="114"/>
                  <a:pt x="29" y="117"/>
                </a:cubicBezTo>
                <a:cubicBezTo>
                  <a:pt x="25" y="134"/>
                  <a:pt x="18" y="135"/>
                  <a:pt x="35" y="144"/>
                </a:cubicBezTo>
                <a:cubicBezTo>
                  <a:pt x="39" y="156"/>
                  <a:pt x="36" y="160"/>
                  <a:pt x="29" y="171"/>
                </a:cubicBezTo>
                <a:cubicBezTo>
                  <a:pt x="46" y="177"/>
                  <a:pt x="35" y="181"/>
                  <a:pt x="35" y="19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5" name="Freeform 14"/>
          <p:cNvSpPr>
            <a:spLocks/>
          </p:cNvSpPr>
          <p:nvPr/>
        </p:nvSpPr>
        <p:spPr bwMode="auto">
          <a:xfrm rot="10121092">
            <a:off x="6745560" y="4778193"/>
            <a:ext cx="215900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6" name="Freeform 15"/>
          <p:cNvSpPr>
            <a:spLocks/>
          </p:cNvSpPr>
          <p:nvPr/>
        </p:nvSpPr>
        <p:spPr bwMode="auto">
          <a:xfrm rot="10121092">
            <a:off x="6478860" y="4263843"/>
            <a:ext cx="288925" cy="2079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7" name="Freeform 16"/>
          <p:cNvSpPr>
            <a:spLocks/>
          </p:cNvSpPr>
          <p:nvPr/>
        </p:nvSpPr>
        <p:spPr bwMode="auto">
          <a:xfrm rot="14203381" flipV="1">
            <a:off x="6827316" y="4250350"/>
            <a:ext cx="144463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8" name="Oval 17"/>
          <p:cNvSpPr>
            <a:spLocks noChangeArrowheads="1"/>
          </p:cNvSpPr>
          <p:nvPr/>
        </p:nvSpPr>
        <p:spPr bwMode="auto">
          <a:xfrm rot="-10751627">
            <a:off x="5312048" y="4300586"/>
            <a:ext cx="322262" cy="1214438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7812360" y="3429000"/>
            <a:ext cx="322263" cy="1214437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26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2662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noFill/>
          <a:ln/>
        </p:spPr>
        <p:txBody>
          <a:bodyPr lIns="92160" tIns="46080" rIns="92160" bIns="46080" anchor="b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4400"/>
              <a:t>Szisztematikus vizsgálat</a:t>
            </a:r>
            <a:endParaRPr lang="en-US" sz="4400" i="1" baseline="-25000"/>
          </a:p>
        </p:txBody>
      </p:sp>
      <p:pic>
        <p:nvPicPr>
          <p:cNvPr id="87044" name="Picture 4"/>
          <p:cNvPicPr>
            <a:picLocks noChangeArrowheads="1"/>
          </p:cNvPicPr>
          <p:nvPr/>
        </p:nvPicPr>
        <p:blipFill>
          <a:blip r:embed="rId3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rrowheads="1"/>
          </p:cNvPicPr>
          <p:nvPr/>
        </p:nvPicPr>
        <p:blipFill>
          <a:blip r:embed="rId4" cstate="print"/>
          <a:srcRect t="5666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5666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6" name="Picture 6"/>
          <p:cNvPicPr>
            <a:picLocks noChangeArrowheads="1"/>
          </p:cNvPicPr>
          <p:nvPr/>
        </p:nvPicPr>
        <p:blipFill>
          <a:blip r:embed="rId5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7" name="Picture 7"/>
          <p:cNvPicPr>
            <a:picLocks noChangeArrowheads="1"/>
          </p:cNvPicPr>
          <p:nvPr/>
        </p:nvPicPr>
        <p:blipFill>
          <a:blip r:embed="rId6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8" name="Picture 8"/>
          <p:cNvPicPr>
            <a:picLocks noChangeArrowheads="1"/>
          </p:cNvPicPr>
          <p:nvPr/>
        </p:nvPicPr>
        <p:blipFill>
          <a:blip r:embed="rId7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9" name="Picture 9"/>
          <p:cNvPicPr>
            <a:picLocks noChangeArrowheads="1"/>
          </p:cNvPicPr>
          <p:nvPr/>
        </p:nvPicPr>
        <p:blipFill>
          <a:blip r:embed="rId8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0" name="Picture 10"/>
          <p:cNvPicPr>
            <a:picLocks noChangeArrowheads="1"/>
          </p:cNvPicPr>
          <p:nvPr/>
        </p:nvPicPr>
        <p:blipFill>
          <a:blip r:embed="rId9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1" name="Picture 11"/>
          <p:cNvPicPr>
            <a:picLocks noChangeArrowheads="1"/>
          </p:cNvPicPr>
          <p:nvPr/>
        </p:nvPicPr>
        <p:blipFill>
          <a:blip r:embed="rId10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2" name="Picture 12"/>
          <p:cNvPicPr>
            <a:picLocks noChangeArrowheads="1"/>
          </p:cNvPicPr>
          <p:nvPr/>
        </p:nvPicPr>
        <p:blipFill>
          <a:blip r:embed="rId11" cstate="print"/>
          <a:srcRect t="6108" r="7285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7285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3" name="Picture 13"/>
          <p:cNvPicPr>
            <a:picLocks noChangeArrowheads="1"/>
          </p:cNvPicPr>
          <p:nvPr/>
        </p:nvPicPr>
        <p:blipFill>
          <a:blip r:embed="rId12" cstate="print"/>
          <a:srcRect t="6108" r="7285"/>
          <a:stretch>
            <a:fillRect/>
          </a:stretch>
        </p:blipFill>
        <p:spPr bwMode="auto">
          <a:xfrm>
            <a:off x="1514475" y="2087563"/>
            <a:ext cx="6769100" cy="3960812"/>
          </a:xfrm>
          <a:prstGeom prst="rect">
            <a:avLst/>
          </a:prstGeom>
          <a:blipFill dpi="0" rotWithShape="0">
            <a:blip cstate="print"/>
            <a:srcRect t="6108" r="7285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87077" name="Rectangle 37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7632700" cy="936625"/>
          </a:xfrm>
        </p:spPr>
        <p:txBody>
          <a:bodyPr/>
          <a:lstStyle/>
          <a:p>
            <a:r>
              <a:rPr lang="hu-HU" sz="2000"/>
              <a:t>Periférikus (&gt;80%) Au+Au és d+Au: nincs elnyelődés</a:t>
            </a:r>
          </a:p>
          <a:p>
            <a:r>
              <a:rPr lang="hu-HU" sz="2000"/>
              <a:t>Centrális (&lt;10%) Au+Au: nagy elnyelődés!</a:t>
            </a:r>
          </a:p>
        </p:txBody>
      </p:sp>
      <p:pic>
        <p:nvPicPr>
          <p:cNvPr id="87083" name="Picture 4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0338" y="2349500"/>
            <a:ext cx="4003675" cy="2762250"/>
          </a:xfrm>
          <a:prstGeom prst="rect">
            <a:avLst/>
          </a:prstGeom>
          <a:noFill/>
        </p:spPr>
      </p:pic>
      <p:sp>
        <p:nvSpPr>
          <p:cNvPr id="87070" name="Rectangle 30"/>
          <p:cNvSpPr>
            <a:spLocks noChangeArrowheads="1"/>
          </p:cNvSpPr>
          <p:nvPr/>
        </p:nvSpPr>
        <p:spPr bwMode="auto">
          <a:xfrm>
            <a:off x="5546725" y="2230438"/>
            <a:ext cx="261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1600" b="1" noProof="1">
                <a:solidFill>
                  <a:schemeClr val="bg2"/>
                </a:solidFill>
                <a:latin typeface="Book Antiqua" pitchFamily="18" charset="0"/>
              </a:rPr>
              <a:t>Phys.Rev.C76:034904,2007 </a:t>
            </a:r>
          </a:p>
        </p:txBody>
      </p:sp>
      <p:sp>
        <p:nvSpPr>
          <p:cNvPr id="87072" name="AutoShape 32"/>
          <p:cNvSpPr>
            <a:spLocks noChangeArrowheads="1"/>
          </p:cNvSpPr>
          <p:nvPr/>
        </p:nvSpPr>
        <p:spPr bwMode="auto">
          <a:xfrm>
            <a:off x="2522538" y="2662238"/>
            <a:ext cx="2651125" cy="376237"/>
          </a:xfrm>
          <a:prstGeom prst="roundRect">
            <a:avLst>
              <a:gd name="adj" fmla="val 296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7074" name="Oval 34"/>
          <p:cNvSpPr>
            <a:spLocks noChangeArrowheads="1"/>
          </p:cNvSpPr>
          <p:nvPr/>
        </p:nvSpPr>
        <p:spPr bwMode="auto">
          <a:xfrm>
            <a:off x="2306638" y="2447925"/>
            <a:ext cx="139700" cy="1428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87085" name="Picture 4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78075" y="2590800"/>
            <a:ext cx="792163" cy="304800"/>
          </a:xfrm>
          <a:prstGeom prst="rect">
            <a:avLst/>
          </a:prstGeom>
          <a:noFill/>
        </p:spPr>
      </p:pic>
      <p:pic>
        <p:nvPicPr>
          <p:cNvPr id="87087" name="Picture 47" descr="foo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2060575"/>
            <a:ext cx="725487" cy="4086225"/>
          </a:xfrm>
          <a:prstGeom prst="rect">
            <a:avLst/>
          </a:prstGeom>
          <a:noFill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27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04875"/>
          </a:xfrm>
        </p:spPr>
        <p:txBody>
          <a:bodyPr/>
          <a:lstStyle/>
          <a:p>
            <a:r>
              <a:rPr lang="hu-HU" sz="4400"/>
              <a:t>Szögkorreláció vizsgálata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321175"/>
            <a:ext cx="9144000" cy="2420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000"/>
              <a:t>Szögkorreláció mérése</a:t>
            </a:r>
          </a:p>
          <a:p>
            <a:pPr lvl="1">
              <a:lnSpc>
                <a:spcPct val="90000"/>
              </a:lnSpc>
            </a:pPr>
            <a:r>
              <a:rPr lang="hu-HU" sz="1800"/>
              <a:t> 0 − egyirányúak</a:t>
            </a:r>
          </a:p>
          <a:p>
            <a:pPr lvl="1">
              <a:lnSpc>
                <a:spcPct val="90000"/>
              </a:lnSpc>
            </a:pPr>
            <a:r>
              <a:rPr lang="hu-HU" sz="1800"/>
              <a:t> </a:t>
            </a:r>
            <a:r>
              <a:rPr lang="hu-HU" sz="1800" b="1">
                <a:latin typeface="Symbol" pitchFamily="18" charset="2"/>
              </a:rPr>
              <a:t>p</a:t>
            </a:r>
            <a:r>
              <a:rPr lang="hu-HU" sz="1800"/>
              <a:t> − ellentétesek</a:t>
            </a:r>
            <a:endParaRPr lang="en-US" sz="1800"/>
          </a:p>
          <a:p>
            <a:pPr>
              <a:lnSpc>
                <a:spcPct val="90000"/>
              </a:lnSpc>
            </a:pPr>
            <a:r>
              <a:rPr lang="hu-HU" sz="2000"/>
              <a:t>Kifelé: p+p, d+Au, Au+Au hasonló</a:t>
            </a:r>
          </a:p>
          <a:p>
            <a:pPr>
              <a:lnSpc>
                <a:spcPct val="90000"/>
              </a:lnSpc>
            </a:pPr>
            <a:r>
              <a:rPr lang="hu-HU" sz="2000"/>
              <a:t>Befelé: elnyelődés csak Au+Au esetén</a:t>
            </a:r>
          </a:p>
          <a:p>
            <a:pPr>
              <a:lnSpc>
                <a:spcPct val="90000"/>
              </a:lnSpc>
            </a:pPr>
            <a:r>
              <a:rPr lang="hu-HU" sz="2000"/>
              <a:t>Erősen kölcsönható közeg, az anyag egy új formája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 cstate="print"/>
          <a:srcRect t="56250" r="10184"/>
          <a:stretch>
            <a:fillRect/>
          </a:stretch>
        </p:blipFill>
        <p:spPr bwMode="auto">
          <a:xfrm>
            <a:off x="4140200" y="1341438"/>
            <a:ext cx="4702175" cy="30241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695" name="Oval 7"/>
          <p:cNvSpPr>
            <a:spLocks noChangeArrowheads="1"/>
          </p:cNvSpPr>
          <p:nvPr/>
        </p:nvSpPr>
        <p:spPr bwMode="auto">
          <a:xfrm>
            <a:off x="1547813" y="2420938"/>
            <a:ext cx="1454150" cy="1365250"/>
          </a:xfrm>
          <a:prstGeom prst="ellipse">
            <a:avLst/>
          </a:prstGeom>
          <a:solidFill>
            <a:schemeClr val="tx1">
              <a:alpha val="30000"/>
            </a:schemeClr>
          </a:solidFill>
          <a:ln w="50800">
            <a:noFill/>
            <a:round/>
            <a:headEnd/>
            <a:tailEnd type="none" w="lg" len="med"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rot="608448" flipV="1">
            <a:off x="1990725" y="2332038"/>
            <a:ext cx="15875" cy="436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 flipH="1" flipV="1">
            <a:off x="1563688" y="2092325"/>
            <a:ext cx="401637" cy="681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698" name="Line 10"/>
          <p:cNvSpPr>
            <a:spLocks noChangeShapeType="1"/>
          </p:cNvSpPr>
          <p:nvPr/>
        </p:nvSpPr>
        <p:spPr bwMode="auto">
          <a:xfrm flipH="1" flipV="1">
            <a:off x="1468438" y="2563813"/>
            <a:ext cx="471487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699" name="Line 11"/>
          <p:cNvSpPr>
            <a:spLocks noChangeShapeType="1"/>
          </p:cNvSpPr>
          <p:nvPr/>
        </p:nvSpPr>
        <p:spPr bwMode="auto">
          <a:xfrm flipH="1" flipV="1">
            <a:off x="1866900" y="2282825"/>
            <a:ext cx="85725" cy="481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0" name="Line 12"/>
          <p:cNvSpPr>
            <a:spLocks noChangeShapeType="1"/>
          </p:cNvSpPr>
          <p:nvPr/>
        </p:nvSpPr>
        <p:spPr bwMode="auto">
          <a:xfrm flipH="1" flipV="1">
            <a:off x="938213" y="1876425"/>
            <a:ext cx="1006475" cy="889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1" name="Line 13"/>
          <p:cNvSpPr>
            <a:spLocks noChangeShapeType="1"/>
          </p:cNvSpPr>
          <p:nvPr/>
        </p:nvSpPr>
        <p:spPr bwMode="auto">
          <a:xfrm rot="11408448" flipV="1">
            <a:off x="1974850" y="2790825"/>
            <a:ext cx="7938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2" name="Line 14"/>
          <p:cNvSpPr>
            <a:spLocks noChangeShapeType="1"/>
          </p:cNvSpPr>
          <p:nvPr/>
        </p:nvSpPr>
        <p:spPr bwMode="auto">
          <a:xfrm rot="10800000" flipH="1" flipV="1">
            <a:off x="1997075" y="2786063"/>
            <a:ext cx="203200" cy="373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3" name="Line 15"/>
          <p:cNvSpPr>
            <a:spLocks noChangeShapeType="1"/>
          </p:cNvSpPr>
          <p:nvPr/>
        </p:nvSpPr>
        <p:spPr bwMode="auto">
          <a:xfrm rot="10800000" flipH="1" flipV="1">
            <a:off x="2009775" y="2800350"/>
            <a:ext cx="238125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4" name="Line 16"/>
          <p:cNvSpPr>
            <a:spLocks noChangeShapeType="1"/>
          </p:cNvSpPr>
          <p:nvPr/>
        </p:nvSpPr>
        <p:spPr bwMode="auto">
          <a:xfrm rot="10800000" flipH="1" flipV="1">
            <a:off x="2001838" y="2792413"/>
            <a:ext cx="42862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5" name="Line 17"/>
          <p:cNvSpPr>
            <a:spLocks noChangeShapeType="1"/>
          </p:cNvSpPr>
          <p:nvPr/>
        </p:nvSpPr>
        <p:spPr bwMode="auto">
          <a:xfrm rot="10800000" flipH="1" flipV="1">
            <a:off x="2008188" y="2792413"/>
            <a:ext cx="377825" cy="3794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 rot="18746323" flipV="1">
            <a:off x="777081" y="1480344"/>
            <a:ext cx="49213" cy="4476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 rot="18746323" flipV="1">
            <a:off x="891382" y="1739106"/>
            <a:ext cx="65088" cy="1365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08" name="Line 20"/>
          <p:cNvSpPr>
            <a:spLocks noChangeShapeType="1"/>
          </p:cNvSpPr>
          <p:nvPr/>
        </p:nvSpPr>
        <p:spPr bwMode="auto">
          <a:xfrm rot="-2853677" flipH="1" flipV="1">
            <a:off x="814388" y="1743075"/>
            <a:ext cx="74612" cy="1920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09" name="Line 21"/>
          <p:cNvSpPr>
            <a:spLocks noChangeShapeType="1"/>
          </p:cNvSpPr>
          <p:nvPr/>
        </p:nvSpPr>
        <p:spPr bwMode="auto">
          <a:xfrm rot="-2853677" flipH="1" flipV="1">
            <a:off x="832644" y="1674019"/>
            <a:ext cx="26987" cy="250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 rot="8173552" flipV="1">
            <a:off x="2363788" y="3165475"/>
            <a:ext cx="65087" cy="1365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 rot="8173552" flipH="1" flipV="1">
            <a:off x="2430463" y="3108325"/>
            <a:ext cx="74612" cy="1920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12" name="Line 24"/>
          <p:cNvSpPr>
            <a:spLocks noChangeShapeType="1"/>
          </p:cNvSpPr>
          <p:nvPr/>
        </p:nvSpPr>
        <p:spPr bwMode="auto">
          <a:xfrm rot="8173552" flipH="1" flipV="1">
            <a:off x="2459038" y="3121025"/>
            <a:ext cx="26987" cy="250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28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/>
              <a:t>Az első két mérföldkő</a:t>
            </a:r>
            <a:endParaRPr lang="en-US" sz="440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12604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1800"/>
              <a:t>Két Phys. Rev. Letter címlap, tudományos konszenzus</a:t>
            </a:r>
            <a:endParaRPr lang="hu-HU" sz="1300"/>
          </a:p>
          <a:p>
            <a:pPr>
              <a:lnSpc>
                <a:spcPct val="90000"/>
              </a:lnSpc>
            </a:pPr>
            <a:r>
              <a:rPr lang="hu-HU" sz="1800"/>
              <a:t>Részvétel komoly anyagi ráfordítás nélkül (sok munkával)</a:t>
            </a:r>
          </a:p>
          <a:p>
            <a:pPr>
              <a:lnSpc>
                <a:spcPct val="90000"/>
              </a:lnSpc>
            </a:pPr>
            <a:r>
              <a:rPr lang="hu-HU" sz="1800"/>
              <a:t>Lehetőség az újabb felfedezésekre</a:t>
            </a:r>
            <a:endParaRPr lang="en-US" sz="1800"/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913" y="2165350"/>
            <a:ext cx="3240087" cy="415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144713"/>
            <a:ext cx="3446463" cy="416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950913" y="2160588"/>
            <a:ext cx="3252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1. mérföldkő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4983163" y="2133600"/>
            <a:ext cx="3444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2. mérföldkő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29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3"/>
            <a:ext cx="9144000" cy="896937"/>
          </a:xfrm>
        </p:spPr>
        <p:txBody>
          <a:bodyPr/>
          <a:lstStyle/>
          <a:p>
            <a:r>
              <a:rPr lang="hu-HU" sz="4400"/>
              <a:t>Az elemi részek száma</a:t>
            </a:r>
            <a:endParaRPr lang="en-US" sz="440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91" y="1196206"/>
            <a:ext cx="7488237" cy="2736850"/>
          </a:xfrm>
        </p:spPr>
        <p:txBody>
          <a:bodyPr/>
          <a:lstStyle/>
          <a:p>
            <a:pPr>
              <a:spcBef>
                <a:spcPts val="0"/>
              </a:spcBef>
              <a:tabLst>
                <a:tab pos="5656263" algn="l"/>
              </a:tabLst>
            </a:pPr>
            <a:r>
              <a:rPr lang="hu-HU" dirty="0"/>
              <a:t>Sokasodás </a:t>
            </a:r>
            <a:r>
              <a:rPr lang="hu-HU" dirty="0">
                <a:sym typeface="Symbol" panose="05050102010706020507" pitchFamily="18" charset="2"/>
              </a:rPr>
              <a:t> rendszereződés  egyszerűsödés</a:t>
            </a:r>
            <a:endParaRPr lang="hu-HU" dirty="0"/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Ókor: négy elem, majd </a:t>
            </a:r>
            <a:r>
              <a:rPr lang="hu-HU" sz="1800" dirty="0">
                <a:sym typeface="Symbol" panose="05050102010706020507" pitchFamily="18" charset="2"/>
              </a:rPr>
              <a:t>rengeteg különböző anyag</a:t>
            </a:r>
            <a:endParaRPr lang="hu-HU" sz="1800" dirty="0"/>
          </a:p>
          <a:p>
            <a:pPr lvl="1"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1800" dirty="0"/>
              <a:t>1789: Dalton elemei	33</a:t>
            </a:r>
          </a:p>
          <a:p>
            <a:pPr lvl="1"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1800" dirty="0"/>
              <a:t>1869: atomok, periódusos rendszer	~100</a:t>
            </a:r>
          </a:p>
          <a:p>
            <a:pPr lvl="1"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1800" dirty="0"/>
              <a:t>1930: proton, neutron, elektron	3</a:t>
            </a:r>
          </a:p>
          <a:p>
            <a:pPr lvl="1"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1800" dirty="0"/>
              <a:t>1930-1960: „</a:t>
            </a:r>
            <a:r>
              <a:rPr lang="hu-HU" sz="1800" dirty="0" err="1"/>
              <a:t>hadronok</a:t>
            </a:r>
            <a:r>
              <a:rPr lang="hu-HU" sz="1800" dirty="0"/>
              <a:t>”	~100</a:t>
            </a:r>
          </a:p>
          <a:p>
            <a:pPr lvl="1"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1800" dirty="0"/>
              <a:t>1975: standard modell	4</a:t>
            </a:r>
          </a:p>
          <a:p>
            <a:pPr lvl="1"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1800" dirty="0"/>
              <a:t>~2000: elemi részek sok altípusa	~100</a:t>
            </a:r>
          </a:p>
          <a:p>
            <a:pPr lvl="1"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1800" dirty="0"/>
              <a:t>Még elemibb részecskék?	??</a:t>
            </a:r>
            <a:endParaRPr lang="en-US" sz="1800" dirty="0"/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844"/>
            <a:ext cx="9144000" cy="2476500"/>
          </a:xfrm>
          <a:prstGeom prst="rect">
            <a:avLst/>
          </a:prstGeom>
          <a:noFill/>
        </p:spPr>
      </p:pic>
      <p:pic>
        <p:nvPicPr>
          <p:cNvPr id="128005" name="Picture 5" descr="http://www.owningpink.com/wp-content/uploads/2009/08/fire-water-earth-air-dos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9252"/>
            <a:ext cx="936625" cy="936625"/>
          </a:xfrm>
          <a:prstGeom prst="rect">
            <a:avLst/>
          </a:prstGeom>
          <a:noFill/>
        </p:spPr>
      </p:pic>
      <p:pic>
        <p:nvPicPr>
          <p:cNvPr id="128006" name="Picture 6" descr="Periodic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769172"/>
            <a:ext cx="1512887" cy="992187"/>
          </a:xfrm>
          <a:prstGeom prst="rect">
            <a:avLst/>
          </a:prstGeom>
          <a:noFill/>
        </p:spPr>
      </p:pic>
      <p:pic>
        <p:nvPicPr>
          <p:cNvPr id="128007" name="Picture 7" descr="http://upload.wikimedia.org/wikipedia/commons/thumb/e/e1/Stylised_Lithium_Atom.svg/270px-Stylised_Lithium_Atom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201220"/>
            <a:ext cx="792088" cy="894367"/>
          </a:xfrm>
          <a:prstGeom prst="rect">
            <a:avLst/>
          </a:prstGeom>
          <a:noFill/>
        </p:spPr>
      </p:pic>
      <p:pic>
        <p:nvPicPr>
          <p:cNvPr id="128008" name="Picture 8" descr="File:Meson-octet-small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985196"/>
            <a:ext cx="1368425" cy="1111250"/>
          </a:xfrm>
          <a:prstGeom prst="rect">
            <a:avLst/>
          </a:prstGeom>
          <a:noFill/>
        </p:spPr>
      </p:pic>
      <p:pic>
        <p:nvPicPr>
          <p:cNvPr id="128009" name="Picture 9" descr="http://www.symmetrymagazine.org/images/200502/standard3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4769172"/>
            <a:ext cx="1030287" cy="942975"/>
          </a:xfrm>
          <a:prstGeom prst="rect">
            <a:avLst/>
          </a:prstGeom>
          <a:noFill/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0"/>
          <a:stretch/>
        </p:blipFill>
        <p:spPr>
          <a:xfrm>
            <a:off x="1403648" y="4337124"/>
            <a:ext cx="983658" cy="1731104"/>
          </a:xfrm>
          <a:prstGeom prst="rect">
            <a:avLst/>
          </a:prstGeom>
        </p:spPr>
      </p:pic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pic>
        <p:nvPicPr>
          <p:cNvPr id="13" name="Picture 5" descr="anyagszerkez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1908346"/>
            <a:ext cx="2843808" cy="2047629"/>
          </a:xfrm>
          <a:prstGeom prst="rect">
            <a:avLst/>
          </a:prstGeom>
          <a:noFill/>
        </p:spPr>
      </p:pic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05788" cy="1006475"/>
          </a:xfrm>
        </p:spPr>
        <p:txBody>
          <a:bodyPr/>
          <a:lstStyle/>
          <a:p>
            <a:r>
              <a:rPr lang="hu-HU" sz="4400" dirty="0"/>
              <a:t>Kvark szabadsági fokok?</a:t>
            </a:r>
            <a:endParaRPr lang="en-US" sz="4400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4630737"/>
          </a:xfrm>
        </p:spPr>
        <p:txBody>
          <a:bodyPr/>
          <a:lstStyle/>
          <a:p>
            <a:r>
              <a:rPr lang="hu-HU"/>
              <a:t>Elliptikus folyás skálaviselkedése</a:t>
            </a:r>
          </a:p>
          <a:p>
            <a:r>
              <a:rPr lang="hu-HU"/>
              <a:t>A mozgási energia (KE) függvényében mérjük</a:t>
            </a:r>
          </a:p>
          <a:p>
            <a:r>
              <a:rPr lang="hu-HU"/>
              <a:t>Az aszimmetria részecsktípusokra: kvarktartalomtól függ!</a:t>
            </a:r>
          </a:p>
          <a:p>
            <a:r>
              <a:rPr lang="hu-HU"/>
              <a:t>Skálaparaméter: kvarktartalom</a:t>
            </a:r>
          </a:p>
          <a:p>
            <a:endParaRPr lang="en-US"/>
          </a:p>
        </p:txBody>
      </p:sp>
      <p:pic>
        <p:nvPicPr>
          <p:cNvPr id="107525" name="Picture 4" descr="v2n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708275"/>
            <a:ext cx="8424863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3276600" y="3573463"/>
            <a:ext cx="265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>
                <a:latin typeface="Verdana" pitchFamily="34" charset="0"/>
              </a:rPr>
              <a:t>Phys.Rev.Letters 98:162301, 2007</a:t>
            </a: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30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 dirty="0"/>
              <a:t>Erősen kölcsönható kvarkfolyadék</a:t>
            </a:r>
            <a:endParaRPr lang="en-US" sz="44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964612" cy="1728787"/>
          </a:xfrm>
        </p:spPr>
        <p:txBody>
          <a:bodyPr/>
          <a:lstStyle/>
          <a:p>
            <a:pPr marL="354013" indent="-354013">
              <a:lnSpc>
                <a:spcPct val="90000"/>
              </a:lnSpc>
            </a:pPr>
            <a:r>
              <a:rPr lang="hu-HU" sz="2000" dirty="0"/>
              <a:t>Az Amerikai Fizikai Intézet szerint 2005. legfontosabb eseménye: az erősen kölcsönható folyadék felfedezése a </a:t>
            </a:r>
            <a:r>
              <a:rPr lang="hu-HU" sz="2000" dirty="0" err="1"/>
              <a:t>RHIC-nél</a:t>
            </a:r>
            <a:endParaRPr lang="hu-HU" sz="2000" dirty="0"/>
          </a:p>
          <a:p>
            <a:pPr marL="354013" indent="-354013">
              <a:lnSpc>
                <a:spcPct val="90000"/>
              </a:lnSpc>
            </a:pPr>
            <a:r>
              <a:rPr lang="hu-HU" sz="2000" dirty="0"/>
              <a:t>Négy kísérlet öt éves munkája, egybehangzóan</a:t>
            </a:r>
          </a:p>
          <a:p>
            <a:pPr marL="354013" indent="-354013">
              <a:lnSpc>
                <a:spcPct val="90000"/>
              </a:lnSpc>
            </a:pPr>
            <a:r>
              <a:rPr lang="hu-HU" sz="2000" dirty="0"/>
              <a:t>4000-nél több hivatkozás az összefoglaló cikkekre</a:t>
            </a:r>
            <a:endParaRPr lang="en-US" sz="2000" dirty="0"/>
          </a:p>
        </p:txBody>
      </p:sp>
      <p:pic>
        <p:nvPicPr>
          <p:cNvPr id="129028" name="Picture 4" descr="A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2013" y="2564904"/>
            <a:ext cx="5595937" cy="3981450"/>
          </a:xfrm>
          <a:prstGeom prst="rect">
            <a:avLst/>
          </a:prstGeom>
          <a:noFill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31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2350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05788" cy="1006475"/>
          </a:xfrm>
        </p:spPr>
        <p:txBody>
          <a:bodyPr/>
          <a:lstStyle/>
          <a:p>
            <a:r>
              <a:rPr lang="hu-HU" sz="4400"/>
              <a:t>Sajtóhírek</a:t>
            </a:r>
            <a:endParaRPr lang="en-US" sz="440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38275"/>
            <a:ext cx="8569325" cy="4318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dirty="0"/>
              <a:t>MTV Híradó: </a:t>
            </a:r>
            <a:r>
              <a:rPr lang="hu-HU" dirty="0">
                <a:hlinkClick r:id="rId2"/>
              </a:rPr>
              <a:t>Magyar kutatók az ősrobbanás utáni állapotot vizsgáló kísérletekben 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MTA: </a:t>
            </a:r>
            <a:r>
              <a:rPr lang="hu-HU" dirty="0">
                <a:hlinkClick r:id="rId3"/>
              </a:rPr>
              <a:t>Megmérték a legforróbb anyag hőmérsékletét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Origo.hu</a:t>
            </a:r>
            <a:r>
              <a:rPr lang="hu-HU" dirty="0"/>
              <a:t>: </a:t>
            </a:r>
            <a:r>
              <a:rPr lang="hu-HU" dirty="0">
                <a:hlinkClick r:id="rId4"/>
              </a:rPr>
              <a:t>Létrehozzák az Univerzum ősanyagát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Index.hu</a:t>
            </a:r>
            <a:r>
              <a:rPr lang="hu-HU" dirty="0"/>
              <a:t>: </a:t>
            </a:r>
            <a:r>
              <a:rPr lang="hu-HU" dirty="0">
                <a:hlinkClick r:id="rId5"/>
              </a:rPr>
              <a:t>A legnagyobb hőség a Nagy Bumm óta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>
                <a:hlinkClick r:id="rId6"/>
              </a:rPr>
              <a:t>New York Times</a:t>
            </a:r>
            <a:r>
              <a:rPr lang="hu-HU" dirty="0"/>
              <a:t>, </a:t>
            </a:r>
            <a:r>
              <a:rPr lang="hu-HU" dirty="0">
                <a:hlinkClick r:id="rId7"/>
              </a:rPr>
              <a:t>USA </a:t>
            </a:r>
            <a:r>
              <a:rPr lang="hu-HU" dirty="0" err="1">
                <a:hlinkClick r:id="rId7"/>
              </a:rPr>
              <a:t>Today</a:t>
            </a:r>
            <a:r>
              <a:rPr lang="hu-HU" dirty="0"/>
              <a:t>, </a:t>
            </a:r>
            <a:r>
              <a:rPr lang="hu-HU" dirty="0" err="1">
                <a:hlinkClick r:id="rId8"/>
              </a:rPr>
              <a:t>Discovery</a:t>
            </a:r>
            <a:r>
              <a:rPr lang="hu-HU" dirty="0"/>
              <a:t>, </a:t>
            </a:r>
            <a:r>
              <a:rPr lang="hu-HU" dirty="0" err="1">
                <a:hlinkClick r:id="rId9"/>
              </a:rPr>
              <a:t>Gizmodo</a:t>
            </a:r>
            <a:r>
              <a:rPr lang="hu-HU" dirty="0"/>
              <a:t>, </a:t>
            </a:r>
            <a:r>
              <a:rPr lang="hu-HU" dirty="0">
                <a:hlinkClick r:id="rId10"/>
              </a:rPr>
              <a:t>The Telegraph</a:t>
            </a:r>
            <a:r>
              <a:rPr lang="hu-HU" dirty="0"/>
              <a:t>, …</a:t>
            </a: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32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82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104"/>
            <a:ext cx="9144000" cy="609600"/>
          </a:xfrm>
        </p:spPr>
        <p:txBody>
          <a:bodyPr/>
          <a:lstStyle/>
          <a:p>
            <a:r>
              <a:rPr lang="hu-HU" sz="4400" dirty="0"/>
              <a:t>A Higgs szerepe</a:t>
            </a:r>
            <a:endParaRPr lang="en-US" sz="4400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13092" cy="5040312"/>
          </a:xfrm>
        </p:spPr>
        <p:txBody>
          <a:bodyPr/>
          <a:lstStyle/>
          <a:p>
            <a:r>
              <a:rPr lang="hu-HU" sz="2000" dirty="0"/>
              <a:t>Elemi részecskék tömege: nem alapvető tulajdonság</a:t>
            </a:r>
          </a:p>
          <a:p>
            <a:r>
              <a:rPr lang="hu-HU" sz="2000" dirty="0"/>
              <a:t>Tömeg eredete: kölcsönhatás a Higgs-mezővel</a:t>
            </a:r>
          </a:p>
          <a:p>
            <a:r>
              <a:rPr lang="hu-HU" sz="2000" dirty="0"/>
              <a:t>Higgs-részecske: a mező</a:t>
            </a:r>
          </a:p>
          <a:p>
            <a:pPr marL="0" indent="354013">
              <a:buNone/>
            </a:pPr>
            <a:r>
              <a:rPr lang="hu-HU" sz="2000" dirty="0"/>
              <a:t>önkölcsönhatása</a:t>
            </a:r>
            <a:endParaRPr lang="hu-HU" sz="1600" dirty="0"/>
          </a:p>
        </p:txBody>
      </p:sp>
      <p:pic>
        <p:nvPicPr>
          <p:cNvPr id="165890" name="Picture 2" descr="http://www.nature.com/nature/journal/v448/n7151/images/nature06079-f1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7"/>
          <a:stretch/>
        </p:blipFill>
        <p:spPr bwMode="auto">
          <a:xfrm>
            <a:off x="179388" y="3284984"/>
            <a:ext cx="4176464" cy="29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2" name="Picture 4" descr="http://www.nature.com/nature/journal/v448/n7151/images/nature06079-f1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86"/>
          <a:stretch/>
        </p:blipFill>
        <p:spPr bwMode="auto">
          <a:xfrm>
            <a:off x="4585702" y="2361059"/>
            <a:ext cx="4249308" cy="30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gyenes összekötő nyíllal 2"/>
          <p:cNvCxnSpPr/>
          <p:nvPr/>
        </p:nvCxnSpPr>
        <p:spPr>
          <a:xfrm>
            <a:off x="4585702" y="2060848"/>
            <a:ext cx="2362562" cy="180074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2936663" y="2570659"/>
            <a:ext cx="51161" cy="221370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33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44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2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t="-12"/>
          <a:stretch/>
        </p:blipFill>
        <p:spPr bwMode="auto">
          <a:xfrm>
            <a:off x="5292080" y="1214089"/>
            <a:ext cx="3816350" cy="2624833"/>
          </a:xfrm>
          <a:prstGeom prst="rect">
            <a:avLst/>
          </a:prstGeom>
          <a:noFill/>
        </p:spPr>
      </p:pic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A Higgs keresése</a:t>
            </a:r>
            <a:endParaRPr lang="en-US" sz="4400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4" y="1214090"/>
            <a:ext cx="9144000" cy="5310535"/>
          </a:xfrm>
        </p:spPr>
        <p:txBody>
          <a:bodyPr/>
          <a:lstStyle/>
          <a:p>
            <a:pPr>
              <a:tabLst>
                <a:tab pos="4932363" algn="l"/>
              </a:tabLst>
            </a:pPr>
            <a:r>
              <a:rPr lang="hu-HU" dirty="0"/>
              <a:t>Nagyenergiás proton-proton ütközések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Gyors proton szétesik</a:t>
            </a:r>
          </a:p>
          <a:p>
            <a:pPr>
              <a:buFontTx/>
              <a:buNone/>
              <a:tabLst>
                <a:tab pos="4932363" algn="l"/>
              </a:tabLst>
            </a:pPr>
            <a:r>
              <a:rPr lang="hu-HU" dirty="0"/>
              <a:t>	</a:t>
            </a:r>
            <a:r>
              <a:rPr lang="hu-HU" dirty="0" err="1"/>
              <a:t>gluonokra</a:t>
            </a:r>
            <a:r>
              <a:rPr lang="hu-HU" dirty="0"/>
              <a:t> és kvarkokra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Ezek hadronokká</a:t>
            </a:r>
          </a:p>
          <a:p>
            <a:pPr>
              <a:buFontTx/>
              <a:buNone/>
              <a:tabLst>
                <a:tab pos="4932363" algn="l"/>
              </a:tabLst>
            </a:pPr>
            <a:r>
              <a:rPr lang="hu-HU" dirty="0"/>
              <a:t>	és </a:t>
            </a:r>
            <a:r>
              <a:rPr lang="hu-HU" dirty="0" err="1"/>
              <a:t>bozonokká</a:t>
            </a:r>
            <a:r>
              <a:rPr lang="hu-HU" dirty="0"/>
              <a:t> alakulnak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Ritkán létrejöhet a Higgs</a:t>
            </a:r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r>
              <a:rPr lang="hu-HU" dirty="0"/>
              <a:t>Az ilyen ritka eseményeket kell megtalálni!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Észlelés: bomláson keresztül</a:t>
            </a:r>
            <a:endParaRPr lang="en-US" dirty="0"/>
          </a:p>
        </p:txBody>
      </p:sp>
      <p:pic>
        <p:nvPicPr>
          <p:cNvPr id="126980" name="Picture 4" descr="File:Gluon-top-higgs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667" y="3530623"/>
            <a:ext cx="2016125" cy="1673225"/>
          </a:xfrm>
          <a:prstGeom prst="rect">
            <a:avLst/>
          </a:prstGeom>
          <a:noFill/>
        </p:spPr>
      </p:pic>
      <p:pic>
        <p:nvPicPr>
          <p:cNvPr id="126981" name="Picture 5" descr="File:BosonFusion-Higgs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505224"/>
            <a:ext cx="2519362" cy="1724025"/>
          </a:xfrm>
          <a:prstGeom prst="rect">
            <a:avLst/>
          </a:prstGeo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875" y="4091161"/>
            <a:ext cx="2162175" cy="2181225"/>
          </a:xfrm>
          <a:prstGeom prst="rect">
            <a:avLst/>
          </a:prstGeom>
        </p:spPr>
      </p:pic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34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91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Ismert mezonok és barionok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0" y="1438274"/>
                <a:ext cx="8421688" cy="4871045"/>
              </a:xfrm>
            </p:spPr>
            <p:txBody>
              <a:bodyPr/>
              <a:lstStyle/>
              <a:p>
                <a:r>
                  <a:rPr lang="hu-HU" dirty="0"/>
                  <a:t>Mezonok (</a:t>
                </a:r>
                <a:r>
                  <a:rPr lang="hu-HU" dirty="0" err="1"/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hu-HU" i="0" dirty="0"/>
                          <m:t>q</m:t>
                        </m:r>
                      </m:e>
                    </m:acc>
                  </m:oMath>
                </a14:m>
                <a:r>
                  <a:rPr lang="hu-HU" dirty="0"/>
                  <a:t>)			Barionok (</a:t>
                </a:r>
                <a:r>
                  <a:rPr lang="hu-HU" dirty="0" err="1"/>
                  <a:t>qqq</a:t>
                </a:r>
                <a:r>
                  <a:rPr lang="hu-HU" dirty="0"/>
                  <a:t>)</a:t>
                </a:r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r>
                  <a:rPr lang="hu-HU" dirty="0"/>
                  <a:t>És sokan mások…</a:t>
                </a:r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38274"/>
                <a:ext cx="8421688" cy="4871045"/>
              </a:xfrm>
              <a:blipFill>
                <a:blip r:embed="rId2"/>
                <a:stretch>
                  <a:fillRect l="-941" t="-1001" b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38325"/>
            <a:ext cx="4370186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25" y="1838325"/>
            <a:ext cx="4562475" cy="2781300"/>
          </a:xfrm>
          <a:prstGeom prst="rect">
            <a:avLst/>
          </a:prstGeom>
        </p:spPr>
      </p:pic>
      <p:sp>
        <p:nvSpPr>
          <p:cNvPr id="11" name="Élőláb helye 10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35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64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576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4400" dirty="0"/>
              <a:t>Mezonok és barionok táblázatai</a:t>
            </a:r>
            <a:endParaRPr lang="en-US" sz="4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96752"/>
            <a:ext cx="7773988" cy="4318000"/>
          </a:xfrm>
        </p:spPr>
        <p:txBody>
          <a:bodyPr/>
          <a:lstStyle/>
          <a:p>
            <a:r>
              <a:rPr lang="hu-HU" dirty="0"/>
              <a:t>Ezek szabályosságai vezettek a kvarkokhoz</a:t>
            </a:r>
            <a:endParaRPr lang="en-US" dirty="0"/>
          </a:p>
        </p:txBody>
      </p:sp>
      <p:pic>
        <p:nvPicPr>
          <p:cNvPr id="131075" name="Picture 3" descr="barion_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916832"/>
            <a:ext cx="2880320" cy="2092851"/>
          </a:xfrm>
          <a:prstGeom prst="rect">
            <a:avLst/>
          </a:prstGeom>
          <a:noFill/>
        </p:spPr>
      </p:pic>
      <p:pic>
        <p:nvPicPr>
          <p:cNvPr id="131076" name="Picture 4" descr="barion_12"/>
          <p:cNvPicPr>
            <a:picLocks noChangeAspect="1" noChangeArrowheads="1"/>
          </p:cNvPicPr>
          <p:nvPr/>
        </p:nvPicPr>
        <p:blipFill rotWithShape="1">
          <a:blip r:embed="rId3" cstate="print"/>
          <a:srcRect b="6664"/>
          <a:stretch/>
        </p:blipFill>
        <p:spPr bwMode="auto">
          <a:xfrm>
            <a:off x="5652120" y="4077072"/>
            <a:ext cx="3096344" cy="2363728"/>
          </a:xfrm>
          <a:prstGeom prst="rect">
            <a:avLst/>
          </a:prstGeom>
          <a:noFill/>
        </p:spPr>
      </p:pic>
      <p:pic>
        <p:nvPicPr>
          <p:cNvPr id="131077" name="Picture 5" descr="meson_s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149080"/>
            <a:ext cx="2880320" cy="2075960"/>
          </a:xfrm>
          <a:prstGeom prst="rect">
            <a:avLst/>
          </a:prstGeom>
          <a:noFill/>
        </p:spPr>
      </p:pic>
      <p:pic>
        <p:nvPicPr>
          <p:cNvPr id="131078" name="Picture 6" descr="meson_s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72816"/>
            <a:ext cx="2893565" cy="2088232"/>
          </a:xfrm>
          <a:prstGeom prst="rect">
            <a:avLst/>
          </a:prstGeom>
          <a:noFill/>
        </p:spPr>
      </p:pic>
      <p:sp>
        <p:nvSpPr>
          <p:cNvPr id="10" name="Ellipszis 9"/>
          <p:cNvSpPr/>
          <p:nvPr/>
        </p:nvSpPr>
        <p:spPr>
          <a:xfrm>
            <a:off x="754931" y="1700039"/>
            <a:ext cx="2376264" cy="1080120"/>
          </a:xfrm>
          <a:prstGeom prst="ellipse">
            <a:avLst/>
          </a:prstGeom>
          <a:solidFill>
            <a:srgbClr val="FFFF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36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58433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/>
              <a:t>Egy PHENIX Au+Au esemény</a:t>
            </a:r>
            <a:endParaRPr lang="en-US" sz="4400"/>
          </a:p>
        </p:txBody>
      </p:sp>
      <p:pic>
        <p:nvPicPr>
          <p:cNvPr id="2" name="phenixEventLarg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268760"/>
            <a:ext cx="6885517" cy="5164138"/>
          </a:xfrm>
          <a:prstGeom prst="rect">
            <a:avLst/>
          </a:prstGeom>
        </p:spPr>
      </p:pic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37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97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3600" dirty="0"/>
              <a:t>Hogyan vizsgáljuk az erős kölcsönhatást?</a:t>
            </a:r>
            <a:endParaRPr lang="en-US" sz="3600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" y="1196975"/>
            <a:ext cx="5867400" cy="5184775"/>
          </a:xfrm>
        </p:spPr>
        <p:txBody>
          <a:bodyPr/>
          <a:lstStyle/>
          <a:p>
            <a:r>
              <a:rPr lang="hu-HU" sz="2000" dirty="0"/>
              <a:t>Nagyenergiás ütközések</a:t>
            </a:r>
          </a:p>
          <a:p>
            <a:r>
              <a:rPr lang="hu-HU" sz="2000" dirty="0"/>
              <a:t>Mag-anyag megolvasztása</a:t>
            </a:r>
          </a:p>
          <a:p>
            <a:r>
              <a:rPr lang="hu-HU" sz="2000" dirty="0"/>
              <a:t>Kvark-anyag létrehozása</a:t>
            </a:r>
          </a:p>
          <a:p>
            <a:r>
              <a:rPr lang="hu-HU" sz="2000" dirty="0"/>
              <a:t>Tulajdonságainak vizsgálata</a:t>
            </a:r>
          </a:p>
          <a:p>
            <a:r>
              <a:rPr lang="hu-HU" sz="2000" dirty="0"/>
              <a:t>Az erős kölcsönhatás megismerése</a:t>
            </a:r>
          </a:p>
          <a:p>
            <a:pPr lvl="1"/>
            <a:r>
              <a:rPr lang="hu-HU" sz="1800" dirty="0"/>
              <a:t>~1930: erős kölcsönhatás felfedezése</a:t>
            </a:r>
          </a:p>
          <a:p>
            <a:pPr lvl="1"/>
            <a:r>
              <a:rPr lang="hu-HU" sz="1800" dirty="0"/>
              <a:t>~1970: erős kölcsönhatás magyarázata</a:t>
            </a:r>
          </a:p>
          <a:p>
            <a:pPr lvl="1"/>
            <a:r>
              <a:rPr lang="hu-HU" sz="1800" dirty="0"/>
              <a:t>~1990: óriás részecskegyorsítók</a:t>
            </a:r>
          </a:p>
          <a:p>
            <a:r>
              <a:rPr lang="hu-HU" sz="2000" dirty="0"/>
              <a:t>Hasonlat: elektromosság felfedezése</a:t>
            </a:r>
          </a:p>
          <a:p>
            <a:pPr lvl="1"/>
            <a:r>
              <a:rPr lang="hu-HU" sz="1800" dirty="0"/>
              <a:t>1750-90 – Elektromosság</a:t>
            </a:r>
          </a:p>
          <a:p>
            <a:pPr lvl="1"/>
            <a:r>
              <a:rPr lang="hu-HU" sz="1800" dirty="0"/>
              <a:t>1830-70 – Elméleti leírás</a:t>
            </a:r>
          </a:p>
          <a:p>
            <a:pPr lvl="1"/>
            <a:r>
              <a:rPr lang="hu-HU" sz="1800" dirty="0"/>
              <a:t>1876 – Telefon</a:t>
            </a:r>
          </a:p>
          <a:p>
            <a:pPr lvl="1"/>
            <a:r>
              <a:rPr lang="hu-HU" sz="1800" dirty="0"/>
              <a:t>~1900 – Televízió, számítógép</a:t>
            </a:r>
          </a:p>
          <a:p>
            <a:pPr lvl="1"/>
            <a:r>
              <a:rPr lang="hu-HU" sz="1800" dirty="0"/>
              <a:t>~1970 – Mobiltelefon, Internet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1268413"/>
            <a:ext cx="334803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38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8676456" cy="8898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4400" dirty="0"/>
              <a:t>Egy Higgs-esemény a CMS-ben</a:t>
            </a:r>
            <a:endParaRPr lang="en-US" sz="4400" dirty="0"/>
          </a:p>
        </p:txBody>
      </p:sp>
      <p:pic>
        <p:nvPicPr>
          <p:cNvPr id="166914" name="Picture 2" descr="http://www.bnl.gov/bnlweb/pubaf/pr/photos/2013/03/higgs-candidate-event-h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3916"/>
            <a:ext cx="8532440" cy="580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39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11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phenix.elte.hu/figures/osrobban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5" y="1319796"/>
            <a:ext cx="6876256" cy="4989524"/>
          </a:xfrm>
          <a:prstGeom prst="rect">
            <a:avLst/>
          </a:prstGeom>
          <a:noFill/>
        </p:spPr>
      </p:pic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04875"/>
          </a:xfrm>
        </p:spPr>
        <p:txBody>
          <a:bodyPr/>
          <a:lstStyle/>
          <a:p>
            <a:r>
              <a:rPr lang="hu-HU" sz="4400" dirty="0"/>
              <a:t>Az világegyetem története</a:t>
            </a:r>
            <a:endParaRPr lang="hu-HU" sz="4400" noProof="1"/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96752"/>
            <a:ext cx="3059832" cy="5184477"/>
          </a:xfrm>
        </p:spPr>
        <p:txBody>
          <a:bodyPr/>
          <a:lstStyle/>
          <a:p>
            <a:pPr marL="261938" indent="-250825"/>
            <a:r>
              <a:rPr lang="hu-HU" sz="2000" dirty="0"/>
              <a:t>Ősrobbanás:</a:t>
            </a:r>
          </a:p>
          <a:p>
            <a:pPr marL="261938" indent="-250825">
              <a:buFontTx/>
              <a:buNone/>
            </a:pPr>
            <a:r>
              <a:rPr lang="hu-HU" sz="2000" dirty="0"/>
              <a:t>	idő kezdete</a:t>
            </a:r>
          </a:p>
          <a:p>
            <a:pPr marL="261938" indent="-250825"/>
            <a:r>
              <a:rPr lang="hu-HU" sz="2000" dirty="0"/>
              <a:t>Jelen:</a:t>
            </a:r>
          </a:p>
          <a:p>
            <a:pPr marL="261938" indent="-250825">
              <a:buFontTx/>
              <a:buNone/>
            </a:pPr>
            <a:r>
              <a:rPr lang="hu-HU" sz="2000" dirty="0"/>
              <a:t>	13,7 </a:t>
            </a:r>
            <a:r>
              <a:rPr lang="hu-HU" sz="2000" dirty="0" err="1"/>
              <a:t>mrd</a:t>
            </a:r>
            <a:r>
              <a:rPr lang="hu-HU" sz="2000" dirty="0"/>
              <a:t> év</a:t>
            </a:r>
          </a:p>
          <a:p>
            <a:pPr marL="261938" indent="-250825"/>
            <a:r>
              <a:rPr lang="hu-HU" sz="2000" dirty="0"/>
              <a:t>Nem mindig léteztek:</a:t>
            </a:r>
          </a:p>
          <a:p>
            <a:pPr marL="452438" lvl="1"/>
            <a:r>
              <a:rPr lang="hu-HU" sz="1800" dirty="0"/>
              <a:t>Galaxisok</a:t>
            </a:r>
          </a:p>
          <a:p>
            <a:pPr marL="452438" lvl="1"/>
            <a:r>
              <a:rPr lang="hu-HU" sz="1800" dirty="0"/>
              <a:t>Csillagok</a:t>
            </a:r>
          </a:p>
          <a:p>
            <a:pPr marL="452438" lvl="1"/>
            <a:r>
              <a:rPr lang="hu-HU" sz="1800" dirty="0"/>
              <a:t>Atomok</a:t>
            </a:r>
          </a:p>
          <a:p>
            <a:pPr marL="452438" lvl="1"/>
            <a:r>
              <a:rPr lang="hu-HU" sz="1800" dirty="0"/>
              <a:t>Atommagok</a:t>
            </a:r>
          </a:p>
          <a:p>
            <a:pPr marL="452438" lvl="1"/>
            <a:r>
              <a:rPr lang="hu-HU" sz="1800" dirty="0"/>
              <a:t>Proton, neutron</a:t>
            </a:r>
          </a:p>
          <a:p>
            <a:pPr marL="261938" indent="-250825"/>
            <a:r>
              <a:rPr lang="hu-HU" sz="2000" dirty="0"/>
              <a:t>Meddig tudunk visszamenni kísérletileg?</a:t>
            </a: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05788" cy="1006475"/>
          </a:xfrm>
        </p:spPr>
        <p:txBody>
          <a:bodyPr/>
          <a:lstStyle/>
          <a:p>
            <a:r>
              <a:rPr lang="hu-HU" sz="4400"/>
              <a:t>Egy Pb+Pb ütközés a CMS-ben</a:t>
            </a:r>
            <a:endParaRPr lang="en-US" sz="440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497888" cy="4752975"/>
          </a:xfrm>
        </p:spPr>
        <p:txBody>
          <a:bodyPr/>
          <a:lstStyle/>
          <a:p>
            <a:r>
              <a:rPr lang="hu-HU"/>
              <a:t>A kirepülő részecskék nyomot hagynak a detektorokban</a:t>
            </a:r>
            <a:endParaRPr lang="en-US"/>
          </a:p>
        </p:txBody>
      </p:sp>
      <p:pic>
        <p:nvPicPr>
          <p:cNvPr id="2" name="cms_ev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4" y="1742787"/>
            <a:ext cx="9144000" cy="5143500"/>
          </a:xfrm>
          <a:prstGeom prst="rect">
            <a:avLst/>
          </a:prstGeom>
        </p:spPr>
      </p:pic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40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E816F3-ED84-4526-8F5B-92066E3F7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Erősen kölcsönható közeg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E4E30E-F04C-4BB1-8D46-B0FD12DD6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8274"/>
            <a:ext cx="9036050" cy="4943104"/>
          </a:xfrm>
        </p:spPr>
        <p:txBody>
          <a:bodyPr/>
          <a:lstStyle/>
          <a:p>
            <a:r>
              <a:rPr lang="hu-HU" dirty="0"/>
              <a:t>Ütközés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u-HU" dirty="0"/>
              <a:t> extrém energiás színes részecskék: jetek</a:t>
            </a:r>
          </a:p>
          <a:p>
            <a:r>
              <a:rPr lang="hu-HU" dirty="0"/>
              <a:t>Atommag méretű közeg: lelassítja </a:t>
            </a:r>
            <a:r>
              <a:rPr lang="hu-HU" dirty="0" err="1"/>
              <a:t>jeteket</a:t>
            </a:r>
            <a:r>
              <a:rPr lang="hu-HU" dirty="0"/>
              <a:t> is</a:t>
            </a:r>
          </a:p>
          <a:p>
            <a:r>
              <a:rPr lang="hu-HU" dirty="0"/>
              <a:t>Fotonokat nem lassítja: erősen kölcsönható anyag!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Elnyelő képesség összehasonlítása:</a:t>
            </a:r>
          </a:p>
          <a:p>
            <a:pPr lvl="1"/>
            <a:r>
              <a:rPr lang="hu-HU" dirty="0"/>
              <a:t>Gamma sugárzás ólomban: néhány cm-t tesz meg</a:t>
            </a:r>
          </a:p>
          <a:p>
            <a:pPr lvl="1"/>
            <a:r>
              <a:rPr lang="hu-HU" dirty="0"/>
              <a:t>Alfa sugárzás vízben: 0.001 cm-t tesz meg</a:t>
            </a:r>
          </a:p>
          <a:p>
            <a:pPr lvl="1"/>
            <a:r>
              <a:rPr lang="hu-HU" dirty="0"/>
              <a:t>Jetek kvarkanyagban: 0.0000000000001 cm-t tesznek meg</a:t>
            </a:r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E271AB7-63BC-4BF0-8D86-E3850ACAF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51" name="Rectangle 19">
            <a:extLst>
              <a:ext uri="{FF2B5EF4-FFF2-40B4-BE49-F238E27FC236}">
                <a16:creationId xmlns:a16="http://schemas.microsoft.com/office/drawing/2014/main" id="{CDC9A3FC-BA00-4D42-B94E-D97576A9B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" y="2780928"/>
            <a:ext cx="40322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grpSp>
        <p:nvGrpSpPr>
          <p:cNvPr id="188" name="Csoportba foglalás 187">
            <a:extLst>
              <a:ext uri="{FF2B5EF4-FFF2-40B4-BE49-F238E27FC236}">
                <a16:creationId xmlns:a16="http://schemas.microsoft.com/office/drawing/2014/main" id="{7C8E0185-8A51-4774-9A79-04EBD8EDF92A}"/>
              </a:ext>
            </a:extLst>
          </p:cNvPr>
          <p:cNvGrpSpPr/>
          <p:nvPr/>
        </p:nvGrpSpPr>
        <p:grpSpPr>
          <a:xfrm>
            <a:off x="366144" y="2636912"/>
            <a:ext cx="3139059" cy="2002226"/>
            <a:chOff x="366144" y="2636912"/>
            <a:chExt cx="3139059" cy="2002226"/>
          </a:xfrm>
        </p:grpSpPr>
        <p:sp>
          <p:nvSpPr>
            <p:cNvPr id="137" name="Téglalap 136">
              <a:extLst>
                <a:ext uri="{FF2B5EF4-FFF2-40B4-BE49-F238E27FC236}">
                  <a16:creationId xmlns:a16="http://schemas.microsoft.com/office/drawing/2014/main" id="{1072342D-365D-4190-B465-2A430EFA3805}"/>
                </a:ext>
              </a:extLst>
            </p:cNvPr>
            <p:cNvSpPr/>
            <p:nvPr/>
          </p:nvSpPr>
          <p:spPr>
            <a:xfrm>
              <a:off x="366144" y="2673444"/>
              <a:ext cx="3139059" cy="19656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Line 6">
              <a:extLst>
                <a:ext uri="{FF2B5EF4-FFF2-40B4-BE49-F238E27FC236}">
                  <a16:creationId xmlns:a16="http://schemas.microsoft.com/office/drawing/2014/main" id="{29709021-797B-4A88-9775-3F6F0B5B25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6351" y="3722095"/>
              <a:ext cx="900000" cy="2002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hu-HU"/>
            </a:p>
          </p:txBody>
        </p:sp>
        <p:cxnSp>
          <p:nvCxnSpPr>
            <p:cNvPr id="163" name="Egyenes összekötő nyíllal 162">
              <a:extLst>
                <a:ext uri="{FF2B5EF4-FFF2-40B4-BE49-F238E27FC236}">
                  <a16:creationId xmlns:a16="http://schemas.microsoft.com/office/drawing/2014/main" id="{AF4589AC-33BF-4ECF-930B-C88225CC68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0955" y="3381336"/>
              <a:ext cx="309197" cy="67885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obbanás: 14 ágú 163">
              <a:extLst>
                <a:ext uri="{FF2B5EF4-FFF2-40B4-BE49-F238E27FC236}">
                  <a16:creationId xmlns:a16="http://schemas.microsoft.com/office/drawing/2014/main" id="{A530F3E1-CCF7-452E-B98F-5D13B11F5B7A}"/>
                </a:ext>
              </a:extLst>
            </p:cNvPr>
            <p:cNvSpPr/>
            <p:nvPr/>
          </p:nvSpPr>
          <p:spPr>
            <a:xfrm rot="1679775">
              <a:off x="1787193" y="3668304"/>
              <a:ext cx="155744" cy="144480"/>
            </a:xfrm>
            <a:prstGeom prst="irregularSeal2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Ellipszis 164">
              <a:extLst>
                <a:ext uri="{FF2B5EF4-FFF2-40B4-BE49-F238E27FC236}">
                  <a16:creationId xmlns:a16="http://schemas.microsoft.com/office/drawing/2014/main" id="{D4198BDD-D96D-41CA-9E64-4C28C6EA80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0225" y="3309336"/>
              <a:ext cx="72000" cy="72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38100">
              <a:bevelT w="381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sz="8800" dirty="0">
                <a:solidFill>
                  <a:schemeClr val="tx1"/>
                </a:solidFill>
              </a:endParaRPr>
            </a:p>
          </p:txBody>
        </p:sp>
        <p:sp>
          <p:nvSpPr>
            <p:cNvPr id="166" name="Ellipszis 165">
              <a:extLst>
                <a:ext uri="{FF2B5EF4-FFF2-40B4-BE49-F238E27FC236}">
                  <a16:creationId xmlns:a16="http://schemas.microsoft.com/office/drawing/2014/main" id="{5ECDA161-9BD2-447B-BC57-637E15A14C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3166" y="4066563"/>
              <a:ext cx="72000" cy="72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38100">
              <a:bevelT w="381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sz="8800" dirty="0">
                <a:solidFill>
                  <a:schemeClr val="tx1"/>
                </a:solidFill>
              </a:endParaRPr>
            </a:p>
          </p:txBody>
        </p:sp>
        <p:sp>
          <p:nvSpPr>
            <p:cNvPr id="146" name="Szövegdoboz 145">
              <a:extLst>
                <a:ext uri="{FF2B5EF4-FFF2-40B4-BE49-F238E27FC236}">
                  <a16:creationId xmlns:a16="http://schemas.microsoft.com/office/drawing/2014/main" id="{1200847F-42B2-4BD0-B767-FD7B3250BFA6}"/>
                </a:ext>
              </a:extLst>
            </p:cNvPr>
            <p:cNvSpPr txBox="1"/>
            <p:nvPr/>
          </p:nvSpPr>
          <p:spPr>
            <a:xfrm>
              <a:off x="2489449" y="3159319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proton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49" name="Szövegdoboz 148">
              <a:extLst>
                <a:ext uri="{FF2B5EF4-FFF2-40B4-BE49-F238E27FC236}">
                  <a16:creationId xmlns:a16="http://schemas.microsoft.com/office/drawing/2014/main" id="{9A5CFC84-4F22-4A27-A968-219A439A8EAF}"/>
                </a:ext>
              </a:extLst>
            </p:cNvPr>
            <p:cNvSpPr txBox="1"/>
            <p:nvPr/>
          </p:nvSpPr>
          <p:spPr>
            <a:xfrm>
              <a:off x="505891" y="4160519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rgbClr val="C00000"/>
                  </a:solidFill>
                </a:rPr>
                <a:t>jet-pár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50" name="Szövegdoboz 149">
              <a:extLst>
                <a:ext uri="{FF2B5EF4-FFF2-40B4-BE49-F238E27FC236}">
                  <a16:creationId xmlns:a16="http://schemas.microsoft.com/office/drawing/2014/main" id="{C5BE26DD-2D43-432B-B1E3-2F86F6BFB1F3}"/>
                </a:ext>
              </a:extLst>
            </p:cNvPr>
            <p:cNvSpPr txBox="1"/>
            <p:nvPr/>
          </p:nvSpPr>
          <p:spPr>
            <a:xfrm>
              <a:off x="855585" y="2636912"/>
              <a:ext cx="2144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/>
                <a:t>ütközés oldalról</a:t>
              </a:r>
              <a:endParaRPr lang="en-US" sz="2000" dirty="0"/>
            </a:p>
          </p:txBody>
        </p:sp>
        <p:pic>
          <p:nvPicPr>
            <p:cNvPr id="174" name="Kép 173">
              <a:extLst>
                <a:ext uri="{FF2B5EF4-FFF2-40B4-BE49-F238E27FC236}">
                  <a16:creationId xmlns:a16="http://schemas.microsoft.com/office/drawing/2014/main" id="{69ACE088-BC18-429B-8D79-BFC67405E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13" t="23607" r="38534" b="49111"/>
            <a:stretch/>
          </p:blipFill>
          <p:spPr>
            <a:xfrm>
              <a:off x="2943851" y="3547866"/>
              <a:ext cx="371981" cy="373737"/>
            </a:xfrm>
            <a:prstGeom prst="ellipse">
              <a:avLst/>
            </a:prstGeom>
          </p:spPr>
        </p:pic>
        <p:sp>
          <p:nvSpPr>
            <p:cNvPr id="175" name="Line 7">
              <a:extLst>
                <a:ext uri="{FF2B5EF4-FFF2-40B4-BE49-F238E27FC236}">
                  <a16:creationId xmlns:a16="http://schemas.microsoft.com/office/drawing/2014/main" id="{1EAA4618-631F-44ED-B5F6-74CA5BDCD8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965" flipH="1" flipV="1">
              <a:off x="855586" y="3726799"/>
              <a:ext cx="900000" cy="179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hu-HU"/>
            </a:p>
          </p:txBody>
        </p:sp>
        <p:pic>
          <p:nvPicPr>
            <p:cNvPr id="176" name="Kép 175">
              <a:extLst>
                <a:ext uri="{FF2B5EF4-FFF2-40B4-BE49-F238E27FC236}">
                  <a16:creationId xmlns:a16="http://schemas.microsoft.com/office/drawing/2014/main" id="{782582AC-5458-4848-A7EE-3EC967837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13" t="23607" r="38534" b="49111"/>
            <a:stretch/>
          </p:blipFill>
          <p:spPr>
            <a:xfrm>
              <a:off x="437426" y="3553674"/>
              <a:ext cx="371981" cy="373737"/>
            </a:xfrm>
            <a:prstGeom prst="ellipse">
              <a:avLst/>
            </a:prstGeom>
          </p:spPr>
        </p:pic>
        <p:sp>
          <p:nvSpPr>
            <p:cNvPr id="177" name="Szövegdoboz 176">
              <a:extLst>
                <a:ext uri="{FF2B5EF4-FFF2-40B4-BE49-F238E27FC236}">
                  <a16:creationId xmlns:a16="http://schemas.microsoft.com/office/drawing/2014/main" id="{7B9E8B96-CCDF-4FCA-BBCD-9CD2CF2B8A60}"/>
                </a:ext>
              </a:extLst>
            </p:cNvPr>
            <p:cNvSpPr txBox="1"/>
            <p:nvPr/>
          </p:nvSpPr>
          <p:spPr>
            <a:xfrm>
              <a:off x="386931" y="3159319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proton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id="{999FF4FD-9A2D-492D-ACD5-BC7D85E190F7}"/>
                </a:ext>
              </a:extLst>
            </p:cNvPr>
            <p:cNvSpPr>
              <a:spLocks/>
            </p:cNvSpPr>
            <p:nvPr/>
          </p:nvSpPr>
          <p:spPr bwMode="auto">
            <a:xfrm rot="14800082" flipH="1">
              <a:off x="1509541" y="3445022"/>
              <a:ext cx="477981" cy="4571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6" name="Freeform 21">
              <a:extLst>
                <a:ext uri="{FF2B5EF4-FFF2-40B4-BE49-F238E27FC236}">
                  <a16:creationId xmlns:a16="http://schemas.microsoft.com/office/drawing/2014/main" id="{E824A0AF-ACB4-4A1B-AD7F-A63F33D793B4}"/>
                </a:ext>
              </a:extLst>
            </p:cNvPr>
            <p:cNvSpPr>
              <a:spLocks/>
            </p:cNvSpPr>
            <p:nvPr/>
          </p:nvSpPr>
          <p:spPr bwMode="auto">
            <a:xfrm rot="4000082" flipH="1">
              <a:off x="1749060" y="4004105"/>
              <a:ext cx="477981" cy="4571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7" name="Szövegdoboz 186">
              <a:extLst>
                <a:ext uri="{FF2B5EF4-FFF2-40B4-BE49-F238E27FC236}">
                  <a16:creationId xmlns:a16="http://schemas.microsoft.com/office/drawing/2014/main" id="{777C1970-AF5D-4AA7-B485-5DF67148105F}"/>
                </a:ext>
              </a:extLst>
            </p:cNvPr>
            <p:cNvSpPr txBox="1"/>
            <p:nvPr/>
          </p:nvSpPr>
          <p:spPr>
            <a:xfrm>
              <a:off x="2051720" y="4196894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rgbClr val="0070C0"/>
                  </a:solidFill>
                </a:rPr>
                <a:t>fotonok</a:t>
              </a:r>
              <a:endParaRPr lang="en-US" sz="2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93" name="Csoportba foglalás 192">
            <a:extLst>
              <a:ext uri="{FF2B5EF4-FFF2-40B4-BE49-F238E27FC236}">
                <a16:creationId xmlns:a16="http://schemas.microsoft.com/office/drawing/2014/main" id="{C8F72803-3383-4507-A582-EDC583C2390D}"/>
              </a:ext>
            </a:extLst>
          </p:cNvPr>
          <p:cNvGrpSpPr/>
          <p:nvPr/>
        </p:nvGrpSpPr>
        <p:grpSpPr>
          <a:xfrm>
            <a:off x="3755833" y="2636912"/>
            <a:ext cx="4802135" cy="2018732"/>
            <a:chOff x="3755833" y="2636912"/>
            <a:chExt cx="4802135" cy="2018732"/>
          </a:xfrm>
        </p:grpSpPr>
        <p:sp>
          <p:nvSpPr>
            <p:cNvPr id="134" name="Téglalap 133">
              <a:extLst>
                <a:ext uri="{FF2B5EF4-FFF2-40B4-BE49-F238E27FC236}">
                  <a16:creationId xmlns:a16="http://schemas.microsoft.com/office/drawing/2014/main" id="{E5C29000-99AB-4707-AC9C-26C4987AC6CB}"/>
                </a:ext>
              </a:extLst>
            </p:cNvPr>
            <p:cNvSpPr/>
            <p:nvPr/>
          </p:nvSpPr>
          <p:spPr>
            <a:xfrm>
              <a:off x="3755833" y="2674078"/>
              <a:ext cx="4802135" cy="19656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3CA2D763-BEAD-4970-ABF8-F03CBB48F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98928" y="3856621"/>
              <a:ext cx="376237" cy="1587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8E8446DF-F978-43ED-BFDF-543E43C43C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965" flipH="1">
              <a:off x="5893283" y="3694932"/>
              <a:ext cx="468000" cy="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hu-HU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27188DAA-EE78-458D-951E-B8B61F61B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7881" y="3239924"/>
              <a:ext cx="1111507" cy="1062000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1587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 anchor="ctr">
              <a:spAutoFit/>
            </a:bodyPr>
            <a:lstStyle/>
            <a:p>
              <a:endParaRPr lang="hu-HU"/>
            </a:p>
          </p:txBody>
        </p:sp>
        <p:pic>
          <p:nvPicPr>
            <p:cNvPr id="65" name="Kép 64">
              <a:extLst>
                <a:ext uri="{FF2B5EF4-FFF2-40B4-BE49-F238E27FC236}">
                  <a16:creationId xmlns:a16="http://schemas.microsoft.com/office/drawing/2014/main" id="{96E85A7D-5FC4-431F-8762-2971A12E3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799" y="3167916"/>
              <a:ext cx="432403" cy="1365659"/>
            </a:xfrm>
            <a:prstGeom prst="rect">
              <a:avLst/>
            </a:prstGeom>
          </p:spPr>
        </p:pic>
        <p:pic>
          <p:nvPicPr>
            <p:cNvPr id="66" name="Kép 65">
              <a:extLst>
                <a:ext uri="{FF2B5EF4-FFF2-40B4-BE49-F238E27FC236}">
                  <a16:creationId xmlns:a16="http://schemas.microsoft.com/office/drawing/2014/main" id="{DFEB53CE-5D5C-4C6E-AAC4-6145A9CC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402" y="3004993"/>
              <a:ext cx="432403" cy="1365659"/>
            </a:xfrm>
            <a:prstGeom prst="rect">
              <a:avLst/>
            </a:prstGeom>
          </p:spPr>
        </p:pic>
        <p:sp>
          <p:nvSpPr>
            <p:cNvPr id="67" name="Ellipszis 66">
              <a:extLst>
                <a:ext uri="{FF2B5EF4-FFF2-40B4-BE49-F238E27FC236}">
                  <a16:creationId xmlns:a16="http://schemas.microsoft.com/office/drawing/2014/main" id="{0930F55F-F21F-4DB7-8E00-2A514BEFE15C}"/>
                </a:ext>
              </a:extLst>
            </p:cNvPr>
            <p:cNvSpPr/>
            <p:nvPr/>
          </p:nvSpPr>
          <p:spPr>
            <a:xfrm>
              <a:off x="7416390" y="3167916"/>
              <a:ext cx="882367" cy="1148922"/>
            </a:xfrm>
            <a:prstGeom prst="ellipse">
              <a:avLst/>
            </a:prstGeom>
            <a:solidFill>
              <a:srgbClr val="FF0000">
                <a:alpha val="30196"/>
              </a:srgbClr>
            </a:solidFill>
            <a:ln w="1587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 anchor="ctr">
              <a:spAutoFit/>
            </a:bodyPr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128" name="Csoportba foglalás 127">
              <a:extLst>
                <a:ext uri="{FF2B5EF4-FFF2-40B4-BE49-F238E27FC236}">
                  <a16:creationId xmlns:a16="http://schemas.microsoft.com/office/drawing/2014/main" id="{C2BE2321-7182-440D-A1EA-266F63A831A2}"/>
                </a:ext>
              </a:extLst>
            </p:cNvPr>
            <p:cNvGrpSpPr/>
            <p:nvPr/>
          </p:nvGrpSpPr>
          <p:grpSpPr>
            <a:xfrm>
              <a:off x="4920263" y="3357055"/>
              <a:ext cx="481979" cy="868727"/>
              <a:chOff x="1265513" y="5017189"/>
              <a:chExt cx="481979" cy="868727"/>
            </a:xfrm>
          </p:grpSpPr>
          <p:cxnSp>
            <p:nvCxnSpPr>
              <p:cNvPr id="69" name="Egyenes összekötő nyíllal 68">
                <a:extLst>
                  <a:ext uri="{FF2B5EF4-FFF2-40B4-BE49-F238E27FC236}">
                    <a16:creationId xmlns:a16="http://schemas.microsoft.com/office/drawing/2014/main" id="{17E0FD61-88CA-4ACE-965C-E2FF796F25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97926" y="5225364"/>
                <a:ext cx="210167" cy="43636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obbanás: 14 ágú 71">
                <a:extLst>
                  <a:ext uri="{FF2B5EF4-FFF2-40B4-BE49-F238E27FC236}">
                    <a16:creationId xmlns:a16="http://schemas.microsoft.com/office/drawing/2014/main" id="{E73D27F9-2954-4050-82FE-474CAF3238E8}"/>
                  </a:ext>
                </a:extLst>
              </p:cNvPr>
              <p:cNvSpPr/>
              <p:nvPr/>
            </p:nvSpPr>
            <p:spPr>
              <a:xfrm rot="1679775">
                <a:off x="1427551" y="5385099"/>
                <a:ext cx="155744" cy="144480"/>
              </a:xfrm>
              <a:prstGeom prst="irregularSeal2">
                <a:avLst/>
              </a:prstGeom>
              <a:solidFill>
                <a:srgbClr val="FF000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Ellipszis 74">
                <a:extLst>
                  <a:ext uri="{FF2B5EF4-FFF2-40B4-BE49-F238E27FC236}">
                    <a16:creationId xmlns:a16="http://schemas.microsoft.com/office/drawing/2014/main" id="{3C167067-23D8-4939-B87F-F554F92F4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2773" y="5146473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Ellipszis 93">
                <a:extLst>
                  <a:ext uri="{FF2B5EF4-FFF2-40B4-BE49-F238E27FC236}">
                    <a16:creationId xmlns:a16="http://schemas.microsoft.com/office/drawing/2014/main" id="{E3C65C3E-020B-4DFC-B58F-3569FB6C1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4557" y="5679532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6" name="Egyenes összekötő nyíllal 95">
                <a:extLst>
                  <a:ext uri="{FF2B5EF4-FFF2-40B4-BE49-F238E27FC236}">
                    <a16:creationId xmlns:a16="http://schemas.microsoft.com/office/drawing/2014/main" id="{66021062-E716-40C7-9DDC-D836362C52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5323" y="5017189"/>
                <a:ext cx="20195" cy="117960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Egyenes összekötő nyíllal 99">
                <a:extLst>
                  <a:ext uri="{FF2B5EF4-FFF2-40B4-BE49-F238E27FC236}">
                    <a16:creationId xmlns:a16="http://schemas.microsoft.com/office/drawing/2014/main" id="{3BF6F40E-A724-49C7-A710-5E09816576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4391" y="5017446"/>
                <a:ext cx="59138" cy="12135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Egyenes összekötő nyíllal 101">
                <a:extLst>
                  <a:ext uri="{FF2B5EF4-FFF2-40B4-BE49-F238E27FC236}">
                    <a16:creationId xmlns:a16="http://schemas.microsoft.com/office/drawing/2014/main" id="{1830D5D1-DF56-4923-9CF3-4954283B6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1122" y="5080193"/>
                <a:ext cx="76370" cy="7527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Csoportba foglalás 107">
                <a:extLst>
                  <a:ext uri="{FF2B5EF4-FFF2-40B4-BE49-F238E27FC236}">
                    <a16:creationId xmlns:a16="http://schemas.microsoft.com/office/drawing/2014/main" id="{0DFAE54D-B2CE-4DC8-851F-E7BC7E13CC3E}"/>
                  </a:ext>
                </a:extLst>
              </p:cNvPr>
              <p:cNvGrpSpPr/>
              <p:nvPr/>
            </p:nvGrpSpPr>
            <p:grpSpPr>
              <a:xfrm rot="10800000">
                <a:off x="1265513" y="5747636"/>
                <a:ext cx="112169" cy="138280"/>
                <a:chOff x="1740031" y="5087268"/>
                <a:chExt cx="112169" cy="138280"/>
              </a:xfrm>
            </p:grpSpPr>
            <p:cxnSp>
              <p:nvCxnSpPr>
                <p:cNvPr id="105" name="Egyenes összekötő nyíllal 104">
                  <a:extLst>
                    <a:ext uri="{FF2B5EF4-FFF2-40B4-BE49-F238E27FC236}">
                      <a16:creationId xmlns:a16="http://schemas.microsoft.com/office/drawing/2014/main" id="{9675F9E6-8D6D-4BF7-B5CA-0797CB8195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40031" y="5087268"/>
                  <a:ext cx="20195" cy="117960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gyenes összekötő nyíllal 105">
                  <a:extLst>
                    <a:ext uri="{FF2B5EF4-FFF2-40B4-BE49-F238E27FC236}">
                      <a16:creationId xmlns:a16="http://schemas.microsoft.com/office/drawing/2014/main" id="{9ABD82B4-3E11-4839-B8DA-E544FB3FC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59099" y="5087525"/>
                  <a:ext cx="59138" cy="12135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Egyenes összekötő nyíllal 106">
                  <a:extLst>
                    <a:ext uri="{FF2B5EF4-FFF2-40B4-BE49-F238E27FC236}">
                      <a16:creationId xmlns:a16="http://schemas.microsoft.com/office/drawing/2014/main" id="{8AA756F7-9BA0-4EF6-A14D-7329942E93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75830" y="5150272"/>
                  <a:ext cx="76370" cy="7527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3" name="Csoportba foglalás 122">
              <a:extLst>
                <a:ext uri="{FF2B5EF4-FFF2-40B4-BE49-F238E27FC236}">
                  <a16:creationId xmlns:a16="http://schemas.microsoft.com/office/drawing/2014/main" id="{489CE5C1-3AB6-4299-8806-F0967A84AA11}"/>
                </a:ext>
              </a:extLst>
            </p:cNvPr>
            <p:cNvGrpSpPr/>
            <p:nvPr/>
          </p:nvGrpSpPr>
          <p:grpSpPr>
            <a:xfrm rot="20947983">
              <a:off x="7613228" y="3308013"/>
              <a:ext cx="481979" cy="868727"/>
              <a:chOff x="3958219" y="4987533"/>
              <a:chExt cx="481979" cy="868727"/>
            </a:xfrm>
          </p:grpSpPr>
          <p:cxnSp>
            <p:nvCxnSpPr>
              <p:cNvPr id="112" name="Egyenes összekötő nyíllal 111">
                <a:extLst>
                  <a:ext uri="{FF2B5EF4-FFF2-40B4-BE49-F238E27FC236}">
                    <a16:creationId xmlns:a16="http://schemas.microsoft.com/office/drawing/2014/main" id="{3E029AD4-0C39-4F85-9B30-D7EE5D80A2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0632" y="5195708"/>
                <a:ext cx="210167" cy="43636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Robbanás: 14 ágú 112">
                <a:extLst>
                  <a:ext uri="{FF2B5EF4-FFF2-40B4-BE49-F238E27FC236}">
                    <a16:creationId xmlns:a16="http://schemas.microsoft.com/office/drawing/2014/main" id="{0152F914-7B7D-40A1-914D-F400CE0B592A}"/>
                  </a:ext>
                </a:extLst>
              </p:cNvPr>
              <p:cNvSpPr/>
              <p:nvPr/>
            </p:nvSpPr>
            <p:spPr>
              <a:xfrm rot="1679775">
                <a:off x="4120257" y="5355443"/>
                <a:ext cx="155744" cy="144480"/>
              </a:xfrm>
              <a:prstGeom prst="irregularSeal2">
                <a:avLst/>
              </a:prstGeom>
              <a:solidFill>
                <a:srgbClr val="FF000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Ellipszis 113">
                <a:extLst>
                  <a:ext uri="{FF2B5EF4-FFF2-40B4-BE49-F238E27FC236}">
                    <a16:creationId xmlns:a16="http://schemas.microsoft.com/office/drawing/2014/main" id="{EE0CF7C1-E2F1-4BE4-A593-21CBE29F00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85479" y="5116817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Ellipszis 114">
                <a:extLst>
                  <a:ext uri="{FF2B5EF4-FFF2-40B4-BE49-F238E27FC236}">
                    <a16:creationId xmlns:a16="http://schemas.microsoft.com/office/drawing/2014/main" id="{A8D2CCB6-A24A-4EEA-AA09-3125CBF957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27263" y="5649876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6" name="Egyenes összekötő nyíllal 115">
                <a:extLst>
                  <a:ext uri="{FF2B5EF4-FFF2-40B4-BE49-F238E27FC236}">
                    <a16:creationId xmlns:a16="http://schemas.microsoft.com/office/drawing/2014/main" id="{0C74783F-A48E-4300-9409-9E9500796A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8029" y="4987533"/>
                <a:ext cx="20195" cy="117960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Egyenes összekötő nyíllal 116">
                <a:extLst>
                  <a:ext uri="{FF2B5EF4-FFF2-40B4-BE49-F238E27FC236}">
                    <a16:creationId xmlns:a16="http://schemas.microsoft.com/office/drawing/2014/main" id="{94A4BB8F-1531-47C1-84C9-B716928802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7097" y="4987790"/>
                <a:ext cx="59138" cy="12135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Egyenes összekötő nyíllal 117">
                <a:extLst>
                  <a:ext uri="{FF2B5EF4-FFF2-40B4-BE49-F238E27FC236}">
                    <a16:creationId xmlns:a16="http://schemas.microsoft.com/office/drawing/2014/main" id="{229D7A3C-A2C4-4072-806B-2FA1692EA5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3828" y="5050537"/>
                <a:ext cx="76370" cy="7527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Csoportba foglalás 118">
                <a:extLst>
                  <a:ext uri="{FF2B5EF4-FFF2-40B4-BE49-F238E27FC236}">
                    <a16:creationId xmlns:a16="http://schemas.microsoft.com/office/drawing/2014/main" id="{F4C7652D-8CC3-4284-95DB-597C89D92B1F}"/>
                  </a:ext>
                </a:extLst>
              </p:cNvPr>
              <p:cNvGrpSpPr/>
              <p:nvPr/>
            </p:nvGrpSpPr>
            <p:grpSpPr>
              <a:xfrm rot="10800000">
                <a:off x="3958219" y="5717980"/>
                <a:ext cx="112169" cy="138280"/>
                <a:chOff x="1740031" y="5087268"/>
                <a:chExt cx="112169" cy="138280"/>
              </a:xfrm>
            </p:grpSpPr>
            <p:cxnSp>
              <p:nvCxnSpPr>
                <p:cNvPr id="120" name="Egyenes összekötő nyíllal 119">
                  <a:extLst>
                    <a:ext uri="{FF2B5EF4-FFF2-40B4-BE49-F238E27FC236}">
                      <a16:creationId xmlns:a16="http://schemas.microsoft.com/office/drawing/2014/main" id="{20887FB5-77F4-45D7-A8B8-EDAFCCFC84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40031" y="5087268"/>
                  <a:ext cx="20195" cy="117960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gyenes összekötő nyíllal 120">
                  <a:extLst>
                    <a:ext uri="{FF2B5EF4-FFF2-40B4-BE49-F238E27FC236}">
                      <a16:creationId xmlns:a16="http://schemas.microsoft.com/office/drawing/2014/main" id="{D6751529-37D3-4989-91FA-A8EF7CC671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59099" y="5087525"/>
                  <a:ext cx="59138" cy="12135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Egyenes összekötő nyíllal 121">
                  <a:extLst>
                    <a:ext uri="{FF2B5EF4-FFF2-40B4-BE49-F238E27FC236}">
                      <a16:creationId xmlns:a16="http://schemas.microsoft.com/office/drawing/2014/main" id="{66545A23-41A2-4CEC-8DE1-42FF8D99EC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75830" y="5150272"/>
                  <a:ext cx="76370" cy="7527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4" name="Szövegdoboz 123">
              <a:extLst>
                <a:ext uri="{FF2B5EF4-FFF2-40B4-BE49-F238E27FC236}">
                  <a16:creationId xmlns:a16="http://schemas.microsoft.com/office/drawing/2014/main" id="{B10FC856-35EC-4E0A-AC44-4C1265E97CBC}"/>
                </a:ext>
              </a:extLst>
            </p:cNvPr>
            <p:cNvSpPr txBox="1"/>
            <p:nvPr/>
          </p:nvSpPr>
          <p:spPr>
            <a:xfrm>
              <a:off x="3755833" y="3344064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mag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25" name="Szövegdoboz 124">
              <a:extLst>
                <a:ext uri="{FF2B5EF4-FFF2-40B4-BE49-F238E27FC236}">
                  <a16:creationId xmlns:a16="http://schemas.microsoft.com/office/drawing/2014/main" id="{AAD05AE6-9F4A-432C-97C8-2D51BB465605}"/>
                </a:ext>
              </a:extLst>
            </p:cNvPr>
            <p:cNvSpPr txBox="1"/>
            <p:nvPr/>
          </p:nvSpPr>
          <p:spPr>
            <a:xfrm>
              <a:off x="5780291" y="3223330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mag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26" name="Szövegdoboz 125">
              <a:extLst>
                <a:ext uri="{FF2B5EF4-FFF2-40B4-BE49-F238E27FC236}">
                  <a16:creationId xmlns:a16="http://schemas.microsoft.com/office/drawing/2014/main" id="{12A05D15-9AD7-4EB3-8D2C-2B628F2ABC9F}"/>
                </a:ext>
              </a:extLst>
            </p:cNvPr>
            <p:cNvSpPr txBox="1"/>
            <p:nvPr/>
          </p:nvSpPr>
          <p:spPr>
            <a:xfrm>
              <a:off x="4713680" y="4255534"/>
              <a:ext cx="30748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rgbClr val="FF5050"/>
                  </a:solidFill>
                </a:rPr>
                <a:t>kvarkanyag: lassító hatás</a:t>
              </a:r>
              <a:endParaRPr lang="en-US" sz="2000" dirty="0">
                <a:solidFill>
                  <a:srgbClr val="FF5050"/>
                </a:solidFill>
              </a:endParaRPr>
            </a:p>
          </p:txBody>
        </p:sp>
        <p:sp>
          <p:nvSpPr>
            <p:cNvPr id="129" name="Szövegdoboz 128">
              <a:extLst>
                <a:ext uri="{FF2B5EF4-FFF2-40B4-BE49-F238E27FC236}">
                  <a16:creationId xmlns:a16="http://schemas.microsoft.com/office/drawing/2014/main" id="{8447F3DD-E56A-40E1-A6EE-B39323B03991}"/>
                </a:ext>
              </a:extLst>
            </p:cNvPr>
            <p:cNvSpPr txBox="1"/>
            <p:nvPr/>
          </p:nvSpPr>
          <p:spPr>
            <a:xfrm>
              <a:off x="4185831" y="2636912"/>
              <a:ext cx="4288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/>
                <a:t>ütközés oldalról                   szemből</a:t>
              </a:r>
              <a:endParaRPr lang="en-US" sz="2000" dirty="0"/>
            </a:p>
          </p:txBody>
        </p:sp>
        <p:sp>
          <p:nvSpPr>
            <p:cNvPr id="189" name="Freeform 21">
              <a:extLst>
                <a:ext uri="{FF2B5EF4-FFF2-40B4-BE49-F238E27FC236}">
                  <a16:creationId xmlns:a16="http://schemas.microsoft.com/office/drawing/2014/main" id="{85DFD764-B8DC-4296-B9C9-833B4011C696}"/>
                </a:ext>
              </a:extLst>
            </p:cNvPr>
            <p:cNvSpPr>
              <a:spLocks noChangeAspect="1"/>
            </p:cNvSpPr>
            <p:nvPr/>
          </p:nvSpPr>
          <p:spPr bwMode="auto">
            <a:xfrm rot="14800082" flipH="1">
              <a:off x="4720918" y="3439197"/>
              <a:ext cx="543973" cy="52031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7DC1922B-1530-4AEA-B2B7-82AD66C56E27}"/>
                </a:ext>
              </a:extLst>
            </p:cNvPr>
            <p:cNvSpPr>
              <a:spLocks noChangeAspect="1"/>
            </p:cNvSpPr>
            <p:nvPr/>
          </p:nvSpPr>
          <p:spPr bwMode="auto">
            <a:xfrm rot="4000082" flipH="1">
              <a:off x="5035428" y="4094185"/>
              <a:ext cx="516219" cy="4937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1" name="Freeform 21">
              <a:extLst>
                <a:ext uri="{FF2B5EF4-FFF2-40B4-BE49-F238E27FC236}">
                  <a16:creationId xmlns:a16="http://schemas.microsoft.com/office/drawing/2014/main" id="{F803C527-F8BF-4125-B97F-81788431467A}"/>
                </a:ext>
              </a:extLst>
            </p:cNvPr>
            <p:cNvSpPr>
              <a:spLocks noChangeAspect="1"/>
            </p:cNvSpPr>
            <p:nvPr/>
          </p:nvSpPr>
          <p:spPr bwMode="auto">
            <a:xfrm rot="14800082" flipH="1">
              <a:off x="7423931" y="3393465"/>
              <a:ext cx="543973" cy="52031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2" name="Freeform 21">
              <a:extLst>
                <a:ext uri="{FF2B5EF4-FFF2-40B4-BE49-F238E27FC236}">
                  <a16:creationId xmlns:a16="http://schemas.microsoft.com/office/drawing/2014/main" id="{475406DC-C995-4B22-8714-C36CED582F68}"/>
                </a:ext>
              </a:extLst>
            </p:cNvPr>
            <p:cNvSpPr>
              <a:spLocks noChangeAspect="1"/>
            </p:cNvSpPr>
            <p:nvPr/>
          </p:nvSpPr>
          <p:spPr bwMode="auto">
            <a:xfrm rot="4000082" flipH="1">
              <a:off x="7738441" y="4048453"/>
              <a:ext cx="516219" cy="4937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cxnSp>
        <p:nvCxnSpPr>
          <p:cNvPr id="68" name="Egyenes összekötő nyíllal 67">
            <a:extLst>
              <a:ext uri="{FF2B5EF4-FFF2-40B4-BE49-F238E27FC236}">
                <a16:creationId xmlns:a16="http://schemas.microsoft.com/office/drawing/2014/main" id="{9E7B8D81-4F89-4BB8-A500-C4558754FD5E}"/>
              </a:ext>
            </a:extLst>
          </p:cNvPr>
          <p:cNvCxnSpPr>
            <a:cxnSpLocks/>
          </p:cNvCxnSpPr>
          <p:nvPr/>
        </p:nvCxnSpPr>
        <p:spPr>
          <a:xfrm flipV="1">
            <a:off x="2023308" y="2993517"/>
            <a:ext cx="56824" cy="298069"/>
          </a:xfrm>
          <a:prstGeom prst="straightConnector1">
            <a:avLst/>
          </a:prstGeom>
          <a:ln w="9525">
            <a:solidFill>
              <a:srgbClr val="C00000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gyenes összekötő nyíllal 69">
            <a:extLst>
              <a:ext uri="{FF2B5EF4-FFF2-40B4-BE49-F238E27FC236}">
                <a16:creationId xmlns:a16="http://schemas.microsoft.com/office/drawing/2014/main" id="{CD4801DF-7BBF-44CC-9B11-A30070DFEDB6}"/>
              </a:ext>
            </a:extLst>
          </p:cNvPr>
          <p:cNvCxnSpPr>
            <a:cxnSpLocks/>
          </p:cNvCxnSpPr>
          <p:nvPr/>
        </p:nvCxnSpPr>
        <p:spPr>
          <a:xfrm flipV="1">
            <a:off x="2057545" y="3033909"/>
            <a:ext cx="146604" cy="268758"/>
          </a:xfrm>
          <a:prstGeom prst="straightConnector1">
            <a:avLst/>
          </a:prstGeom>
          <a:ln w="9525">
            <a:solidFill>
              <a:srgbClr val="C00000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nyíllal 70">
            <a:extLst>
              <a:ext uri="{FF2B5EF4-FFF2-40B4-BE49-F238E27FC236}">
                <a16:creationId xmlns:a16="http://schemas.microsoft.com/office/drawing/2014/main" id="{DAA829A8-3263-40DB-B217-8D9B943D7276}"/>
              </a:ext>
            </a:extLst>
          </p:cNvPr>
          <p:cNvCxnSpPr>
            <a:cxnSpLocks/>
          </p:cNvCxnSpPr>
          <p:nvPr/>
        </p:nvCxnSpPr>
        <p:spPr>
          <a:xfrm flipV="1">
            <a:off x="2082432" y="3076043"/>
            <a:ext cx="225618" cy="243292"/>
          </a:xfrm>
          <a:prstGeom prst="straightConnector1">
            <a:avLst/>
          </a:prstGeom>
          <a:ln w="9525">
            <a:solidFill>
              <a:srgbClr val="C00000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gyenes összekötő nyíllal 76">
            <a:extLst>
              <a:ext uri="{FF2B5EF4-FFF2-40B4-BE49-F238E27FC236}">
                <a16:creationId xmlns:a16="http://schemas.microsoft.com/office/drawing/2014/main" id="{93089B59-146F-40D1-ABE2-1D6E1200580F}"/>
              </a:ext>
            </a:extLst>
          </p:cNvPr>
          <p:cNvCxnSpPr>
            <a:cxnSpLocks/>
          </p:cNvCxnSpPr>
          <p:nvPr/>
        </p:nvCxnSpPr>
        <p:spPr>
          <a:xfrm flipH="1">
            <a:off x="1606741" y="4144572"/>
            <a:ext cx="88884" cy="306082"/>
          </a:xfrm>
          <a:prstGeom prst="straightConnector1">
            <a:avLst/>
          </a:prstGeom>
          <a:ln w="9525">
            <a:solidFill>
              <a:srgbClr val="C00000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nyíllal 77">
            <a:extLst>
              <a:ext uri="{FF2B5EF4-FFF2-40B4-BE49-F238E27FC236}">
                <a16:creationId xmlns:a16="http://schemas.microsoft.com/office/drawing/2014/main" id="{C15EDE0A-6680-44A0-98A3-6C32B0C87797}"/>
              </a:ext>
            </a:extLst>
          </p:cNvPr>
          <p:cNvCxnSpPr>
            <a:cxnSpLocks/>
          </p:cNvCxnSpPr>
          <p:nvPr/>
        </p:nvCxnSpPr>
        <p:spPr>
          <a:xfrm flipH="1">
            <a:off x="1557383" y="4143368"/>
            <a:ext cx="116646" cy="249389"/>
          </a:xfrm>
          <a:prstGeom prst="straightConnector1">
            <a:avLst/>
          </a:prstGeom>
          <a:ln w="9525">
            <a:solidFill>
              <a:srgbClr val="C00000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gyenes összekötő nyíllal 78">
            <a:extLst>
              <a:ext uri="{FF2B5EF4-FFF2-40B4-BE49-F238E27FC236}">
                <a16:creationId xmlns:a16="http://schemas.microsoft.com/office/drawing/2014/main" id="{EE3F6CAB-D494-431C-9111-3713C5D4D7E6}"/>
              </a:ext>
            </a:extLst>
          </p:cNvPr>
          <p:cNvCxnSpPr>
            <a:cxnSpLocks/>
          </p:cNvCxnSpPr>
          <p:nvPr/>
        </p:nvCxnSpPr>
        <p:spPr>
          <a:xfrm flipH="1">
            <a:off x="1470533" y="4118874"/>
            <a:ext cx="197029" cy="248185"/>
          </a:xfrm>
          <a:prstGeom prst="straightConnector1">
            <a:avLst/>
          </a:prstGeom>
          <a:ln w="9525">
            <a:solidFill>
              <a:srgbClr val="C00000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41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71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3A3241-E8A0-452A-BFE0-E53B2F71B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Folyadék viselkedés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10E2AB-4621-4877-A9FB-E119FD38B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752"/>
            <a:ext cx="9070298" cy="2099537"/>
          </a:xfrm>
        </p:spPr>
        <p:txBody>
          <a:bodyPr/>
          <a:lstStyle/>
          <a:p>
            <a:r>
              <a:rPr lang="hu-HU" sz="2100" dirty="0">
                <a:solidFill>
                  <a:srgbClr val="C00000"/>
                </a:solidFill>
              </a:rPr>
              <a:t>Ütközési zóna</a:t>
            </a:r>
            <a:r>
              <a:rPr lang="hu-HU" sz="2100" dirty="0"/>
              <a:t>: mandula (ellipszoid) alakú térrész</a:t>
            </a:r>
          </a:p>
          <a:p>
            <a:r>
              <a:rPr lang="hu-HU" sz="2100" dirty="0">
                <a:solidFill>
                  <a:srgbClr val="0000FF"/>
                </a:solidFill>
              </a:rPr>
              <a:t>Maradék (</a:t>
            </a:r>
            <a:r>
              <a:rPr lang="hu-HU" sz="2100" dirty="0" err="1">
                <a:solidFill>
                  <a:srgbClr val="0000FF"/>
                </a:solidFill>
              </a:rPr>
              <a:t>spektátor</a:t>
            </a:r>
            <a:r>
              <a:rPr lang="hu-HU" sz="2100" dirty="0">
                <a:solidFill>
                  <a:srgbClr val="0000FF"/>
                </a:solidFill>
              </a:rPr>
              <a:t>) atommagok </a:t>
            </a:r>
            <a:r>
              <a:rPr lang="hu-HU" sz="2100" dirty="0" err="1"/>
              <a:t>továbbrepülnek</a:t>
            </a:r>
            <a:endParaRPr lang="hu-HU" sz="2100" dirty="0"/>
          </a:p>
          <a:p>
            <a:r>
              <a:rPr lang="hu-HU" sz="2100" dirty="0"/>
              <a:t>Létrejövő anyag </a:t>
            </a:r>
            <a:r>
              <a:rPr lang="hu-HU" sz="2100" dirty="0" err="1"/>
              <a:t>robbanásszerűen</a:t>
            </a:r>
            <a:r>
              <a:rPr lang="hu-HU" sz="2100" dirty="0"/>
              <a:t> tágul</a:t>
            </a:r>
          </a:p>
          <a:p>
            <a:r>
              <a:rPr lang="hu-HU" sz="2100" dirty="0"/>
              <a:t>Ha folyadék: nyomás-aszimmetria </a:t>
            </a:r>
            <a:r>
              <a:rPr lang="hu-HU" sz="21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u-HU" sz="2100" dirty="0"/>
              <a:t> tágulási aszimmetria</a:t>
            </a:r>
          </a:p>
          <a:p>
            <a:r>
              <a:rPr lang="hu-HU" sz="2100" dirty="0"/>
              <a:t>Mérések igazolják a folyadék-viselkedést!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EAB8E9A-6ED6-4393-9E11-DC29C96950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D0A4E36B-46F4-469C-833B-97D6661F9EB5}"/>
              </a:ext>
            </a:extLst>
          </p:cNvPr>
          <p:cNvGrpSpPr/>
          <p:nvPr/>
        </p:nvGrpSpPr>
        <p:grpSpPr>
          <a:xfrm>
            <a:off x="107950" y="3212976"/>
            <a:ext cx="6590977" cy="3096344"/>
            <a:chOff x="2699792" y="2924945"/>
            <a:chExt cx="6590977" cy="3096344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2AF50F3D-7EDF-4F74-9548-8C34DA138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830"/>
            <a:stretch/>
          </p:blipFill>
          <p:spPr>
            <a:xfrm>
              <a:off x="2699792" y="2924945"/>
              <a:ext cx="6369936" cy="3096344"/>
            </a:xfrm>
            <a:prstGeom prst="rect">
              <a:avLst/>
            </a:prstGeom>
          </p:spPr>
        </p:pic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FE6AD5D8-DBD8-469D-A499-7E13DC865BF0}"/>
                </a:ext>
              </a:extLst>
            </p:cNvPr>
            <p:cNvSpPr txBox="1"/>
            <p:nvPr/>
          </p:nvSpPr>
          <p:spPr>
            <a:xfrm>
              <a:off x="6695187" y="4100880"/>
              <a:ext cx="2595582" cy="1200329"/>
            </a:xfrm>
            <a:prstGeom prst="rect">
              <a:avLst/>
            </a:prstGeom>
            <a:noFill/>
            <a:scene3d>
              <a:camera prst="isometricOffAxis1Left">
                <a:rot lat="888000" lon="3239395" rev="166173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hu-HU" sz="3600" dirty="0">
                  <a:solidFill>
                    <a:srgbClr val="0000FF"/>
                  </a:solidFill>
                </a:rPr>
                <a:t>maradék</a:t>
              </a:r>
              <a:br>
                <a:rPr lang="hu-HU" sz="3600" dirty="0">
                  <a:solidFill>
                    <a:srgbClr val="0000FF"/>
                  </a:solidFill>
                </a:rPr>
              </a:br>
              <a:r>
                <a:rPr lang="hu-HU" sz="3600" dirty="0">
                  <a:solidFill>
                    <a:srgbClr val="0000FF"/>
                  </a:solidFill>
                </a:rPr>
                <a:t>atommagok</a:t>
              </a:r>
              <a:endParaRPr lang="en-US" sz="3600" dirty="0">
                <a:solidFill>
                  <a:srgbClr val="0000FF"/>
                </a:solidFill>
              </a:endParaRPr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77103EE5-3777-4682-95B1-BDD68CE88D53}"/>
                </a:ext>
              </a:extLst>
            </p:cNvPr>
            <p:cNvSpPr txBox="1"/>
            <p:nvPr/>
          </p:nvSpPr>
          <p:spPr>
            <a:xfrm>
              <a:off x="5337150" y="3081506"/>
              <a:ext cx="2544286" cy="646331"/>
            </a:xfrm>
            <a:prstGeom prst="rect">
              <a:avLst/>
            </a:prstGeom>
            <a:noFill/>
            <a:scene3d>
              <a:camera prst="isometricRightUp">
                <a:rot lat="900001" lon="18899998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hu-HU" sz="3600" dirty="0">
                  <a:solidFill>
                    <a:srgbClr val="C00000"/>
                  </a:solidFill>
                </a:rPr>
                <a:t>kvarkanyag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5" name="Kép 14">
            <a:extLst>
              <a:ext uri="{FF2B5EF4-FFF2-40B4-BE49-F238E27FC236}">
                <a16:creationId xmlns:a16="http://schemas.microsoft.com/office/drawing/2014/main" id="{4B01F717-ABF0-4EED-AFEE-E320BF7E7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65" y="3212976"/>
            <a:ext cx="2523733" cy="3096344"/>
          </a:xfrm>
          <a:prstGeom prst="rect">
            <a:avLst/>
          </a:prstGeom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7694B512-A4E9-46C5-AFC8-3C40F42B5309}"/>
              </a:ext>
            </a:extLst>
          </p:cNvPr>
          <p:cNvSpPr/>
          <p:nvPr/>
        </p:nvSpPr>
        <p:spPr>
          <a:xfrm>
            <a:off x="7308304" y="1340768"/>
            <a:ext cx="1008000" cy="1008112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46963961-9EE3-4EEF-82A2-2D9B0E88A4A4}"/>
              </a:ext>
            </a:extLst>
          </p:cNvPr>
          <p:cNvSpPr/>
          <p:nvPr/>
        </p:nvSpPr>
        <p:spPr>
          <a:xfrm>
            <a:off x="7812304" y="1340768"/>
            <a:ext cx="1008000" cy="1008112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01FF7A21-0CA7-48EF-AA34-47AB51B40AA5}"/>
              </a:ext>
            </a:extLst>
          </p:cNvPr>
          <p:cNvSpPr/>
          <p:nvPr/>
        </p:nvSpPr>
        <p:spPr>
          <a:xfrm>
            <a:off x="7808431" y="1412776"/>
            <a:ext cx="507873" cy="86409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42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84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3" name="Picture 21" descr="C:\Users\csanad\Desktop\Névtel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988840"/>
            <a:ext cx="3261316" cy="3541465"/>
          </a:xfrm>
          <a:prstGeom prst="rect">
            <a:avLst/>
          </a:prstGeom>
          <a:noFill/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723900"/>
          </a:xfrm>
        </p:spPr>
        <p:txBody>
          <a:bodyPr/>
          <a:lstStyle/>
          <a:p>
            <a:r>
              <a:rPr lang="hu-HU" sz="4400" dirty="0"/>
              <a:t>A maganyag fázisai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8820150" cy="496887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hu-HU" dirty="0"/>
              <a:t>Fázisdiagram: állapotjelzők – fázisok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10000"/>
              </a:spcAft>
            </a:pPr>
            <a:r>
              <a:rPr lang="hu-HU" dirty="0"/>
              <a:t>Maganyag is hasonló fázisokkal rendelkezik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10000"/>
              </a:spcAft>
            </a:pPr>
            <a:r>
              <a:rPr lang="hu-HU" dirty="0"/>
              <a:t>Elméleti számítások: </a:t>
            </a:r>
            <a:r>
              <a:rPr lang="hu-HU" dirty="0" err="1"/>
              <a:t>T</a:t>
            </a:r>
            <a:r>
              <a:rPr lang="hu-HU" baseline="-25000" dirty="0" err="1"/>
              <a:t>c</a:t>
            </a:r>
            <a:r>
              <a:rPr lang="hu-HU" baseline="-25000" dirty="0"/>
              <a:t> </a:t>
            </a:r>
            <a:r>
              <a:rPr lang="hu-HU" dirty="0"/>
              <a:t>≈ 2 ∙10</a:t>
            </a:r>
            <a:r>
              <a:rPr lang="hu-HU" baseline="30000" dirty="0"/>
              <a:t>12</a:t>
            </a:r>
            <a:r>
              <a:rPr lang="hu-HU" dirty="0"/>
              <a:t> K felett kvarkanyag!</a:t>
            </a:r>
          </a:p>
        </p:txBody>
      </p:sp>
      <p:pic>
        <p:nvPicPr>
          <p:cNvPr id="54277" name="Picture 5" descr="fazis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1844675"/>
            <a:ext cx="5219700" cy="3671888"/>
          </a:xfrm>
          <a:prstGeom prst="rect">
            <a:avLst/>
          </a:prstGeom>
          <a:noFill/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 rot="16200000">
            <a:off x="3306763" y="4406900"/>
            <a:ext cx="1512888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800" b="1">
                <a:latin typeface="Times New Roman" pitchFamily="18" charset="0"/>
              </a:rPr>
              <a:t>2 billió Kelvin</a:t>
            </a:r>
            <a:endParaRPr lang="en-US" sz="1800" b="1">
              <a:latin typeface="Times New Roman" pitchFamily="18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3924300" y="2997200"/>
            <a:ext cx="5032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 flipV="1">
            <a:off x="4140200" y="3429000"/>
            <a:ext cx="215900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/>
          <a:lstStyle/>
          <a:p>
            <a:endParaRPr lang="hu-HU"/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6372225" y="1341438"/>
            <a:ext cx="1800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i="1" u="sng">
                <a:solidFill>
                  <a:schemeClr val="bg2"/>
                </a:solidFill>
                <a:latin typeface="Times New Roman" pitchFamily="18" charset="0"/>
              </a:rPr>
              <a:t>Maganyag</a:t>
            </a:r>
            <a:endParaRPr lang="en-US" sz="2800" b="1" i="1" u="sng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1691680" y="1469728"/>
            <a:ext cx="1008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i="1" u="sng" dirty="0">
                <a:solidFill>
                  <a:schemeClr val="bg2"/>
                </a:solidFill>
                <a:latin typeface="Times New Roman" pitchFamily="18" charset="0"/>
              </a:rPr>
              <a:t>Víz</a:t>
            </a:r>
            <a:endParaRPr lang="en-US" sz="2800" b="1" i="1" u="sng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43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48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anyagszerkez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76872"/>
            <a:ext cx="4105275" cy="2955925"/>
          </a:xfrm>
          <a:prstGeom prst="rect">
            <a:avLst/>
          </a:prstGeom>
          <a:noFill/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/>
              <a:t>Az anyag szerkezete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6405"/>
            <a:ext cx="8380413" cy="511291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/>
              <a:t>Atomok → proton, neutronok, elektronok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Neutron semleges, proton pozitív!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Mi tartja össze az atommagot? </a:t>
            </a:r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r>
              <a:rPr lang="hu-HU" sz="2400" dirty="0"/>
              <a:t>Proton, neutron nem elemi </a:t>
            </a:r>
            <a:r>
              <a:rPr lang="hu-HU" sz="2400" dirty="0">
                <a:sym typeface="Symbol" pitchFamily="18" charset="2"/>
              </a:rPr>
              <a:t></a:t>
            </a:r>
            <a:r>
              <a:rPr lang="hu-HU" sz="2400" dirty="0"/>
              <a:t> kvarkok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Két kvark: mezon; három kvark: </a:t>
            </a:r>
            <a:r>
              <a:rPr lang="hu-HU" sz="2400" dirty="0" err="1"/>
              <a:t>barion</a:t>
            </a:r>
            <a:endParaRPr lang="hu-HU" sz="2400" dirty="0"/>
          </a:p>
          <a:p>
            <a:pPr>
              <a:lnSpc>
                <a:spcPct val="80000"/>
              </a:lnSpc>
            </a:pPr>
            <a:r>
              <a:rPr lang="hu-HU" sz="2400" dirty="0"/>
              <a:t>Összetartó erő: erős kölcsönhatás</a:t>
            </a:r>
          </a:p>
        </p:txBody>
      </p:sp>
      <p:pic>
        <p:nvPicPr>
          <p:cNvPr id="49156" name="Picture 4" descr="sm_matter"/>
          <p:cNvPicPr>
            <a:picLocks noChangeAspect="1" noChangeArrowheads="1"/>
          </p:cNvPicPr>
          <p:nvPr/>
        </p:nvPicPr>
        <p:blipFill rotWithShape="1">
          <a:blip r:embed="rId4" cstate="print"/>
          <a:srcRect t="2864"/>
          <a:stretch/>
        </p:blipFill>
        <p:spPr bwMode="auto">
          <a:xfrm>
            <a:off x="8107363" y="1340768"/>
            <a:ext cx="1036637" cy="4968552"/>
          </a:xfrm>
          <a:prstGeom prst="rect">
            <a:avLst/>
          </a:prstGeom>
          <a:noFill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44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14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Részecskegyorsítók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6405"/>
            <a:ext cx="8991600" cy="511291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/>
              <a:t>Gyorsítás: elektromos tér (feszültség)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Pályán tartás: mágneses tér (fókuszálás is!)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Ciklotron: félkörök között gyorsítás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Szinkrotron: fix körpálya</a:t>
            </a:r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000" dirty="0"/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6612245" y="1192767"/>
            <a:ext cx="2116360" cy="1876458"/>
            <a:chOff x="6612245" y="1192767"/>
            <a:chExt cx="2116360" cy="1876458"/>
          </a:xfrm>
        </p:grpSpPr>
        <p:sp>
          <p:nvSpPr>
            <p:cNvPr id="10" name="Szabadkézi sokszög 9"/>
            <p:cNvSpPr/>
            <p:nvPr/>
          </p:nvSpPr>
          <p:spPr>
            <a:xfrm>
              <a:off x="6612245" y="1996518"/>
              <a:ext cx="2060768" cy="856418"/>
            </a:xfrm>
            <a:custGeom>
              <a:avLst/>
              <a:gdLst>
                <a:gd name="connsiteX0" fmla="*/ 0 w 4480560"/>
                <a:gd name="connsiteY0" fmla="*/ 1932526 h 1932526"/>
                <a:gd name="connsiteX1" fmla="*/ 502920 w 4480560"/>
                <a:gd name="connsiteY1" fmla="*/ 1201006 h 1932526"/>
                <a:gd name="connsiteX2" fmla="*/ 1280160 w 4480560"/>
                <a:gd name="connsiteY2" fmla="*/ 560926 h 1932526"/>
                <a:gd name="connsiteX3" fmla="*/ 2000250 w 4480560"/>
                <a:gd name="connsiteY3" fmla="*/ 183736 h 1932526"/>
                <a:gd name="connsiteX4" fmla="*/ 2914650 w 4480560"/>
                <a:gd name="connsiteY4" fmla="*/ 12286 h 1932526"/>
                <a:gd name="connsiteX5" fmla="*/ 3863340 w 4480560"/>
                <a:gd name="connsiteY5" fmla="*/ 35146 h 1932526"/>
                <a:gd name="connsiteX6" fmla="*/ 4480560 w 4480560"/>
                <a:gd name="connsiteY6" fmla="*/ 206596 h 1932526"/>
                <a:gd name="connsiteX0" fmla="*/ 0 w 4480560"/>
                <a:gd name="connsiteY0" fmla="*/ 1932526 h 1932526"/>
                <a:gd name="connsiteX1" fmla="*/ 552623 w 4480560"/>
                <a:gd name="connsiteY1" fmla="*/ 1201007 h 1932526"/>
                <a:gd name="connsiteX2" fmla="*/ 1280160 w 4480560"/>
                <a:gd name="connsiteY2" fmla="*/ 560926 h 1932526"/>
                <a:gd name="connsiteX3" fmla="*/ 2000250 w 4480560"/>
                <a:gd name="connsiteY3" fmla="*/ 183736 h 1932526"/>
                <a:gd name="connsiteX4" fmla="*/ 2914650 w 4480560"/>
                <a:gd name="connsiteY4" fmla="*/ 12286 h 1932526"/>
                <a:gd name="connsiteX5" fmla="*/ 3863340 w 4480560"/>
                <a:gd name="connsiteY5" fmla="*/ 35146 h 1932526"/>
                <a:gd name="connsiteX6" fmla="*/ 4480560 w 4480560"/>
                <a:gd name="connsiteY6" fmla="*/ 206596 h 193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0560" h="1932526">
                  <a:moveTo>
                    <a:pt x="0" y="1932526"/>
                  </a:moveTo>
                  <a:cubicBezTo>
                    <a:pt x="144780" y="1681066"/>
                    <a:pt x="339263" y="1429607"/>
                    <a:pt x="552623" y="1201007"/>
                  </a:cubicBezTo>
                  <a:cubicBezTo>
                    <a:pt x="765983" y="972407"/>
                    <a:pt x="1038889" y="730471"/>
                    <a:pt x="1280160" y="560926"/>
                  </a:cubicBezTo>
                  <a:cubicBezTo>
                    <a:pt x="1521431" y="391381"/>
                    <a:pt x="1727835" y="275176"/>
                    <a:pt x="2000250" y="183736"/>
                  </a:cubicBezTo>
                  <a:cubicBezTo>
                    <a:pt x="2272665" y="92296"/>
                    <a:pt x="2604135" y="37051"/>
                    <a:pt x="2914650" y="12286"/>
                  </a:cubicBezTo>
                  <a:cubicBezTo>
                    <a:pt x="3225165" y="-12479"/>
                    <a:pt x="3602355" y="2761"/>
                    <a:pt x="3863340" y="35146"/>
                  </a:cubicBezTo>
                  <a:cubicBezTo>
                    <a:pt x="4124325" y="67531"/>
                    <a:pt x="4302442" y="137063"/>
                    <a:pt x="4480560" y="206596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7183995" y="1983996"/>
              <a:ext cx="288032" cy="2617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 flipV="1">
              <a:off x="7328011" y="1684069"/>
              <a:ext cx="1400594" cy="430810"/>
            </a:xfrm>
            <a:prstGeom prst="straightConnector1">
              <a:avLst/>
            </a:prstGeom>
            <a:ln w="38100">
              <a:solidFill>
                <a:srgbClr val="5463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>
              <a:off x="7328011" y="2114879"/>
              <a:ext cx="314618" cy="954346"/>
            </a:xfrm>
            <a:prstGeom prst="straightConnector1">
              <a:avLst/>
            </a:prstGeom>
            <a:ln w="38100">
              <a:solidFill>
                <a:srgbClr val="5463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zövegdoboz 18"/>
                <p:cNvSpPr txBox="1"/>
                <p:nvPr/>
              </p:nvSpPr>
              <p:spPr>
                <a:xfrm rot="20444029">
                  <a:off x="7609485" y="1192767"/>
                  <a:ext cx="531812" cy="7593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546366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Szövegdoboz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444029">
                  <a:off x="7609485" y="1192767"/>
                  <a:ext cx="531812" cy="7593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zövegdoboz 21"/>
                <p:cNvSpPr txBox="1"/>
                <p:nvPr/>
              </p:nvSpPr>
              <p:spPr>
                <a:xfrm rot="20296013">
                  <a:off x="7436101" y="2132722"/>
                  <a:ext cx="542521" cy="7593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546366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Szövegdoboz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96013">
                  <a:off x="7436101" y="2132722"/>
                  <a:ext cx="542521" cy="7593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24" y="3207313"/>
            <a:ext cx="3273806" cy="306896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775"/>
            <a:ext cx="5732291" cy="3070320"/>
          </a:xfrm>
          <a:prstGeom prst="rect">
            <a:avLst/>
          </a:prstGeom>
        </p:spPr>
      </p:pic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45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76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7558088" cy="9807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4400" dirty="0"/>
              <a:t>Részecskedetektorok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276490"/>
            <a:ext cx="8856662" cy="4816805"/>
          </a:xfrm>
        </p:spPr>
        <p:txBody>
          <a:bodyPr/>
          <a:lstStyle/>
          <a:p>
            <a:r>
              <a:rPr lang="hu-HU" u="sng" dirty="0"/>
              <a:t>Buborékkamra</a:t>
            </a:r>
            <a:r>
              <a:rPr lang="hu-HU" dirty="0"/>
              <a:t>: túlhevített folyadék, buborékképződés</a:t>
            </a:r>
            <a:br>
              <a:rPr lang="hu-HU" dirty="0"/>
            </a:br>
            <a:r>
              <a:rPr lang="hu-HU" dirty="0"/>
              <a:t>eredmény lefényképezése</a:t>
            </a:r>
          </a:p>
          <a:p>
            <a:r>
              <a:rPr lang="hu-HU" dirty="0"/>
              <a:t>Ködkamra: túltelített gőz, </a:t>
            </a:r>
            <a:br>
              <a:rPr lang="hu-HU" dirty="0"/>
            </a:br>
            <a:r>
              <a:rPr lang="hu-HU" dirty="0"/>
              <a:t>cseppképződés, fényképezés</a:t>
            </a:r>
          </a:p>
          <a:p>
            <a:r>
              <a:rPr lang="hu-HU" u="sng" dirty="0"/>
              <a:t>Ionizációs detektor</a:t>
            </a:r>
            <a:r>
              <a:rPr lang="hu-HU" dirty="0"/>
              <a:t>: áthaladó</a:t>
            </a:r>
            <a:br>
              <a:rPr lang="hu-HU" dirty="0"/>
            </a:br>
            <a:r>
              <a:rPr lang="hu-HU" dirty="0"/>
              <a:t>részecske ionizál, elektronikus </a:t>
            </a:r>
            <a:br>
              <a:rPr lang="hu-HU" dirty="0"/>
            </a:br>
            <a:r>
              <a:rPr lang="hu-HU" dirty="0"/>
              <a:t>észlelés</a:t>
            </a:r>
          </a:p>
          <a:p>
            <a:r>
              <a:rPr lang="hu-HU" dirty="0"/>
              <a:t>Szcintillációs detektor: sugárzás</a:t>
            </a:r>
            <a:br>
              <a:rPr lang="hu-HU" dirty="0"/>
            </a:br>
            <a:r>
              <a:rPr lang="hu-HU" dirty="0"/>
              <a:t>hatására felvillanás</a:t>
            </a:r>
          </a:p>
          <a:p>
            <a:r>
              <a:rPr lang="hu-HU" dirty="0"/>
              <a:t>Félvezető detektor: digitális</a:t>
            </a:r>
            <a:br>
              <a:rPr lang="hu-HU" dirty="0"/>
            </a:br>
            <a:r>
              <a:rPr lang="hu-HU" dirty="0"/>
              <a:t>fényképező CCD chiphez hasonló</a:t>
            </a:r>
          </a:p>
          <a:p>
            <a:r>
              <a:rPr lang="hu-HU" dirty="0"/>
              <a:t>Sok Nobel-díj a témában:</a:t>
            </a:r>
            <a:br>
              <a:rPr lang="hu-HU" dirty="0"/>
            </a:br>
            <a:r>
              <a:rPr lang="hu-HU" dirty="0"/>
              <a:t>Wilson, Glaser, </a:t>
            </a:r>
            <a:r>
              <a:rPr lang="hu-HU" dirty="0" err="1"/>
              <a:t>Charpak</a:t>
            </a:r>
            <a:r>
              <a:rPr lang="hu-HU" dirty="0"/>
              <a:t>,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46" y="1783284"/>
            <a:ext cx="3543112" cy="1933748"/>
          </a:xfrm>
          <a:prstGeom prst="rect">
            <a:avLst/>
          </a:prstGeom>
        </p:spPr>
      </p:pic>
      <p:pic>
        <p:nvPicPr>
          <p:cNvPr id="69" name="Kép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04" y="3840187"/>
            <a:ext cx="3206451" cy="2390264"/>
          </a:xfrm>
          <a:prstGeom prst="rect">
            <a:avLst/>
          </a:prstGeom>
        </p:spPr>
      </p:pic>
      <p:cxnSp>
        <p:nvCxnSpPr>
          <p:cNvPr id="71" name="Egyenes összekötő nyíllal 70"/>
          <p:cNvCxnSpPr/>
          <p:nvPr/>
        </p:nvCxnSpPr>
        <p:spPr>
          <a:xfrm>
            <a:off x="2699792" y="1628800"/>
            <a:ext cx="2602954" cy="216024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gyenes összekötő nyíllal 72"/>
          <p:cNvCxnSpPr/>
          <p:nvPr/>
        </p:nvCxnSpPr>
        <p:spPr>
          <a:xfrm>
            <a:off x="3275856" y="3068960"/>
            <a:ext cx="2194148" cy="115486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Élőláb helye 9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46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18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Kvarkbezárás barionokkal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87" y="1438275"/>
            <a:ext cx="4133540" cy="4133540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47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97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000" dirty="0"/>
              <a:t>A hőmérséklet mérése</a:t>
            </a:r>
            <a:endParaRPr lang="en-US" sz="4000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339850"/>
            <a:ext cx="5940425" cy="2160588"/>
          </a:xfrm>
        </p:spPr>
        <p:txBody>
          <a:bodyPr/>
          <a:lstStyle/>
          <a:p>
            <a:r>
              <a:rPr lang="hu-HU" dirty="0"/>
              <a:t>Összetett részecskék keletkezése: kvarkanyag megszűnése után</a:t>
            </a:r>
          </a:p>
          <a:p>
            <a:r>
              <a:rPr lang="hu-HU" dirty="0"/>
              <a:t>Fotonok áthatolnak az anyagon</a:t>
            </a:r>
          </a:p>
          <a:p>
            <a:r>
              <a:rPr lang="hu-HU" dirty="0" err="1"/>
              <a:t>Hőkamerához</a:t>
            </a:r>
            <a:r>
              <a:rPr lang="hu-HU" dirty="0"/>
              <a:t> hasonló elv</a:t>
            </a:r>
          </a:p>
          <a:p>
            <a:r>
              <a:rPr lang="hu-HU" dirty="0"/>
              <a:t>Kezdetben ~10</a:t>
            </a:r>
            <a:r>
              <a:rPr lang="hu-HU" baseline="30000" dirty="0"/>
              <a:t>13</a:t>
            </a:r>
            <a:r>
              <a:rPr lang="hu-HU" dirty="0"/>
              <a:t> Kelvin!</a:t>
            </a:r>
            <a:endParaRPr lang="en-US" dirty="0"/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3213100"/>
            <a:ext cx="6542087" cy="2524125"/>
          </a:xfrm>
          <a:prstGeom prst="rect">
            <a:avLst/>
          </a:prstGeom>
          <a:noFill/>
        </p:spPr>
      </p:pic>
      <p:sp>
        <p:nvSpPr>
          <p:cNvPr id="106501" name="AutoShape 5"/>
          <p:cNvSpPr>
            <a:spLocks noChangeArrowheads="1"/>
          </p:cNvSpPr>
          <p:nvPr/>
        </p:nvSpPr>
        <p:spPr bwMode="auto">
          <a:xfrm>
            <a:off x="1187450" y="5734050"/>
            <a:ext cx="6985000" cy="647700"/>
          </a:xfrm>
          <a:prstGeom prst="rightArrow">
            <a:avLst>
              <a:gd name="adj1" fmla="val 50000"/>
              <a:gd name="adj2" fmla="val 2696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hu-HU" sz="2000">
                <a:latin typeface="Verdana" pitchFamily="34" charset="0"/>
              </a:rPr>
              <a:t>Tágulás kezdete            ………                Kifagyás</a:t>
            </a:r>
            <a:endParaRPr lang="en-US" sz="2000">
              <a:latin typeface="Verdana" pitchFamily="34" charset="0"/>
            </a:endParaRP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3132138" y="3500438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546366"/>
                </a:solidFill>
                <a:latin typeface="Verdana" pitchFamily="34" charset="0"/>
              </a:rPr>
              <a:t>fotonok</a:t>
            </a:r>
            <a:endParaRPr lang="en-US" sz="2000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7163693" y="3357563"/>
            <a:ext cx="1728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>
                <a:solidFill>
                  <a:srgbClr val="546366"/>
                </a:solidFill>
                <a:latin typeface="Verdana" pitchFamily="34" charset="0"/>
              </a:rPr>
              <a:t>egyéb részecskék</a:t>
            </a:r>
            <a:endParaRPr lang="en-US" sz="2000" dirty="0">
              <a:solidFill>
                <a:srgbClr val="546366"/>
              </a:solidFill>
              <a:latin typeface="Verdana" pitchFamily="34" charset="0"/>
            </a:endParaRPr>
          </a:p>
        </p:txBody>
      </p:sp>
      <p:pic>
        <p:nvPicPr>
          <p:cNvPr id="106506" name="Picture 10" descr="http://www.animations.physics.unsw.edu.au/jw/images/Joecoo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6150" y="1341438"/>
            <a:ext cx="3117850" cy="1857375"/>
          </a:xfrm>
          <a:prstGeom prst="rect">
            <a:avLst/>
          </a:prstGeom>
          <a:noFill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48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35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104"/>
            <a:ext cx="9144000" cy="609600"/>
          </a:xfrm>
        </p:spPr>
        <p:txBody>
          <a:bodyPr/>
          <a:lstStyle/>
          <a:p>
            <a:r>
              <a:rPr lang="hu-HU" sz="4400" dirty="0"/>
              <a:t>A részecskék Standard Modellje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68413"/>
            <a:ext cx="8991600" cy="5040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400" dirty="0"/>
              <a:t>Három kölcsönhatás: elektromágneses + még kettő </a:t>
            </a:r>
          </a:p>
          <a:p>
            <a:pPr>
              <a:lnSpc>
                <a:spcPct val="90000"/>
              </a:lnSpc>
            </a:pPr>
            <a:r>
              <a:rPr lang="hu-HU" sz="2400" dirty="0"/>
              <a:t>Közvetítő </a:t>
            </a:r>
            <a:r>
              <a:rPr lang="hu-HU" sz="2400" dirty="0" err="1"/>
              <a:t>bozonok</a:t>
            </a:r>
            <a:r>
              <a:rPr lang="hu-HU" sz="2400" dirty="0"/>
              <a:t> szerepe</a:t>
            </a:r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  <a:buFontTx/>
              <a:buNone/>
            </a:pPr>
            <a:endParaRPr lang="hu-HU" sz="2400" dirty="0"/>
          </a:p>
          <a:p>
            <a:pPr>
              <a:lnSpc>
                <a:spcPct val="90000"/>
              </a:lnSpc>
            </a:pPr>
            <a:r>
              <a:rPr lang="hu-HU" sz="2400" dirty="0"/>
              <a:t>Hétköznapi anyag: u, d kvarkok és elektronok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8313" y="2133600"/>
            <a:ext cx="7072312" cy="3398838"/>
            <a:chOff x="385" y="1299"/>
            <a:chExt cx="4455" cy="2141"/>
          </a:xfrm>
        </p:grpSpPr>
        <p:sp>
          <p:nvSpPr>
            <p:cNvPr id="51205" name="Text Box 5"/>
            <p:cNvSpPr txBox="1">
              <a:spLocks noChangeArrowheads="1"/>
            </p:cNvSpPr>
            <p:nvPr/>
          </p:nvSpPr>
          <p:spPr bwMode="auto">
            <a:xfrm>
              <a:off x="765" y="1640"/>
              <a:ext cx="486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u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up</a:t>
              </a:r>
            </a:p>
          </p:txBody>
        </p:sp>
        <p:sp>
          <p:nvSpPr>
            <p:cNvPr id="51206" name="Text Box 6"/>
            <p:cNvSpPr txBox="1">
              <a:spLocks noChangeArrowheads="1"/>
            </p:cNvSpPr>
            <p:nvPr/>
          </p:nvSpPr>
          <p:spPr bwMode="auto">
            <a:xfrm>
              <a:off x="1305" y="1640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c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charm</a:t>
              </a:r>
            </a:p>
          </p:txBody>
        </p:sp>
        <p:sp>
          <p:nvSpPr>
            <p:cNvPr id="51207" name="Text Box 7"/>
            <p:cNvSpPr txBox="1">
              <a:spLocks noChangeArrowheads="1"/>
            </p:cNvSpPr>
            <p:nvPr/>
          </p:nvSpPr>
          <p:spPr bwMode="auto">
            <a:xfrm>
              <a:off x="1846" y="1640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top</a:t>
              </a:r>
            </a:p>
          </p:txBody>
        </p:sp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765" y="2105"/>
              <a:ext cx="486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d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down</a:t>
              </a:r>
            </a:p>
          </p:txBody>
        </p:sp>
        <p:sp>
          <p:nvSpPr>
            <p:cNvPr id="51209" name="Text Box 9"/>
            <p:cNvSpPr txBox="1">
              <a:spLocks noChangeArrowheads="1"/>
            </p:cNvSpPr>
            <p:nvPr/>
          </p:nvSpPr>
          <p:spPr bwMode="auto">
            <a:xfrm>
              <a:off x="1305" y="2105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s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strange</a:t>
              </a:r>
            </a:p>
          </p:txBody>
        </p:sp>
        <p:sp>
          <p:nvSpPr>
            <p:cNvPr id="51210" name="Text Box 10"/>
            <p:cNvSpPr txBox="1">
              <a:spLocks noChangeArrowheads="1"/>
            </p:cNvSpPr>
            <p:nvPr/>
          </p:nvSpPr>
          <p:spPr bwMode="auto">
            <a:xfrm>
              <a:off x="1846" y="2105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b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bottom</a:t>
              </a:r>
            </a:p>
          </p:txBody>
        </p:sp>
        <p:sp>
          <p:nvSpPr>
            <p:cNvPr id="51211" name="Text Box 11"/>
            <p:cNvSpPr txBox="1">
              <a:spLocks noChangeArrowheads="1"/>
            </p:cNvSpPr>
            <p:nvPr/>
          </p:nvSpPr>
          <p:spPr bwMode="auto">
            <a:xfrm>
              <a:off x="750" y="3009"/>
              <a:ext cx="486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Times New Roman" pitchFamily="18" charset="0"/>
                </a:rPr>
                <a:t>e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electron neutrino</a:t>
              </a:r>
            </a:p>
          </p:txBody>
        </p:sp>
        <p:sp>
          <p:nvSpPr>
            <p:cNvPr id="51212" name="Text Box 12"/>
            <p:cNvSpPr txBox="1">
              <a:spLocks noChangeArrowheads="1"/>
            </p:cNvSpPr>
            <p:nvPr/>
          </p:nvSpPr>
          <p:spPr bwMode="auto">
            <a:xfrm>
              <a:off x="1290" y="3009"/>
              <a:ext cx="487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Symbol" pitchFamily="18" charset="2"/>
                </a:rPr>
                <a:t>m</a:t>
              </a:r>
              <a:endParaRPr lang="hu-HU" sz="2400" b="1" baseline="-25000" noProof="1">
                <a:latin typeface="Times New Roman" pitchFamily="18" charset="0"/>
              </a:endParaRP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muon neutrino</a:t>
              </a:r>
              <a:endParaRPr lang="hu-HU" sz="1200" b="1" noProof="1">
                <a:latin typeface="Times New Roman" pitchFamily="18" charset="0"/>
              </a:endParaRPr>
            </a:p>
          </p:txBody>
        </p:sp>
        <p:sp>
          <p:nvSpPr>
            <p:cNvPr id="51213" name="Text Box 13"/>
            <p:cNvSpPr txBox="1">
              <a:spLocks noChangeArrowheads="1"/>
            </p:cNvSpPr>
            <p:nvPr/>
          </p:nvSpPr>
          <p:spPr bwMode="auto">
            <a:xfrm>
              <a:off x="1831" y="3009"/>
              <a:ext cx="487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Symbol" pitchFamily="18" charset="2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tau neutrino</a:t>
              </a:r>
              <a:endParaRPr lang="hu-HU" sz="1200" b="1" noProof="1">
                <a:latin typeface="Times New Roman" pitchFamily="18" charset="0"/>
              </a:endParaRPr>
            </a:p>
          </p:txBody>
        </p:sp>
        <p:sp>
          <p:nvSpPr>
            <p:cNvPr id="51214" name="Text Box 14"/>
            <p:cNvSpPr txBox="1">
              <a:spLocks noChangeArrowheads="1"/>
            </p:cNvSpPr>
            <p:nvPr/>
          </p:nvSpPr>
          <p:spPr bwMode="auto">
            <a:xfrm>
              <a:off x="758" y="2555"/>
              <a:ext cx="486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e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electron</a:t>
              </a:r>
            </a:p>
          </p:txBody>
        </p:sp>
        <p:sp>
          <p:nvSpPr>
            <p:cNvPr id="51215" name="Text Box 15"/>
            <p:cNvSpPr txBox="1">
              <a:spLocks noChangeArrowheads="1"/>
            </p:cNvSpPr>
            <p:nvPr/>
          </p:nvSpPr>
          <p:spPr bwMode="auto">
            <a:xfrm>
              <a:off x="1298" y="2555"/>
              <a:ext cx="487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Symbol" pitchFamily="18" charset="2"/>
                </a:rPr>
                <a:t>m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muon</a:t>
              </a:r>
            </a:p>
          </p:txBody>
        </p:sp>
        <p:sp>
          <p:nvSpPr>
            <p:cNvPr id="51216" name="Text Box 16"/>
            <p:cNvSpPr txBox="1">
              <a:spLocks noChangeArrowheads="1"/>
            </p:cNvSpPr>
            <p:nvPr/>
          </p:nvSpPr>
          <p:spPr bwMode="auto">
            <a:xfrm>
              <a:off x="1839" y="2555"/>
              <a:ext cx="487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Symbol" pitchFamily="18" charset="2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tau</a:t>
              </a:r>
            </a:p>
          </p:txBody>
        </p:sp>
        <p:sp>
          <p:nvSpPr>
            <p:cNvPr id="51217" name="Text Box 17"/>
            <p:cNvSpPr txBox="1">
              <a:spLocks noChangeArrowheads="1"/>
            </p:cNvSpPr>
            <p:nvPr/>
          </p:nvSpPr>
          <p:spPr bwMode="auto">
            <a:xfrm rot="-5400000">
              <a:off x="89" y="1935"/>
              <a:ext cx="871" cy="279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300" b="1" noProof="1">
                  <a:latin typeface="Book Antiqua" pitchFamily="18" charset="0"/>
                </a:rPr>
                <a:t>kvarkok</a:t>
              </a:r>
            </a:p>
          </p:txBody>
        </p:sp>
        <p:sp>
          <p:nvSpPr>
            <p:cNvPr id="51218" name="Text Box 18"/>
            <p:cNvSpPr txBox="1">
              <a:spLocks noChangeArrowheads="1"/>
            </p:cNvSpPr>
            <p:nvPr/>
          </p:nvSpPr>
          <p:spPr bwMode="auto">
            <a:xfrm rot="-5400000">
              <a:off x="89" y="2849"/>
              <a:ext cx="866" cy="269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200" b="1" noProof="1">
                  <a:latin typeface="Book Antiqua" pitchFamily="18" charset="0"/>
                </a:rPr>
                <a:t>leptonok</a:t>
              </a:r>
            </a:p>
          </p:txBody>
        </p:sp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 rot="-22094">
              <a:off x="385" y="1299"/>
              <a:ext cx="1947" cy="279"/>
            </a:xfrm>
            <a:prstGeom prst="rect">
              <a:avLst/>
            </a:prstGeom>
            <a:gradFill rotWithShape="1">
              <a:gsLst>
                <a:gs pos="0">
                  <a:srgbClr val="99FF33"/>
                </a:gs>
                <a:gs pos="100000">
                  <a:srgbClr val="EBEB1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300" b="1" noProof="1">
                  <a:latin typeface="Book Antiqua" pitchFamily="18" charset="0"/>
                </a:rPr>
                <a:t>fermionok</a:t>
              </a:r>
            </a:p>
          </p:txBody>
        </p:sp>
        <p:sp>
          <p:nvSpPr>
            <p:cNvPr id="51220" name="Text Box 20"/>
            <p:cNvSpPr txBox="1">
              <a:spLocks noChangeArrowheads="1"/>
            </p:cNvSpPr>
            <p:nvPr/>
          </p:nvSpPr>
          <p:spPr bwMode="auto">
            <a:xfrm>
              <a:off x="3469" y="1641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g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gluon</a:t>
              </a:r>
            </a:p>
          </p:txBody>
        </p:sp>
        <p:sp>
          <p:nvSpPr>
            <p:cNvPr id="51221" name="Text Box 21"/>
            <p:cNvSpPr txBox="1">
              <a:spLocks noChangeArrowheads="1"/>
            </p:cNvSpPr>
            <p:nvPr/>
          </p:nvSpPr>
          <p:spPr bwMode="auto">
            <a:xfrm>
              <a:off x="3469" y="2100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Symbol" pitchFamily="18" charset="2"/>
                </a:rPr>
                <a:t>g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foton</a:t>
              </a:r>
            </a:p>
          </p:txBody>
        </p:sp>
        <p:sp>
          <p:nvSpPr>
            <p:cNvPr id="51222" name="Text Box 22"/>
            <p:cNvSpPr txBox="1">
              <a:spLocks noChangeArrowheads="1"/>
            </p:cNvSpPr>
            <p:nvPr/>
          </p:nvSpPr>
          <p:spPr bwMode="auto">
            <a:xfrm>
              <a:off x="3469" y="2553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Z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Z bozon</a:t>
              </a:r>
            </a:p>
          </p:txBody>
        </p:sp>
        <p:sp>
          <p:nvSpPr>
            <p:cNvPr id="51223" name="Text Box 23"/>
            <p:cNvSpPr txBox="1">
              <a:spLocks noChangeArrowheads="1"/>
            </p:cNvSpPr>
            <p:nvPr/>
          </p:nvSpPr>
          <p:spPr bwMode="auto">
            <a:xfrm>
              <a:off x="3469" y="3012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W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W bozon</a:t>
              </a:r>
            </a:p>
          </p:txBody>
        </p:sp>
        <p:sp>
          <p:nvSpPr>
            <p:cNvPr id="51224" name="Text Box 24"/>
            <p:cNvSpPr txBox="1">
              <a:spLocks noChangeArrowheads="1"/>
            </p:cNvSpPr>
            <p:nvPr/>
          </p:nvSpPr>
          <p:spPr bwMode="auto">
            <a:xfrm rot="21577906">
              <a:off x="3467" y="1312"/>
              <a:ext cx="1373" cy="265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00B0F0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hu-HU" sz="1900" b="1" noProof="1">
                  <a:solidFill>
                    <a:schemeClr val="bg1"/>
                  </a:solidFill>
                  <a:latin typeface="Book Antiqua" pitchFamily="18" charset="0"/>
                </a:rPr>
                <a:t>bozonok</a:t>
              </a:r>
            </a:p>
          </p:txBody>
        </p:sp>
        <p:sp>
          <p:nvSpPr>
            <p:cNvPr id="51225" name="Text Box 25"/>
            <p:cNvSpPr txBox="1">
              <a:spLocks noChangeArrowheads="1"/>
            </p:cNvSpPr>
            <p:nvPr/>
          </p:nvSpPr>
          <p:spPr bwMode="auto">
            <a:xfrm rot="-22094">
              <a:off x="2441" y="1302"/>
              <a:ext cx="922" cy="258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r>
                <a:rPr lang="hu-HU" sz="1600" b="1" noProof="1">
                  <a:latin typeface="Book Antiqua" pitchFamily="18" charset="0"/>
                </a:rPr>
                <a:t>kölcsönhatás</a:t>
              </a:r>
            </a:p>
          </p:txBody>
        </p:sp>
        <p:sp>
          <p:nvSpPr>
            <p:cNvPr id="51226" name="Text Box 26"/>
            <p:cNvSpPr txBox="1">
              <a:spLocks noChangeArrowheads="1"/>
            </p:cNvSpPr>
            <p:nvPr/>
          </p:nvSpPr>
          <p:spPr bwMode="auto">
            <a:xfrm rot="-5400000">
              <a:off x="2148" y="1944"/>
              <a:ext cx="844" cy="23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800" b="1" noProof="1">
                  <a:latin typeface="Book Antiqua" pitchFamily="18" charset="0"/>
                </a:rPr>
                <a:t>erős</a:t>
              </a:r>
            </a:p>
          </p:txBody>
        </p:sp>
        <p:sp>
          <p:nvSpPr>
            <p:cNvPr id="51227" name="Text Box 27"/>
            <p:cNvSpPr txBox="1">
              <a:spLocks noChangeArrowheads="1"/>
            </p:cNvSpPr>
            <p:nvPr/>
          </p:nvSpPr>
          <p:spPr bwMode="auto">
            <a:xfrm rot="-5400000">
              <a:off x="2207" y="2197"/>
              <a:ext cx="1347" cy="22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700" b="1" noProof="1">
                  <a:latin typeface="Book Antiqua" pitchFamily="18" charset="0"/>
                </a:rPr>
                <a:t>elektro-mágneses</a:t>
              </a:r>
            </a:p>
          </p:txBody>
        </p:sp>
        <p:sp>
          <p:nvSpPr>
            <p:cNvPr id="51228" name="Text Box 28"/>
            <p:cNvSpPr txBox="1">
              <a:spLocks noChangeArrowheads="1"/>
            </p:cNvSpPr>
            <p:nvPr/>
          </p:nvSpPr>
          <p:spPr bwMode="auto">
            <a:xfrm rot="-5400000">
              <a:off x="2321" y="2410"/>
              <a:ext cx="1777" cy="23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800" b="1" noProof="1">
                  <a:latin typeface="Book Antiqua" pitchFamily="18" charset="0"/>
                </a:rPr>
                <a:t>gyenge</a:t>
              </a:r>
            </a:p>
          </p:txBody>
        </p:sp>
        <p:sp>
          <p:nvSpPr>
            <p:cNvPr id="51229" name="AutoShape 29"/>
            <p:cNvSpPr>
              <a:spLocks noChangeArrowheads="1"/>
            </p:cNvSpPr>
            <p:nvPr/>
          </p:nvSpPr>
          <p:spPr bwMode="auto">
            <a:xfrm>
              <a:off x="2696" y="1693"/>
              <a:ext cx="776" cy="182"/>
            </a:xfrm>
            <a:prstGeom prst="rightArrow">
              <a:avLst>
                <a:gd name="adj1" fmla="val 49454"/>
                <a:gd name="adj2" fmla="val 73076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0" name="AutoShape 30"/>
            <p:cNvSpPr>
              <a:spLocks noChangeArrowheads="1"/>
            </p:cNvSpPr>
            <p:nvPr/>
          </p:nvSpPr>
          <p:spPr bwMode="auto">
            <a:xfrm>
              <a:off x="2984" y="2147"/>
              <a:ext cx="488" cy="162"/>
            </a:xfrm>
            <a:prstGeom prst="rightArrow">
              <a:avLst>
                <a:gd name="adj1" fmla="val 50000"/>
                <a:gd name="adj2" fmla="val 75309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1" name="AutoShape 31"/>
            <p:cNvSpPr>
              <a:spLocks noChangeArrowheads="1"/>
            </p:cNvSpPr>
            <p:nvPr/>
          </p:nvSpPr>
          <p:spPr bwMode="auto">
            <a:xfrm>
              <a:off x="3336" y="2642"/>
              <a:ext cx="136" cy="185"/>
            </a:xfrm>
            <a:prstGeom prst="rightArrow">
              <a:avLst>
                <a:gd name="adj1" fmla="val 50000"/>
                <a:gd name="adj2" fmla="val 54838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2" name="AutoShape 32"/>
            <p:cNvSpPr>
              <a:spLocks noChangeArrowheads="1"/>
            </p:cNvSpPr>
            <p:nvPr/>
          </p:nvSpPr>
          <p:spPr bwMode="auto">
            <a:xfrm>
              <a:off x="3336" y="3099"/>
              <a:ext cx="136" cy="185"/>
            </a:xfrm>
            <a:prstGeom prst="rightArrow">
              <a:avLst>
                <a:gd name="adj1" fmla="val 50000"/>
                <a:gd name="adj2" fmla="val 54838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3" name="Rectangle 33"/>
            <p:cNvSpPr>
              <a:spLocks noChangeArrowheads="1"/>
            </p:cNvSpPr>
            <p:nvPr/>
          </p:nvSpPr>
          <p:spPr bwMode="auto">
            <a:xfrm>
              <a:off x="4375" y="1648"/>
              <a:ext cx="465" cy="1769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lIns="0" tIns="0" rIns="0" bIns="0" anchor="ctr">
              <a:spAutoFit/>
            </a:bodyPr>
            <a:lstStyle/>
            <a:p>
              <a:pPr algn="ctr">
                <a:lnSpc>
                  <a:spcPct val="75000"/>
                </a:lnSpc>
                <a:spcBef>
                  <a:spcPts val="600"/>
                </a:spcBef>
              </a:pPr>
              <a:r>
                <a:rPr lang="hu-HU" b="1" noProof="1">
                  <a:latin typeface="Times New Roman" pitchFamily="18" charset="0"/>
                </a:rPr>
                <a:t>H</a:t>
              </a:r>
              <a:r>
                <a:rPr lang="hu-HU" sz="3600" b="1" noProof="1">
                  <a:latin typeface="Times New Roman" pitchFamily="18" charset="0"/>
                </a:rPr>
                <a:t> </a:t>
              </a:r>
            </a:p>
            <a:p>
              <a:pPr algn="ctr">
                <a:lnSpc>
                  <a:spcPct val="75000"/>
                </a:lnSpc>
              </a:pPr>
              <a:r>
                <a:rPr lang="hu-HU" sz="2000" b="1" noProof="1">
                  <a:latin typeface="Times New Roman" pitchFamily="18" charset="0"/>
                </a:rPr>
                <a:t>Higgs bozon</a:t>
              </a:r>
            </a:p>
          </p:txBody>
        </p:sp>
      </p:grpSp>
      <p:sp>
        <p:nvSpPr>
          <p:cNvPr id="38" name="Ellipszis 37"/>
          <p:cNvSpPr/>
          <p:nvPr/>
        </p:nvSpPr>
        <p:spPr>
          <a:xfrm>
            <a:off x="971600" y="2564904"/>
            <a:ext cx="936104" cy="2304256"/>
          </a:xfrm>
          <a:prstGeom prst="ellipse">
            <a:avLst/>
          </a:prstGeom>
          <a:solidFill>
            <a:srgbClr val="FFFF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49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383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Részecskék felfedezése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1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1196405"/>
                <a:ext cx="8991600" cy="5112915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hu-HU" sz="2400" dirty="0"/>
                  <a:t>Nagyenergiás ütközésekben keletkeznek új részecskék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Hasonlat:</a:t>
                </a:r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 marL="0" indent="0">
                  <a:lnSpc>
                    <a:spcPct val="80000"/>
                  </a:lnSpc>
                  <a:buNone/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Szétrepülő alkatrészek, ritkán új</a:t>
                </a:r>
                <a:br>
                  <a:rPr lang="hu-HU" sz="2400" dirty="0"/>
                </a:br>
                <a:r>
                  <a:rPr lang="hu-HU" sz="2400" dirty="0"/>
                  <a:t>modellek állnak össze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Így vizsgálták a proton szerkezetét is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Felbontás: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h𝑐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hu-HU" sz="2400" dirty="0"/>
                  <a:t>, 1 </a:t>
                </a:r>
                <a:r>
                  <a:rPr lang="hu-HU" sz="2400" dirty="0" err="1"/>
                  <a:t>fm</a:t>
                </a:r>
                <a:r>
                  <a:rPr lang="hu-HU" sz="2400" dirty="0"/>
                  <a:t> </a:t>
                </a:r>
                <a:r>
                  <a:rPr lang="hu-HU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↔</a:t>
                </a:r>
                <a:r>
                  <a:rPr lang="hu-HU" sz="2400" dirty="0"/>
                  <a:t> 1 GeV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 err="1"/>
                  <a:t>Részecsegyorsítók</a:t>
                </a:r>
                <a:r>
                  <a:rPr lang="hu-HU" sz="2400" dirty="0"/>
                  <a:t>!</a:t>
                </a:r>
              </a:p>
            </p:txBody>
          </p:sp>
        </mc:Choice>
        <mc:Fallback xmlns="">
          <p:sp>
            <p:nvSpPr>
              <p:cNvPr id="49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1196405"/>
                <a:ext cx="8991600" cy="5112915"/>
              </a:xfrm>
              <a:blipFill>
                <a:blip r:embed="rId2"/>
                <a:stretch>
                  <a:fillRect l="-1017" t="-2384" r="-542" b="-1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Csoportba foglalás 6"/>
          <p:cNvGrpSpPr/>
          <p:nvPr/>
        </p:nvGrpSpPr>
        <p:grpSpPr>
          <a:xfrm>
            <a:off x="683568" y="1645136"/>
            <a:ext cx="7379192" cy="2782869"/>
            <a:chOff x="179388" y="1862009"/>
            <a:chExt cx="7379192" cy="2782869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305" y="2372637"/>
              <a:ext cx="1871275" cy="898398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88" y="2924944"/>
              <a:ext cx="2997041" cy="1211633"/>
            </a:xfrm>
            <a:prstGeom prst="rect">
              <a:avLst/>
            </a:prstGeom>
          </p:spPr>
        </p:pic>
        <p:sp>
          <p:nvSpPr>
            <p:cNvPr id="4" name="Jobbra nyíl 3"/>
            <p:cNvSpPr/>
            <p:nvPr/>
          </p:nvSpPr>
          <p:spPr>
            <a:xfrm rot="21145610">
              <a:off x="3300843" y="3126441"/>
              <a:ext cx="1008112" cy="36004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Jobbra nyíl 10"/>
            <p:cNvSpPr/>
            <p:nvPr/>
          </p:nvSpPr>
          <p:spPr>
            <a:xfrm rot="10298583">
              <a:off x="4555363" y="2942755"/>
              <a:ext cx="1008112" cy="3600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3733935"/>
              <a:ext cx="408205" cy="648942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797" y="3789889"/>
              <a:ext cx="935528" cy="854989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946" y="1957293"/>
              <a:ext cx="694137" cy="787755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8288">
              <a:off x="4431286" y="1862009"/>
              <a:ext cx="1345566" cy="828771"/>
            </a:xfrm>
            <a:prstGeom prst="rect">
              <a:avLst/>
            </a:prstGeom>
          </p:spPr>
        </p:pic>
        <p:cxnSp>
          <p:nvCxnSpPr>
            <p:cNvPr id="18" name="Egyenes összekötő nyíllal 17"/>
            <p:cNvCxnSpPr>
              <a:endCxn id="16" idx="2"/>
            </p:cNvCxnSpPr>
            <p:nvPr/>
          </p:nvCxnSpPr>
          <p:spPr>
            <a:xfrm flipV="1">
              <a:off x="4597448" y="2656972"/>
              <a:ext cx="342681" cy="45098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 flipH="1" flipV="1">
              <a:off x="3936061" y="2745049"/>
              <a:ext cx="392223" cy="29264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/>
            <p:cNvCxnSpPr/>
            <p:nvPr/>
          </p:nvCxnSpPr>
          <p:spPr>
            <a:xfrm flipH="1">
              <a:off x="4172294" y="3457945"/>
              <a:ext cx="191802" cy="33194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nyíllal 29"/>
            <p:cNvCxnSpPr/>
            <p:nvPr/>
          </p:nvCxnSpPr>
          <p:spPr>
            <a:xfrm>
              <a:off x="4601258" y="3420256"/>
              <a:ext cx="502810" cy="49087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bbanás 1 27"/>
            <p:cNvSpPr/>
            <p:nvPr/>
          </p:nvSpPr>
          <p:spPr>
            <a:xfrm>
              <a:off x="4234547" y="2985185"/>
              <a:ext cx="440557" cy="488438"/>
            </a:xfrm>
            <a:prstGeom prst="irregularSeal1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Kép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869160"/>
            <a:ext cx="2472629" cy="1244179"/>
          </a:xfrm>
          <a:prstGeom prst="rect">
            <a:avLst/>
          </a:prstGeom>
        </p:spPr>
      </p:pic>
      <p:sp>
        <p:nvSpPr>
          <p:cNvPr id="17" name="Élőláb helye 1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564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104"/>
            <a:ext cx="9144000" cy="609600"/>
          </a:xfrm>
        </p:spPr>
        <p:txBody>
          <a:bodyPr/>
          <a:lstStyle/>
          <a:p>
            <a:r>
              <a:rPr lang="hu-HU" sz="4400" dirty="0"/>
              <a:t>Kölcsönhatások és közvetítőik</a:t>
            </a:r>
            <a:endParaRPr lang="en-US" sz="4400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4321175" cy="5040312"/>
          </a:xfrm>
        </p:spPr>
        <p:txBody>
          <a:bodyPr/>
          <a:lstStyle/>
          <a:p>
            <a:r>
              <a:rPr lang="hu-HU" sz="2000" dirty="0"/>
              <a:t>Elektromos és mágneses:</a:t>
            </a:r>
          </a:p>
          <a:p>
            <a:pPr lvl="1"/>
            <a:r>
              <a:rPr lang="hu-HU" sz="1800" dirty="0"/>
              <a:t>Közvetítő: foton</a:t>
            </a:r>
          </a:p>
          <a:p>
            <a:pPr lvl="1"/>
            <a:r>
              <a:rPr lang="hu-HU" sz="1800" dirty="0"/>
              <a:t>Molekulák, fény</a:t>
            </a:r>
          </a:p>
          <a:p>
            <a:pPr lvl="1"/>
            <a:r>
              <a:rPr lang="hu-HU" sz="1800" dirty="0"/>
              <a:t>Telefon, számítógép, …</a:t>
            </a:r>
          </a:p>
          <a:p>
            <a:r>
              <a:rPr lang="hu-HU" sz="2000" dirty="0"/>
              <a:t>Gyenge kölcsönhatás</a:t>
            </a:r>
          </a:p>
          <a:p>
            <a:pPr lvl="1"/>
            <a:r>
              <a:rPr lang="hu-HU" sz="1800" dirty="0"/>
              <a:t>Közvetítő: W, Z bozon</a:t>
            </a:r>
          </a:p>
          <a:p>
            <a:pPr lvl="1"/>
            <a:r>
              <a:rPr lang="hu-HU" sz="1800" dirty="0"/>
              <a:t>Radioaktivitás</a:t>
            </a:r>
          </a:p>
          <a:p>
            <a:r>
              <a:rPr lang="hu-HU" sz="2000" dirty="0"/>
              <a:t>Erős kölcsönhatás: gluon</a:t>
            </a:r>
          </a:p>
          <a:p>
            <a:pPr lvl="1"/>
            <a:r>
              <a:rPr lang="hu-HU" sz="1800" dirty="0"/>
              <a:t>Atommagokat összetartó erő</a:t>
            </a:r>
          </a:p>
          <a:p>
            <a:pPr lvl="1"/>
            <a:r>
              <a:rPr lang="hu-HU" sz="1800" dirty="0"/>
              <a:t>Nap működtetője</a:t>
            </a:r>
          </a:p>
          <a:p>
            <a:r>
              <a:rPr lang="hu-HU" sz="2000" dirty="0"/>
              <a:t>Gravitáció</a:t>
            </a:r>
          </a:p>
          <a:p>
            <a:pPr lvl="1"/>
            <a:r>
              <a:rPr lang="hu-HU" sz="1800" dirty="0"/>
              <a:t>Rövid távon a leggyengébb</a:t>
            </a:r>
            <a:endParaRPr lang="en-US" sz="1800" dirty="0"/>
          </a:p>
          <a:p>
            <a:pPr lvl="1"/>
            <a:r>
              <a:rPr lang="hu-HU" sz="1800" dirty="0"/>
              <a:t>Alapvetően más:</a:t>
            </a:r>
          </a:p>
          <a:p>
            <a:pPr lvl="1">
              <a:buNone/>
            </a:pPr>
            <a:r>
              <a:rPr lang="hu-HU" sz="1800" dirty="0"/>
              <a:t>	„téridő görbülete”</a:t>
            </a:r>
            <a:endParaRPr lang="en-US" sz="1800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484313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933825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484313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933825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Nyitott alapkérdések a fizikában</a:t>
            </a:r>
            <a:endParaRPr lang="en-US" sz="4400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6732240" cy="5112345"/>
          </a:xfrm>
        </p:spPr>
        <p:txBody>
          <a:bodyPr/>
          <a:lstStyle/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u-HU" dirty="0"/>
              <a:t>Az Univerzum gyorsuló tágulása</a:t>
            </a:r>
          </a:p>
          <a:p>
            <a:pPr lvl="1">
              <a:lnSpc>
                <a:spcPts val="2800"/>
              </a:lnSpc>
              <a:spcBef>
                <a:spcPts val="1200"/>
              </a:spcBef>
            </a:pPr>
            <a:r>
              <a:rPr lang="hu-HU" dirty="0"/>
              <a:t>Sötét energia?</a:t>
            </a:r>
          </a:p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u-HU" dirty="0"/>
              <a:t>Az antianyag hiánya</a:t>
            </a:r>
          </a:p>
          <a:p>
            <a:pPr lvl="1">
              <a:lnSpc>
                <a:spcPts val="2800"/>
              </a:lnSpc>
              <a:spcBef>
                <a:spcPts val="1200"/>
              </a:spcBef>
            </a:pPr>
            <a:r>
              <a:rPr lang="hu-HU" dirty="0"/>
              <a:t>Honnan az aszimmetria?</a:t>
            </a:r>
          </a:p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u-HU" dirty="0"/>
              <a:t>A galaxisok felépítése: sötét anyag?</a:t>
            </a:r>
          </a:p>
          <a:p>
            <a:pPr lvl="1">
              <a:lnSpc>
                <a:spcPts val="2800"/>
              </a:lnSpc>
              <a:spcBef>
                <a:spcPts val="1200"/>
              </a:spcBef>
            </a:pPr>
            <a:r>
              <a:rPr lang="hu-HU" dirty="0"/>
              <a:t>Mi alkotja ezt az anyagot?</a:t>
            </a:r>
            <a:endParaRPr lang="hu-HU" dirty="0">
              <a:solidFill>
                <a:srgbClr val="FF0000"/>
              </a:solidFill>
            </a:endParaRPr>
          </a:p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u-HU" dirty="0"/>
              <a:t>A kölcsönhatások egyesített elmélete</a:t>
            </a:r>
          </a:p>
          <a:p>
            <a:pPr lvl="1">
              <a:lnSpc>
                <a:spcPts val="2800"/>
              </a:lnSpc>
              <a:spcBef>
                <a:spcPts val="1200"/>
              </a:spcBef>
            </a:pPr>
            <a:r>
              <a:rPr lang="hu-HU" dirty="0"/>
              <a:t>Hogyan írható le a kvantumgravitáció?</a:t>
            </a:r>
          </a:p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u-HU" dirty="0"/>
              <a:t>Hogy viselkedik az erős kölcsönhatás?</a:t>
            </a:r>
          </a:p>
          <a:p>
            <a:pPr lvl="1">
              <a:lnSpc>
                <a:spcPts val="2800"/>
              </a:lnSpc>
              <a:spcBef>
                <a:spcPts val="1200"/>
              </a:spcBef>
            </a:pPr>
            <a:r>
              <a:rPr lang="hu-HU" dirty="0"/>
              <a:t>Mik a „kvantumszínes” anyag tulajdonságai?</a:t>
            </a:r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0440" y="1196752"/>
            <a:ext cx="2195512" cy="1728787"/>
          </a:xfrm>
          <a:prstGeom prst="rect">
            <a:avLst/>
          </a:prstGeom>
          <a:noFill/>
        </p:spPr>
      </p:pic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0440" y="2750916"/>
            <a:ext cx="2195512" cy="1989137"/>
          </a:xfrm>
          <a:prstGeom prst="rect">
            <a:avLst/>
          </a:prstGeom>
          <a:noFill/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0440" y="4683943"/>
            <a:ext cx="219551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7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217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3"/>
            <a:ext cx="9144000" cy="896937"/>
          </a:xfrm>
        </p:spPr>
        <p:txBody>
          <a:bodyPr/>
          <a:lstStyle/>
          <a:p>
            <a:r>
              <a:rPr lang="hu-HU" sz="4400" dirty="0"/>
              <a:t>Az erős kölcsönhatás</a:t>
            </a:r>
            <a:endParaRPr lang="en-US" sz="4400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2"/>
            <a:ext cx="8856661" cy="5040907"/>
          </a:xfrm>
        </p:spPr>
        <p:txBody>
          <a:bodyPr/>
          <a:lstStyle/>
          <a:p>
            <a:pPr>
              <a:tabLst>
                <a:tab pos="5656263" algn="l"/>
              </a:tabLst>
            </a:pPr>
            <a:r>
              <a:rPr lang="hu-HU" sz="2000" dirty="0"/>
              <a:t>Kvarkok kölcsönhatása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Erő közvetítője: gluon (elektromosság: foton)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Elektromos kölcsönhatás: elektromos töltés (+, –)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Erős kölcsönhatás: színtöltés</a:t>
            </a:r>
          </a:p>
          <a:p>
            <a:pPr lvl="1">
              <a:tabLst>
                <a:tab pos="5656263" algn="l"/>
              </a:tabLst>
            </a:pPr>
            <a:r>
              <a:rPr lang="hu-HU" sz="1800" dirty="0">
                <a:solidFill>
                  <a:srgbClr val="FF0000"/>
                </a:solidFill>
              </a:rPr>
              <a:t>piros</a:t>
            </a:r>
            <a:r>
              <a:rPr lang="hu-HU" sz="1800" dirty="0"/>
              <a:t>, </a:t>
            </a:r>
            <a:r>
              <a:rPr lang="hu-HU" sz="1800" dirty="0">
                <a:solidFill>
                  <a:srgbClr val="00FF00"/>
                </a:solidFill>
              </a:rPr>
              <a:t>zöld </a:t>
            </a:r>
            <a:r>
              <a:rPr lang="hu-HU" sz="1800" dirty="0"/>
              <a:t>és </a:t>
            </a:r>
            <a:r>
              <a:rPr lang="hu-HU" sz="1800" dirty="0">
                <a:solidFill>
                  <a:srgbClr val="0000FF"/>
                </a:solidFill>
              </a:rPr>
              <a:t>kék</a:t>
            </a:r>
            <a:r>
              <a:rPr lang="hu-HU" sz="1800" dirty="0"/>
              <a:t> ill. </a:t>
            </a:r>
            <a:r>
              <a:rPr lang="hu-HU" sz="1800" dirty="0" err="1">
                <a:solidFill>
                  <a:srgbClr val="FF00FF"/>
                </a:solidFill>
              </a:rPr>
              <a:t>magenta</a:t>
            </a:r>
            <a:r>
              <a:rPr lang="hu-HU" sz="1800" dirty="0"/>
              <a:t>, </a:t>
            </a:r>
            <a:r>
              <a:rPr lang="hu-HU" sz="1800" dirty="0">
                <a:solidFill>
                  <a:srgbClr val="00FFFF"/>
                </a:solidFill>
              </a:rPr>
              <a:t>cián </a:t>
            </a:r>
            <a:r>
              <a:rPr lang="hu-HU" sz="1800" dirty="0"/>
              <a:t>és </a:t>
            </a:r>
            <a:r>
              <a:rPr lang="hu-HU" sz="1800" dirty="0">
                <a:solidFill>
                  <a:srgbClr val="FFFF00"/>
                </a:solidFill>
              </a:rPr>
              <a:t>sárga</a:t>
            </a:r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 marL="0" indent="0">
              <a:buNone/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r>
              <a:rPr lang="hu-HU" sz="2000" dirty="0"/>
              <a:t>Megfigyelhető mezonok és barionok: </a:t>
            </a:r>
            <a:r>
              <a:rPr lang="hu-HU" sz="2000" dirty="0" err="1"/>
              <a:t>színsemlegesek</a:t>
            </a:r>
            <a:r>
              <a:rPr lang="hu-HU" sz="2000" dirty="0"/>
              <a:t> („fehérek”)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Kvarkok megfigyelhetőek mezonokon v. </a:t>
            </a:r>
            <a:r>
              <a:rPr lang="hu-HU" sz="2000" dirty="0" err="1"/>
              <a:t>barionokon</a:t>
            </a:r>
            <a:r>
              <a:rPr lang="hu-HU" sz="2000" dirty="0"/>
              <a:t> kívül?</a:t>
            </a:r>
            <a:endParaRPr lang="en-US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40968"/>
            <a:ext cx="6309791" cy="2088232"/>
          </a:xfrm>
          <a:prstGeom prst="rect">
            <a:avLst/>
          </a:prstGeom>
        </p:spPr>
      </p:pic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8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60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809" y="1268413"/>
            <a:ext cx="9073703" cy="5256212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hu-HU" sz="2400" dirty="0"/>
              <a:t>Szabad, kvantumszínes kvarkok nem figyelhetőek meg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hu-HU" sz="2400" dirty="0"/>
              <a:t>Összetett részecskék              vagy   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hu-HU" sz="2400" dirty="0"/>
              <a:t>Távolodás: energia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hu-HU" sz="2400" dirty="0"/>
              <a:t>Újabb kvarkok!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hu-HU" sz="2400" dirty="0"/>
              <a:t>Újra bezáródnak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hu-HU" sz="2400" dirty="0"/>
              <a:t>Ellentéte: aszimptotikus szabadság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hu-HU" sz="2400" dirty="0"/>
              <a:t>Óriási hőmérsékleten</a:t>
            </a:r>
          </a:p>
          <a:p>
            <a:pPr>
              <a:lnSpc>
                <a:spcPts val="2600"/>
              </a:lnSpc>
              <a:spcBef>
                <a:spcPts val="1200"/>
              </a:spcBef>
              <a:buNone/>
            </a:pPr>
            <a:r>
              <a:rPr lang="hu-HU" sz="2400" dirty="0"/>
              <a:t>	kiszabadulhatnak?</a:t>
            </a:r>
            <a:endParaRPr lang="en-US" sz="2400" dirty="0"/>
          </a:p>
        </p:txBody>
      </p:sp>
      <p:pic>
        <p:nvPicPr>
          <p:cNvPr id="52284" name="Picture 6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960" y="2657725"/>
            <a:ext cx="3816424" cy="1875226"/>
          </a:xfrm>
          <a:prstGeom prst="rect">
            <a:avLst/>
          </a:prstGeom>
          <a:noFill/>
        </p:spPr>
      </p:pic>
      <p:pic>
        <p:nvPicPr>
          <p:cNvPr id="52268" name="Picture 4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9526" y="4826681"/>
            <a:ext cx="4443468" cy="1592269"/>
          </a:xfrm>
          <a:prstGeom prst="rect">
            <a:avLst/>
          </a:prstGeom>
          <a:noFill/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A kvarkbezárás</a:t>
            </a:r>
            <a:endParaRPr lang="en-US" sz="4400" dirty="0"/>
          </a:p>
        </p:txBody>
      </p:sp>
      <p:grpSp>
        <p:nvGrpSpPr>
          <p:cNvPr id="52282" name="Group 58"/>
          <p:cNvGrpSpPr>
            <a:grpSpLocks/>
          </p:cNvGrpSpPr>
          <p:nvPr/>
        </p:nvGrpSpPr>
        <p:grpSpPr bwMode="auto">
          <a:xfrm>
            <a:off x="4140200" y="1772816"/>
            <a:ext cx="865188" cy="792162"/>
            <a:chOff x="4377" y="935"/>
            <a:chExt cx="545" cy="499"/>
          </a:xfrm>
        </p:grpSpPr>
        <p:sp>
          <p:nvSpPr>
            <p:cNvPr id="52272" name="Oval 48"/>
            <p:cNvSpPr>
              <a:spLocks noChangeArrowheads="1"/>
            </p:cNvSpPr>
            <p:nvPr/>
          </p:nvSpPr>
          <p:spPr bwMode="auto">
            <a:xfrm>
              <a:off x="4485" y="98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 dirty="0"/>
                <a:t>u</a:t>
              </a:r>
              <a:endParaRPr lang="en-US" sz="1800" dirty="0"/>
            </a:p>
          </p:txBody>
        </p:sp>
        <p:sp>
          <p:nvSpPr>
            <p:cNvPr id="52274" name="Oval 50"/>
            <p:cNvSpPr>
              <a:spLocks noChangeArrowheads="1"/>
            </p:cNvSpPr>
            <p:nvPr/>
          </p:nvSpPr>
          <p:spPr bwMode="auto">
            <a:xfrm>
              <a:off x="4513" y="1207"/>
              <a:ext cx="181" cy="18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 dirty="0"/>
                <a:t>u</a:t>
              </a:r>
              <a:endParaRPr lang="en-US" sz="1800" dirty="0"/>
            </a:p>
          </p:txBody>
        </p:sp>
        <p:sp>
          <p:nvSpPr>
            <p:cNvPr id="52275" name="Oval 51"/>
            <p:cNvSpPr>
              <a:spLocks noChangeArrowheads="1"/>
            </p:cNvSpPr>
            <p:nvPr/>
          </p:nvSpPr>
          <p:spPr bwMode="auto">
            <a:xfrm>
              <a:off x="4703" y="1104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/>
                <a:t>d</a:t>
              </a:r>
              <a:endParaRPr lang="en-US" sz="1800"/>
            </a:p>
          </p:txBody>
        </p:sp>
        <p:sp>
          <p:nvSpPr>
            <p:cNvPr id="52278" name="Oval 54"/>
            <p:cNvSpPr>
              <a:spLocks noChangeArrowheads="1"/>
            </p:cNvSpPr>
            <p:nvPr/>
          </p:nvSpPr>
          <p:spPr bwMode="auto">
            <a:xfrm>
              <a:off x="4377" y="935"/>
              <a:ext cx="545" cy="49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2283" name="Group 59"/>
          <p:cNvGrpSpPr>
            <a:grpSpLocks/>
          </p:cNvGrpSpPr>
          <p:nvPr/>
        </p:nvGrpSpPr>
        <p:grpSpPr bwMode="auto">
          <a:xfrm>
            <a:off x="6516688" y="1702892"/>
            <a:ext cx="503237" cy="862012"/>
            <a:chOff x="5193" y="840"/>
            <a:chExt cx="317" cy="543"/>
          </a:xfrm>
        </p:grpSpPr>
        <p:sp>
          <p:nvSpPr>
            <p:cNvPr id="52276" name="Oval 52"/>
            <p:cNvSpPr>
              <a:spLocks noChangeArrowheads="1"/>
            </p:cNvSpPr>
            <p:nvPr/>
          </p:nvSpPr>
          <p:spPr bwMode="auto">
            <a:xfrm>
              <a:off x="5193" y="936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 dirty="0"/>
                <a:t>c</a:t>
              </a:r>
              <a:endParaRPr lang="en-US" sz="1800" dirty="0"/>
            </a:p>
          </p:txBody>
        </p:sp>
        <p:sp>
          <p:nvSpPr>
            <p:cNvPr id="52277" name="Oval 53"/>
            <p:cNvSpPr>
              <a:spLocks noChangeArrowheads="1"/>
            </p:cNvSpPr>
            <p:nvPr/>
          </p:nvSpPr>
          <p:spPr bwMode="auto">
            <a:xfrm>
              <a:off x="5329" y="1117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bIns="18000" anchor="ctr"/>
            <a:lstStyle/>
            <a:p>
              <a:pPr algn="ctr"/>
              <a:r>
                <a:rPr lang="hu-HU" sz="1800" dirty="0"/>
                <a:t>c</a:t>
              </a:r>
              <a:endParaRPr lang="en-US" sz="1800" dirty="0"/>
            </a:p>
          </p:txBody>
        </p:sp>
        <p:sp>
          <p:nvSpPr>
            <p:cNvPr id="52279" name="Oval 55"/>
            <p:cNvSpPr>
              <a:spLocks noChangeArrowheads="1"/>
            </p:cNvSpPr>
            <p:nvPr/>
          </p:nvSpPr>
          <p:spPr bwMode="auto">
            <a:xfrm rot="-2093581">
              <a:off x="5206" y="840"/>
              <a:ext cx="295" cy="5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2281" name="Line 57"/>
            <p:cNvSpPr>
              <a:spLocks noChangeShapeType="1"/>
            </p:cNvSpPr>
            <p:nvPr/>
          </p:nvSpPr>
          <p:spPr bwMode="auto">
            <a:xfrm>
              <a:off x="5375" y="1162"/>
              <a:ext cx="9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Téglalap 1"/>
          <p:cNvSpPr/>
          <p:nvPr/>
        </p:nvSpPr>
        <p:spPr>
          <a:xfrm>
            <a:off x="4153214" y="2507797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barion</a:t>
            </a:r>
            <a:endParaRPr lang="en-US" sz="2000" dirty="0"/>
          </a:p>
        </p:txBody>
      </p:sp>
      <p:sp>
        <p:nvSpPr>
          <p:cNvPr id="3" name="Téglalap 2"/>
          <p:cNvSpPr/>
          <p:nvPr/>
        </p:nvSpPr>
        <p:spPr>
          <a:xfrm rot="3239077">
            <a:off x="6697860" y="184880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mezon</a:t>
            </a:r>
            <a:endParaRPr lang="en-US" sz="20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9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Gill Sans M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2286</Words>
  <Application>Microsoft Office PowerPoint</Application>
  <PresentationFormat>Diavetítés a képernyőre (4:3 oldalarány)</PresentationFormat>
  <Paragraphs>541</Paragraphs>
  <Slides>49</Slides>
  <Notes>8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49</vt:i4>
      </vt:variant>
    </vt:vector>
  </HeadingPairs>
  <TitlesOfParts>
    <vt:vector size="58" baseType="lpstr">
      <vt:lpstr>Arial</vt:lpstr>
      <vt:lpstr>Book Antiqua</vt:lpstr>
      <vt:lpstr>Calibri</vt:lpstr>
      <vt:lpstr>Cambria Math</vt:lpstr>
      <vt:lpstr>Gill Sans MT</vt:lpstr>
      <vt:lpstr>Symbol</vt:lpstr>
      <vt:lpstr>Times New Roman</vt:lpstr>
      <vt:lpstr>Verdana</vt:lpstr>
      <vt:lpstr>Alapértelmezett terv</vt:lpstr>
      <vt:lpstr>PowerPoint-bemutató</vt:lpstr>
      <vt:lpstr>„Új természeti törvények felfedezéséről”</vt:lpstr>
      <vt:lpstr>Az elemi részek száma</vt:lpstr>
      <vt:lpstr>Az világegyetem története</vt:lpstr>
      <vt:lpstr>Részecskék felfedezése</vt:lpstr>
      <vt:lpstr>Kölcsönhatások és közvetítőik</vt:lpstr>
      <vt:lpstr>Nyitott alapkérdések a fizikában</vt:lpstr>
      <vt:lpstr>Az erős kölcsönhatás</vt:lpstr>
      <vt:lpstr>A kvarkbezárás</vt:lpstr>
      <vt:lpstr>A maganyag megolvasztása</vt:lpstr>
      <vt:lpstr>Mi történik a Kis Bumm során?</vt:lpstr>
      <vt:lpstr>Hogy képzeljünk el egy ütközést?</vt:lpstr>
      <vt:lpstr>Mit észlelünk egy ütközésben?</vt:lpstr>
      <vt:lpstr>Kutatási helyszínek: BNL</vt:lpstr>
      <vt:lpstr>Kutatási helyszínek: CERN</vt:lpstr>
      <vt:lpstr>Kutatási helyszínek: ELTE</vt:lpstr>
      <vt:lpstr>A gyorsítástól az ütközésig</vt:lpstr>
      <vt:lpstr>A CMS detektor 3D rajza</vt:lpstr>
      <vt:lpstr>A tökéletes kvarkfolyadék</vt:lpstr>
      <vt:lpstr>A laborban létrehozott ősrobbanás</vt:lpstr>
      <vt:lpstr>Köszönöm a figyelmet</vt:lpstr>
      <vt:lpstr>Tartalék diák</vt:lpstr>
      <vt:lpstr>Az LHC számokban</vt:lpstr>
      <vt:lpstr>A PHENIX együttműködés</vt:lpstr>
      <vt:lpstr>RHIC mérföldkövek</vt:lpstr>
      <vt:lpstr>Különféle ütközések vizsgálata</vt:lpstr>
      <vt:lpstr>Szisztematikus vizsgálat</vt:lpstr>
      <vt:lpstr>Szögkorreláció vizsgálata</vt:lpstr>
      <vt:lpstr>Az első két mérföldkő</vt:lpstr>
      <vt:lpstr>Kvark szabadsági fokok?</vt:lpstr>
      <vt:lpstr>Erősen kölcsönható kvarkfolyadék</vt:lpstr>
      <vt:lpstr>Sajtóhírek</vt:lpstr>
      <vt:lpstr>A Higgs szerepe</vt:lpstr>
      <vt:lpstr>A Higgs keresése</vt:lpstr>
      <vt:lpstr>Ismert mezonok és barionok</vt:lpstr>
      <vt:lpstr>Mezonok és barionok táblázatai</vt:lpstr>
      <vt:lpstr>Egy PHENIX Au+Au esemény</vt:lpstr>
      <vt:lpstr>Hogyan vizsgáljuk az erős kölcsönhatást?</vt:lpstr>
      <vt:lpstr>Egy Higgs-esemény a CMS-ben</vt:lpstr>
      <vt:lpstr>Egy Pb+Pb ütközés a CMS-ben</vt:lpstr>
      <vt:lpstr>Erősen kölcsönható közeg</vt:lpstr>
      <vt:lpstr>Folyadék viselkedés</vt:lpstr>
      <vt:lpstr>A maganyag fázisai</vt:lpstr>
      <vt:lpstr>Az anyag szerkezete</vt:lpstr>
      <vt:lpstr>Részecskegyorsítók</vt:lpstr>
      <vt:lpstr>Részecskedetektorok</vt:lpstr>
      <vt:lpstr>Kvarkbezárás barionokkal</vt:lpstr>
      <vt:lpstr>A hőmérséklet mérése</vt:lpstr>
      <vt:lpstr>A részecskék Standard Modellje</vt:lpstr>
    </vt:vector>
  </TitlesOfParts>
  <Company>Visualia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Simeron</dc:creator>
  <cp:lastModifiedBy>Mate Csanad</cp:lastModifiedBy>
  <cp:revision>161</cp:revision>
  <dcterms:created xsi:type="dcterms:W3CDTF">2008-05-04T21:48:21Z</dcterms:created>
  <dcterms:modified xsi:type="dcterms:W3CDTF">2022-10-03T07:43:50Z</dcterms:modified>
</cp:coreProperties>
</file>