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4" r:id="rId1"/>
  </p:sldMasterIdLst>
  <p:notesMasterIdLst>
    <p:notesMasterId r:id="rId82"/>
  </p:notesMasterIdLst>
  <p:sldIdLst>
    <p:sldId id="256" r:id="rId2"/>
    <p:sldId id="257" r:id="rId3"/>
    <p:sldId id="267" r:id="rId4"/>
    <p:sldId id="258" r:id="rId5"/>
    <p:sldId id="385" r:id="rId6"/>
    <p:sldId id="261" r:id="rId7"/>
    <p:sldId id="262" r:id="rId8"/>
    <p:sldId id="346" r:id="rId9"/>
    <p:sldId id="263" r:id="rId10"/>
    <p:sldId id="264" r:id="rId11"/>
    <p:sldId id="389" r:id="rId12"/>
    <p:sldId id="265" r:id="rId13"/>
    <p:sldId id="372" r:id="rId14"/>
    <p:sldId id="363" r:id="rId15"/>
    <p:sldId id="373" r:id="rId16"/>
    <p:sldId id="391" r:id="rId17"/>
    <p:sldId id="377" r:id="rId18"/>
    <p:sldId id="374" r:id="rId19"/>
    <p:sldId id="268" r:id="rId20"/>
    <p:sldId id="406" r:id="rId21"/>
    <p:sldId id="269" r:id="rId22"/>
    <p:sldId id="272" r:id="rId23"/>
    <p:sldId id="275" r:id="rId24"/>
    <p:sldId id="273" r:id="rId25"/>
    <p:sldId id="347" r:id="rId26"/>
    <p:sldId id="351" r:id="rId27"/>
    <p:sldId id="319" r:id="rId28"/>
    <p:sldId id="348" r:id="rId29"/>
    <p:sldId id="349" r:id="rId30"/>
    <p:sldId id="350" r:id="rId31"/>
    <p:sldId id="361" r:id="rId32"/>
    <p:sldId id="366" r:id="rId33"/>
    <p:sldId id="277" r:id="rId34"/>
    <p:sldId id="279" r:id="rId35"/>
    <p:sldId id="358" r:id="rId36"/>
    <p:sldId id="359" r:id="rId37"/>
    <p:sldId id="308" r:id="rId38"/>
    <p:sldId id="353" r:id="rId39"/>
    <p:sldId id="390" r:id="rId40"/>
    <p:sldId id="397" r:id="rId41"/>
    <p:sldId id="403" r:id="rId42"/>
    <p:sldId id="362" r:id="rId43"/>
    <p:sldId id="399" r:id="rId44"/>
    <p:sldId id="370" r:id="rId45"/>
    <p:sldId id="324" r:id="rId46"/>
    <p:sldId id="367" r:id="rId47"/>
    <p:sldId id="400" r:id="rId48"/>
    <p:sldId id="394" r:id="rId49"/>
    <p:sldId id="368" r:id="rId50"/>
    <p:sldId id="325" r:id="rId51"/>
    <p:sldId id="326" r:id="rId52"/>
    <p:sldId id="332" r:id="rId53"/>
    <p:sldId id="331" r:id="rId54"/>
    <p:sldId id="396" r:id="rId55"/>
    <p:sldId id="304" r:id="rId56"/>
    <p:sldId id="285" r:id="rId57"/>
    <p:sldId id="395" r:id="rId58"/>
    <p:sldId id="407" r:id="rId59"/>
    <p:sldId id="271" r:id="rId60"/>
    <p:sldId id="408" r:id="rId61"/>
    <p:sldId id="393" r:id="rId62"/>
    <p:sldId id="392" r:id="rId63"/>
    <p:sldId id="405" r:id="rId64"/>
    <p:sldId id="387" r:id="rId65"/>
    <p:sldId id="288" r:id="rId66"/>
    <p:sldId id="382" r:id="rId67"/>
    <p:sldId id="328" r:id="rId68"/>
    <p:sldId id="329" r:id="rId69"/>
    <p:sldId id="334" r:id="rId70"/>
    <p:sldId id="337" r:id="rId71"/>
    <p:sldId id="379" r:id="rId72"/>
    <p:sldId id="386" r:id="rId73"/>
    <p:sldId id="339" r:id="rId74"/>
    <p:sldId id="378" r:id="rId75"/>
    <p:sldId id="404" r:id="rId76"/>
    <p:sldId id="341" r:id="rId77"/>
    <p:sldId id="375" r:id="rId78"/>
    <p:sldId id="398" r:id="rId79"/>
    <p:sldId id="401" r:id="rId80"/>
    <p:sldId id="402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, contents" id="{C5E32D6C-BE0F-4669-8A3E-469D6FBEF4D4}">
          <p14:sldIdLst>
            <p14:sldId id="256"/>
            <p14:sldId id="257"/>
          </p14:sldIdLst>
        </p14:section>
        <p14:section name="Introduction" id="{232B6EE9-E156-40F0-A985-FAAC4786E9BA}">
          <p14:sldIdLst>
            <p14:sldId id="267"/>
            <p14:sldId id="258"/>
            <p14:sldId id="385"/>
            <p14:sldId id="261"/>
            <p14:sldId id="262"/>
            <p14:sldId id="346"/>
            <p14:sldId id="263"/>
            <p14:sldId id="264"/>
            <p14:sldId id="389"/>
            <p14:sldId id="265"/>
            <p14:sldId id="372"/>
            <p14:sldId id="363"/>
            <p14:sldId id="373"/>
            <p14:sldId id="391"/>
            <p14:sldId id="377"/>
            <p14:sldId id="374"/>
          </p14:sldIdLst>
        </p14:section>
        <p14:section name="Basic observations" id="{55743704-AAC9-4A96-85B9-02CCD6FFF65C}">
          <p14:sldIdLst>
            <p14:sldId id="268"/>
            <p14:sldId id="406"/>
            <p14:sldId id="269"/>
            <p14:sldId id="272"/>
            <p14:sldId id="275"/>
            <p14:sldId id="273"/>
            <p14:sldId id="347"/>
            <p14:sldId id="351"/>
            <p14:sldId id="319"/>
            <p14:sldId id="348"/>
            <p14:sldId id="349"/>
            <p14:sldId id="350"/>
            <p14:sldId id="361"/>
            <p14:sldId id="366"/>
            <p14:sldId id="277"/>
          </p14:sldIdLst>
        </p14:section>
        <p14:section name="Recent results, small systems" id="{9A1F9142-3775-4A07-BF54-905DAFCC6259}">
          <p14:sldIdLst>
            <p14:sldId id="279"/>
            <p14:sldId id="358"/>
            <p14:sldId id="359"/>
            <p14:sldId id="308"/>
            <p14:sldId id="353"/>
            <p14:sldId id="390"/>
            <p14:sldId id="397"/>
            <p14:sldId id="403"/>
            <p14:sldId id="362"/>
            <p14:sldId id="399"/>
            <p14:sldId id="370"/>
            <p14:sldId id="324"/>
            <p14:sldId id="367"/>
            <p14:sldId id="400"/>
            <p14:sldId id="394"/>
            <p14:sldId id="368"/>
          </p14:sldIdLst>
        </p14:section>
        <p14:section name="Levy HBT" id="{629A45B8-D340-481F-AF79-4DD08F670232}">
          <p14:sldIdLst>
            <p14:sldId id="325"/>
            <p14:sldId id="326"/>
            <p14:sldId id="332"/>
            <p14:sldId id="331"/>
            <p14:sldId id="396"/>
          </p14:sldIdLst>
        </p14:section>
        <p14:section name="Summary" id="{4CC350FB-1A2B-402D-B09B-8FACE9D91F74}">
          <p14:sldIdLst>
            <p14:sldId id="304"/>
            <p14:sldId id="285"/>
          </p14:sldIdLst>
        </p14:section>
        <p14:section name="Backup" id="{004BC476-51D3-4662-A7E9-7791D02B3918}">
          <p14:sldIdLst>
            <p14:sldId id="395"/>
            <p14:sldId id="407"/>
            <p14:sldId id="271"/>
            <p14:sldId id="408"/>
            <p14:sldId id="393"/>
            <p14:sldId id="392"/>
            <p14:sldId id="405"/>
            <p14:sldId id="387"/>
            <p14:sldId id="288"/>
            <p14:sldId id="382"/>
            <p14:sldId id="328"/>
            <p14:sldId id="329"/>
            <p14:sldId id="334"/>
            <p14:sldId id="337"/>
            <p14:sldId id="379"/>
            <p14:sldId id="386"/>
            <p14:sldId id="339"/>
            <p14:sldId id="378"/>
            <p14:sldId id="404"/>
            <p14:sldId id="341"/>
            <p14:sldId id="375"/>
            <p14:sldId id="398"/>
            <p14:sldId id="401"/>
            <p14:sldId id="4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1E42"/>
    <a:srgbClr val="990000"/>
    <a:srgbClr val="FF0000"/>
    <a:srgbClr val="0000FF"/>
    <a:srgbClr val="10101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éma alapján készült stílus 1 – 1. jelölőszín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36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6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3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83C9D-902E-40D7-AD23-CC20841CBA8F}" type="datetimeFigureOut">
              <a:rPr lang="hu-HU" smtClean="0"/>
              <a:t>2019. 10. 03.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CD19B-B35A-4FAF-936E-9F47122B64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8898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694F8-0A54-424E-928D-D3EAC3B0E438}" type="slidenum">
              <a:rPr lang="hu-HU" smtClean="0"/>
              <a:t>51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9284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 noProof="0"/>
              <a:t>Mintacím szerkesztése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Kattintson ide az alcím mintájának szerkesztéséhez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885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246" y="588856"/>
            <a:ext cx="8350369" cy="498031"/>
          </a:xfrm>
        </p:spPr>
        <p:txBody>
          <a:bodyPr/>
          <a:lstStyle/>
          <a:p>
            <a:r>
              <a:rPr lang="en-US" noProof="0"/>
              <a:t>Mintacím szerkesztése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33246" y="1247351"/>
            <a:ext cx="8350369" cy="4773887"/>
          </a:xfrm>
        </p:spPr>
        <p:txBody>
          <a:bodyPr anchor="t"/>
          <a:lstStyle/>
          <a:p>
            <a:pPr lvl="0"/>
            <a:r>
              <a:rPr lang="en-US" noProof="0"/>
              <a:t>Mintaszöveg szerkesztése</a:t>
            </a:r>
          </a:p>
          <a:p>
            <a:pPr lvl="1"/>
            <a:r>
              <a:rPr lang="en-US" noProof="0"/>
              <a:t>Második szint</a:t>
            </a:r>
          </a:p>
          <a:p>
            <a:pPr lvl="2"/>
            <a:r>
              <a:rPr lang="en-US" noProof="0"/>
              <a:t>Harmadik szint</a:t>
            </a:r>
          </a:p>
          <a:p>
            <a:pPr lvl="3"/>
            <a:r>
              <a:rPr lang="en-US" noProof="0"/>
              <a:t>Negyedik szint</a:t>
            </a:r>
          </a:p>
          <a:p>
            <a:pPr lvl="4"/>
            <a:r>
              <a:rPr lang="en-US" noProof="0"/>
              <a:t>Ötödik szint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04069" y="114706"/>
            <a:ext cx="2479545" cy="309201"/>
          </a:xfrm>
        </p:spPr>
        <p:txBody>
          <a:bodyPr/>
          <a:lstStyle/>
          <a:p>
            <a:r>
              <a:rPr lang="hu-HU" smtClean="0"/>
              <a:t>2019/10/04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33246" y="113644"/>
            <a:ext cx="4744249" cy="30920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M. </a:t>
            </a:r>
            <a:r>
              <a:rPr lang="en-US" dirty="0" err="1" smtClean="0"/>
              <a:t>Csanád</a:t>
            </a:r>
            <a:r>
              <a:rPr lang="en-US" dirty="0" smtClean="0"/>
              <a:t> (Eötvös U) @ </a:t>
            </a:r>
            <a:r>
              <a:rPr lang="hu-HU" dirty="0" smtClean="0"/>
              <a:t>BME </a:t>
            </a:r>
            <a:r>
              <a:rPr lang="hu-HU" dirty="0" err="1" smtClean="0"/>
              <a:t>Theoretical</a:t>
            </a:r>
            <a:r>
              <a:rPr lang="hu-HU" dirty="0" smtClean="0"/>
              <a:t> </a:t>
            </a:r>
            <a:r>
              <a:rPr lang="en-US" dirty="0" smtClean="0"/>
              <a:t>Physics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" y="591937"/>
            <a:ext cx="733246" cy="503578"/>
          </a:xfrm>
        </p:spPr>
        <p:txBody>
          <a:bodyPr lIns="36000" rIns="36000" anchor="t"/>
          <a:lstStyle>
            <a:lvl1pPr algn="r">
              <a:defRPr/>
            </a:lvl1pPr>
          </a:lstStyle>
          <a:p>
            <a:fld id="{8EBAB383-6C5D-40A2-91D4-B65D4716B15C}" type="slidenum">
              <a:rPr lang="en-US" smtClean="0"/>
              <a:pPr/>
              <a:t>‹#›</a:t>
            </a:fld>
            <a:r>
              <a:rPr lang="en-US" sz="1000" dirty="0"/>
              <a:t>/</a:t>
            </a:r>
            <a:r>
              <a:rPr lang="hu-HU" sz="1000" dirty="0"/>
              <a:t>56</a:t>
            </a:r>
            <a:endParaRPr lang="en-US" noProof="0" dirty="0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733246" y="1105218"/>
            <a:ext cx="8350369" cy="6667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Kép 7"/>
          <p:cNvPicPr>
            <a:picLocks noChangeAspect="1"/>
          </p:cNvPicPr>
          <p:nvPr userDrawn="1"/>
        </p:nvPicPr>
        <p:blipFill>
          <a:blip r:embed="rId2" cstate="hq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4" y="0"/>
            <a:ext cx="621102" cy="6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17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0" y="798973"/>
            <a:ext cx="6571343" cy="1866589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noProof="0"/>
              <a:t>Mintacím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43491" y="2950234"/>
            <a:ext cx="6571341" cy="1868891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542" y="123341"/>
            <a:ext cx="2368292" cy="309201"/>
          </a:xfrm>
        </p:spPr>
        <p:txBody>
          <a:bodyPr/>
          <a:lstStyle/>
          <a:p>
            <a:r>
              <a:rPr lang="hu-HU" noProof="0" smtClean="0"/>
              <a:t>2019/10/04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43491" y="122279"/>
            <a:ext cx="4034004" cy="309201"/>
          </a:xfrm>
        </p:spPr>
        <p:txBody>
          <a:bodyPr/>
          <a:lstStyle/>
          <a:p>
            <a:r>
              <a:rPr lang="en-US" noProof="0" smtClean="0"/>
              <a:t>M. Csanád (Eötvös U) @ BME Theoretical Physics Seminar</a:t>
            </a:r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1846" y="2161984"/>
            <a:ext cx="795746" cy="503578"/>
          </a:xfrm>
        </p:spPr>
        <p:txBody>
          <a:bodyPr/>
          <a:lstStyle/>
          <a:p>
            <a:fld id="{8EBAB383-6C5D-40A2-91D4-B65D4716B15C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2959603"/>
            <a:ext cx="6571341" cy="1211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Kép 7"/>
          <p:cNvPicPr>
            <a:picLocks noChangeAspect="1"/>
          </p:cNvPicPr>
          <p:nvPr userDrawn="1"/>
        </p:nvPicPr>
        <p:blipFill>
          <a:blip r:embed="rId2" cstate="hq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0" y="0"/>
            <a:ext cx="1400520" cy="140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4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0" y="1049137"/>
            <a:ext cx="6571343" cy="1866589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noProof="0" dirty="0" err="1"/>
              <a:t>Mintacím</a:t>
            </a:r>
            <a:r>
              <a:rPr lang="en-US" noProof="0" dirty="0"/>
              <a:t> </a:t>
            </a:r>
            <a:r>
              <a:rPr lang="en-US" noProof="0" dirty="0" err="1"/>
              <a:t>szerkesztése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950234"/>
            <a:ext cx="6571341" cy="1868891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 err="1"/>
              <a:t>Mintaszöveg</a:t>
            </a:r>
            <a:r>
              <a:rPr lang="en-US" noProof="0" dirty="0"/>
              <a:t> </a:t>
            </a:r>
            <a:r>
              <a:rPr lang="en-US" noProof="0" dirty="0" err="1"/>
              <a:t>szerkesztése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1846" y="2412148"/>
            <a:ext cx="795746" cy="503578"/>
          </a:xfrm>
        </p:spPr>
        <p:txBody>
          <a:bodyPr/>
          <a:lstStyle/>
          <a:p>
            <a:fld id="{8EBAB383-6C5D-40A2-91D4-B65D4716B15C}" type="slidenum">
              <a:rPr lang="en-US" noProof="0" smtClean="0"/>
              <a:t>‹#›</a:t>
            </a:fld>
            <a:endParaRPr lang="en-US" noProof="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2959603"/>
            <a:ext cx="6571341" cy="1211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616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noProof="0"/>
              <a:t>Mintacím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 smtClean="0"/>
              <a:t>2019/10/04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M. </a:t>
            </a:r>
            <a:r>
              <a:rPr lang="en-US" dirty="0" err="1" smtClean="0"/>
              <a:t>Csanád</a:t>
            </a:r>
            <a:r>
              <a:rPr lang="en-US" dirty="0" smtClean="0"/>
              <a:t> (Eötvös U) @ </a:t>
            </a:r>
            <a:r>
              <a:rPr lang="hu-HU" dirty="0" smtClean="0"/>
              <a:t>BME </a:t>
            </a:r>
            <a:r>
              <a:rPr lang="hu-HU" dirty="0" err="1" smtClean="0"/>
              <a:t>Theoretical</a:t>
            </a:r>
            <a:r>
              <a:rPr lang="hu-HU" dirty="0" smtClean="0"/>
              <a:t> </a:t>
            </a:r>
            <a:r>
              <a:rPr lang="en-US" dirty="0" smtClean="0"/>
              <a:t>Physics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EBAB383-6C5D-40A2-91D4-B65D4716B15C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02749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0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1.png"/><Relationship Id="rId5" Type="http://schemas.openxmlformats.org/officeDocument/2006/relationships/image" Target="../media/image951.png"/><Relationship Id="rId4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1.png"/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0.png"/><Relationship Id="rId4" Type="http://schemas.openxmlformats.org/officeDocument/2006/relationships/image" Target="../media/image88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zimanyischool.kfki.hu/19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17.png"/><Relationship Id="rId4" Type="http://schemas.openxmlformats.org/officeDocument/2006/relationships/image" Target="../media/image116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91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0.png"/><Relationship Id="rId4" Type="http://schemas.openxmlformats.org/officeDocument/2006/relationships/image" Target="../media/image820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95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0.png"/><Relationship Id="rId5" Type="http://schemas.openxmlformats.org/officeDocument/2006/relationships/image" Target="../media/image930.png"/><Relationship Id="rId4" Type="http://schemas.openxmlformats.org/officeDocument/2006/relationships/image" Target="../media/image1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13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130.png"/><Relationship Id="rId2" Type="http://schemas.openxmlformats.org/officeDocument/2006/relationships/image" Target="../media/image10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0.png"/><Relationship Id="rId5" Type="http://schemas.openxmlformats.org/officeDocument/2006/relationships/image" Target="../media/image1110.png"/><Relationship Id="rId4" Type="http://schemas.openxmlformats.org/officeDocument/2006/relationships/image" Target="../media/image110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0.png"/><Relationship Id="rId4" Type="http://schemas.openxmlformats.org/officeDocument/2006/relationships/image" Target="../media/image76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0.png"/><Relationship Id="rId5" Type="http://schemas.openxmlformats.org/officeDocument/2006/relationships/image" Target="../media/image1180.png"/><Relationship Id="rId4" Type="http://schemas.openxmlformats.org/officeDocument/2006/relationships/image" Target="../media/image117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0.png"/><Relationship Id="rId5" Type="http://schemas.openxmlformats.org/officeDocument/2006/relationships/image" Target="../media/image1020.png"/><Relationship Id="rId4" Type="http://schemas.openxmlformats.org/officeDocument/2006/relationships/image" Target="../media/image101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09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396319" y="198409"/>
            <a:ext cx="6601032" cy="3145322"/>
          </a:xfrm>
        </p:spPr>
        <p:txBody>
          <a:bodyPr>
            <a:normAutofit/>
          </a:bodyPr>
          <a:lstStyle/>
          <a:p>
            <a:r>
              <a:rPr lang="en-US" dirty="0"/>
              <a:t>The RHIC</a:t>
            </a:r>
            <a:r>
              <a:rPr lang="en-US" sz="2400" dirty="0"/>
              <a:t>+SPS+FAIR+NICA+JPARC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Beam Energy SCAN Program</a:t>
            </a:r>
            <a:br>
              <a:rPr lang="en-US" dirty="0"/>
            </a:br>
            <a:r>
              <a:rPr lang="en-US" sz="2800" dirty="0">
                <a:solidFill>
                  <a:schemeClr val="accent1"/>
                </a:solidFill>
              </a:rPr>
              <a:t>with special focus on HBT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6523394" cy="977621"/>
          </a:xfrm>
        </p:spPr>
        <p:txBody>
          <a:bodyPr>
            <a:normAutofit/>
          </a:bodyPr>
          <a:lstStyle/>
          <a:p>
            <a:r>
              <a:rPr lang="en-US" dirty="0" err="1"/>
              <a:t>Máté</a:t>
            </a:r>
            <a:r>
              <a:rPr lang="en-US" dirty="0"/>
              <a:t> </a:t>
            </a:r>
            <a:r>
              <a:rPr lang="en-US" dirty="0" err="1" smtClean="0"/>
              <a:t>Csanád</a:t>
            </a:r>
            <a:endParaRPr lang="hu-HU" dirty="0"/>
          </a:p>
          <a:p>
            <a:r>
              <a:rPr lang="en-US" dirty="0" smtClean="0"/>
              <a:t>Eötvös </a:t>
            </a:r>
            <a:r>
              <a:rPr lang="en-US" dirty="0"/>
              <a:t>University, Budapest, Hungary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7" y="4301744"/>
            <a:ext cx="1759789" cy="1759789"/>
          </a:xfrm>
          <a:prstGeom prst="rect">
            <a:avLst/>
          </a:prstGeom>
        </p:spPr>
      </p:pic>
      <p:sp>
        <p:nvSpPr>
          <p:cNvPr id="8" name="AutoShape 2" descr="data:image/png;base64,iVBORw0KGgoAAAANSUhEUgAAAK8AAAC+CAMAAAB0xq95AAAAGXRFWHRTb2Z0d2FyZQBBZG9iZSBJbWFnZVJlYWR5ccllPAAAAYBQTFRFhIWFTCoqvr6+sLCwQEBAdHR0s7OzfHx8+vr6tra2mwAA9PT0ampq29vbUlJSY2Jip6enEA4O+Pj4SkpKWllZogAAz8/Pzc3N8PDw5eXl7Ozs39/f8vLyiwAAMTEx9vb2mpqa7+/vAAAAxMTE6urqoaKi0dHRy8vLwsLCqqqq4uLi2dnZx8fH3d3d1NTU6enp4+Pj09PT5+fn19fXwcHBQAEBycnJeQAAlZWVj4+PJycnZQAAnp+fVAAAu7u7ioqKkpKSHx8fPAoKPDw8QyAgKQICNTU1uLi4KgkJrKysV0pKDwUFTz8/qgAAgoODVVVVi5KSShISQTExXV1dZ2dnTk5Oj5aWGBgYcXFxx8nJvcHBKywstLu7IiMjl5eXMxkZzs7OODg4TDY2/f39/Pz8/v7+w8XFjIyMeHh4tLS0RUVFb21tKDU1qKur2NvbVVtbn6enYGBg3Nzc7u7uxsbG0tLSztLSnJyc1tbWzc7OrLGxrq2tgICAqq2th4eH////atwyZAAAAIB0Uk5T/////////////////////////////////////////////////////////////////////////////////////////////////////////////////////////////////////////////////////////////////////////wA4BUtnAAAba0lEQVR42uyci1viyLbonRAxEIMQIOTBSwJEXuENKg/FNGA3g8y0Org3R4WBGRH3vecI8snZuM2/firhIaA9Z7ett/t+H2tGpSmS+lFUrUetVayI/3/JypJ3ybvkXfIueZe8S94l74/FyxiaX25saro/Fm9TvHD4vtw4cNh/KF6aQz+l9r/QaOPIvZTmh+JNPAwP1PAXGr0P17+rD+gfiBdxHVdS5Tj1cuuW4SRezgx/IF5nu1O1GFOuFxtxu343Vbbc/kC84dtCvqy2HL/Y2GvDh2q1+kPrR+Al7hVKpbJtraaMauMB5JeFxUeNQbsHNF4JuThozNyPG53fk3dLl0mlUplUBoygMZmRJV8jx7zWfFJutIBWy6gxXvrbd+Pd5Hkv9DlVLhuNRrUEDKRszLRJBMHRIGHy8YaMcdIotZbLyZ+j328+MFcbt+vr53H1CEiGshyu8LyJ40zZB42+clzLW2Ya1fEb5DvOX4R46BSEzgyTMbV7TxA8xjBexv/YsVoLtVJq0lhOHl585/VGpSuCAAu65Bgprol5mUAXAxJg+vcGoSE0dJnxfEjB3PfQD+SsYkKzNx1ByI2R1Jemrs/nA7Q+X3QQJT6eNMAI58e88T+/iz7rqOb+6b+x1krShJD+j0Mo3SOBbNJ0MEIx7AMMVF151Jh6ZMhFU73yzryIGMjfzBoDP7QDSyNotEgaOHkkNpvArwS/WkBJ2GzErbVkAbQp8GP5uc8NenO3szuc78qLsN6L1JOlIhNQEfDmMmVjsqST9MTvCxdwht182WjJ68CaNB5S5nrCZ55e7UM+ZTzvyht5cP2sjptGXi3izhYhLLwq6CzGeOm8YD1MluPYgiMEg+mQKuVq/zgEf3cAZJ0LjHWa6Qo6sFTelZczbByUkw/gUatFZbPFKEXfHRfilkNN4bzWORZSyXknONhulNRxoPJqwrEmY/k5EsSBr0zIvmVLu7GRKh+Q78jbcgFXS/7QEZTLqkwRGsU9+lz+M8udwVah8n8e4415v7iym788UtorhYa++F8HedbH0IiIcRgYYnqtk7OUM8V35LU9wOCzN8ZDIrkFsZsIgoibD3DuNij67EcbevgKKdac89PhvKa6+5O9WNMIV81owcX0fZRZRPq8WXbqjEbL2bvwku2Hq6urVWsVuFrl1Mb9w9HRhd0OJjJxcgaBwfK5XC67YZ0Q8VmDG1wzXLEMN4h5sqqTdUxEes4u8Dn6ie7f/+NPO5yTTN8HipYl2HpLXuQkn5RFcrXUyRTwu5KZEiSKd/dymIlpXUpvcS07fxV2oTQxHEdDHj9e35eWKUJSGLPjiP8al8QiaeUDWfK79Jvx4u5Ygm8fWOZdrdSnkOSjjdYLptUqIniMnb/QHOoSXtaNZj13LZHelLUK7fZzO+BeU6euDO4F/LbB280Hm/JEo7nVH6ZmXa382uxLuh6tgsFDxIL7RQ7cgURI4p02dK/WT84MupRxzm9rt95y/m4qN4QGLFTj0y6Sl9q5V3SHHgW2SXLz2gmJEBjhtpGzvGh2XbAWCtUnL9SYPEi/8XqTPEcBhncnrkuqw8+/oKsYKn2Rln8+RLYxdS+Lib1ZXrE5eNQD4PN8cgycgf/77fUZZdfAsDB1tX7rLvIqrgde0TS/x0P6wPQNLvACteEyFKz/qE6mV23zPfSvWXUMn0tdGCW/5iYcWeRVDTAEc89uoiHB/oDnbM94wZw4AY68RT3y2w5C72Iv6LYgu1oZyXn84DMF53mVWR9vpjl0Vq9468wdWPfPeBE6LZznpbEF9zKm7t+F1w2CMaMxmd/VgQgzfhfi6HleCHM7Ef/suzD76t4Y9ZwX7/keClUQigK/LQNM3Kf34EW0wB6VMzqgJ87jkhmNzioDwBtjiJDIBWa8DTrM++7QZ7w4jXk2GsCwp0pWcC91+cD5DryRdkFnia+v6AXBsHpg+YCKvMk8w3vNUvVAkw/PvEOKCHDEH4u8OM1f31caeXUchq2FzsalJeV5B172tOa4/BfQE5UGnIY+50FU1K+jM7x3dN2HhkxPYGgXTAdGXOC1Adyi/fQ8fulitvVW61miEje8PS+5LdT0krYyF0+EVS9T2evhIjG1Z4DXT7rDPTQxVU7NHu8OsL0FXpR2X2fDj7Cu0wdL2HNc6MScRznzW/Mi0VXN3ih2aBFrGywYyHAEQepuZMqbsPEE1UyEZqYDRsjD/cTbRJ11ZTbCb2y4erIzUTyD95oBqDneh38b3oRf3GT37/3TqFbrRzZ9Jj7Ywk18c7LeuBZWZ0QiOmfcZPsx5QW4nCobbEJXXHOs2NjHBwrhRyt3XfU2vKd60ctn2SfViqKgp6hp4GyipugfE16RqWN4gJh4LmSU8G4FZ3mbaDChyjrFVmRqbFCKy1IiM/hDbImbpZM34O3R5MEBg2GxBY8BcQ5MUVokTdiUlyJ4cpMzzxo3fIa3hQbvVNn5gL612R1QeDNMiXXvMPPB9s28LZVSm8qkKb9/cacOD/ImXw+Ej8yElw67g4g/MmPcRu9xxNsyR7aK2cXwEo8MsJ4Yqm9eaQ2WDPvNvOTRWsdi+U/n4vDKXYVN2KYY4agxLwnsmciNI3oSA9os9MTbJKlYEXqmCJokw4fw5uB6/eTAmGx/M+9gQ38I3IW/JfAX/HjKbeqSotdEjXjRQL3b4vt/PBk3csqLoxSUhdDnOUUkKA0wdqUpZMrqz9/MqzytARMf/6+XtpmbaIioB0iRITBK4gXxRRSlTPiTcWtOeNleJJuN2V5MgdJMT0TPhCpwpuLe1/OSKI4g9IocwafaL+4zN1EvUWdQETNtFQEvWGJ9Gk3IKwqMdUg2bjKvFmKy2S38JVzb9s623WMXcnkp0liNyQL5vp73+PADkIO8HAQd/C7L57XFOUyFeQoXB0PXNQh/USwcFLnQyFXnGf/YgyOzLlUx6//Cgt7Ip2SR95ClbEcqFXd4vpLXZrYxn1JlyTefRoVgmGGWepIIEKprgmJuL63cUyacQYaL1YMJv9PppAZb3J1/vLWAfbQrVFtOutfb3NwkZ4UO+4noGXDRjE8pEBAs/3T3lfMBudu5uriAZzMTcvbh73/GFgTKKocKFQQphtDWFnQ9VELZjxArPwIuJgtkK5ZVaLXKbGxrQUAbtKfp6Cv/KCVng+WMYfOr5y+2pxdg/T/yTzcyJg/PlEOP56MkHlnAg+FHT3p/b8eetqfT2qHWfrWTdu3dDz1p8H73tocerUerTe+094Zaz4tiv2mc53Zzpcw0WLbkj/BXrDen9lgQ4IYuM+HNNJShENNdFAwbcFnFtcKlUHp4zK9UsLznmuFZpepam8Ci0YHbr9o524fCvuisDAYMwwwGg2hdu9Go1WqTrQJj8nP2dfoBZ1dhEEvoRrkfY0oDcabuS35fE6ejnMqlMJkSLXPUxDQ5k4gyJuaOk3bZUedAObzXsoi05/4kIu5nOaTVaokIs10RCrX8mDfjerX+xXZOhcb4PmqLgRxwJnfUS76glEhMeTHkELcJ8QKL4QOmkPIFWUoOJqIqiIA8iQWlgNA6R3WkI3F+X1+TUrZysPyUF/96e0FfdXbjYw1hPPChNpIx+U28l0SmxnS8zLHhyn0RuOIJp3tgQ4l+8cKuYnFp6PnhdZ9RuKCJXhhdysTYnKMguWdu/92dYqOmSwL9kJKi5Uv01bzoDlxNGsvJfB7omcxVwOelUZQK+/11XwSVrC6nm0oJ/Pw3XWd9vmAaLjmA7D5QorPvyemquhmR9t/97eH62q5DT5igdS0UM10bwHQACy13CHrLZF/Ni603QASf0dVqh8myRd81mQg+EDTbNrsmP9d3+0Iex5woRe9dVlmY/rs65FwXpfnXHIkIWnBUrZqao8Le7zoagyhvlzI2ydJuA/w1Wm5ezavS7GbU8ZpgFU4LGeNlgPKFCVO97/P2bGCYYxftyjyLFhGJ/erME6X22tn8SxwPIcWD9LcgOAxn0nvx0IEV8DFm4FXYKhyfgcgbfyUvegVXM5c7yvVCo3O/Hc9kmyRNdXliNMwos396LkOVSjrwkys0hlTgWn7KoauOsKvHsE5qHNHrzgvw0VVHfyJNmJJD+rXhN7d8Jw1Hvu3D9mAB9rg/59lX8gZOCo4OFKCzq5rGmTmRA9FKC0d7EcbXJwAye9SR4YRO51Sj1+9BZnfMpZFpO3DBWtBJD/WVikbTqUn0pc7pg3JLuQbv6lc3Ru+0809p+RVPGwUF48WZnVvhjEQN+6/kVWlutyMUhhKxa4MmJgZj47SbjaRDXd5dbMM5qdcr+87j0dnJBSt2XRsSpG5vp10BRgA8zK0Bw/bb8a789Nqji+VNiseTU/3oSofGL6/qY1fEFsBImx9qH99JOdRX8aL3KwRwCzGUw5pbbe2sQykNczCxNuo1EXQGA8pH15YbehCkJ24TkHLHYLXuGuy4meL92uNzibcK3SX60S4TgNbl4XaAq0vHWZR2QTbRzGA00nd67VDztfoX7UtbdVgAvwNuIUYsxBdNhLkazQfwkR/fGmC95kJrkJ+4cPv9qsdjQ9uT7SfutrLajRHvwEvRJGqm7dKLcjrH7bb0NCtugoga9fqczT4IX3vN19sLKarBGPzu5f3kyLZ+d27pr19X5AH3mPx+VnGfHkIQcNJNfdWJPB9yNI60RLPJvl5yVAudqiP3eFVznI7Cf1vIFxTr5LfG8wiNeRE/+QXe03lew7Ze5lWYpDIolvUTCh/jG0Shs5rMK88oZ1pf6NzuV05yjlJhQ3XUnfj9PuoteJ1Y6N/nPYJlLTY0jSq3OC6mgvpOfLBmfeIlFSc3Skah2ag6dCer/qc4BfCavp03iFH/G29BEIRGQ7Ov2Go35PFNEyPeGJF1+xMJIjHL2/LGTKTZ0znVOXKxBD3b0VvxmiLIX/G2H1ceV9ptV0y5bpXX20NYxiU6tROCpMKcYmP3iVdEcEQk07DGFWXwpwBU6qh5F3yD+UA1+Yejv+AtcQxQ0Bdtu0KxKtQkS9bo+/13EKSVHrdRFCdWZd5zZCZ3s/pALAxMlxJX196A14sQtc9/xft3t38L8uxoi4OrjlWewEc+wj+8skoP7T4eY1fl+XAenjqiCGVy062FXRMGvaw1v503y/1HZqFqZBwxbevlj/9oZ2d/++FkdWV777Yxcs6OtVrZJjisfoaoK0f67JwAcxlzjpBbC14/ElGoQD/8N+sz/nHnLJn85YVdpOx4eT2J5goujFXG2IvUmvokUxzr302Ejib8pigl+84L92PWjjaSyatv5e2xt8c5tbozv0fS99+xkGdVWODdUFRq1lkdty+GTZg4nr9VIkCRuBSicDMhyqSjhEFzqbb8/I28zU2PvhA3Gg+oJ9YEYM1Cfjc09ndmFDC3Chfg2sRDr15t2sSoyesd6TMdR0i+M22TgqAE0aVnLTzu6VilfiLfuN+H7kkhkVHOOCGRqCkhsxI8z0eBP2nNnY8lV4Xb+8Pr9OMtXCjsSuGRsKZlByFU9Jnujqy5woPdRTFRd71O8EwQtdE+MDMGTzMD2ROm/bySd1+qeAGuf0mKjuF/uS5+++Vqb59zA9YBxkR6jHb1ZH0sN8enayqymCWwYbtyqu9UjlcVXjY7cEvAqkeNftUn1SiRQQaEKAAZAzPDLM2MsLe3cnN0dLRqlfoxWhp2WbaVX8/7Sz41KoGZVsCkMo61brTrDW6iQOnbGMlJGIv2YVuhyvZFxKu6Tz9uf9QqfSKx5SX6AJh3ra1o6bGxMNNUYOCuE+Ooqu/nfjlMWZKWSaWNLClH+ut4W12WC9xfJmf34UCg/OEjSZO26VJpTaSJhNNpRVbKbfbCfT7LkF2CaXq5SMgt7V4mHu/ZJ/3VspFBL8a73bzPG+wXlcrHZ/38TnzlfGixq5XKRqWamdmeVGfgf7KxLfYliam0rmE2Jj1QKFVF/1ZRochuqbKQvBkYu/Zk518OZYsqpWI4HF5VBKED6+Kz/cRv0a+evyh7BhcEOJd/KpzOn6b/9fKmnUebvrhyyTt6Wvv+/cXFR49rezvtubB/dNn3t+9dWpfHNVy8Rpu+t2/vnMHnudxuNW95KtDeQV6z3gL7p8Dx2i2Nb2S53Nvy370oYFA/rp1olRx4WNS6FNseE5v1pIes9oJlsx/TLm3aVdzWmuYvl4e5qPy4fytpmdy4H2OywL5SP/SGt3BD0E32Dc9EG/qybIZ4hX1HcYegKMn4CSIWAuGd746gvawXJyO8P+tysQRLNJ9faibpSNiusdZqpUk/q6/Wv4j/DLbGRxUwavXnL9tARpVVKZVSORweIrycVEnWCvb5XsvkBY9IZstuj4lMnfni3FsvnE/7+Ql5tb1A7B2pZNCYSoJfcf5LLgZzDRFyPgs4ilid2vLKhnFAgABH8pNaZuJiR7UpBurBL23d7gtVqR4tI3UWr7+aN7gGlyxlS7xazRil0ukv4KogQsRk3ibN9xl2kh8KIIycTG56XTuKACoyXOTlfqizQkldtuR3q3F1edrP1/MmDNZ4OVk6F2BpO/nzX+CO8oVyCUF4VLEBHg5IdFQyQyvtCpPXDIBfPsEVO92Nl1OlAtwpHFqMn5uvnb8ufS6V6azprY3KzedkPPDyZMjWJ/ljqYQgxA4mxTvuoCjnlsVe0aUyuZkvAePbYDrEDdsGQTjd+zkZ972SN9gWHPlHM3WhaQhrxfX8zsujW5/m56X6OGqcMx4lk3l+nN+EAm6CIQHwC7VmoRur4/AIQVUncGOlt5Y/eiUvZ4Ab15Ir7TmBb4c9e/sl3Gx9Wq8h54wD45yxNNY+PCInZ6V8LOklRsDeZ/1Ap41OmhkVPRp4Mf1KXsR1ey+t6BYZiD3eXvj+YnTHvFLOmJjUayBBN9/DOec03w0iIwAcegaMX1S22dHJF8p+/PHV+1FmZRYd14B0eY8qtvkSrkmc4QU6gWKxabmRpNHkao5R/YN5NMLPgHtaD3M3KUJQFfHX8iLmyUj1AsDF9g7G71xBPccd1z9ECWorMlPOFWh1pRT9uF5DTo6TIsXNGI4tM5jo3vo0fYSg37TfNymywSK46Btz6i6e4454g/2ozz+t8pGqC8ykVB4zrYcBIxyYA8Z1StHJMGzoTeu5ELob6Ikoj4vNIH4X10yW2hPuiNdLMJz7j6e9gHDfKSao2Xojr1wvMQZu0q1sfENkKPbFc1vfUH+GUj4K2CdGNGsTq5aD3uLojnibkjGeqQuWNZrbN1fP5XU/AZPa8Hry0uvt35nfmLe1KW1/ixhD3ex9MGaG4iKuXC+Hg3CNnSlaRZk6hoQIfK5eDgB3STEoAWM3O5fljCcYe/mI5LfU9+FBDKwUsq6odOJlyzECJsP8ZziqR/QNuJkgHag3ftPG0bP1iJMRjpgCzaJGnyknbxJfKOT4Ft4mSjFBXBy09VLUfekrzo/uqD7VWff6+bnNeV7SaMxc/WQTDbklLUET7H4H3Ez905/o2/OKOMP7KFvgPyW/2pj55e+LFfKAdysEjPGcjwu8S6bpGzTnzgeAt074MQD8z4oAvKhyPCG+Ay+9K1Xz/HqYz5RBDHA5quapaWfXGxQIM+ycUcG9hA+l3TQ6X6/c4qoffvr9958OpSoNY/LzJ1ng4pvxtlCzjf0gB91yHGscx7En9Cxv1oe5TfNl6lK9VMvks82NL24z2w9nTvmOT6oeB9+MF73e27l/3M3MHEkB7vWlYm4+KFQDip1f6U1g8EJinzPP8pLKfburXZ093wKC4gPtW9oLrt0R4E5u5pyxMfN5QZ8plFEqtuDeAo3WRbwmCprhxaF1GO7A1dkth1TN/7bzFwT3DQG2libnjC3xm/mPrzv8qAxgi4p/FGTUCXZ2/iL9I32j0cg91TLFN6i3Xm+k4hYW4MJ4+6QcX/zuj+5HzzVlIlqL6UYeBBl1iPWYZlsi6YrQaOxOSnbiO6031w8ikljrjKJ7+QNcPKDU9dy3afZZ2oCUSq6j2axrb+F8yzo8CuHlEiPl2+szIL4zaStY1gzPj3hgntVSmH0WsOPeus8WhJR7jvnzRviWQSrZUcv/feF7Lr6Vl1oVJGORKmXAcjuYP+mGQunf47+Z0OdpDne4Z9amK/HZk/5NHFVqrCVwm1ReUjq/mt+Dd6tSi5fV8WoB6Ily5rfubDJysNY+TJ5G/3ieTxgQwe5q+3L2A2khQWhHP7qZkIurv3BG9ht58YtO1WI5FOBGo3OZVB+TvPdpmShO4Uz54P++oLq7BHOtgePlg+lcaeH9bPFRulm+ADSb/sBiOXkH3tCZUMoIMdWGUNDbDZkDsuWLTmrnyceGDoz5C54AEnITUgqknJoaBArKEtH1Rj5VUHkMQuP4X59SH/C3593S1ByrwFPn1uDGEbNTAhqC5gOjGYttSAVkyfYLl236ihuSGrSMz9yYuSxE4UXNrmPdKX0bAwynkRUH9Oa8+IV+fWSAme3TDY68ztJglTB+njSbSU+nKhWY/mQbpQcmS9FMkSRV35eLBNW/brYQnCSyxTCJm/f1Gy4psGzyK52zoAj135w3srfvndqOVYjshTAvbRM9pV+BHOTlo8SZDz9J8qEw9oMg3YHcmJfPGY8bd8MtMXS0M3E8g+lV7h38SXHT/eQq4v0uYqO93SjP9PYP1LPHkqVsyaWqKe8CkKh2dGZ53KqWGg88YPSDT4UPIurHxHfRv4srCaXZo7P23sbssWTJETKMWKj7o8ft1Tk/DDR+GkXG80rv/wmvlO90VaxWQZjJ7khfZzNjc4VOJzfTqM7foP/+7d/h+2HQ2JlgLTSeHM3U5QXmRJFW849mC/WvwYXCjB+WvNQ2xe/KCxTEvr5QmPl+mL/5iHqdqBPucNiUUD1I38CzO/Zr1If9r7r1+3w/F6ncEITqeAiNB1HEhqKk9N0wFBV0drW3jca0Mc78ALxiq6iRisaNo6PEezTjDQHWkNfLSF9yNNQUSpPGuWqM78YrZjXSCSNLvJQqGy0dMjI9ThKkN81Z4CQBDQEawe/Gj8CL7kvuQbJklUKy8kEIGacCbTiCNG12vdxYgyU/LN79AXi7UtF4pqYHAanmQJ0aLjpJh+rMrh5otsqlJXnxA/CqNLvxg0csrREaq9DPGcOiz5yPr3VdwA9bhz5lPn1/XnQH1p2rgJ64PhH0LHKjm3XjEXtHlxuObEen2FzTBb87b3fdsCfrKYRY0+/g4twXFFBnlUc5Hdfkj/SPqEiQ352XfchOnO3Q9uPCPoLpSDnBj9yvfJ36fSdeb+ApKiLDCzkkqjtTM8nTPwLv+8mSd8m75F3yLnmXvEveJe+Sd8m75F3yLnmXvEveJe+Sd8m75F3yLnmXvEveJe+Sd8m75F3yLnmXvEveJe+Sd8n7V/I/AgwAMYHv5Iy7dR8AAAAASUVORK5CYII=">
            <a:extLst>
              <a:ext uri="{FF2B5EF4-FFF2-40B4-BE49-F238E27FC236}">
                <a16:creationId xmlns:a16="http://schemas.microsoft.com/office/drawing/2014/main" id="{A275747D-91FD-4BCE-B41D-FB7406AD45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103292D-7441-4C9F-BBED-219B109A3A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" b="8943"/>
          <a:stretch/>
        </p:blipFill>
        <p:spPr>
          <a:xfrm>
            <a:off x="2396319" y="4416807"/>
            <a:ext cx="6290693" cy="152966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17" y="107131"/>
            <a:ext cx="1929528" cy="196554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17" y="2222445"/>
            <a:ext cx="1929528" cy="192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51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Collisions</a:t>
            </a:r>
            <a:r>
              <a:rPr lang="hu-HU" dirty="0"/>
              <a:t> of </a:t>
            </a:r>
            <a:r>
              <a:rPr lang="hu-HU" dirty="0" err="1"/>
              <a:t>different</a:t>
            </a:r>
            <a:r>
              <a:rPr lang="hu-HU" dirty="0"/>
              <a:t> </a:t>
            </a:r>
            <a:r>
              <a:rPr lang="hu-HU" dirty="0" err="1"/>
              <a:t>centrality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443188" y="2043324"/>
            <a:ext cx="608921" cy="186871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1500979" y="2033591"/>
            <a:ext cx="594825" cy="292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1440369" y="2247714"/>
            <a:ext cx="556768" cy="973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1984450" y="2043324"/>
            <a:ext cx="202974" cy="1074510"/>
          </a:xfrm>
          <a:prstGeom prst="ellipse">
            <a:avLst/>
          </a:prstGeom>
          <a:solidFill>
            <a:schemeClr val="accent6"/>
          </a:solidFill>
          <a:ln w="38100" algn="ctr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1341701" y="1181964"/>
            <a:ext cx="187469" cy="1092029"/>
          </a:xfrm>
          <a:prstGeom prst="ellipse">
            <a:avLst/>
          </a:prstGeom>
          <a:solidFill>
            <a:schemeClr val="accent6"/>
          </a:solidFill>
          <a:ln w="38100" algn="ctr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262589" y="2000323"/>
            <a:ext cx="608920" cy="420516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V="1">
            <a:off x="4351389" y="2003243"/>
            <a:ext cx="525757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4266817" y="2422785"/>
            <a:ext cx="532805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234390" y="1879587"/>
            <a:ext cx="608920" cy="1074737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 flipV="1">
            <a:off x="7247075" y="1881534"/>
            <a:ext cx="60892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>
            <a:off x="7209018" y="2930393"/>
            <a:ext cx="632882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5" name="Picture 21" descr="screenshot_06232k_side_r1175046_ev34"/>
          <p:cNvPicPr>
            <a:picLocks noChangeAspect="1" noChangeArrowheads="1"/>
          </p:cNvPicPr>
          <p:nvPr/>
        </p:nvPicPr>
        <p:blipFill>
          <a:blip r:embed="rId2" cstate="print"/>
          <a:srcRect l="4698" t="5074" r="3915" b="5074"/>
          <a:stretch>
            <a:fillRect/>
          </a:stretch>
        </p:blipFill>
        <p:spPr bwMode="auto">
          <a:xfrm>
            <a:off x="0" y="3833273"/>
            <a:ext cx="297180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2" descr="screenshot_06232k_side_r1175046_ev10"/>
          <p:cNvPicPr>
            <a:picLocks noChangeAspect="1" noChangeArrowheads="1"/>
          </p:cNvPicPr>
          <p:nvPr/>
        </p:nvPicPr>
        <p:blipFill>
          <a:blip r:embed="rId3" cstate="print"/>
          <a:srcRect l="3915" t="5074" r="4698" b="5074"/>
          <a:stretch>
            <a:fillRect/>
          </a:stretch>
        </p:blipFill>
        <p:spPr bwMode="auto">
          <a:xfrm>
            <a:off x="3124200" y="3833273"/>
            <a:ext cx="2971800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3" descr="screenshot_06252k_side_r1177002_t25_ev9"/>
          <p:cNvPicPr>
            <a:picLocks noChangeAspect="1" noChangeArrowheads="1"/>
          </p:cNvPicPr>
          <p:nvPr/>
        </p:nvPicPr>
        <p:blipFill>
          <a:blip r:embed="rId4" cstate="print"/>
          <a:srcRect l="6264" t="6088" r="6264" b="6088"/>
          <a:stretch>
            <a:fillRect/>
          </a:stretch>
        </p:blipFill>
        <p:spPr bwMode="auto">
          <a:xfrm>
            <a:off x="6215063" y="3833273"/>
            <a:ext cx="2928937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611188" y="3250174"/>
            <a:ext cx="19272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 dirty="0">
                <a:solidFill>
                  <a:schemeClr val="tx2"/>
                </a:solidFill>
              </a:rPr>
              <a:t>Peripheral</a:t>
            </a:r>
          </a:p>
        </p:txBody>
      </p:sp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6759575" y="3250174"/>
            <a:ext cx="15763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solidFill>
                  <a:schemeClr val="tx2"/>
                </a:solidFill>
              </a:rPr>
              <a:t>Central</a:t>
            </a:r>
          </a:p>
        </p:txBody>
      </p:sp>
      <p:sp>
        <p:nvSpPr>
          <p:cNvPr id="30" name="AutoShape 26"/>
          <p:cNvSpPr>
            <a:spLocks noChangeArrowheads="1"/>
          </p:cNvSpPr>
          <p:nvPr/>
        </p:nvSpPr>
        <p:spPr bwMode="auto">
          <a:xfrm>
            <a:off x="2771775" y="3178736"/>
            <a:ext cx="3754438" cy="533400"/>
          </a:xfrm>
          <a:prstGeom prst="rightArrow">
            <a:avLst>
              <a:gd name="adj1" fmla="val 50000"/>
              <a:gd name="adj2" fmla="val 175967"/>
            </a:avLst>
          </a:prstGeom>
          <a:solidFill>
            <a:schemeClr val="accent5"/>
          </a:solidFill>
          <a:ln w="381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2" name="Oval 18"/>
          <p:cNvSpPr>
            <a:spLocks noChangeArrowheads="1"/>
          </p:cNvSpPr>
          <p:nvPr/>
        </p:nvSpPr>
        <p:spPr bwMode="auto">
          <a:xfrm>
            <a:off x="7758400" y="1879587"/>
            <a:ext cx="202973" cy="1074737"/>
          </a:xfrm>
          <a:prstGeom prst="ellipse">
            <a:avLst/>
          </a:prstGeom>
          <a:solidFill>
            <a:schemeClr val="accent6"/>
          </a:solidFill>
          <a:ln w="38100" algn="ctr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17"/>
          <p:cNvSpPr>
            <a:spLocks noChangeArrowheads="1"/>
          </p:cNvSpPr>
          <p:nvPr/>
        </p:nvSpPr>
        <p:spPr bwMode="auto">
          <a:xfrm>
            <a:off x="7133578" y="1879587"/>
            <a:ext cx="202973" cy="1074737"/>
          </a:xfrm>
          <a:prstGeom prst="ellipse">
            <a:avLst/>
          </a:prstGeom>
          <a:solidFill>
            <a:schemeClr val="accent6"/>
          </a:solidFill>
          <a:ln w="38100" algn="ctr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4777973" y="1991697"/>
            <a:ext cx="202973" cy="1074651"/>
          </a:xfrm>
          <a:prstGeom prst="ellipse">
            <a:avLst/>
          </a:prstGeom>
          <a:solidFill>
            <a:schemeClr val="accent6"/>
          </a:solidFill>
          <a:ln w="38100" algn="ctr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4170403" y="1363439"/>
            <a:ext cx="202973" cy="1074651"/>
          </a:xfrm>
          <a:prstGeom prst="ellipse">
            <a:avLst/>
          </a:prstGeom>
          <a:solidFill>
            <a:schemeClr val="accent6"/>
          </a:solidFill>
          <a:ln w="38100" algn="ctr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F90DA4F-A51F-4DCD-8CB5-9071B9E84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13" name="Élőláb helye 12">
            <a:extLst>
              <a:ext uri="{FF2B5EF4-FFF2-40B4-BE49-F238E27FC236}">
                <a16:creationId xmlns:a16="http://schemas.microsoft.com/office/drawing/2014/main" id="{CBBD1BA7-8EDE-40AF-A529-CF436A255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31" name="Téglalap 30">
            <a:extLst>
              <a:ext uri="{FF2B5EF4-FFF2-40B4-BE49-F238E27FC236}">
                <a16:creationId xmlns:a16="http://schemas.microsoft.com/office/drawing/2014/main" id="{82B6DA10-440B-4E0C-8040-339EB4F7EE9B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7A5E2E7-6FA5-4F82-9899-97031FFF4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10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56162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Facilities: Large Hadron Collider</a:t>
            </a:r>
            <a:r>
              <a:rPr lang="hu-HU" dirty="0"/>
              <a:t> (+SPS)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LHC collisions: </a:t>
            </a:r>
            <a:r>
              <a:rPr lang="en-US" dirty="0" err="1"/>
              <a:t>p+p</a:t>
            </a:r>
            <a:r>
              <a:rPr lang="en-US" dirty="0"/>
              <a:t>, </a:t>
            </a:r>
            <a:r>
              <a:rPr lang="en-US" dirty="0" err="1"/>
              <a:t>p+Pb</a:t>
            </a:r>
            <a:r>
              <a:rPr lang="en-US" dirty="0"/>
              <a:t> and </a:t>
            </a:r>
            <a:r>
              <a:rPr lang="en-US" dirty="0" err="1"/>
              <a:t>Pb+Pb</a:t>
            </a:r>
            <a:endParaRPr lang="en-US" dirty="0"/>
          </a:p>
          <a:p>
            <a:r>
              <a:rPr lang="en-US" dirty="0"/>
              <a:t>Energies: from 2.76 TeV/nucleon to 13 TeV (</a:t>
            </a:r>
            <a:r>
              <a:rPr lang="en-US" dirty="0" err="1"/>
              <a:t>p+p</a:t>
            </a:r>
            <a:r>
              <a:rPr lang="en-US" dirty="0"/>
              <a:t> only) </a:t>
            </a:r>
          </a:p>
          <a:p>
            <a:r>
              <a:rPr lang="en-US" dirty="0"/>
              <a:t>Experiments: ALICE, ATLAS, CMS, </a:t>
            </a:r>
            <a:r>
              <a:rPr lang="en-US" dirty="0" err="1"/>
              <a:t>LHCb</a:t>
            </a:r>
            <a:r>
              <a:rPr lang="en-US" dirty="0"/>
              <a:t>, </a:t>
            </a:r>
            <a:r>
              <a:rPr lang="en-US" dirty="0" err="1"/>
              <a:t>LHCf</a:t>
            </a:r>
            <a:r>
              <a:rPr lang="en-US" dirty="0"/>
              <a:t>, </a:t>
            </a:r>
            <a:r>
              <a:rPr lang="en-US" dirty="0" err="1"/>
              <a:t>MoEDAL</a:t>
            </a:r>
            <a:r>
              <a:rPr lang="en-US" dirty="0"/>
              <a:t>, TOTEM</a:t>
            </a:r>
            <a:endParaRPr lang="hu-HU" dirty="0"/>
          </a:p>
          <a:p>
            <a:r>
              <a:rPr lang="hu-HU" dirty="0" err="1"/>
              <a:t>Phase</a:t>
            </a:r>
            <a:r>
              <a:rPr lang="hu-HU" dirty="0"/>
              <a:t> diagram </a:t>
            </a:r>
            <a:r>
              <a:rPr lang="hu-HU" dirty="0" err="1"/>
              <a:t>related</a:t>
            </a:r>
            <a:r>
              <a:rPr lang="hu-HU" dirty="0"/>
              <a:t> </a:t>
            </a:r>
            <a:r>
              <a:rPr lang="hu-HU" dirty="0" err="1"/>
              <a:t>studies</a:t>
            </a:r>
            <a:r>
              <a:rPr lang="hu-HU" dirty="0"/>
              <a:t>: SPS (NA61/SHINE, </a:t>
            </a:r>
            <a:r>
              <a:rPr lang="hu-HU" dirty="0" err="1"/>
              <a:t>previously</a:t>
            </a:r>
            <a:r>
              <a:rPr lang="hu-HU" dirty="0"/>
              <a:t> NA49)</a:t>
            </a:r>
            <a:endParaRPr lang="en-US" dirty="0"/>
          </a:p>
        </p:txBody>
      </p:sp>
      <p:pic>
        <p:nvPicPr>
          <p:cNvPr id="7" name="Picture 4" descr="cern_fu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876" y="3255813"/>
            <a:ext cx="3130550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300" y="3255813"/>
            <a:ext cx="5382883" cy="2757487"/>
          </a:xfrm>
          <a:prstGeom prst="rect">
            <a:avLst/>
          </a:prstGeom>
        </p:spPr>
      </p:pic>
      <p:sp>
        <p:nvSpPr>
          <p:cNvPr id="9" name="Dátum helye 8">
            <a:extLst>
              <a:ext uri="{FF2B5EF4-FFF2-40B4-BE49-F238E27FC236}">
                <a16:creationId xmlns:a16="http://schemas.microsoft.com/office/drawing/2014/main" id="{BB9E8856-0CA3-4D1D-9ADD-E8DB3B5A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245A9D09-FF1C-4D54-97E3-2F362F726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3B2E1B45-662E-493C-9B8B-F03413407AFF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DA07E8D-A438-430C-946F-8591DA72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11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73539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The</a:t>
            </a:r>
            <a:r>
              <a:rPr lang="en-US" dirty="0"/>
              <a:t> Relativistic Heavy Ion Collider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At the Brookhaven National Laboratory, Long Island, New York, USA</a:t>
                </a:r>
              </a:p>
              <a:p>
                <a:r>
                  <a:rPr lang="en-US" dirty="0"/>
                  <a:t>Collisions of: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b="0" i="0" smtClean="0"/>
                          <m:t>p</m:t>
                        </m:r>
                      </m:e>
                    </m:acc>
                  </m:oMath>
                </a14:m>
                <a:r>
                  <a:rPr lang="en-US" dirty="0"/>
                  <a:t>, d, </a:t>
                </a:r>
                <a:r>
                  <a:rPr lang="en-US" baseline="30000" dirty="0"/>
                  <a:t>3</a:t>
                </a:r>
                <a:r>
                  <a:rPr lang="en-US" dirty="0"/>
                  <a:t>He, Al, Cu, Au, U</a:t>
                </a:r>
              </a:p>
              <a:p>
                <a:r>
                  <a:rPr lang="hu-HU" dirty="0" err="1"/>
                  <a:t>Accelerator</a:t>
                </a:r>
                <a:r>
                  <a:rPr lang="en-US" dirty="0"/>
                  <a:t> energies: 7</a:t>
                </a:r>
                <a:r>
                  <a:rPr lang="hu-HU" dirty="0"/>
                  <a:t>.7</a:t>
                </a:r>
                <a:r>
                  <a:rPr lang="en-US" dirty="0"/>
                  <a:t>-200 GeV/nucleon, even 0.5</a:t>
                </a:r>
                <a:r>
                  <a:rPr lang="hu-HU" dirty="0"/>
                  <a:t>1</a:t>
                </a:r>
                <a:r>
                  <a:rPr lang="en-US" dirty="0"/>
                  <a:t> TeV for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/>
                          <m:t>p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/>
                  <a:t>Experiments: STAR; future: </a:t>
                </a:r>
                <a:r>
                  <a:rPr lang="en-US" dirty="0" err="1"/>
                  <a:t>sPHENIX</a:t>
                </a:r>
                <a:r>
                  <a:rPr lang="en-US" dirty="0"/>
                  <a:t>; past: BRAHMS &amp; PHOBOS</a:t>
                </a:r>
                <a:r>
                  <a:rPr lang="hu-HU" dirty="0"/>
                  <a:t> &amp; PHENIX</a:t>
                </a:r>
                <a:endParaRPr lang="en-US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7" t="-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4" descr="longisl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670" y="3556842"/>
            <a:ext cx="61722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232258" y="4623642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3425092" y="3217654"/>
            <a:ext cx="2932578" cy="1405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3425092" y="4776042"/>
            <a:ext cx="2932578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" y="3217654"/>
            <a:ext cx="3418909" cy="28537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Dátum helye 11">
            <a:extLst>
              <a:ext uri="{FF2B5EF4-FFF2-40B4-BE49-F238E27FC236}">
                <a16:creationId xmlns:a16="http://schemas.microsoft.com/office/drawing/2014/main" id="{0B3D201C-4D8A-4EEA-B517-8037CD71F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13" name="Élőláb helye 12">
            <a:extLst>
              <a:ext uri="{FF2B5EF4-FFF2-40B4-BE49-F238E27FC236}">
                <a16:creationId xmlns:a16="http://schemas.microsoft.com/office/drawing/2014/main" id="{FE86164D-E6FB-4C15-8DD1-156A26D7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3B2E1B45-662E-493C-9B8B-F03413407AFF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38756F5-110C-4663-B50C-F8CFDFAEE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12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80721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CD6F5A-504F-44A1-8174-AED3C2111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PHENIX and </a:t>
            </a:r>
            <a:r>
              <a:rPr lang="en-US" cap="none"/>
              <a:t>s</a:t>
            </a:r>
            <a:r>
              <a:rPr lang="en-US"/>
              <a:t>PHENIX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7A4A6D-1F64-4A8F-BC94-04FC571FB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PHENIX: versatile detector identifying many different particles, recording large amount of collisions. Dismantled in 2016, to give way to </a:t>
            </a:r>
            <a:r>
              <a:rPr lang="en-US" dirty="0" err="1"/>
              <a:t>sPHENIX</a:t>
            </a:r>
            <a:endParaRPr lang="en-US" dirty="0"/>
          </a:p>
          <a:p>
            <a:r>
              <a:rPr lang="en-US" dirty="0" err="1"/>
              <a:t>sPHENIX</a:t>
            </a:r>
            <a:r>
              <a:rPr lang="en-US" dirty="0"/>
              <a:t>: to take data in </a:t>
            </a:r>
            <a:r>
              <a:rPr lang="hu-HU" dirty="0"/>
              <a:t>~</a:t>
            </a:r>
            <a:r>
              <a:rPr lang="en-US" dirty="0"/>
              <a:t>202</a:t>
            </a:r>
            <a:r>
              <a:rPr lang="hu-HU" dirty="0"/>
              <a:t>3</a:t>
            </a:r>
            <a:endParaRPr lang="en-US" dirty="0"/>
          </a:p>
          <a:p>
            <a:pPr lvl="1"/>
            <a:r>
              <a:rPr lang="en-US" dirty="0"/>
              <a:t>Jets, jet correlations, Upsilon states</a:t>
            </a:r>
          </a:p>
          <a:p>
            <a:pPr lvl="1"/>
            <a:r>
              <a:rPr lang="en-US" dirty="0" err="1"/>
              <a:t>EM+Hadronic</a:t>
            </a:r>
            <a:r>
              <a:rPr lang="en-US" dirty="0"/>
              <a:t> calorimetry, high resolution tracking, fast (~100 kHz) data </a:t>
            </a:r>
            <a:r>
              <a:rPr lang="en-US" dirty="0" err="1"/>
              <a:t>aquisition</a:t>
            </a:r>
            <a:endParaRPr lang="en-US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139C380-E629-493D-8B51-F91A7A449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956C088-917D-46D2-B5C7-834AE6E7C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38640E11-3B5B-4EB8-8B03-88E08AB6D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9" t="196" r="6982" b="1670"/>
          <a:stretch/>
        </p:blipFill>
        <p:spPr>
          <a:xfrm>
            <a:off x="5003320" y="3300736"/>
            <a:ext cx="3778370" cy="272050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39D33922-7AD6-49FE-8E99-1810AE967F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9602" r="52547" b="11896"/>
          <a:stretch/>
        </p:blipFill>
        <p:spPr>
          <a:xfrm>
            <a:off x="155276" y="3300736"/>
            <a:ext cx="4063087" cy="2720502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3D46A6E8-8C36-41D4-BC00-92009F1464B6}"/>
              </a:ext>
            </a:extLst>
          </p:cNvPr>
          <p:cNvSpPr txBox="1"/>
          <p:nvPr/>
        </p:nvSpPr>
        <p:spPr>
          <a:xfrm>
            <a:off x="1621766" y="3217906"/>
            <a:ext cx="131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PHENIX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F2FF0F4-2AE5-43BD-809E-7227A6224574}"/>
              </a:ext>
            </a:extLst>
          </p:cNvPr>
          <p:cNvSpPr txBox="1"/>
          <p:nvPr/>
        </p:nvSpPr>
        <p:spPr>
          <a:xfrm>
            <a:off x="6232584" y="3217906"/>
            <a:ext cx="131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sPHENIX</a:t>
            </a:r>
          </a:p>
        </p:txBody>
      </p:sp>
      <p:sp>
        <p:nvSpPr>
          <p:cNvPr id="13" name="Nyíl: jobbra mutató 12">
            <a:extLst>
              <a:ext uri="{FF2B5EF4-FFF2-40B4-BE49-F238E27FC236}">
                <a16:creationId xmlns:a16="http://schemas.microsoft.com/office/drawing/2014/main" id="{B3B264BD-FB23-44E9-83B6-F3D8E90B3DC6}"/>
              </a:ext>
            </a:extLst>
          </p:cNvPr>
          <p:cNvSpPr/>
          <p:nvPr/>
        </p:nvSpPr>
        <p:spPr>
          <a:xfrm>
            <a:off x="4334796" y="4225353"/>
            <a:ext cx="552090" cy="871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5A622D16-7F3B-4EA1-BB16-3A458E401DB9}"/>
              </a:ext>
            </a:extLst>
          </p:cNvPr>
          <p:cNvSpPr txBox="1"/>
          <p:nvPr/>
        </p:nvSpPr>
        <p:spPr>
          <a:xfrm>
            <a:off x="8130396" y="3300736"/>
            <a:ext cx="65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2022</a:t>
            </a:r>
            <a:endParaRPr lang="en-US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6090B671-C38C-4361-920E-72D47008B498}"/>
              </a:ext>
            </a:extLst>
          </p:cNvPr>
          <p:cNvSpPr txBox="1"/>
          <p:nvPr/>
        </p:nvSpPr>
        <p:spPr>
          <a:xfrm>
            <a:off x="3321170" y="3300736"/>
            <a:ext cx="6512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2012</a:t>
            </a:r>
            <a:endParaRPr lang="en-US" dirty="0"/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F5BEC06F-F825-474E-B51E-4B7F42D4A1A0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D2EF282-C291-45BF-893B-2C92F4A97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13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9260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E48087A-55EF-48A1-8770-93D4955F0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the</a:t>
            </a:r>
            <a:r>
              <a:rPr lang="hu-HU" dirty="0"/>
              <a:t> RHIC </a:t>
            </a:r>
            <a:r>
              <a:rPr lang="hu-HU" dirty="0" err="1"/>
              <a:t>Beam</a:t>
            </a:r>
            <a:r>
              <a:rPr lang="hu-HU" dirty="0"/>
              <a:t> </a:t>
            </a:r>
            <a:r>
              <a:rPr lang="hu-HU" dirty="0" err="1"/>
              <a:t>Energy</a:t>
            </a:r>
            <a:r>
              <a:rPr lang="hu-HU" dirty="0"/>
              <a:t>/SPECIES </a:t>
            </a:r>
            <a:r>
              <a:rPr lang="hu-HU" dirty="0" err="1"/>
              <a:t>scan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80754C7-14A2-4689-9442-C0B540FAB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6" y="1095516"/>
            <a:ext cx="8350369" cy="1716696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</a:pPr>
            <a:r>
              <a:rPr lang="hu-HU" dirty="0" err="1"/>
              <a:t>Collision</a:t>
            </a:r>
            <a:r>
              <a:rPr lang="hu-HU" dirty="0"/>
              <a:t> </a:t>
            </a:r>
            <a:r>
              <a:rPr lang="hu-HU" dirty="0" err="1"/>
              <a:t>experiments</a:t>
            </a:r>
            <a:r>
              <a:rPr lang="hu-HU" dirty="0"/>
              <a:t>: </a:t>
            </a:r>
            <a:r>
              <a:rPr lang="hu-HU" dirty="0" err="1"/>
              <a:t>acceptance</a:t>
            </a:r>
            <a:r>
              <a:rPr lang="hu-HU" dirty="0"/>
              <a:t> </a:t>
            </a:r>
            <a:r>
              <a:rPr lang="hu-HU" dirty="0" err="1"/>
              <a:t>independent</a:t>
            </a:r>
            <a:r>
              <a:rPr lang="hu-HU" dirty="0"/>
              <a:t> of </a:t>
            </a:r>
            <a:r>
              <a:rPr lang="hu-HU" dirty="0" err="1"/>
              <a:t>energy</a:t>
            </a:r>
            <a:endParaRPr lang="hu-HU" dirty="0"/>
          </a:p>
          <a:p>
            <a:pPr>
              <a:spcBef>
                <a:spcPts val="400"/>
              </a:spcBef>
            </a:pPr>
            <a:r>
              <a:rPr lang="hu-HU" dirty="0"/>
              <a:t>BES-I: 7.7-200 GeV; BES-II: 7.7-19.9 GeV, </a:t>
            </a:r>
            <a:r>
              <a:rPr lang="hu-HU" dirty="0" err="1"/>
              <a:t>increased</a:t>
            </a:r>
            <a:r>
              <a:rPr lang="hu-HU" dirty="0"/>
              <a:t> </a:t>
            </a:r>
            <a:r>
              <a:rPr lang="hu-HU" dirty="0" err="1"/>
              <a:t>luminosity</a:t>
            </a:r>
            <a:endParaRPr lang="hu-HU" dirty="0"/>
          </a:p>
          <a:p>
            <a:pPr>
              <a:spcBef>
                <a:spcPts val="400"/>
              </a:spcBef>
            </a:pPr>
            <a:r>
              <a:rPr lang="hu-HU" dirty="0" err="1"/>
              <a:t>Small</a:t>
            </a:r>
            <a:r>
              <a:rPr lang="hu-HU" dirty="0"/>
              <a:t> </a:t>
            </a:r>
            <a:r>
              <a:rPr lang="hu-HU" dirty="0" err="1"/>
              <a:t>system</a:t>
            </a:r>
            <a:r>
              <a:rPr lang="hu-HU" dirty="0"/>
              <a:t> </a:t>
            </a:r>
            <a:r>
              <a:rPr lang="hu-HU" dirty="0" err="1"/>
              <a:t>scan</a:t>
            </a:r>
            <a:r>
              <a:rPr lang="hu-HU" dirty="0"/>
              <a:t>: </a:t>
            </a:r>
            <a:r>
              <a:rPr lang="hu-HU" dirty="0" err="1"/>
              <a:t>x+Au</a:t>
            </a:r>
            <a:r>
              <a:rPr lang="hu-HU" dirty="0"/>
              <a:t>, 19.6-200 GeV</a:t>
            </a:r>
          </a:p>
          <a:p>
            <a:pPr>
              <a:spcBef>
                <a:spcPts val="400"/>
              </a:spcBef>
            </a:pPr>
            <a:r>
              <a:rPr lang="hu-HU" dirty="0"/>
              <a:t>STAR fixed </a:t>
            </a:r>
            <a:r>
              <a:rPr lang="hu-HU" dirty="0" err="1"/>
              <a:t>target</a:t>
            </a:r>
            <a:r>
              <a:rPr lang="hu-HU" dirty="0"/>
              <a:t> </a:t>
            </a:r>
            <a:r>
              <a:rPr lang="hu-HU" dirty="0" err="1"/>
              <a:t>mode</a:t>
            </a:r>
            <a:r>
              <a:rPr lang="hu-HU" dirty="0"/>
              <a:t>: down </a:t>
            </a:r>
            <a:r>
              <a:rPr lang="hu-HU" dirty="0" err="1"/>
              <a:t>to</a:t>
            </a:r>
            <a:r>
              <a:rPr lang="hu-HU" dirty="0"/>
              <a:t> 3 GeV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DB2C735-E662-476A-9CCB-EABE1CE9F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noProof="0" smtClean="0"/>
              <a:t>2019/10/04</a:t>
            </a:r>
            <a:endParaRPr lang="en-US" noProof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9329A47-B7DE-41CC-A3A7-FD8A506E7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M. Csanád (Eötvös U) @ BME Theoretical Physics Seminar</a:t>
            </a:r>
            <a:endParaRPr lang="en-US" noProof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áblázat 8">
                <a:extLst>
                  <a:ext uri="{FF2B5EF4-FFF2-40B4-BE49-F238E27FC236}">
                    <a16:creationId xmlns:a16="http://schemas.microsoft.com/office/drawing/2014/main" id="{F580DB19-817B-43C0-A521-6369CEC6BF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2579263"/>
                  </p:ext>
                </p:extLst>
              </p:nvPr>
            </p:nvGraphicFramePr>
            <p:xfrm>
              <a:off x="198399" y="2823947"/>
              <a:ext cx="4606510" cy="3236151"/>
            </p:xfrm>
            <a:graphic>
              <a:graphicData uri="http://schemas.openxmlformats.org/drawingml/2006/table">
                <a:tbl>
                  <a:tblPr>
                    <a:tableStyleId>{3C2FFA5D-87B4-456A-9821-1D502468CF0F}</a:tableStyleId>
                  </a:tblPr>
                  <a:tblGrid>
                    <a:gridCol w="715996">
                      <a:extLst>
                        <a:ext uri="{9D8B030D-6E8A-4147-A177-3AD203B41FA5}">
                          <a16:colId xmlns:a16="http://schemas.microsoft.com/office/drawing/2014/main" val="2013330334"/>
                        </a:ext>
                      </a:extLst>
                    </a:gridCol>
                    <a:gridCol w="1406106">
                      <a:extLst>
                        <a:ext uri="{9D8B030D-6E8A-4147-A177-3AD203B41FA5}">
                          <a16:colId xmlns:a16="http://schemas.microsoft.com/office/drawing/2014/main" val="1593092581"/>
                        </a:ext>
                      </a:extLst>
                    </a:gridCol>
                    <a:gridCol w="1595887">
                      <a:extLst>
                        <a:ext uri="{9D8B030D-6E8A-4147-A177-3AD203B41FA5}">
                          <a16:colId xmlns:a16="http://schemas.microsoft.com/office/drawing/2014/main" val="1951478362"/>
                        </a:ext>
                      </a:extLst>
                    </a:gridCol>
                    <a:gridCol w="888521">
                      <a:extLst>
                        <a:ext uri="{9D8B030D-6E8A-4147-A177-3AD203B41FA5}">
                          <a16:colId xmlns:a16="http://schemas.microsoft.com/office/drawing/2014/main" val="227586431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hu-HU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hu-HU" sz="18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sz="18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hu-HU" sz="18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𝑁𝑁</m:t>
                                      </m:r>
                                    </m:sub>
                                  </m:sSub>
                                </m:e>
                              </m:rad>
                            </m:oMath>
                          </a14:m>
                          <a:r>
                            <a:rPr lang="hu-HU" sz="1800" dirty="0">
                              <a:effectLst/>
                            </a:rPr>
                            <a:t> </a:t>
                          </a:r>
                          <a:br>
                            <a:rPr lang="hu-HU" sz="1800" dirty="0">
                              <a:effectLst/>
                            </a:rPr>
                          </a:br>
                          <a:r>
                            <a:rPr lang="hu-HU" sz="1800" dirty="0">
                              <a:effectLst/>
                            </a:rPr>
                            <a:t>[GeV]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STAR </a:t>
                          </a:r>
                          <a:r>
                            <a:rPr lang="hu-HU" sz="1800" dirty="0" err="1">
                              <a:effectLst/>
                            </a:rPr>
                            <a:t>Au+Au</a:t>
                          </a:r>
                          <a:endParaRPr lang="hu-HU" sz="1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 err="1">
                              <a:effectLst/>
                            </a:rPr>
                            <a:t>events</a:t>
                          </a:r>
                          <a:r>
                            <a:rPr lang="hu-HU" sz="1800" dirty="0">
                              <a:effectLst/>
                            </a:rPr>
                            <a:t> [10</a:t>
                          </a:r>
                          <a:r>
                            <a:rPr lang="hu-HU" sz="1800" baseline="30000" dirty="0">
                              <a:effectLst/>
                            </a:rPr>
                            <a:t>6</a:t>
                          </a:r>
                          <a:r>
                            <a:rPr lang="hu-HU" sz="1800" dirty="0">
                              <a:effectLst/>
                            </a:rPr>
                            <a:t>]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PHENIX </a:t>
                          </a:r>
                          <a:r>
                            <a:rPr lang="hu-HU" sz="1800" dirty="0" err="1">
                              <a:effectLst/>
                            </a:rPr>
                            <a:t>Au+Au</a:t>
                          </a:r>
                          <a:endParaRPr lang="hu-HU" sz="1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 err="1">
                              <a:effectLst/>
                            </a:rPr>
                            <a:t>events</a:t>
                          </a:r>
                          <a:r>
                            <a:rPr lang="hu-HU" sz="1800" dirty="0">
                              <a:effectLst/>
                            </a:rPr>
                            <a:t> [10</a:t>
                          </a:r>
                          <a:r>
                            <a:rPr lang="hu-HU" sz="1800" baseline="30000" dirty="0">
                              <a:effectLst/>
                            </a:rPr>
                            <a:t>6</a:t>
                          </a:r>
                          <a:r>
                            <a:rPr lang="hu-HU" sz="1800" dirty="0">
                              <a:effectLst/>
                            </a:rPr>
                            <a:t>]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Year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extLst>
                      <a:ext uri="{0D108BD9-81ED-4DB2-BD59-A6C34878D82A}">
                        <a16:rowId xmlns:a16="http://schemas.microsoft.com/office/drawing/2014/main" val="71768979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7000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64410159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62.4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67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830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>
                              <a:effectLst/>
                            </a:rPr>
                            <a:t>2010</a:t>
                          </a:r>
                          <a:endParaRPr lang="hu-HU" sz="180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18214970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54.4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1300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2017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68171643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39.0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130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385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44869026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27.0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70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220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2011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68613022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19.6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36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2011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83367521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14.5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247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2014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72469092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11.5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>
                              <a:effectLst/>
                            </a:rPr>
                            <a:t>12</a:t>
                          </a:r>
                          <a:endParaRPr lang="hu-HU" sz="180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32694495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7.7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4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2010 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343226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áblázat 8">
                <a:extLst>
                  <a:ext uri="{FF2B5EF4-FFF2-40B4-BE49-F238E27FC236}">
                    <a16:creationId xmlns:a16="http://schemas.microsoft.com/office/drawing/2014/main" id="{F580DB19-817B-43C0-A521-6369CEC6BF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92579263"/>
                  </p:ext>
                </p:extLst>
              </p:nvPr>
            </p:nvGraphicFramePr>
            <p:xfrm>
              <a:off x="198399" y="2823947"/>
              <a:ext cx="4606510" cy="3236151"/>
            </p:xfrm>
            <a:graphic>
              <a:graphicData uri="http://schemas.openxmlformats.org/drawingml/2006/table">
                <a:tbl>
                  <a:tblPr>
                    <a:tableStyleId>{3C2FFA5D-87B4-456A-9821-1D502468CF0F}</a:tableStyleId>
                  </a:tblPr>
                  <a:tblGrid>
                    <a:gridCol w="715996">
                      <a:extLst>
                        <a:ext uri="{9D8B030D-6E8A-4147-A177-3AD203B41FA5}">
                          <a16:colId xmlns:a16="http://schemas.microsoft.com/office/drawing/2014/main" val="2013330334"/>
                        </a:ext>
                      </a:extLst>
                    </a:gridCol>
                    <a:gridCol w="1406106">
                      <a:extLst>
                        <a:ext uri="{9D8B030D-6E8A-4147-A177-3AD203B41FA5}">
                          <a16:colId xmlns:a16="http://schemas.microsoft.com/office/drawing/2014/main" val="1593092581"/>
                        </a:ext>
                      </a:extLst>
                    </a:gridCol>
                    <a:gridCol w="1595887">
                      <a:extLst>
                        <a:ext uri="{9D8B030D-6E8A-4147-A177-3AD203B41FA5}">
                          <a16:colId xmlns:a16="http://schemas.microsoft.com/office/drawing/2014/main" val="1951478362"/>
                        </a:ext>
                      </a:extLst>
                    </a:gridCol>
                    <a:gridCol w="888521">
                      <a:extLst>
                        <a:ext uri="{9D8B030D-6E8A-4147-A177-3AD203B41FA5}">
                          <a16:colId xmlns:a16="http://schemas.microsoft.com/office/drawing/2014/main" val="2275864319"/>
                        </a:ext>
                      </a:extLst>
                    </a:gridCol>
                  </a:tblGrid>
                  <a:tr h="594678"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marL="36000" marR="36000" marT="0" marB="0" anchor="ctr">
                        <a:blipFill>
                          <a:blip r:embed="rId2"/>
                          <a:stretch>
                            <a:fillRect l="-847" t="-12245" r="-542373" b="-46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STAR </a:t>
                          </a:r>
                          <a:r>
                            <a:rPr lang="hu-HU" sz="1800" dirty="0" err="1">
                              <a:effectLst/>
                            </a:rPr>
                            <a:t>Au+Au</a:t>
                          </a:r>
                          <a:endParaRPr lang="hu-HU" sz="1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 err="1">
                              <a:effectLst/>
                            </a:rPr>
                            <a:t>events</a:t>
                          </a:r>
                          <a:r>
                            <a:rPr lang="hu-HU" sz="1800" dirty="0">
                              <a:effectLst/>
                            </a:rPr>
                            <a:t> [10</a:t>
                          </a:r>
                          <a:r>
                            <a:rPr lang="hu-HU" sz="1800" baseline="30000" dirty="0">
                              <a:effectLst/>
                            </a:rPr>
                            <a:t>6</a:t>
                          </a:r>
                          <a:r>
                            <a:rPr lang="hu-HU" sz="1800" dirty="0">
                              <a:effectLst/>
                            </a:rPr>
                            <a:t>]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PHENIX </a:t>
                          </a:r>
                          <a:r>
                            <a:rPr lang="hu-HU" sz="1800" dirty="0" err="1">
                              <a:effectLst/>
                            </a:rPr>
                            <a:t>Au+Au</a:t>
                          </a:r>
                          <a:endParaRPr lang="hu-HU" sz="18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 err="1">
                              <a:effectLst/>
                            </a:rPr>
                            <a:t>events</a:t>
                          </a:r>
                          <a:r>
                            <a:rPr lang="hu-HU" sz="1800" dirty="0">
                              <a:effectLst/>
                            </a:rPr>
                            <a:t> [10</a:t>
                          </a:r>
                          <a:r>
                            <a:rPr lang="hu-HU" sz="1800" baseline="30000" dirty="0">
                              <a:effectLst/>
                            </a:rPr>
                            <a:t>6</a:t>
                          </a:r>
                          <a:r>
                            <a:rPr lang="hu-HU" sz="1800" dirty="0">
                              <a:effectLst/>
                            </a:rPr>
                            <a:t>]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Year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extLst>
                      <a:ext uri="{0D108BD9-81ED-4DB2-BD59-A6C34878D82A}">
                        <a16:rowId xmlns:a16="http://schemas.microsoft.com/office/drawing/2014/main" val="71768979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7000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64410159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62.4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67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830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>
                              <a:effectLst/>
                            </a:rPr>
                            <a:t>2010</a:t>
                          </a:r>
                          <a:endParaRPr lang="hu-HU" sz="180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18214970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54.4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1300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2017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68171643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39.0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130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385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44869026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27.0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70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220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2011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68613022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19.6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36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88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2011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83367521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14.5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247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2014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72469092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11.5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>
                              <a:effectLst/>
                            </a:rPr>
                            <a:t>12</a:t>
                          </a:r>
                          <a:endParaRPr lang="hu-HU" sz="180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32694495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7.7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4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2010 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343226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áblázat 9">
                <a:extLst>
                  <a:ext uri="{FF2B5EF4-FFF2-40B4-BE49-F238E27FC236}">
                    <a16:creationId xmlns:a16="http://schemas.microsoft.com/office/drawing/2014/main" id="{E0306D25-816D-454C-9171-8889993D8ED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6633901"/>
                  </p:ext>
                </p:extLst>
              </p:nvPr>
            </p:nvGraphicFramePr>
            <p:xfrm>
              <a:off x="5037822" y="2823947"/>
              <a:ext cx="4037161" cy="2355660"/>
            </p:xfrm>
            <a:graphic>
              <a:graphicData uri="http://schemas.openxmlformats.org/drawingml/2006/table">
                <a:tbl>
                  <a:tblPr>
                    <a:tableStyleId>{3C2FFA5D-87B4-456A-9821-1D502468CF0F}</a:tableStyleId>
                  </a:tblPr>
                  <a:tblGrid>
                    <a:gridCol w="1245347">
                      <a:extLst>
                        <a:ext uri="{9D8B030D-6E8A-4147-A177-3AD203B41FA5}">
                          <a16:colId xmlns:a16="http://schemas.microsoft.com/office/drawing/2014/main" val="2013330334"/>
                        </a:ext>
                      </a:extLst>
                    </a:gridCol>
                    <a:gridCol w="1513954">
                      <a:extLst>
                        <a:ext uri="{9D8B030D-6E8A-4147-A177-3AD203B41FA5}">
                          <a16:colId xmlns:a16="http://schemas.microsoft.com/office/drawing/2014/main" val="1593092581"/>
                        </a:ext>
                      </a:extLst>
                    </a:gridCol>
                    <a:gridCol w="1277860">
                      <a:extLst>
                        <a:ext uri="{9D8B030D-6E8A-4147-A177-3AD203B41FA5}">
                          <a16:colId xmlns:a16="http://schemas.microsoft.com/office/drawing/2014/main" val="227586431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hu-HU" sz="18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hu-HU" sz="18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sz="18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hu-HU" sz="18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𝑁𝑁</m:t>
                                      </m:r>
                                    </m:sub>
                                  </m:sSub>
                                </m:e>
                              </m:rad>
                            </m:oMath>
                          </a14:m>
                          <a:r>
                            <a:rPr lang="hu-HU" sz="1800" dirty="0">
                              <a:effectLst/>
                            </a:rPr>
                            <a:t> </a:t>
                          </a:r>
                          <a:br>
                            <a:rPr lang="hu-HU" sz="1800" dirty="0">
                              <a:effectLst/>
                            </a:rPr>
                          </a:br>
                          <a:r>
                            <a:rPr lang="hu-HU" sz="1800" dirty="0">
                              <a:effectLst/>
                            </a:rPr>
                            <a:t>[GeV]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PHENIX </a:t>
                          </a:r>
                          <a:r>
                            <a:rPr lang="hu-HU" sz="1800" dirty="0" err="1">
                              <a:effectLst/>
                            </a:rPr>
                            <a:t>events</a:t>
                          </a:r>
                          <a:r>
                            <a:rPr lang="hu-HU" sz="1800" dirty="0">
                              <a:effectLst/>
                            </a:rPr>
                            <a:t> [10</a:t>
                          </a:r>
                          <a:r>
                            <a:rPr lang="hu-HU" sz="1800" baseline="30000" dirty="0">
                              <a:effectLst/>
                            </a:rPr>
                            <a:t>6</a:t>
                          </a:r>
                          <a:r>
                            <a:rPr lang="hu-HU" sz="1800" dirty="0">
                              <a:effectLst/>
                            </a:rPr>
                            <a:t>]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Species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extLst>
                      <a:ext uri="{0D108BD9-81ED-4DB2-BD59-A6C34878D82A}">
                        <a16:rowId xmlns:a16="http://schemas.microsoft.com/office/drawing/2014/main" val="71768979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algn="r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2.2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p+Au</a:t>
                          </a:r>
                          <a:endParaRPr lang="hu-HU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64410159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1600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baseline="30000" dirty="0">
                              <a:effectLst/>
                            </a:rPr>
                            <a:t>3</a:t>
                          </a:r>
                          <a:r>
                            <a:rPr lang="hu-HU" sz="1800" dirty="0">
                              <a:effectLst/>
                            </a:rPr>
                            <a:t>He+Au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18214970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2057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 err="1">
                              <a:effectLst/>
                            </a:rPr>
                            <a:t>d+Au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68171643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62.4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1655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1800" dirty="0" err="1">
                              <a:effectLst/>
                            </a:rPr>
                            <a:t>d+Au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44869026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39.0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1800" dirty="0" err="1">
                              <a:effectLst/>
                            </a:rPr>
                            <a:t>d+Au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68613022"/>
                      </a:ext>
                    </a:extLst>
                  </a:tr>
                  <a:tr h="1460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19.6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1040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1800" dirty="0" err="1">
                              <a:effectLst/>
                            </a:rPr>
                            <a:t>d+Au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833675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áblázat 9">
                <a:extLst>
                  <a:ext uri="{FF2B5EF4-FFF2-40B4-BE49-F238E27FC236}">
                    <a16:creationId xmlns:a16="http://schemas.microsoft.com/office/drawing/2014/main" id="{E0306D25-816D-454C-9171-8889993D8ED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6633901"/>
                  </p:ext>
                </p:extLst>
              </p:nvPr>
            </p:nvGraphicFramePr>
            <p:xfrm>
              <a:off x="5037822" y="2823947"/>
              <a:ext cx="4037161" cy="2355660"/>
            </p:xfrm>
            <a:graphic>
              <a:graphicData uri="http://schemas.openxmlformats.org/drawingml/2006/table">
                <a:tbl>
                  <a:tblPr>
                    <a:tableStyleId>{3C2FFA5D-87B4-456A-9821-1D502468CF0F}</a:tableStyleId>
                  </a:tblPr>
                  <a:tblGrid>
                    <a:gridCol w="1245347">
                      <a:extLst>
                        <a:ext uri="{9D8B030D-6E8A-4147-A177-3AD203B41FA5}">
                          <a16:colId xmlns:a16="http://schemas.microsoft.com/office/drawing/2014/main" val="2013330334"/>
                        </a:ext>
                      </a:extLst>
                    </a:gridCol>
                    <a:gridCol w="1513954">
                      <a:extLst>
                        <a:ext uri="{9D8B030D-6E8A-4147-A177-3AD203B41FA5}">
                          <a16:colId xmlns:a16="http://schemas.microsoft.com/office/drawing/2014/main" val="1593092581"/>
                        </a:ext>
                      </a:extLst>
                    </a:gridCol>
                    <a:gridCol w="1277860">
                      <a:extLst>
                        <a:ext uri="{9D8B030D-6E8A-4147-A177-3AD203B41FA5}">
                          <a16:colId xmlns:a16="http://schemas.microsoft.com/office/drawing/2014/main" val="2275864319"/>
                        </a:ext>
                      </a:extLst>
                    </a:gridCol>
                  </a:tblGrid>
                  <a:tr h="594678"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marL="36000" marR="36000" marT="0" marB="0" anchor="ctr">
                        <a:blipFill>
                          <a:blip r:embed="rId3"/>
                          <a:stretch>
                            <a:fillRect l="-488" t="-12245" r="-224390" b="-3153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PHENIX </a:t>
                          </a:r>
                          <a:r>
                            <a:rPr lang="hu-HU" sz="1800" dirty="0" err="1">
                              <a:effectLst/>
                            </a:rPr>
                            <a:t>events</a:t>
                          </a:r>
                          <a:r>
                            <a:rPr lang="hu-HU" sz="1800" dirty="0">
                              <a:effectLst/>
                            </a:rPr>
                            <a:t> [10</a:t>
                          </a:r>
                          <a:r>
                            <a:rPr lang="hu-HU" sz="1800" baseline="30000" dirty="0">
                              <a:effectLst/>
                            </a:rPr>
                            <a:t>6</a:t>
                          </a:r>
                          <a:r>
                            <a:rPr lang="hu-HU" sz="1800" dirty="0">
                              <a:effectLst/>
                            </a:rPr>
                            <a:t>]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Species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36000" marR="36000" marT="0" marB="0" anchor="ctr"/>
                    </a:tc>
                    <a:extLst>
                      <a:ext uri="{0D108BD9-81ED-4DB2-BD59-A6C34878D82A}">
                        <a16:rowId xmlns:a16="http://schemas.microsoft.com/office/drawing/2014/main" val="71768979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algn="r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2.2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685800" rtl="0" eaLnBrk="1" latinLnBrk="0" hangingPunct="1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p+Au</a:t>
                          </a:r>
                          <a:endParaRPr lang="hu-HU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64410159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1600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baseline="30000" dirty="0">
                              <a:effectLst/>
                            </a:rPr>
                            <a:t>3</a:t>
                          </a:r>
                          <a:r>
                            <a:rPr lang="hu-HU" sz="1800" dirty="0">
                              <a:effectLst/>
                            </a:rPr>
                            <a:t>He+Au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18214970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2057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 err="1">
                              <a:effectLst/>
                            </a:rPr>
                            <a:t>d+Au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68171643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62.4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1655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1800" dirty="0" err="1">
                              <a:effectLst/>
                            </a:rPr>
                            <a:t>d+Au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44869026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39.0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2000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1800" dirty="0" err="1">
                              <a:effectLst/>
                            </a:rPr>
                            <a:t>d+Au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68613022"/>
                      </a:ext>
                    </a:extLst>
                  </a:tr>
                  <a:tr h="29349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19.6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800" dirty="0">
                              <a:effectLst/>
                            </a:rPr>
                            <a:t>1040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1800" dirty="0" err="1">
                              <a:effectLst/>
                            </a:rPr>
                            <a:t>d+Au</a:t>
                          </a:r>
                          <a:endParaRPr lang="hu-HU" sz="1800" dirty="0">
                            <a:solidFill>
                              <a:srgbClr val="000000"/>
                            </a:solidFill>
                            <a:effectLst/>
                            <a:latin typeface="Eras Demi ITC" panose="020B0805030504020804" pitchFamily="34" charset="0"/>
                            <a:ea typeface="Calibri" panose="020F0502020204030204" pitchFamily="34" charset="0"/>
                            <a:cs typeface="Eras Demi ITC" panose="020B0805030504020804" pitchFamily="34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8336752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églalap 6">
            <a:extLst>
              <a:ext uri="{FF2B5EF4-FFF2-40B4-BE49-F238E27FC236}">
                <a16:creationId xmlns:a16="http://schemas.microsoft.com/office/drawing/2014/main" id="{BE1CC9F3-BAE2-48E4-A15B-C74579837F44}"/>
              </a:ext>
            </a:extLst>
          </p:cNvPr>
          <p:cNvSpPr/>
          <p:nvPr/>
        </p:nvSpPr>
        <p:spPr>
          <a:xfrm>
            <a:off x="1026544" y="1587260"/>
            <a:ext cx="586595" cy="310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FEAE9FF2-AFB5-401E-8463-DD5F33D60CBB}"/>
              </a:ext>
            </a:extLst>
          </p:cNvPr>
          <p:cNvSpPr/>
          <p:nvPr/>
        </p:nvSpPr>
        <p:spPr>
          <a:xfrm>
            <a:off x="1000664" y="2010183"/>
            <a:ext cx="1966824" cy="310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E56689FE-BD30-4FBE-AED4-A53F880BFB21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439947" y="1742536"/>
            <a:ext cx="586597" cy="10696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id="{D8E69E69-5BB0-4E48-A0E7-4555F3467AA5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967488" y="2165459"/>
            <a:ext cx="2510007" cy="6467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2">
            <a:extLst>
              <a:ext uri="{FF2B5EF4-FFF2-40B4-BE49-F238E27FC236}">
                <a16:creationId xmlns:a16="http://schemas.microsoft.com/office/drawing/2014/main" id="{9C839710-4C88-4B64-A216-A6917E4F780E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32782522-D7E2-425C-9C41-56BA2DA55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14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92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6EC01E-0F50-47F8-A758-5ECA24E1F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STAR</a:t>
            </a:r>
            <a:r>
              <a:rPr lang="hu-HU" dirty="0"/>
              <a:t>: </a:t>
            </a:r>
            <a:r>
              <a:rPr lang="hu-HU" dirty="0" err="1"/>
              <a:t>upgrades</a:t>
            </a:r>
            <a:r>
              <a:rPr lang="hu-HU" dirty="0"/>
              <a:t> and fixed </a:t>
            </a:r>
            <a:r>
              <a:rPr lang="hu-HU" dirty="0" err="1"/>
              <a:t>target</a:t>
            </a:r>
            <a:r>
              <a:rPr lang="hu-HU" dirty="0"/>
              <a:t> program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C87E094A-E429-4B00-BE50-63734E24CE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161091"/>
                <a:ext cx="8350369" cy="3169369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Large acceptance, great PID capabilities: great for identified hadrons</a:t>
                </a:r>
              </a:p>
              <a:p>
                <a:r>
                  <a:rPr lang="en-US" dirty="0"/>
                  <a:t>Upgrades for BES-II</a:t>
                </a:r>
              </a:p>
              <a:p>
                <a:pPr lvl="1"/>
                <a:r>
                  <a:rPr lang="en-US" dirty="0" err="1"/>
                  <a:t>innerTPC</a:t>
                </a:r>
                <a:r>
                  <a:rPr lang="en-US" dirty="0"/>
                  <a:t>: better </a:t>
                </a:r>
                <a:r>
                  <a:rPr lang="en-US" dirty="0" err="1"/>
                  <a:t>dE</a:t>
                </a:r>
                <a:r>
                  <a:rPr lang="en-US" dirty="0"/>
                  <a:t>/dx (PID) and </a:t>
                </a:r>
                <a:r>
                  <a:rPr lang="hu-HU" dirty="0"/>
                  <a:t/>
                </a:r>
                <a:br>
                  <a:rPr lang="hu-HU" dirty="0"/>
                </a:br>
                <a:r>
                  <a:rPr lang="en-US" dirty="0"/>
                  <a:t>momentum resolution, by 2019</a:t>
                </a:r>
              </a:p>
              <a:p>
                <a:pPr lvl="1"/>
                <a:r>
                  <a:rPr lang="en-US" dirty="0"/>
                  <a:t>Event Plane Detector: replace BBC,</a:t>
                </a:r>
                <a:r>
                  <a:rPr lang="hu-HU" dirty="0"/>
                  <a:t/>
                </a:r>
                <a:br>
                  <a:rPr lang="hu-HU" dirty="0"/>
                </a:br>
                <a:r>
                  <a:rPr lang="en-US" dirty="0"/>
                  <a:t>better triggering </a:t>
                </a:r>
                <a:r>
                  <a:rPr lang="hu-HU" dirty="0"/>
                  <a:t>&amp;</a:t>
                </a:r>
                <a:r>
                  <a:rPr lang="en-US" dirty="0"/>
                  <a:t> EP resolution, by 2018</a:t>
                </a:r>
              </a:p>
              <a:p>
                <a:pPr lvl="1"/>
                <a:r>
                  <a:rPr lang="en-US" dirty="0"/>
                  <a:t>Endcap TOF: extended </a:t>
                </a:r>
                <a:r>
                  <a:rPr lang="hu-HU" dirty="0" err="1"/>
                  <a:t>fwd</a:t>
                </a:r>
                <a:r>
                  <a:rPr lang="en-US" dirty="0"/>
                  <a:t> PID, by 2019</a:t>
                </a:r>
              </a:p>
              <a:p>
                <a:r>
                  <a:rPr lang="en-US" dirty="0"/>
                  <a:t>Fixed target program: 1 cm wide, 1mm thick target at 2.1 m</a:t>
                </a:r>
              </a:p>
              <a:p>
                <a:r>
                  <a:rPr lang="en-US" dirty="0"/>
                  <a:t>At the lowest energies: out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&gt;700</m:t>
                    </m:r>
                  </m:oMath>
                </a14:m>
                <a:r>
                  <a:rPr lang="en-US" dirty="0"/>
                  <a:t> MeV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C87E094A-E429-4B00-BE50-63734E24CE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161091"/>
                <a:ext cx="8350369" cy="3169369"/>
              </a:xfrm>
              <a:blipFill>
                <a:blip r:embed="rId2"/>
                <a:stretch>
                  <a:fillRect l="-511" t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>
            <a:extLst>
              <a:ext uri="{FF2B5EF4-FFF2-40B4-BE49-F238E27FC236}">
                <a16:creationId xmlns:a16="http://schemas.microsoft.com/office/drawing/2014/main" id="{E1F47DA1-D06F-4E74-9D92-19D63DD6C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72FA1D9-2A21-4E47-AB66-1AEFB119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361A2249-FAB3-4F46-80EF-5BF7D90ED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177" y="4166542"/>
            <a:ext cx="2428875" cy="188595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AF72C05-2E3D-45CF-9317-5ED559ABF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672" y="4093757"/>
            <a:ext cx="2166910" cy="195873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DF2446B3-4640-4089-A437-89124DE5E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526" y="4094112"/>
            <a:ext cx="2039327" cy="1958380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10B969DE-0825-4018-8B2C-86ACFD6FED7B}"/>
              </a:ext>
            </a:extLst>
          </p:cNvPr>
          <p:cNvSpPr txBox="1"/>
          <p:nvPr/>
        </p:nvSpPr>
        <p:spPr>
          <a:xfrm>
            <a:off x="6440171" y="4192441"/>
            <a:ext cx="171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a 3.9 GeV event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9FA54ED-624D-4A2D-B7CA-C06AE75FA9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5849" y="1500649"/>
            <a:ext cx="3843008" cy="1880426"/>
          </a:xfrm>
          <a:prstGeom prst="rect">
            <a:avLst/>
          </a:prstGeom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EECBF7EB-DF29-4DC5-A32A-0B16FD540621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5DD8C7A1-4EAD-4F40-8058-2A4FBD304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15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4632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65E617-DE45-48E7-ABF7-B3B739A99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Fixed target Baryochemical Potentials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6ABD4E4-755A-4CF5-BE56-817965EEE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C10EA6E-85D3-4169-8808-A65EA322F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9F499C0-F87E-426C-B2E9-ABC6878E8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Reach down to 3 GeV in center of mass energy!</a:t>
            </a:r>
          </a:p>
        </p:txBody>
      </p:sp>
      <p:graphicFrame>
        <p:nvGraphicFramePr>
          <p:cNvPr id="9" name="Tartalom helye 6">
            <a:extLst>
              <a:ext uri="{FF2B5EF4-FFF2-40B4-BE49-F238E27FC236}">
                <a16:creationId xmlns:a16="http://schemas.microsoft.com/office/drawing/2014/main" id="{735C690E-AA21-4884-9994-AEE77B8585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0118046"/>
              </p:ext>
            </p:extLst>
          </p:nvPr>
        </p:nvGraphicFramePr>
        <p:xfrm>
          <a:off x="1069676" y="1953488"/>
          <a:ext cx="7418715" cy="28063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3743">
                  <a:extLst>
                    <a:ext uri="{9D8B030D-6E8A-4147-A177-3AD203B41FA5}">
                      <a16:colId xmlns:a16="http://schemas.microsoft.com/office/drawing/2014/main" val="3896769898"/>
                    </a:ext>
                  </a:extLst>
                </a:gridCol>
                <a:gridCol w="1483743">
                  <a:extLst>
                    <a:ext uri="{9D8B030D-6E8A-4147-A177-3AD203B41FA5}">
                      <a16:colId xmlns:a16="http://schemas.microsoft.com/office/drawing/2014/main" val="795232730"/>
                    </a:ext>
                  </a:extLst>
                </a:gridCol>
                <a:gridCol w="1783824">
                  <a:extLst>
                    <a:ext uri="{9D8B030D-6E8A-4147-A177-3AD203B41FA5}">
                      <a16:colId xmlns:a16="http://schemas.microsoft.com/office/drawing/2014/main" val="167135697"/>
                    </a:ext>
                  </a:extLst>
                </a:gridCol>
                <a:gridCol w="1183662">
                  <a:extLst>
                    <a:ext uri="{9D8B030D-6E8A-4147-A177-3AD203B41FA5}">
                      <a16:colId xmlns:a16="http://schemas.microsoft.com/office/drawing/2014/main" val="2809609478"/>
                    </a:ext>
                  </a:extLst>
                </a:gridCol>
                <a:gridCol w="1483743">
                  <a:extLst>
                    <a:ext uri="{9D8B030D-6E8A-4147-A177-3AD203B41FA5}">
                      <a16:colId xmlns:a16="http://schemas.microsoft.com/office/drawing/2014/main" val="3980015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 err="1">
                          <a:effectLst/>
                        </a:rPr>
                        <a:t>Collider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Energy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Fixed </a:t>
                      </a:r>
                      <a:r>
                        <a:rPr lang="hu-HU" sz="1800" dirty="0" err="1">
                          <a:effectLst/>
                        </a:rPr>
                        <a:t>Target</a:t>
                      </a:r>
                      <a:r>
                        <a:rPr lang="hu-HU" sz="1800" dirty="0">
                          <a:effectLst/>
                        </a:rPr>
                        <a:t> Coll. </a:t>
                      </a:r>
                      <a:r>
                        <a:rPr lang="hu-HU" sz="1800" dirty="0" err="1">
                          <a:effectLst/>
                        </a:rPr>
                        <a:t>Energy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 err="1">
                          <a:effectLst/>
                        </a:rPr>
                        <a:t>Single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800" dirty="0" err="1">
                          <a:effectLst/>
                        </a:rPr>
                        <a:t>Beam</a:t>
                      </a:r>
                      <a:r>
                        <a:rPr lang="hu-HU" sz="1800" dirty="0">
                          <a:effectLst/>
                        </a:rPr>
                        <a:t> C.M. </a:t>
                      </a:r>
                      <a:r>
                        <a:rPr lang="hu-HU" sz="1800" dirty="0" err="1">
                          <a:effectLst/>
                        </a:rPr>
                        <a:t>Energy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 err="1">
                          <a:effectLst/>
                        </a:rPr>
                        <a:t>Rapidity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 err="1">
                          <a:effectLst/>
                        </a:rPr>
                        <a:t>μ</a:t>
                      </a:r>
                      <a:r>
                        <a:rPr lang="hu-HU" sz="1800" baseline="-25000" dirty="0" err="1">
                          <a:effectLst/>
                        </a:rPr>
                        <a:t>B</a:t>
                      </a:r>
                      <a:r>
                        <a:rPr lang="hu-HU" sz="1800" dirty="0">
                          <a:effectLst/>
                        </a:rPr>
                        <a:t>(</a:t>
                      </a:r>
                      <a:r>
                        <a:rPr lang="hu-HU" sz="1800" dirty="0" err="1">
                          <a:effectLst/>
                        </a:rPr>
                        <a:t>MeV</a:t>
                      </a:r>
                      <a:r>
                        <a:rPr lang="hu-HU" sz="1800" dirty="0">
                          <a:effectLst/>
                        </a:rPr>
                        <a:t>)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110357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62.4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7.7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30.3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2.10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360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420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extLst>
                  <a:ext uri="{0D108BD9-81ED-4DB2-BD59-A6C34878D82A}">
                    <a16:rowId xmlns:a16="http://schemas.microsoft.com/office/drawing/2014/main" val="34269161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39.0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6.2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18.6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1.87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360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487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extLst>
                  <a:ext uri="{0D108BD9-81ED-4DB2-BD59-A6C34878D82A}">
                    <a16:rowId xmlns:a16="http://schemas.microsoft.com/office/drawing/2014/main" val="8137808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27.0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5.2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12.6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1.68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360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541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extLst>
                  <a:ext uri="{0D108BD9-81ED-4DB2-BD59-A6C34878D82A}">
                    <a16:rowId xmlns:a16="http://schemas.microsoft.com/office/drawing/2014/main" val="34550881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19.6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4.5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8.9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1.52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360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589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extLst>
                  <a:ext uri="{0D108BD9-81ED-4DB2-BD59-A6C34878D82A}">
                    <a16:rowId xmlns:a16="http://schemas.microsoft.com/office/drawing/2014/main" val="29907277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14.5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3.9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6.3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1.37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360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633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extLst>
                  <a:ext uri="{0D108BD9-81ED-4DB2-BD59-A6C34878D82A}">
                    <a16:rowId xmlns:a16="http://schemas.microsoft.com/office/drawing/2014/main" val="16484930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11.5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3.5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4.8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1.25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360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666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extLst>
                  <a:ext uri="{0D108BD9-81ED-4DB2-BD59-A6C34878D82A}">
                    <a16:rowId xmlns:a16="http://schemas.microsoft.com/office/drawing/2014/main" val="19944669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9.1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3.2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3.6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1.13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360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699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extLst>
                  <a:ext uri="{0D108BD9-81ED-4DB2-BD59-A6C34878D82A}">
                    <a16:rowId xmlns:a16="http://schemas.microsoft.com/office/drawing/2014/main" val="11133694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7.7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3.0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2.9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1.05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36000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</a:rPr>
                        <a:t>721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504000" marT="0" marB="0" anchor="ctr"/>
                </a:tc>
                <a:extLst>
                  <a:ext uri="{0D108BD9-81ED-4DB2-BD59-A6C34878D82A}">
                    <a16:rowId xmlns:a16="http://schemas.microsoft.com/office/drawing/2014/main" val="4035457141"/>
                  </a:ext>
                </a:extLst>
              </a:tr>
            </a:tbl>
          </a:graphicData>
        </a:graphic>
      </p:graphicFrame>
      <p:sp>
        <p:nvSpPr>
          <p:cNvPr id="8" name="Lekerekített téglalap 7"/>
          <p:cNvSpPr/>
          <p:nvPr/>
        </p:nvSpPr>
        <p:spPr>
          <a:xfrm>
            <a:off x="3208943" y="2845750"/>
            <a:ext cx="367469" cy="2016807"/>
          </a:xfrm>
          <a:prstGeom prst="roundRect">
            <a:avLst/>
          </a:prstGeom>
          <a:solidFill>
            <a:srgbClr val="B71E42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Egyenes összekötő nyíllal 10"/>
          <p:cNvCxnSpPr>
            <a:stCxn id="13" idx="0"/>
            <a:endCxn id="8" idx="2"/>
          </p:cNvCxnSpPr>
          <p:nvPr/>
        </p:nvCxnSpPr>
        <p:spPr>
          <a:xfrm flipV="1">
            <a:off x="3392678" y="4862557"/>
            <a:ext cx="0" cy="753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1523320" y="5616119"/>
            <a:ext cx="3738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Energies</a:t>
            </a:r>
            <a:r>
              <a:rPr lang="hu-HU" dirty="0"/>
              <a:t> </a:t>
            </a:r>
            <a:r>
              <a:rPr lang="hu-HU" dirty="0" err="1"/>
              <a:t>unreachable</a:t>
            </a:r>
            <a:r>
              <a:rPr lang="hu-HU" dirty="0"/>
              <a:t> in </a:t>
            </a:r>
            <a:r>
              <a:rPr lang="hu-HU" dirty="0" err="1"/>
              <a:t>collider</a:t>
            </a:r>
            <a:r>
              <a:rPr lang="hu-HU" dirty="0"/>
              <a:t> </a:t>
            </a:r>
            <a:r>
              <a:rPr lang="hu-HU" dirty="0" err="1"/>
              <a:t>mode</a:t>
            </a:r>
            <a:endParaRPr lang="en-US" dirty="0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18136466-DE10-4042-8402-023CC1CDC981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BES RESULTS      LÉVY HBT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8BAE307-B9BC-4384-A5CB-B50AD1385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16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7278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31B26F-03DD-49B7-B7C7-730E8F882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Future facilities: NICA, FAIR, J-PARC HI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EEFAB6F-0C98-4B38-A014-9F6E6726C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New facilities planned/built</a:t>
            </a:r>
          </a:p>
          <a:p>
            <a:r>
              <a:rPr lang="en-US"/>
              <a:t>NICA: 2020, MPD&amp;BM@N</a:t>
            </a:r>
          </a:p>
          <a:p>
            <a:r>
              <a:rPr lang="en-US"/>
              <a:t>FAIR: 2022, CBM</a:t>
            </a:r>
          </a:p>
          <a:p>
            <a:r>
              <a:rPr lang="en-US"/>
              <a:t>J-PARC HI: 2025, JHITS 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7F6E7A4-A4CC-43CB-9986-C14FE862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3E1450D-1498-4D53-AA28-A7EB0BE9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pic>
        <p:nvPicPr>
          <p:cNvPr id="7" name="Picture 1" descr="NICA_scheme_v_2.1.png">
            <a:extLst>
              <a:ext uri="{FF2B5EF4-FFF2-40B4-BE49-F238E27FC236}">
                <a16:creationId xmlns:a16="http://schemas.microsoft.com/office/drawing/2014/main" id="{DE48CF6B-6E91-4AC8-ADB6-7EF20CF19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92" y="3472882"/>
            <a:ext cx="4532622" cy="2548356"/>
          </a:xfrm>
          <a:prstGeom prst="rect">
            <a:avLst/>
          </a:prstGeom>
        </p:spPr>
      </p:pic>
      <p:pic>
        <p:nvPicPr>
          <p:cNvPr id="8" name="Picture 12" descr="C:\Users\Yury\Documents\Suzdal\BMN.jpg">
            <a:extLst>
              <a:ext uri="{FF2B5EF4-FFF2-40B4-BE49-F238E27FC236}">
                <a16:creationId xmlns:a16="http://schemas.microsoft.com/office/drawing/2014/main" id="{EAC885C7-8404-44E6-8FD4-8E5CD1AA6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0991" y="3472882"/>
            <a:ext cx="1048112" cy="65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0CE8BB8-DBAE-4E18-AF47-F62195C4C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/>
          <a:stretch>
            <a:fillRect/>
          </a:stretch>
        </p:blipFill>
        <p:spPr bwMode="auto">
          <a:xfrm>
            <a:off x="7869940" y="5029200"/>
            <a:ext cx="1213673" cy="99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89FDC1D-66DC-44AA-9F2C-B45227792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72882"/>
            <a:ext cx="4494360" cy="2540291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67335FB9-699C-4EAC-B71C-358BB30B76A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3990" y="5188789"/>
            <a:ext cx="778685" cy="776939"/>
          </a:xfrm>
          <a:prstGeom prst="rect">
            <a:avLst/>
          </a:prstGeom>
        </p:spPr>
      </p:pic>
      <p:pic>
        <p:nvPicPr>
          <p:cNvPr id="15" name="83F60B2C-D9C5-48F3-96B4-2019EB1D1ED2" descr="image001">
            <a:extLst>
              <a:ext uri="{FF2B5EF4-FFF2-40B4-BE49-F238E27FC236}">
                <a16:creationId xmlns:a16="http://schemas.microsoft.com/office/drawing/2014/main" id="{2F37B6DE-D7B1-4C24-9FDB-21693C32B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992" y="1390302"/>
            <a:ext cx="4532622" cy="200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21">
            <a:extLst>
              <a:ext uri="{FF2B5EF4-FFF2-40B4-BE49-F238E27FC236}">
                <a16:creationId xmlns:a16="http://schemas.microsoft.com/office/drawing/2014/main" id="{E2F7325A-3387-4413-BDC8-E0088087D590}"/>
              </a:ext>
            </a:extLst>
          </p:cNvPr>
          <p:cNvSpPr txBox="1"/>
          <p:nvPr/>
        </p:nvSpPr>
        <p:spPr>
          <a:xfrm>
            <a:off x="5031695" y="2811815"/>
            <a:ext cx="1290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phase 1</a:t>
            </a:r>
          </a:p>
          <a:p>
            <a:r>
              <a:rPr lang="en-US" sz="1400">
                <a:solidFill>
                  <a:srgbClr val="D1C9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FAIR phase 2 </a:t>
            </a: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2869D525-B08D-4E15-85D3-D3DCEEDF6492}"/>
              </a:ext>
            </a:extLst>
          </p:cNvPr>
          <p:cNvSpPr txBox="1"/>
          <p:nvPr/>
        </p:nvSpPr>
        <p:spPr>
          <a:xfrm>
            <a:off x="7393619" y="1669914"/>
            <a:ext cx="9300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kern="0">
                <a:solidFill>
                  <a:srgbClr val="9F2936"/>
                </a:solidFill>
                <a:latin typeface="Verdana"/>
                <a:cs typeface="Arial" charset="0"/>
              </a:rPr>
              <a:t>SIS100</a:t>
            </a:r>
            <a:r>
              <a:rPr lang="en-US" sz="900" kern="0">
                <a:solidFill>
                  <a:srgbClr val="9F2936"/>
                </a:solidFill>
                <a:latin typeface="Verdana"/>
                <a:cs typeface="Arial" charset="0"/>
              </a:rPr>
              <a:t>/300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3EB080F2-EE10-41D2-8CC0-046397C3DFAD}"/>
              </a:ext>
            </a:extLst>
          </p:cNvPr>
          <p:cNvSpPr txBox="1"/>
          <p:nvPr/>
        </p:nvSpPr>
        <p:spPr>
          <a:xfrm flipH="1">
            <a:off x="4685436" y="5643841"/>
            <a:ext cx="1032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NICA</a:t>
            </a: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3F84A7D3-DE8D-401D-8B5B-0CA23A3D961C}"/>
              </a:ext>
            </a:extLst>
          </p:cNvPr>
          <p:cNvSpPr txBox="1"/>
          <p:nvPr/>
        </p:nvSpPr>
        <p:spPr>
          <a:xfrm flipH="1">
            <a:off x="1878979" y="3484367"/>
            <a:ext cx="1347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</a:rPr>
              <a:t>J-PARC HI</a:t>
            </a: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29510A6A-E491-46CD-8230-307792CE9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37" y="2437002"/>
            <a:ext cx="1118785" cy="10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églalap 19">
            <a:extLst>
              <a:ext uri="{FF2B5EF4-FFF2-40B4-BE49-F238E27FC236}">
                <a16:creationId xmlns:a16="http://schemas.microsoft.com/office/drawing/2014/main" id="{4F698750-DB87-4E0E-AD81-3797F0BF8BC9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BES RESULTS      LÉVY HBT</a:t>
            </a:r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67CC0C67-1E10-48C4-AB1E-508E37FC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17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54575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32DB1E-5028-49DD-9332-0B7DEE20C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(FUTURE) FacilitIES comparison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EB7584B-0F55-4553-8D26-00418DA9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77E0EC2-F4CC-440F-8535-5ACE2F756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artalom helye 7">
                <a:extLst>
                  <a:ext uri="{FF2B5EF4-FFF2-40B4-BE49-F238E27FC236}">
                    <a16:creationId xmlns:a16="http://schemas.microsoft.com/office/drawing/2014/main" id="{E76D2594-93B8-4845-B98D-4E965F679C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095515"/>
                <a:ext cx="8350369" cy="2793897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Many future facilities and experiments, </a:t>
                </a:r>
                <a:br>
                  <a:rPr lang="en-US"/>
                </a:br>
                <a:r>
                  <a:rPr lang="en-US"/>
                  <a:t>SPS and RHIC already running</a:t>
                </a:r>
              </a:p>
              <a:p>
                <a:r>
                  <a:rPr lang="en-US"/>
                  <a:t>RHIC, NICA: Collider and fixed target</a:t>
                </a:r>
              </a:p>
              <a:p>
                <a:r>
                  <a:rPr lang="en-US"/>
                  <a:t>SPS, FAIR, J-PARC: fixed target</a:t>
                </a:r>
              </a:p>
              <a:p>
                <a:r>
                  <a:rPr lang="en-US"/>
                  <a:t>Energy ranges from 2 to 20 GeV in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endParaRPr lang="en-US"/>
              </a:p>
              <a:p>
                <a:pPr marL="0" indent="0">
                  <a:buNone/>
                </a:pPr>
                <a:r>
                  <a:rPr lang="en-US" sz="1800"/>
                  <a:t>Compilation from Daniel Cebra and Olga Evkidomiv:</a:t>
                </a:r>
              </a:p>
            </p:txBody>
          </p:sp>
        </mc:Choice>
        <mc:Fallback xmlns="">
          <p:sp>
            <p:nvSpPr>
              <p:cNvPr id="8" name="Tartalom helye 7">
                <a:extLst>
                  <a:ext uri="{FF2B5EF4-FFF2-40B4-BE49-F238E27FC236}">
                    <a16:creationId xmlns:a16="http://schemas.microsoft.com/office/drawing/2014/main" id="{E76D2594-93B8-4845-B98D-4E965F679C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095515"/>
                <a:ext cx="8350369" cy="2793897"/>
              </a:xfrm>
              <a:blipFill>
                <a:blip r:embed="rId2"/>
                <a:stretch>
                  <a:fillRect l="-657" t="-218" b="-1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rtalom helye 6">
                <a:extLst>
                  <a:ext uri="{FF2B5EF4-FFF2-40B4-BE49-F238E27FC236}">
                    <a16:creationId xmlns:a16="http://schemas.microsoft.com/office/drawing/2014/main" id="{58001F74-1DAB-4B9D-8DF0-3AC45339727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356194878"/>
                  </p:ext>
                </p:extLst>
              </p:nvPr>
            </p:nvGraphicFramePr>
            <p:xfrm>
              <a:off x="117922" y="3889412"/>
              <a:ext cx="8965692" cy="21476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08622">
                      <a:extLst>
                        <a:ext uri="{9D8B030D-6E8A-4147-A177-3AD203B41FA5}">
                          <a16:colId xmlns:a16="http://schemas.microsoft.com/office/drawing/2014/main" val="1592010956"/>
                        </a:ext>
                      </a:extLst>
                    </a:gridCol>
                    <a:gridCol w="1397800">
                      <a:extLst>
                        <a:ext uri="{9D8B030D-6E8A-4147-A177-3AD203B41FA5}">
                          <a16:colId xmlns:a16="http://schemas.microsoft.com/office/drawing/2014/main" val="1658549310"/>
                        </a:ext>
                      </a:extLst>
                    </a:gridCol>
                    <a:gridCol w="1114743">
                      <a:extLst>
                        <a:ext uri="{9D8B030D-6E8A-4147-A177-3AD203B41FA5}">
                          <a16:colId xmlns:a16="http://schemas.microsoft.com/office/drawing/2014/main" val="1953017240"/>
                        </a:ext>
                      </a:extLst>
                    </a:gridCol>
                    <a:gridCol w="1581509">
                      <a:extLst>
                        <a:ext uri="{9D8B030D-6E8A-4147-A177-3AD203B41FA5}">
                          <a16:colId xmlns:a16="http://schemas.microsoft.com/office/drawing/2014/main" val="309950766"/>
                        </a:ext>
                      </a:extLst>
                    </a:gridCol>
                    <a:gridCol w="1581509">
                      <a:extLst>
                        <a:ext uri="{9D8B030D-6E8A-4147-A177-3AD203B41FA5}">
                          <a16:colId xmlns:a16="http://schemas.microsoft.com/office/drawing/2014/main" val="527326997"/>
                        </a:ext>
                      </a:extLst>
                    </a:gridCol>
                    <a:gridCol w="1581509">
                      <a:extLst>
                        <a:ext uri="{9D8B030D-6E8A-4147-A177-3AD203B41FA5}">
                          <a16:colId xmlns:a16="http://schemas.microsoft.com/office/drawing/2014/main" val="1772452085"/>
                        </a:ext>
                      </a:extLst>
                    </a:gridCol>
                  </a:tblGrid>
                  <a:tr h="495464">
                    <a:tc>
                      <a:txBody>
                        <a:bodyPr/>
                        <a:lstStyle/>
                        <a:p>
                          <a:r>
                            <a:rPr lang="hu-HU" dirty="0" err="1"/>
                            <a:t>Facility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RHIC BES-II &amp; Fixed </a:t>
                          </a:r>
                          <a:r>
                            <a:rPr lang="hu-HU" dirty="0" err="1"/>
                            <a:t>Target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SPS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NICA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FAIR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J-PARC HI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04051140"/>
                      </a:ext>
                    </a:extLst>
                  </a:tr>
                  <a:tr h="351620">
                    <a:tc>
                      <a:txBody>
                        <a:bodyPr/>
                        <a:lstStyle/>
                        <a:p>
                          <a:r>
                            <a:rPr lang="hu-HU" dirty="0" err="1"/>
                            <a:t>Experiment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STAR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NA61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MPD &amp; BM@N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CBM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JHITS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58074200"/>
                      </a:ext>
                    </a:extLst>
                  </a:tr>
                  <a:tr h="274889"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Start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2019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2009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2020-23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2025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2025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45951807"/>
                      </a:ext>
                    </a:extLst>
                  </a:tr>
                  <a:tr h="279823">
                    <a:tc>
                      <a:txBody>
                        <a:bodyPr/>
                        <a:lstStyle/>
                        <a:p>
                          <a:r>
                            <a:rPr lang="hu-HU" dirty="0" err="1"/>
                            <a:t>Energy</a:t>
                          </a:r>
                          <a:r>
                            <a:rPr lang="hu-HU" dirty="0"/>
                            <a:t> (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hu-HU" b="0" i="1" smtClean="0">
                                          <a:latin typeface="Cambria Math" panose="02040503050406030204" pitchFamily="18" charset="0"/>
                                        </a:rPr>
                                        <m:t>𝑁𝑁</m:t>
                                      </m:r>
                                    </m:sub>
                                  </m:sSub>
                                </m:e>
                              </m:rad>
                            </m:oMath>
                          </a14:m>
                          <a:r>
                            <a:rPr lang="hu-HU" dirty="0"/>
                            <a:t>, GeV)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2.9-19.6 GeV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4.9-17.3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2.0-11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2.7-8.2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2.0-6.2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83372789"/>
                      </a:ext>
                    </a:extLst>
                  </a:tr>
                  <a:tr h="274889">
                    <a:tc>
                      <a:txBody>
                        <a:bodyPr/>
                        <a:lstStyle/>
                        <a:p>
                          <a:r>
                            <a:rPr lang="hu-HU" dirty="0" err="1"/>
                            <a:t>Rate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100-1000 Hz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100 Hz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10 kHz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10 MHz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10-100 MHz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9232920"/>
                      </a:ext>
                    </a:extLst>
                  </a:tr>
                  <a:tr h="366519">
                    <a:tc>
                      <a:txBody>
                        <a:bodyPr/>
                        <a:lstStyle/>
                        <a:p>
                          <a:r>
                            <a:rPr lang="hu-HU" dirty="0" err="1"/>
                            <a:t>Physics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sz="1000" dirty="0" err="1"/>
                            <a:t>Critical</a:t>
                          </a:r>
                          <a:r>
                            <a:rPr lang="hu-HU" sz="1000" dirty="0"/>
                            <a:t> </a:t>
                          </a:r>
                          <a:r>
                            <a:rPr lang="hu-HU" sz="1000" dirty="0" err="1"/>
                            <a:t>Point</a:t>
                          </a:r>
                          <a:r>
                            <a:rPr lang="hu-HU" sz="1000" dirty="0"/>
                            <a:t> </a:t>
                          </a:r>
                          <a:br>
                            <a:rPr lang="hu-HU" sz="1000" dirty="0"/>
                          </a:br>
                          <a:r>
                            <a:rPr lang="hu-HU" sz="1000" dirty="0" err="1"/>
                            <a:t>Onset</a:t>
                          </a:r>
                          <a:r>
                            <a:rPr lang="hu-HU" sz="1000" dirty="0"/>
                            <a:t> of </a:t>
                          </a:r>
                          <a:r>
                            <a:rPr lang="hu-HU" sz="1000" dirty="0" err="1"/>
                            <a:t>Deconf</a:t>
                          </a:r>
                          <a:r>
                            <a:rPr lang="hu-HU" sz="1000" dirty="0"/>
                            <a:t>.</a:t>
                          </a:r>
                          <a:endParaRPr lang="en-US" sz="1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sz="1000" dirty="0" err="1"/>
                            <a:t>Critical</a:t>
                          </a:r>
                          <a:r>
                            <a:rPr lang="hu-HU" sz="1000" dirty="0"/>
                            <a:t> </a:t>
                          </a:r>
                          <a:r>
                            <a:rPr lang="hu-HU" sz="1000" dirty="0" err="1"/>
                            <a:t>Point</a:t>
                          </a:r>
                          <a:r>
                            <a:rPr lang="hu-HU" sz="1000" dirty="0"/>
                            <a:t> </a:t>
                          </a:r>
                          <a:br>
                            <a:rPr lang="hu-HU" sz="1000" dirty="0"/>
                          </a:br>
                          <a:r>
                            <a:rPr lang="hu-HU" sz="1000" dirty="0" err="1"/>
                            <a:t>Onset</a:t>
                          </a:r>
                          <a:r>
                            <a:rPr lang="hu-HU" sz="1000" dirty="0"/>
                            <a:t> of </a:t>
                          </a:r>
                          <a:r>
                            <a:rPr lang="hu-HU" sz="1000" dirty="0" err="1"/>
                            <a:t>Deconf</a:t>
                          </a:r>
                          <a:r>
                            <a:rPr lang="hu-HU" sz="1000" dirty="0"/>
                            <a:t>.</a:t>
                          </a:r>
                          <a:endParaRPr lang="en-US" sz="1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sz="1000" dirty="0" err="1"/>
                            <a:t>Onset</a:t>
                          </a:r>
                          <a:r>
                            <a:rPr lang="hu-HU" sz="1000" dirty="0"/>
                            <a:t> of </a:t>
                          </a:r>
                          <a:r>
                            <a:rPr lang="hu-HU" sz="1000" dirty="0" err="1"/>
                            <a:t>Deconfinement</a:t>
                          </a:r>
                          <a:endParaRPr lang="hu-HU" sz="1000" dirty="0"/>
                        </a:p>
                        <a:p>
                          <a:r>
                            <a:rPr lang="hu-HU" sz="1000" dirty="0" err="1"/>
                            <a:t>Compr</a:t>
                          </a:r>
                          <a:r>
                            <a:rPr lang="hu-HU" sz="1000" dirty="0"/>
                            <a:t>. Hadronic </a:t>
                          </a:r>
                          <a:r>
                            <a:rPr lang="hu-HU" sz="1000" dirty="0" err="1"/>
                            <a:t>Matter</a:t>
                          </a:r>
                          <a:endParaRPr lang="en-US" sz="1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Onset</a:t>
                          </a:r>
                          <a:r>
                            <a:rPr kumimoji="0" lang="hu-HU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of </a:t>
                          </a: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Deconfinement</a:t>
                          </a:r>
                          <a:endParaRPr kumimoji="0" lang="hu-HU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Compr</a:t>
                          </a:r>
                          <a:r>
                            <a:rPr kumimoji="0" lang="hu-HU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. Hadronic </a:t>
                          </a: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Matter</a:t>
                          </a:r>
                          <a:endParaRPr kumimoji="0" lang="en-US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Onset</a:t>
                          </a:r>
                          <a:r>
                            <a:rPr kumimoji="0" lang="hu-HU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of </a:t>
                          </a: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Deconfinement</a:t>
                          </a:r>
                          <a:endParaRPr kumimoji="0" lang="hu-HU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Compr</a:t>
                          </a:r>
                          <a:r>
                            <a:rPr kumimoji="0" lang="hu-HU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. Hadronic </a:t>
                          </a: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Matter</a:t>
                          </a:r>
                          <a:endParaRPr kumimoji="0" lang="en-US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8797924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rtalom helye 6">
                <a:extLst>
                  <a:ext uri="{FF2B5EF4-FFF2-40B4-BE49-F238E27FC236}">
                    <a16:creationId xmlns:a16="http://schemas.microsoft.com/office/drawing/2014/main" id="{58001F74-1DAB-4B9D-8DF0-3AC45339727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356194878"/>
                  </p:ext>
                </p:extLst>
              </p:nvPr>
            </p:nvGraphicFramePr>
            <p:xfrm>
              <a:off x="117922" y="3889412"/>
              <a:ext cx="8965692" cy="21476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08622">
                      <a:extLst>
                        <a:ext uri="{9D8B030D-6E8A-4147-A177-3AD203B41FA5}">
                          <a16:colId xmlns:a16="http://schemas.microsoft.com/office/drawing/2014/main" val="1592010956"/>
                        </a:ext>
                      </a:extLst>
                    </a:gridCol>
                    <a:gridCol w="1397800">
                      <a:extLst>
                        <a:ext uri="{9D8B030D-6E8A-4147-A177-3AD203B41FA5}">
                          <a16:colId xmlns:a16="http://schemas.microsoft.com/office/drawing/2014/main" val="1658549310"/>
                        </a:ext>
                      </a:extLst>
                    </a:gridCol>
                    <a:gridCol w="1114743">
                      <a:extLst>
                        <a:ext uri="{9D8B030D-6E8A-4147-A177-3AD203B41FA5}">
                          <a16:colId xmlns:a16="http://schemas.microsoft.com/office/drawing/2014/main" val="1953017240"/>
                        </a:ext>
                      </a:extLst>
                    </a:gridCol>
                    <a:gridCol w="1581509">
                      <a:extLst>
                        <a:ext uri="{9D8B030D-6E8A-4147-A177-3AD203B41FA5}">
                          <a16:colId xmlns:a16="http://schemas.microsoft.com/office/drawing/2014/main" val="309950766"/>
                        </a:ext>
                      </a:extLst>
                    </a:gridCol>
                    <a:gridCol w="1581509">
                      <a:extLst>
                        <a:ext uri="{9D8B030D-6E8A-4147-A177-3AD203B41FA5}">
                          <a16:colId xmlns:a16="http://schemas.microsoft.com/office/drawing/2014/main" val="527326997"/>
                        </a:ext>
                      </a:extLst>
                    </a:gridCol>
                    <a:gridCol w="1581509">
                      <a:extLst>
                        <a:ext uri="{9D8B030D-6E8A-4147-A177-3AD203B41FA5}">
                          <a16:colId xmlns:a16="http://schemas.microsoft.com/office/drawing/2014/main" val="1772452085"/>
                        </a:ext>
                      </a:extLst>
                    </a:gridCol>
                  </a:tblGrid>
                  <a:tr h="502920">
                    <a:tc>
                      <a:txBody>
                        <a:bodyPr/>
                        <a:lstStyle/>
                        <a:p>
                          <a:r>
                            <a:rPr lang="hu-HU" dirty="0" err="1"/>
                            <a:t>Facility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RHIC BES-II &amp; Fixed </a:t>
                          </a:r>
                          <a:r>
                            <a:rPr lang="hu-HU" dirty="0" err="1"/>
                            <a:t>Target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SPS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NICA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FAIR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J-PARC HI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04051140"/>
                      </a:ext>
                    </a:extLst>
                  </a:tr>
                  <a:tr h="351620">
                    <a:tc>
                      <a:txBody>
                        <a:bodyPr/>
                        <a:lstStyle/>
                        <a:p>
                          <a:r>
                            <a:rPr lang="hu-HU" dirty="0" err="1"/>
                            <a:t>Experiment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STAR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NA61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MPD &amp; BM@N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CBM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JHITS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58074200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Start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2019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2009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2020-23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2025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2025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45951807"/>
                      </a:ext>
                    </a:extLst>
                  </a:tr>
                  <a:tr h="3025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56" t="-382000" r="-425267" b="-23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2.9-19.6 GeV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4.9-17.3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2.0-11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2.7-8.2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2.0-6.2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83372789"/>
                      </a:ext>
                    </a:extLst>
                  </a:tr>
                  <a:tr h="297180">
                    <a:tc>
                      <a:txBody>
                        <a:bodyPr/>
                        <a:lstStyle/>
                        <a:p>
                          <a:r>
                            <a:rPr lang="hu-HU" dirty="0" err="1"/>
                            <a:t>Rate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100-1000 Hz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100 Hz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10 kHz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10 MHz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dirty="0"/>
                            <a:t>10-100 MHz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923292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lang="hu-HU" dirty="0" err="1"/>
                            <a:t>Physics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sz="1000" dirty="0" err="1"/>
                            <a:t>Critical</a:t>
                          </a:r>
                          <a:r>
                            <a:rPr lang="hu-HU" sz="1000" dirty="0"/>
                            <a:t> </a:t>
                          </a:r>
                          <a:r>
                            <a:rPr lang="hu-HU" sz="1000" dirty="0" err="1"/>
                            <a:t>Point</a:t>
                          </a:r>
                          <a:r>
                            <a:rPr lang="hu-HU" sz="1000" dirty="0"/>
                            <a:t> </a:t>
                          </a:r>
                          <a:br>
                            <a:rPr lang="hu-HU" sz="1000" dirty="0"/>
                          </a:br>
                          <a:r>
                            <a:rPr lang="hu-HU" sz="1000" dirty="0" err="1"/>
                            <a:t>Onset</a:t>
                          </a:r>
                          <a:r>
                            <a:rPr lang="hu-HU" sz="1000" dirty="0"/>
                            <a:t> of </a:t>
                          </a:r>
                          <a:r>
                            <a:rPr lang="hu-HU" sz="1000" dirty="0" err="1"/>
                            <a:t>Deconf</a:t>
                          </a:r>
                          <a:r>
                            <a:rPr lang="hu-HU" sz="1000" dirty="0"/>
                            <a:t>.</a:t>
                          </a:r>
                          <a:endParaRPr lang="en-US" sz="1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sz="1000" dirty="0" err="1"/>
                            <a:t>Critical</a:t>
                          </a:r>
                          <a:r>
                            <a:rPr lang="hu-HU" sz="1000" dirty="0"/>
                            <a:t> </a:t>
                          </a:r>
                          <a:r>
                            <a:rPr lang="hu-HU" sz="1000" dirty="0" err="1"/>
                            <a:t>Point</a:t>
                          </a:r>
                          <a:r>
                            <a:rPr lang="hu-HU" sz="1000" dirty="0"/>
                            <a:t> </a:t>
                          </a:r>
                          <a:br>
                            <a:rPr lang="hu-HU" sz="1000" dirty="0"/>
                          </a:br>
                          <a:r>
                            <a:rPr lang="hu-HU" sz="1000" dirty="0" err="1"/>
                            <a:t>Onset</a:t>
                          </a:r>
                          <a:r>
                            <a:rPr lang="hu-HU" sz="1000" dirty="0"/>
                            <a:t> of </a:t>
                          </a:r>
                          <a:r>
                            <a:rPr lang="hu-HU" sz="1000" dirty="0" err="1"/>
                            <a:t>Deconf</a:t>
                          </a:r>
                          <a:r>
                            <a:rPr lang="hu-HU" sz="1000" dirty="0"/>
                            <a:t>.</a:t>
                          </a:r>
                          <a:endParaRPr lang="en-US" sz="1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hu-HU" sz="1000" dirty="0" err="1"/>
                            <a:t>Onset</a:t>
                          </a:r>
                          <a:r>
                            <a:rPr lang="hu-HU" sz="1000" dirty="0"/>
                            <a:t> of </a:t>
                          </a:r>
                          <a:r>
                            <a:rPr lang="hu-HU" sz="1000" dirty="0" err="1"/>
                            <a:t>Deconfinement</a:t>
                          </a:r>
                          <a:endParaRPr lang="hu-HU" sz="1000" dirty="0"/>
                        </a:p>
                        <a:p>
                          <a:r>
                            <a:rPr lang="hu-HU" sz="1000" dirty="0" err="1"/>
                            <a:t>Compr</a:t>
                          </a:r>
                          <a:r>
                            <a:rPr lang="hu-HU" sz="1000" dirty="0"/>
                            <a:t>. Hadronic </a:t>
                          </a:r>
                          <a:r>
                            <a:rPr lang="hu-HU" sz="1000" dirty="0" err="1"/>
                            <a:t>Matter</a:t>
                          </a:r>
                          <a:endParaRPr lang="en-US" sz="1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Onset</a:t>
                          </a:r>
                          <a:r>
                            <a:rPr kumimoji="0" lang="hu-HU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of </a:t>
                          </a: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Deconfinement</a:t>
                          </a:r>
                          <a:endParaRPr kumimoji="0" lang="hu-HU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Compr</a:t>
                          </a:r>
                          <a:r>
                            <a:rPr kumimoji="0" lang="hu-HU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. Hadronic </a:t>
                          </a: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Matter</a:t>
                          </a:r>
                          <a:endParaRPr kumimoji="0" lang="en-US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Onset</a:t>
                          </a:r>
                          <a:r>
                            <a:rPr kumimoji="0" lang="hu-HU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of </a:t>
                          </a: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Deconfinement</a:t>
                          </a:r>
                          <a:endParaRPr kumimoji="0" lang="hu-HU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Compr</a:t>
                          </a:r>
                          <a:r>
                            <a:rPr kumimoji="0" lang="hu-HU" sz="1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. Hadronic </a:t>
                          </a:r>
                          <a:r>
                            <a:rPr kumimoji="0" lang="hu-HU" sz="10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Matter</a:t>
                          </a:r>
                          <a:endParaRPr kumimoji="0" lang="en-US" sz="1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8797924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Kép 9">
            <a:extLst>
              <a:ext uri="{FF2B5EF4-FFF2-40B4-BE49-F238E27FC236}">
                <a16:creationId xmlns:a16="http://schemas.microsoft.com/office/drawing/2014/main" id="{D3CFA8E4-E1C5-4AD1-8041-917F5C4D6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214" y="1177526"/>
            <a:ext cx="3085400" cy="2633985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CACF1F9D-810D-483D-960A-6B25B460C956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BES RESULTS      LÉVY HBT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F72488B-42F5-427D-B267-566D876D5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18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1067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1443490" y="798973"/>
            <a:ext cx="7105287" cy="1866589"/>
          </a:xfrm>
        </p:spPr>
        <p:txBody>
          <a:bodyPr/>
          <a:lstStyle/>
          <a:p>
            <a:r>
              <a:rPr lang="en-US"/>
              <a:t>Basic sQGP observations</a:t>
            </a:r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>
          <a:xfrm>
            <a:off x="1443491" y="2950234"/>
            <a:ext cx="6571341" cy="2775448"/>
          </a:xfrm>
        </p:spPr>
        <p:txBody>
          <a:bodyPr>
            <a:normAutofit/>
          </a:bodyPr>
          <a:lstStyle/>
          <a:p>
            <a:r>
              <a:rPr lang="en-US" dirty="0"/>
              <a:t>Nuclear modification</a:t>
            </a:r>
          </a:p>
          <a:p>
            <a:r>
              <a:rPr lang="en-US" dirty="0"/>
              <a:t>Elliptic flow</a:t>
            </a:r>
          </a:p>
          <a:p>
            <a:r>
              <a:rPr lang="en-US" dirty="0"/>
              <a:t>Direct photons</a:t>
            </a:r>
          </a:p>
          <a:p>
            <a:r>
              <a:rPr lang="en-US" dirty="0"/>
              <a:t>Heavy flavor</a:t>
            </a:r>
          </a:p>
          <a:p>
            <a:r>
              <a:rPr lang="en-US" dirty="0"/>
              <a:t>Bose-Einstein correlations</a:t>
            </a:r>
            <a:endParaRPr lang="hu-HU" dirty="0"/>
          </a:p>
          <a:p>
            <a:r>
              <a:rPr lang="hu-HU" dirty="0" err="1"/>
              <a:t>Critical</a:t>
            </a:r>
            <a:r>
              <a:rPr lang="hu-HU" dirty="0"/>
              <a:t> </a:t>
            </a:r>
            <a:r>
              <a:rPr lang="hu-HU" dirty="0" err="1"/>
              <a:t>point</a:t>
            </a:r>
            <a:r>
              <a:rPr lang="hu-HU" dirty="0"/>
              <a:t> </a:t>
            </a:r>
            <a:r>
              <a:rPr lang="hu-HU" dirty="0" err="1"/>
              <a:t>observables</a:t>
            </a:r>
            <a:endParaRPr lang="en-US" dirty="0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C45F21A2-723D-42C5-90E1-54F10AD25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FCBF50D7-470A-41FC-BB84-A7A22EF7F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B7670A7F-E5A9-4540-B56F-E7C978F9B56C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LÉVY HBT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D5B568B2-A466-4E50-9F6C-AB6F04C2E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noProof="0" smtClean="0"/>
              <a:t>19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43451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Content of this talk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246" y="1247351"/>
            <a:ext cx="8350369" cy="493435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The Big Bang and the Little Bangs in the lab</a:t>
            </a:r>
          </a:p>
          <a:p>
            <a:pPr lvl="1"/>
            <a:r>
              <a:rPr lang="en-US" dirty="0"/>
              <a:t>Phase map of QCD and the experimental control parameters</a:t>
            </a:r>
          </a:p>
          <a:p>
            <a:pPr lvl="1"/>
            <a:r>
              <a:rPr lang="en-US" dirty="0"/>
              <a:t>High energy physics facilities, experiments</a:t>
            </a:r>
          </a:p>
          <a:p>
            <a:r>
              <a:rPr lang="en-US" dirty="0"/>
              <a:t> BASIC OBSERVATIONS</a:t>
            </a:r>
          </a:p>
          <a:p>
            <a:pPr lvl="1"/>
            <a:r>
              <a:rPr lang="en-US" dirty="0"/>
              <a:t>Nuclear modification, flow, thermal photons, heavy flavor, HBT, fluctuations</a:t>
            </a:r>
          </a:p>
          <a:p>
            <a:r>
              <a:rPr lang="en-US" dirty="0"/>
              <a:t>RECENT BES RESULTS FROM RHIC</a:t>
            </a:r>
          </a:p>
          <a:p>
            <a:pPr lvl="1"/>
            <a:r>
              <a:rPr lang="en-US" dirty="0"/>
              <a:t>Freeze-out curve known</a:t>
            </a:r>
          </a:p>
          <a:p>
            <a:pPr lvl="1"/>
            <a:r>
              <a:rPr lang="en-US" dirty="0"/>
              <a:t>Nuclear modification, flow, thermal photons, heavy flavor behavior</a:t>
            </a:r>
          </a:p>
          <a:p>
            <a:pPr lvl="1"/>
            <a:r>
              <a:rPr lang="hu-HU" dirty="0" err="1"/>
              <a:t>Correlations</a:t>
            </a:r>
            <a:r>
              <a:rPr lang="hu-HU" dirty="0"/>
              <a:t>: </a:t>
            </a:r>
            <a:r>
              <a:rPr lang="hu-HU" dirty="0" err="1"/>
              <a:t>finite</a:t>
            </a:r>
            <a:r>
              <a:rPr lang="hu-HU" dirty="0"/>
              <a:t> </a:t>
            </a:r>
            <a:r>
              <a:rPr lang="hu-HU" dirty="0" err="1"/>
              <a:t>size</a:t>
            </a:r>
            <a:r>
              <a:rPr lang="hu-HU" dirty="0"/>
              <a:t> </a:t>
            </a:r>
            <a:r>
              <a:rPr lang="en-US" dirty="0"/>
              <a:t>scaling in HBT measurements</a:t>
            </a:r>
            <a:r>
              <a:rPr lang="hu-HU" dirty="0"/>
              <a:t>, </a:t>
            </a:r>
            <a:r>
              <a:rPr lang="hu-HU" dirty="0" err="1"/>
              <a:t>intermittency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SPS</a:t>
            </a:r>
            <a:endParaRPr lang="en-US" dirty="0"/>
          </a:p>
          <a:p>
            <a:r>
              <a:rPr lang="en-US" dirty="0"/>
              <a:t>LÉVY HBT</a:t>
            </a:r>
          </a:p>
          <a:p>
            <a:pPr lvl="1"/>
            <a:r>
              <a:rPr lang="en-US" dirty="0"/>
              <a:t>Search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en-US" dirty="0"/>
              <a:t>and characterization of the Critical </a:t>
            </a:r>
            <a:r>
              <a:rPr lang="en-US" dirty="0" err="1"/>
              <a:t>EndPoint</a:t>
            </a:r>
            <a:r>
              <a:rPr lang="en-US" dirty="0"/>
              <a:t> (if any)</a:t>
            </a:r>
          </a:p>
        </p:txBody>
      </p:sp>
      <p:sp>
        <p:nvSpPr>
          <p:cNvPr id="8" name="Dátum helye 7">
            <a:extLst>
              <a:ext uri="{FF2B5EF4-FFF2-40B4-BE49-F238E27FC236}">
                <a16:creationId xmlns:a16="http://schemas.microsoft.com/office/drawing/2014/main" id="{FB210626-7104-4D3C-A5F5-64605A1B8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8955FCE2-0534-473E-8AA7-730E8217F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E9936F3D-9EBD-47EB-AFE1-0448F7DB7712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BES RESULTS      LÉVY HBT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037B7C3-B629-4CAD-8EB8-C58FA49A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2307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02E935-87AD-4985-9704-20770F801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QGP signatures Expectations, 1996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8F400C39-AD2F-414B-B621-999C5B3475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Critical energy density: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fm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/>
                  <a:t>, 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170 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endParaRPr lang="en-US"/>
              </a:p>
              <a:p>
                <a:r>
                  <a:rPr lang="en-US"/>
                  <a:t>Some observed, some not…</a:t>
                </a:r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pPr marL="0" indent="0" algn="ctr">
                  <a:buNone/>
                </a:pPr>
                <a:r>
                  <a:rPr lang="en-US" sz="1400"/>
                  <a:t>J. Harris &amp; B. Mueller, „The Search for the QGP”, Ann.Rev.Nucl.Part.Sci. 46 (1996) 71 [hep-ph/9602235]</a:t>
                </a:r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8F400C39-AD2F-414B-B621-999C5B3475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7" t="-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Kép 6">
            <a:extLst>
              <a:ext uri="{FF2B5EF4-FFF2-40B4-BE49-F238E27FC236}">
                <a16:creationId xmlns:a16="http://schemas.microsoft.com/office/drawing/2014/main" id="{714088F2-E96A-4C90-A064-8CBBE36A5B9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2325149"/>
            <a:ext cx="9144000" cy="2863308"/>
          </a:xfrm>
          <a:prstGeom prst="rect">
            <a:avLst/>
          </a:prstGeom>
        </p:spPr>
      </p:pic>
      <p:sp>
        <p:nvSpPr>
          <p:cNvPr id="9" name="Dátum helye 8">
            <a:extLst>
              <a:ext uri="{FF2B5EF4-FFF2-40B4-BE49-F238E27FC236}">
                <a16:creationId xmlns:a16="http://schemas.microsoft.com/office/drawing/2014/main" id="{935B0699-3C21-4670-94F9-B65B7651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10" name="Élőláb helye 9">
            <a:extLst>
              <a:ext uri="{FF2B5EF4-FFF2-40B4-BE49-F238E27FC236}">
                <a16:creationId xmlns:a16="http://schemas.microsoft.com/office/drawing/2014/main" id="{2FC71240-BDCD-4423-A9E1-A10B435E1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B8428E56-38C7-4381-AFC3-9F5A7D7EBC27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LÉVY HBT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FA34772-64E1-4254-95C4-ABE55755B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20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45986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350603" y="1511077"/>
            <a:ext cx="812322" cy="17526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7350603" y="1536955"/>
            <a:ext cx="792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7349169" y="3237799"/>
            <a:ext cx="792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3246" y="588856"/>
            <a:ext cx="8410754" cy="498031"/>
          </a:xfrm>
        </p:spPr>
        <p:txBody>
          <a:bodyPr>
            <a:normAutofit fontScale="90000"/>
          </a:bodyPr>
          <a:lstStyle/>
          <a:p>
            <a:r>
              <a:rPr lang="en-US" dirty="0"/>
              <a:t>Nuclear modification</a:t>
            </a:r>
            <a:r>
              <a:rPr lang="hu-HU" dirty="0"/>
              <a:t>: </a:t>
            </a:r>
            <a:r>
              <a:rPr lang="hu-HU" dirty="0" err="1"/>
              <a:t>tomography</a:t>
            </a:r>
            <a:r>
              <a:rPr lang="hu-HU" dirty="0"/>
              <a:t>!</a:t>
            </a:r>
            <a:endParaRPr lang="en-US" dirty="0"/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7231273" y="1511077"/>
            <a:ext cx="228600" cy="1752600"/>
          </a:xfrm>
          <a:prstGeom prst="ellipse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8027777" y="1511077"/>
            <a:ext cx="228600" cy="1752600"/>
          </a:xfrm>
          <a:prstGeom prst="ellipse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04070" y="1511077"/>
            <a:ext cx="177003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 err="1">
                <a:solidFill>
                  <a:srgbClr val="FF0000"/>
                </a:solidFill>
              </a:rPr>
              <a:t>proton+proton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6802017" y="1079277"/>
            <a:ext cx="188045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 err="1">
                <a:solidFill>
                  <a:srgbClr val="F63B00"/>
                </a:solidFill>
              </a:rPr>
              <a:t>nucleus+nucleus</a:t>
            </a:r>
            <a:endParaRPr lang="en-US" sz="2000" dirty="0">
              <a:solidFill>
                <a:srgbClr val="F63B00"/>
              </a:solidFill>
            </a:endParaRPr>
          </a:p>
        </p:txBody>
      </p: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7231273" y="1625377"/>
            <a:ext cx="228600" cy="1447800"/>
            <a:chOff x="2208" y="1008"/>
            <a:chExt cx="144" cy="912"/>
          </a:xfrm>
        </p:grpSpPr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2208" y="1008"/>
              <a:ext cx="144" cy="624"/>
              <a:chOff x="2304" y="1008"/>
              <a:chExt cx="144" cy="624"/>
            </a:xfrm>
          </p:grpSpPr>
          <p:sp>
            <p:nvSpPr>
              <p:cNvPr id="23" name="Oval 17"/>
              <p:cNvSpPr>
                <a:spLocks noChangeArrowheads="1"/>
              </p:cNvSpPr>
              <p:nvPr/>
            </p:nvSpPr>
            <p:spPr bwMode="auto">
              <a:xfrm>
                <a:off x="2352" y="148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4" name="Oval 18"/>
              <p:cNvSpPr>
                <a:spLocks noChangeArrowheads="1"/>
              </p:cNvSpPr>
              <p:nvPr/>
            </p:nvSpPr>
            <p:spPr bwMode="auto">
              <a:xfrm>
                <a:off x="2304" y="153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5" name="Oval 19"/>
              <p:cNvSpPr>
                <a:spLocks noChangeArrowheads="1"/>
              </p:cNvSpPr>
              <p:nvPr/>
            </p:nvSpPr>
            <p:spPr bwMode="auto">
              <a:xfrm>
                <a:off x="2304" y="100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6" name="Oval 20"/>
              <p:cNvSpPr>
                <a:spLocks noChangeArrowheads="1"/>
              </p:cNvSpPr>
              <p:nvPr/>
            </p:nvSpPr>
            <p:spPr bwMode="auto">
              <a:xfrm>
                <a:off x="2352" y="105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7" name="Oval 21"/>
              <p:cNvSpPr>
                <a:spLocks noChangeArrowheads="1"/>
              </p:cNvSpPr>
              <p:nvPr/>
            </p:nvSpPr>
            <p:spPr bwMode="auto">
              <a:xfrm>
                <a:off x="2304" y="110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8" name="Oval 22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auto">
            <a:xfrm flipV="1">
              <a:off x="2256" y="1344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Oval 24"/>
            <p:cNvSpPr>
              <a:spLocks noChangeArrowheads="1"/>
            </p:cNvSpPr>
            <p:nvPr/>
          </p:nvSpPr>
          <p:spPr bwMode="auto">
            <a:xfrm flipV="1">
              <a:off x="2208" y="1296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Oval 25"/>
            <p:cNvSpPr>
              <a:spLocks noChangeArrowheads="1"/>
            </p:cNvSpPr>
            <p:nvPr/>
          </p:nvSpPr>
          <p:spPr bwMode="auto">
            <a:xfrm flipV="1">
              <a:off x="2208" y="1824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" name="Oval 26"/>
            <p:cNvSpPr>
              <a:spLocks noChangeArrowheads="1"/>
            </p:cNvSpPr>
            <p:nvPr/>
          </p:nvSpPr>
          <p:spPr bwMode="auto">
            <a:xfrm flipV="1">
              <a:off x="2256" y="1776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1" name="Oval 27"/>
            <p:cNvSpPr>
              <a:spLocks noChangeArrowheads="1"/>
            </p:cNvSpPr>
            <p:nvPr/>
          </p:nvSpPr>
          <p:spPr bwMode="auto">
            <a:xfrm flipV="1">
              <a:off x="2208" y="1728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2" name="Oval 28"/>
            <p:cNvSpPr>
              <a:spLocks noChangeArrowheads="1"/>
            </p:cNvSpPr>
            <p:nvPr/>
          </p:nvSpPr>
          <p:spPr bwMode="auto">
            <a:xfrm flipV="1">
              <a:off x="2256" y="1632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9" name="Group 29"/>
          <p:cNvGrpSpPr>
            <a:grpSpLocks/>
          </p:cNvGrpSpPr>
          <p:nvPr/>
        </p:nvGrpSpPr>
        <p:grpSpPr bwMode="auto">
          <a:xfrm>
            <a:off x="8027777" y="1625377"/>
            <a:ext cx="228600" cy="1447800"/>
            <a:chOff x="2208" y="1008"/>
            <a:chExt cx="144" cy="912"/>
          </a:xfrm>
        </p:grpSpPr>
        <p:grpSp>
          <p:nvGrpSpPr>
            <p:cNvPr id="30" name="Group 30"/>
            <p:cNvGrpSpPr>
              <a:grpSpLocks/>
            </p:cNvGrpSpPr>
            <p:nvPr/>
          </p:nvGrpSpPr>
          <p:grpSpPr bwMode="auto">
            <a:xfrm>
              <a:off x="2208" y="1008"/>
              <a:ext cx="144" cy="624"/>
              <a:chOff x="2304" y="1008"/>
              <a:chExt cx="144" cy="624"/>
            </a:xfrm>
          </p:grpSpPr>
          <p:sp>
            <p:nvSpPr>
              <p:cNvPr id="37" name="Oval 31"/>
              <p:cNvSpPr>
                <a:spLocks noChangeArrowheads="1"/>
              </p:cNvSpPr>
              <p:nvPr/>
            </p:nvSpPr>
            <p:spPr bwMode="auto">
              <a:xfrm>
                <a:off x="2352" y="148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8" name="Oval 32"/>
              <p:cNvSpPr>
                <a:spLocks noChangeArrowheads="1"/>
              </p:cNvSpPr>
              <p:nvPr/>
            </p:nvSpPr>
            <p:spPr bwMode="auto">
              <a:xfrm>
                <a:off x="2304" y="153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9" name="Oval 33"/>
              <p:cNvSpPr>
                <a:spLocks noChangeArrowheads="1"/>
              </p:cNvSpPr>
              <p:nvPr/>
            </p:nvSpPr>
            <p:spPr bwMode="auto">
              <a:xfrm>
                <a:off x="2304" y="100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0" name="Oval 34"/>
              <p:cNvSpPr>
                <a:spLocks noChangeArrowheads="1"/>
              </p:cNvSpPr>
              <p:nvPr/>
            </p:nvSpPr>
            <p:spPr bwMode="auto">
              <a:xfrm>
                <a:off x="2352" y="105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" name="Oval 35"/>
              <p:cNvSpPr>
                <a:spLocks noChangeArrowheads="1"/>
              </p:cNvSpPr>
              <p:nvPr/>
            </p:nvSpPr>
            <p:spPr bwMode="auto">
              <a:xfrm>
                <a:off x="2304" y="110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2" name="Oval 36"/>
              <p:cNvSpPr>
                <a:spLocks noChangeArrowheads="1"/>
              </p:cNvSpPr>
              <p:nvPr/>
            </p:nvSpPr>
            <p:spPr bwMode="auto">
              <a:xfrm>
                <a:off x="2352" y="120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31" name="Oval 37"/>
            <p:cNvSpPr>
              <a:spLocks noChangeArrowheads="1"/>
            </p:cNvSpPr>
            <p:nvPr/>
          </p:nvSpPr>
          <p:spPr bwMode="auto">
            <a:xfrm flipV="1">
              <a:off x="2256" y="1344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" name="Oval 38"/>
            <p:cNvSpPr>
              <a:spLocks noChangeArrowheads="1"/>
            </p:cNvSpPr>
            <p:nvPr/>
          </p:nvSpPr>
          <p:spPr bwMode="auto">
            <a:xfrm flipV="1">
              <a:off x="2208" y="1296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" name="Oval 39"/>
            <p:cNvSpPr>
              <a:spLocks noChangeArrowheads="1"/>
            </p:cNvSpPr>
            <p:nvPr/>
          </p:nvSpPr>
          <p:spPr bwMode="auto">
            <a:xfrm flipV="1">
              <a:off x="2208" y="1824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4" name="Oval 40"/>
            <p:cNvSpPr>
              <a:spLocks noChangeArrowheads="1"/>
            </p:cNvSpPr>
            <p:nvPr/>
          </p:nvSpPr>
          <p:spPr bwMode="auto">
            <a:xfrm flipV="1">
              <a:off x="2256" y="1776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" name="Oval 41"/>
            <p:cNvSpPr>
              <a:spLocks noChangeArrowheads="1"/>
            </p:cNvSpPr>
            <p:nvPr/>
          </p:nvSpPr>
          <p:spPr bwMode="auto">
            <a:xfrm flipV="1">
              <a:off x="2208" y="1728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6" name="Oval 42"/>
            <p:cNvSpPr>
              <a:spLocks noChangeArrowheads="1"/>
            </p:cNvSpPr>
            <p:nvPr/>
          </p:nvSpPr>
          <p:spPr bwMode="auto">
            <a:xfrm flipV="1">
              <a:off x="2256" y="1632"/>
              <a:ext cx="96" cy="96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43" name="Oval 43"/>
          <p:cNvSpPr>
            <a:spLocks noChangeArrowheads="1"/>
          </p:cNvSpPr>
          <p:nvPr/>
        </p:nvSpPr>
        <p:spPr bwMode="auto">
          <a:xfrm>
            <a:off x="1219200" y="2181002"/>
            <a:ext cx="228600" cy="2286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4" name="Oval 44"/>
          <p:cNvSpPr>
            <a:spLocks noChangeArrowheads="1"/>
          </p:cNvSpPr>
          <p:nvPr/>
        </p:nvSpPr>
        <p:spPr bwMode="auto">
          <a:xfrm>
            <a:off x="1676400" y="2181002"/>
            <a:ext cx="228600" cy="2286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5" name="Line 45"/>
          <p:cNvSpPr>
            <a:spLocks noChangeShapeType="1"/>
          </p:cNvSpPr>
          <p:nvPr/>
        </p:nvSpPr>
        <p:spPr bwMode="auto">
          <a:xfrm>
            <a:off x="611188" y="2303239"/>
            <a:ext cx="533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6" name="Line 46"/>
          <p:cNvSpPr>
            <a:spLocks noChangeShapeType="1"/>
          </p:cNvSpPr>
          <p:nvPr/>
        </p:nvSpPr>
        <p:spPr bwMode="auto">
          <a:xfrm flipH="1">
            <a:off x="1979613" y="2303239"/>
            <a:ext cx="533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7" name="Text Box 47"/>
          <p:cNvSpPr txBox="1">
            <a:spLocks noChangeArrowheads="1"/>
          </p:cNvSpPr>
          <p:nvPr/>
        </p:nvSpPr>
        <p:spPr bwMode="auto">
          <a:xfrm>
            <a:off x="2339975" y="1869852"/>
            <a:ext cx="4510088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800" dirty="0"/>
              <a:t>Simply just more?</a:t>
            </a:r>
          </a:p>
          <a:p>
            <a:pPr algn="ctr" eaLnBrk="0" hangingPunct="0"/>
            <a:r>
              <a:rPr lang="en-US" sz="2800" dirty="0"/>
              <a:t>A+A = many </a:t>
            </a:r>
            <a:r>
              <a:rPr lang="en-US" sz="2800" dirty="0" err="1"/>
              <a:t>p+p</a:t>
            </a:r>
            <a:r>
              <a:rPr lang="en-US" sz="2800" dirty="0"/>
              <a:t>?</a:t>
            </a:r>
          </a:p>
        </p:txBody>
      </p:sp>
      <p:sp>
        <p:nvSpPr>
          <p:cNvPr id="48" name="Line 59"/>
          <p:cNvSpPr>
            <a:spLocks noChangeShapeType="1"/>
          </p:cNvSpPr>
          <p:nvPr/>
        </p:nvSpPr>
        <p:spPr bwMode="auto">
          <a:xfrm>
            <a:off x="6640513" y="2303239"/>
            <a:ext cx="533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" name="Line 60"/>
          <p:cNvSpPr>
            <a:spLocks noChangeShapeType="1"/>
          </p:cNvSpPr>
          <p:nvPr/>
        </p:nvSpPr>
        <p:spPr bwMode="auto">
          <a:xfrm flipH="1">
            <a:off x="8316913" y="2303239"/>
            <a:ext cx="533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50" name="Group 66"/>
          <p:cNvGrpSpPr>
            <a:grpSpLocks/>
          </p:cNvGrpSpPr>
          <p:nvPr/>
        </p:nvGrpSpPr>
        <p:grpSpPr bwMode="auto">
          <a:xfrm>
            <a:off x="108966" y="3743102"/>
            <a:ext cx="8999538" cy="1481137"/>
            <a:chOff x="-133" y="2387"/>
            <a:chExt cx="5669" cy="933"/>
          </a:xfrm>
        </p:grpSpPr>
        <p:sp>
          <p:nvSpPr>
            <p:cNvPr id="51" name="AutoShape 49"/>
            <p:cNvSpPr>
              <a:spLocks noChangeArrowheads="1"/>
            </p:cNvSpPr>
            <p:nvPr/>
          </p:nvSpPr>
          <p:spPr bwMode="auto">
            <a:xfrm flipH="1" flipV="1">
              <a:off x="2018" y="2387"/>
              <a:ext cx="2112" cy="368"/>
            </a:xfrm>
            <a:prstGeom prst="wedgeRoundRectCallout">
              <a:avLst>
                <a:gd name="adj1" fmla="val -55495"/>
                <a:gd name="adj2" fmla="val 187500"/>
                <a:gd name="adj3" fmla="val 16667"/>
              </a:avLst>
            </a:prstGeom>
            <a:solidFill>
              <a:schemeClr val="tx2"/>
            </a:solidFill>
            <a:ln w="57150" algn="ctr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rot="10800000" anchor="ctr"/>
            <a:lstStyle/>
            <a:p>
              <a:pPr algn="ctr" eaLnBrk="0" hangingPunct="0"/>
              <a:endParaRPr lang="en-US" sz="2000" i="1" dirty="0">
                <a:solidFill>
                  <a:srgbClr val="F63B00"/>
                </a:solidFill>
              </a:endParaRPr>
            </a:p>
          </p:txBody>
        </p:sp>
        <p:sp>
          <p:nvSpPr>
            <p:cNvPr id="52" name="Rectangle 50"/>
            <p:cNvSpPr>
              <a:spLocks noChangeArrowheads="1"/>
            </p:cNvSpPr>
            <p:nvPr/>
          </p:nvSpPr>
          <p:spPr bwMode="auto">
            <a:xfrm>
              <a:off x="2074" y="2449"/>
              <a:ext cx="2021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hu-HU" sz="2000" dirty="0" err="1">
                  <a:solidFill>
                    <a:srgbClr val="F63B00"/>
                  </a:solidFill>
                </a:rPr>
                <a:t>High</a:t>
              </a:r>
              <a:r>
                <a:rPr lang="hu-HU" sz="2000" dirty="0">
                  <a:solidFill>
                    <a:srgbClr val="F63B00"/>
                  </a:solidFill>
                </a:rPr>
                <a:t> </a:t>
              </a:r>
              <a:r>
                <a:rPr lang="hu-HU" sz="2000" dirty="0" err="1">
                  <a:solidFill>
                    <a:srgbClr val="F63B00"/>
                  </a:solidFill>
                </a:rPr>
                <a:t>p</a:t>
              </a:r>
              <a:r>
                <a:rPr lang="hu-HU" sz="2000" baseline="-25000" dirty="0" err="1">
                  <a:solidFill>
                    <a:srgbClr val="F63B00"/>
                  </a:solidFill>
                </a:rPr>
                <a:t>T</a:t>
              </a:r>
              <a:r>
                <a:rPr lang="hu-HU" sz="2000" dirty="0">
                  <a:solidFill>
                    <a:srgbClr val="F63B00"/>
                  </a:solidFill>
                </a:rPr>
                <a:t> p</a:t>
              </a:r>
              <a:r>
                <a:rPr lang="en-US" sz="2000" dirty="0">
                  <a:solidFill>
                    <a:srgbClr val="F63B00"/>
                  </a:solidFill>
                </a:rPr>
                <a:t>article yield in A+A</a:t>
              </a:r>
            </a:p>
          </p:txBody>
        </p:sp>
        <p:sp>
          <p:nvSpPr>
            <p:cNvPr id="53" name="Line 51"/>
            <p:cNvSpPr>
              <a:spLocks noChangeShapeType="1"/>
            </p:cNvSpPr>
            <p:nvPr/>
          </p:nvSpPr>
          <p:spPr bwMode="auto">
            <a:xfrm>
              <a:off x="975" y="2841"/>
              <a:ext cx="453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4" name="AutoShape 52"/>
            <p:cNvSpPr>
              <a:spLocks noChangeArrowheads="1"/>
            </p:cNvSpPr>
            <p:nvPr/>
          </p:nvSpPr>
          <p:spPr bwMode="auto">
            <a:xfrm flipV="1">
              <a:off x="1008" y="2947"/>
              <a:ext cx="2112" cy="348"/>
            </a:xfrm>
            <a:prstGeom prst="wedgeRoundRectCallout">
              <a:avLst>
                <a:gd name="adj1" fmla="val -46310"/>
                <a:gd name="adj2" fmla="val 375861"/>
                <a:gd name="adj3" fmla="val 16667"/>
              </a:avLst>
            </a:prstGeom>
            <a:solidFill>
              <a:schemeClr val="tx2"/>
            </a:solidFill>
            <a:ln w="57150" algn="ctr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rot="10800000" anchor="ctr"/>
            <a:lstStyle/>
            <a:p>
              <a:pPr algn="ctr" eaLnBrk="0" hangingPunct="0"/>
              <a:endParaRPr lang="en-US" sz="2000" i="1" dirty="0">
                <a:solidFill>
                  <a:srgbClr val="F63B00"/>
                </a:solidFill>
              </a:endParaRPr>
            </a:p>
          </p:txBody>
        </p:sp>
        <p:sp>
          <p:nvSpPr>
            <p:cNvPr id="55" name="Rectangle 53"/>
            <p:cNvSpPr>
              <a:spLocks noChangeArrowheads="1"/>
            </p:cNvSpPr>
            <p:nvPr/>
          </p:nvSpPr>
          <p:spPr bwMode="auto">
            <a:xfrm>
              <a:off x="1034" y="2993"/>
              <a:ext cx="1949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hu-HU" sz="2000" dirty="0" err="1">
                  <a:solidFill>
                    <a:srgbClr val="F63B00"/>
                  </a:solidFill>
                </a:rPr>
                <a:t>High</a:t>
              </a:r>
              <a:r>
                <a:rPr lang="hu-HU" sz="2000" dirty="0">
                  <a:solidFill>
                    <a:srgbClr val="F63B00"/>
                  </a:solidFill>
                </a:rPr>
                <a:t> </a:t>
              </a:r>
              <a:r>
                <a:rPr lang="hu-HU" sz="2000" dirty="0" err="1">
                  <a:solidFill>
                    <a:srgbClr val="F63B00"/>
                  </a:solidFill>
                </a:rPr>
                <a:t>p</a:t>
              </a:r>
              <a:r>
                <a:rPr lang="hu-HU" sz="2000" baseline="-25000" dirty="0" err="1">
                  <a:solidFill>
                    <a:srgbClr val="F63B00"/>
                  </a:solidFill>
                </a:rPr>
                <a:t>T</a:t>
              </a:r>
              <a:r>
                <a:rPr lang="hu-HU" sz="2000" dirty="0">
                  <a:solidFill>
                    <a:srgbClr val="F63B00"/>
                  </a:solidFill>
                </a:rPr>
                <a:t> p</a:t>
              </a:r>
              <a:r>
                <a:rPr lang="en-US" sz="2000" dirty="0">
                  <a:solidFill>
                    <a:srgbClr val="F63B00"/>
                  </a:solidFill>
                </a:rPr>
                <a:t>article yield in </a:t>
              </a:r>
              <a:r>
                <a:rPr lang="en-US" sz="2000" dirty="0" err="1">
                  <a:solidFill>
                    <a:srgbClr val="F63B00"/>
                  </a:solidFill>
                </a:rPr>
                <a:t>p+p</a:t>
              </a:r>
              <a:endParaRPr lang="en-US" sz="2000" dirty="0">
                <a:solidFill>
                  <a:srgbClr val="F63B00"/>
                </a:solidFill>
              </a:endParaRPr>
            </a:p>
          </p:txBody>
        </p:sp>
        <p:sp>
          <p:nvSpPr>
            <p:cNvPr id="56" name="Text Box 54"/>
            <p:cNvSpPr txBox="1">
              <a:spLocks noChangeArrowheads="1"/>
            </p:cNvSpPr>
            <p:nvPr/>
          </p:nvSpPr>
          <p:spPr bwMode="auto">
            <a:xfrm>
              <a:off x="3134" y="2952"/>
              <a:ext cx="268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3200" i="1" dirty="0">
                  <a:solidFill>
                    <a:srgbClr val="F63B00"/>
                  </a:solidFill>
                  <a:cs typeface="Arial" pitchFamily="34" charset="0"/>
                </a:rPr>
                <a:t>×</a:t>
              </a:r>
            </a:p>
          </p:txBody>
        </p:sp>
        <p:sp>
          <p:nvSpPr>
            <p:cNvPr id="57" name="Text Box 58"/>
            <p:cNvSpPr txBox="1">
              <a:spLocks noChangeArrowheads="1"/>
            </p:cNvSpPr>
            <p:nvPr/>
          </p:nvSpPr>
          <p:spPr bwMode="auto">
            <a:xfrm>
              <a:off x="-133" y="2550"/>
              <a:ext cx="1022" cy="58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5400" dirty="0"/>
                <a:t>R</a:t>
              </a:r>
              <a:r>
                <a:rPr lang="en-US" sz="5400" baseline="-25000" dirty="0"/>
                <a:t>AA</a:t>
              </a:r>
              <a:r>
                <a:rPr lang="en-US" sz="5400" i="1" dirty="0"/>
                <a:t>=</a:t>
              </a:r>
            </a:p>
          </p:txBody>
        </p:sp>
        <p:sp>
          <p:nvSpPr>
            <p:cNvPr id="58" name="AutoShape 61"/>
            <p:cNvSpPr>
              <a:spLocks noChangeArrowheads="1"/>
            </p:cNvSpPr>
            <p:nvPr/>
          </p:nvSpPr>
          <p:spPr bwMode="auto">
            <a:xfrm flipH="1" flipV="1">
              <a:off x="3424" y="2932"/>
              <a:ext cx="2112" cy="368"/>
            </a:xfrm>
            <a:prstGeom prst="wedgeRoundRectCallout">
              <a:avLst>
                <a:gd name="adj1" fmla="val -20079"/>
                <a:gd name="adj2" fmla="val 261681"/>
                <a:gd name="adj3" fmla="val 16667"/>
              </a:avLst>
            </a:prstGeom>
            <a:solidFill>
              <a:schemeClr val="tx2"/>
            </a:solidFill>
            <a:ln w="57150" algn="ctr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rot="10800000" anchor="ctr"/>
            <a:lstStyle/>
            <a:p>
              <a:pPr algn="ctr" eaLnBrk="0" hangingPunct="0"/>
              <a:endParaRPr lang="en-US" sz="2000" i="1" dirty="0">
                <a:solidFill>
                  <a:srgbClr val="F63B00"/>
                </a:solidFill>
              </a:endParaRPr>
            </a:p>
          </p:txBody>
        </p:sp>
        <p:sp>
          <p:nvSpPr>
            <p:cNvPr id="59" name="Rectangle 62"/>
            <p:cNvSpPr>
              <a:spLocks noChangeArrowheads="1"/>
            </p:cNvSpPr>
            <p:nvPr/>
          </p:nvSpPr>
          <p:spPr bwMode="auto">
            <a:xfrm>
              <a:off x="3515" y="2977"/>
              <a:ext cx="1996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dirty="0">
                  <a:solidFill>
                    <a:srgbClr val="F63B00"/>
                  </a:solidFill>
                </a:rPr>
                <a:t>Number of </a:t>
              </a:r>
              <a:r>
                <a:rPr lang="en-US" sz="2000" dirty="0" err="1">
                  <a:solidFill>
                    <a:srgbClr val="F63B00"/>
                  </a:solidFill>
                </a:rPr>
                <a:t>p+p</a:t>
              </a:r>
              <a:r>
                <a:rPr lang="en-US" sz="2000" dirty="0">
                  <a:solidFill>
                    <a:srgbClr val="F63B00"/>
                  </a:solidFill>
                </a:rPr>
                <a:t> collisions</a:t>
              </a:r>
            </a:p>
          </p:txBody>
        </p:sp>
      </p:grpSp>
      <p:sp>
        <p:nvSpPr>
          <p:cNvPr id="7" name="Dátum helye 6">
            <a:extLst>
              <a:ext uri="{FF2B5EF4-FFF2-40B4-BE49-F238E27FC236}">
                <a16:creationId xmlns:a16="http://schemas.microsoft.com/office/drawing/2014/main" id="{4E1D6ECB-A01F-4059-9B3A-756212DA5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60" name="Élőláb helye 59">
            <a:extLst>
              <a:ext uri="{FF2B5EF4-FFF2-40B4-BE49-F238E27FC236}">
                <a16:creationId xmlns:a16="http://schemas.microsoft.com/office/drawing/2014/main" id="{18BDA32E-3429-452F-BE9D-BA5C9D8E5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62" name="Téglalap 61">
            <a:extLst>
              <a:ext uri="{FF2B5EF4-FFF2-40B4-BE49-F238E27FC236}">
                <a16:creationId xmlns:a16="http://schemas.microsoft.com/office/drawing/2014/main" id="{A54A1081-58EB-4DFE-8B3D-309608FFC948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E03BF56-60C6-49B9-8F76-69A7338CD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21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7190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Suppression</a:t>
            </a:r>
            <a:r>
              <a:rPr lang="hu-HU" dirty="0"/>
              <a:t> </a:t>
            </a:r>
            <a:r>
              <a:rPr lang="hu-HU" dirty="0" err="1"/>
              <a:t>as</a:t>
            </a:r>
            <a:r>
              <a:rPr lang="hu-HU" dirty="0"/>
              <a:t> a </a:t>
            </a:r>
            <a:r>
              <a:rPr lang="hu-HU" dirty="0" err="1"/>
              <a:t>function</a:t>
            </a:r>
            <a:r>
              <a:rPr lang="hu-HU" dirty="0"/>
              <a:t> of </a:t>
            </a:r>
            <a:r>
              <a:rPr lang="hu-HU" dirty="0" err="1"/>
              <a:t>centrality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No </a:t>
            </a:r>
            <a:r>
              <a:rPr lang="hu-HU" dirty="0" err="1"/>
              <a:t>suppression</a:t>
            </a:r>
            <a:r>
              <a:rPr lang="hu-HU" dirty="0"/>
              <a:t> in </a:t>
            </a:r>
            <a:r>
              <a:rPr lang="hu-HU" dirty="0" err="1"/>
              <a:t>d+Au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peripheral</a:t>
            </a:r>
            <a:r>
              <a:rPr lang="hu-HU" dirty="0"/>
              <a:t> </a:t>
            </a:r>
            <a:r>
              <a:rPr lang="hu-HU" dirty="0" err="1"/>
              <a:t>Au+Au</a:t>
            </a:r>
            <a:r>
              <a:rPr lang="hu-HU" dirty="0"/>
              <a:t>; </a:t>
            </a:r>
            <a:r>
              <a:rPr lang="hu-HU" dirty="0" err="1"/>
              <a:t>strong</a:t>
            </a:r>
            <a:r>
              <a:rPr lang="hu-HU" dirty="0"/>
              <a:t> </a:t>
            </a:r>
            <a:r>
              <a:rPr lang="hu-HU" dirty="0" err="1"/>
              <a:t>suppression</a:t>
            </a:r>
            <a:r>
              <a:rPr lang="hu-HU" dirty="0"/>
              <a:t> in </a:t>
            </a:r>
            <a:r>
              <a:rPr lang="hu-HU" dirty="0" err="1"/>
              <a:t>central</a:t>
            </a:r>
            <a:r>
              <a:rPr lang="hu-HU" dirty="0"/>
              <a:t>!</a:t>
            </a:r>
            <a:endParaRPr lang="en-US" dirty="0"/>
          </a:p>
        </p:txBody>
      </p:sp>
      <p:pic>
        <p:nvPicPr>
          <p:cNvPr id="39" name="Picture 4"/>
          <p:cNvPicPr>
            <a:picLocks noChangeArrowheads="1"/>
          </p:cNvPicPr>
          <p:nvPr/>
        </p:nvPicPr>
        <p:blipFill>
          <a:blip r:embed="rId2" cstate="print"/>
          <a:srcRect t="6108" r="8168"/>
          <a:stretch>
            <a:fillRect/>
          </a:stretch>
        </p:blipFill>
        <p:spPr bwMode="auto">
          <a:xfrm>
            <a:off x="604838" y="1827213"/>
            <a:ext cx="698500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40" name="Picture 5"/>
          <p:cNvPicPr>
            <a:picLocks noChangeArrowheads="1"/>
          </p:cNvPicPr>
          <p:nvPr/>
        </p:nvPicPr>
        <p:blipFill>
          <a:blip r:embed="rId3" cstate="print"/>
          <a:srcRect t="5666" r="8168"/>
          <a:stretch>
            <a:fillRect/>
          </a:stretch>
        </p:blipFill>
        <p:spPr bwMode="auto">
          <a:xfrm>
            <a:off x="604838" y="1827213"/>
            <a:ext cx="6985000" cy="3960812"/>
          </a:xfrm>
          <a:prstGeom prst="rect">
            <a:avLst/>
          </a:prstGeom>
          <a:blipFill dpi="0" rotWithShape="0">
            <a:blip cstate="print"/>
            <a:srcRect t="5666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41" name="Picture 6"/>
          <p:cNvPicPr>
            <a:picLocks noChangeArrowheads="1"/>
          </p:cNvPicPr>
          <p:nvPr/>
        </p:nvPicPr>
        <p:blipFill>
          <a:blip r:embed="rId4" cstate="print"/>
          <a:srcRect t="6108" r="8168"/>
          <a:stretch>
            <a:fillRect/>
          </a:stretch>
        </p:blipFill>
        <p:spPr bwMode="auto">
          <a:xfrm>
            <a:off x="604838" y="1827213"/>
            <a:ext cx="698500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42" name="Picture 7"/>
          <p:cNvPicPr>
            <a:picLocks noChangeArrowheads="1"/>
          </p:cNvPicPr>
          <p:nvPr/>
        </p:nvPicPr>
        <p:blipFill>
          <a:blip r:embed="rId5" cstate="print"/>
          <a:srcRect t="6108" r="8168"/>
          <a:stretch>
            <a:fillRect/>
          </a:stretch>
        </p:blipFill>
        <p:spPr bwMode="auto">
          <a:xfrm>
            <a:off x="604838" y="1827213"/>
            <a:ext cx="698500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43" name="Picture 8"/>
          <p:cNvPicPr>
            <a:picLocks noChangeArrowheads="1"/>
          </p:cNvPicPr>
          <p:nvPr/>
        </p:nvPicPr>
        <p:blipFill>
          <a:blip r:embed="rId6" cstate="print"/>
          <a:srcRect t="6108" r="8168"/>
          <a:stretch>
            <a:fillRect/>
          </a:stretch>
        </p:blipFill>
        <p:spPr bwMode="auto">
          <a:xfrm>
            <a:off x="604838" y="1827213"/>
            <a:ext cx="698500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44" name="Picture 9"/>
          <p:cNvPicPr>
            <a:picLocks noChangeArrowheads="1"/>
          </p:cNvPicPr>
          <p:nvPr/>
        </p:nvPicPr>
        <p:blipFill>
          <a:blip r:embed="rId7" cstate="print"/>
          <a:srcRect t="6108" r="8168"/>
          <a:stretch>
            <a:fillRect/>
          </a:stretch>
        </p:blipFill>
        <p:spPr bwMode="auto">
          <a:xfrm>
            <a:off x="604838" y="1827213"/>
            <a:ext cx="698500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45" name="Picture 10"/>
          <p:cNvPicPr>
            <a:picLocks noChangeArrowheads="1"/>
          </p:cNvPicPr>
          <p:nvPr/>
        </p:nvPicPr>
        <p:blipFill>
          <a:blip r:embed="rId8" cstate="print"/>
          <a:srcRect t="6108" r="8168"/>
          <a:stretch>
            <a:fillRect/>
          </a:stretch>
        </p:blipFill>
        <p:spPr bwMode="auto">
          <a:xfrm>
            <a:off x="604838" y="1827213"/>
            <a:ext cx="698500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46" name="Picture 11"/>
          <p:cNvPicPr>
            <a:picLocks noChangeArrowheads="1"/>
          </p:cNvPicPr>
          <p:nvPr/>
        </p:nvPicPr>
        <p:blipFill>
          <a:blip r:embed="rId9" cstate="print"/>
          <a:srcRect t="6108" r="8168"/>
          <a:stretch>
            <a:fillRect/>
          </a:stretch>
        </p:blipFill>
        <p:spPr bwMode="auto">
          <a:xfrm>
            <a:off x="604838" y="1827213"/>
            <a:ext cx="6985000" cy="3960812"/>
          </a:xfrm>
          <a:prstGeom prst="rect">
            <a:avLst/>
          </a:prstGeom>
          <a:blipFill dpi="0" rotWithShape="0">
            <a:blip cstate="print"/>
            <a:srcRect t="6108" r="8168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47" name="Picture 12"/>
          <p:cNvPicPr>
            <a:picLocks noChangeArrowheads="1"/>
          </p:cNvPicPr>
          <p:nvPr/>
        </p:nvPicPr>
        <p:blipFill>
          <a:blip r:embed="rId10" cstate="print"/>
          <a:srcRect t="6108" r="7285"/>
          <a:stretch>
            <a:fillRect/>
          </a:stretch>
        </p:blipFill>
        <p:spPr bwMode="auto">
          <a:xfrm>
            <a:off x="604838" y="1827213"/>
            <a:ext cx="6985000" cy="3960812"/>
          </a:xfrm>
          <a:prstGeom prst="rect">
            <a:avLst/>
          </a:prstGeom>
          <a:blipFill dpi="0" rotWithShape="0">
            <a:blip cstate="print"/>
            <a:srcRect t="6108" r="7285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pic>
        <p:nvPicPr>
          <p:cNvPr id="48" name="Picture 13"/>
          <p:cNvPicPr>
            <a:picLocks noChangeArrowheads="1"/>
          </p:cNvPicPr>
          <p:nvPr/>
        </p:nvPicPr>
        <p:blipFill>
          <a:blip r:embed="rId11" cstate="print"/>
          <a:srcRect t="6108" r="7285"/>
          <a:stretch>
            <a:fillRect/>
          </a:stretch>
        </p:blipFill>
        <p:spPr bwMode="auto">
          <a:xfrm>
            <a:off x="604838" y="1827213"/>
            <a:ext cx="7004050" cy="3960812"/>
          </a:xfrm>
          <a:prstGeom prst="rect">
            <a:avLst/>
          </a:prstGeom>
          <a:blipFill dpi="0" rotWithShape="0">
            <a:blip cstate="print"/>
            <a:srcRect t="6108" r="7285"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sp>
        <p:nvSpPr>
          <p:cNvPr id="49" name="Freeform 14"/>
          <p:cNvSpPr>
            <a:spLocks noChangeArrowheads="1"/>
          </p:cNvSpPr>
          <p:nvPr/>
        </p:nvSpPr>
        <p:spPr bwMode="auto">
          <a:xfrm>
            <a:off x="7608888" y="3346450"/>
            <a:ext cx="779462" cy="1865313"/>
          </a:xfrm>
          <a:custGeom>
            <a:avLst/>
            <a:gdLst>
              <a:gd name="T0" fmla="*/ 198924829 w 2290"/>
              <a:gd name="T1" fmla="*/ 0 h 6179"/>
              <a:gd name="T2" fmla="*/ 198924829 w 2290"/>
              <a:gd name="T3" fmla="*/ 422119836 h 6179"/>
              <a:gd name="T4" fmla="*/ 265194728 w 2290"/>
              <a:gd name="T5" fmla="*/ 422119836 h 6179"/>
              <a:gd name="T6" fmla="*/ 132655228 w 2290"/>
              <a:gd name="T7" fmla="*/ 563008431 h 6179"/>
              <a:gd name="T8" fmla="*/ 0 w 2290"/>
              <a:gd name="T9" fmla="*/ 422119836 h 6179"/>
              <a:gd name="T10" fmla="*/ 66269580 w 2290"/>
              <a:gd name="T11" fmla="*/ 422119836 h 6179"/>
              <a:gd name="T12" fmla="*/ 66269580 w 2290"/>
              <a:gd name="T13" fmla="*/ 0 h 6179"/>
              <a:gd name="T14" fmla="*/ 198924829 w 2290"/>
              <a:gd name="T15" fmla="*/ 0 h 61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290"/>
              <a:gd name="T25" fmla="*/ 0 h 6179"/>
              <a:gd name="T26" fmla="*/ 2290 w 2290"/>
              <a:gd name="T27" fmla="*/ 6179 h 617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290" h="6179">
                <a:moveTo>
                  <a:pt x="1717" y="0"/>
                </a:moveTo>
                <a:lnTo>
                  <a:pt x="1717" y="4632"/>
                </a:lnTo>
                <a:lnTo>
                  <a:pt x="2289" y="4632"/>
                </a:lnTo>
                <a:lnTo>
                  <a:pt x="1145" y="6178"/>
                </a:lnTo>
                <a:lnTo>
                  <a:pt x="0" y="4632"/>
                </a:lnTo>
                <a:lnTo>
                  <a:pt x="572" y="4632"/>
                </a:lnTo>
                <a:lnTo>
                  <a:pt x="572" y="0"/>
                </a:lnTo>
                <a:lnTo>
                  <a:pt x="1717" y="0"/>
                </a:lnTo>
              </a:path>
            </a:pathLst>
          </a:custGeom>
          <a:solidFill>
            <a:schemeClr val="tx1">
              <a:alpha val="30196"/>
            </a:schemeClr>
          </a:solidFill>
          <a:ln w="9398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0" name="Freeform 15"/>
          <p:cNvSpPr>
            <a:spLocks noChangeArrowheads="1"/>
          </p:cNvSpPr>
          <p:nvPr/>
        </p:nvSpPr>
        <p:spPr bwMode="auto">
          <a:xfrm>
            <a:off x="7608888" y="1827213"/>
            <a:ext cx="792162" cy="1374775"/>
          </a:xfrm>
          <a:custGeom>
            <a:avLst/>
            <a:gdLst>
              <a:gd name="T0" fmla="*/ 68506231 w 2285"/>
              <a:gd name="T1" fmla="*/ 360619483 h 5240"/>
              <a:gd name="T2" fmla="*/ 68506231 w 2285"/>
              <a:gd name="T3" fmla="*/ 90103120 h 5240"/>
              <a:gd name="T4" fmla="*/ 0 w 2285"/>
              <a:gd name="T5" fmla="*/ 90103120 h 5240"/>
              <a:gd name="T6" fmla="*/ 137253058 w 2285"/>
              <a:gd name="T7" fmla="*/ 0 h 5240"/>
              <a:gd name="T8" fmla="*/ 274505770 w 2285"/>
              <a:gd name="T9" fmla="*/ 90103120 h 5240"/>
              <a:gd name="T10" fmla="*/ 205759311 w 2285"/>
              <a:gd name="T11" fmla="*/ 90103120 h 5240"/>
              <a:gd name="T12" fmla="*/ 205759311 w 2285"/>
              <a:gd name="T13" fmla="*/ 360619483 h 5240"/>
              <a:gd name="T14" fmla="*/ 68506231 w 2285"/>
              <a:gd name="T15" fmla="*/ 360619483 h 524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285"/>
              <a:gd name="T25" fmla="*/ 0 h 5240"/>
              <a:gd name="T26" fmla="*/ 2285 w 2285"/>
              <a:gd name="T27" fmla="*/ 5240 h 524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285" h="5240">
                <a:moveTo>
                  <a:pt x="570" y="5239"/>
                </a:moveTo>
                <a:lnTo>
                  <a:pt x="570" y="1309"/>
                </a:lnTo>
                <a:lnTo>
                  <a:pt x="0" y="1309"/>
                </a:lnTo>
                <a:lnTo>
                  <a:pt x="1142" y="0"/>
                </a:lnTo>
                <a:lnTo>
                  <a:pt x="2284" y="1309"/>
                </a:lnTo>
                <a:lnTo>
                  <a:pt x="1712" y="1309"/>
                </a:lnTo>
                <a:lnTo>
                  <a:pt x="1712" y="5239"/>
                </a:lnTo>
                <a:lnTo>
                  <a:pt x="570" y="5239"/>
                </a:lnTo>
              </a:path>
            </a:pathLst>
          </a:custGeom>
          <a:solidFill>
            <a:schemeClr val="tx1">
              <a:alpha val="30196"/>
            </a:schemeClr>
          </a:solidFill>
          <a:ln w="9398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51" name="Group 16"/>
          <p:cNvGrpSpPr>
            <a:grpSpLocks/>
          </p:cNvGrpSpPr>
          <p:nvPr/>
        </p:nvGrpSpPr>
        <p:grpSpPr bwMode="auto">
          <a:xfrm>
            <a:off x="7821613" y="2976563"/>
            <a:ext cx="409575" cy="2235200"/>
            <a:chOff x="5360" y="1872"/>
            <a:chExt cx="258" cy="1218"/>
          </a:xfrm>
        </p:grpSpPr>
        <p:sp>
          <p:nvSpPr>
            <p:cNvPr id="52" name="AutoShape 17"/>
            <p:cNvSpPr>
              <a:spLocks noChangeArrowheads="1"/>
            </p:cNvSpPr>
            <p:nvPr/>
          </p:nvSpPr>
          <p:spPr bwMode="auto">
            <a:xfrm rot="5400000">
              <a:off x="4885" y="2356"/>
              <a:ext cx="1218" cy="249"/>
            </a:xfrm>
            <a:prstGeom prst="roundRect">
              <a:avLst>
                <a:gd name="adj" fmla="val 403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53" name="Group 18"/>
            <p:cNvGrpSpPr>
              <a:grpSpLocks/>
            </p:cNvGrpSpPr>
            <p:nvPr/>
          </p:nvGrpSpPr>
          <p:grpSpPr bwMode="auto">
            <a:xfrm>
              <a:off x="5360" y="1872"/>
              <a:ext cx="253" cy="1215"/>
              <a:chOff x="5360" y="1872"/>
              <a:chExt cx="253" cy="1215"/>
            </a:xfrm>
          </p:grpSpPr>
          <p:sp>
            <p:nvSpPr>
              <p:cNvPr id="54" name="AutoShape 19"/>
              <p:cNvSpPr>
                <a:spLocks noChangeArrowheads="1"/>
              </p:cNvSpPr>
              <p:nvPr/>
            </p:nvSpPr>
            <p:spPr bwMode="auto">
              <a:xfrm rot="5400000">
                <a:off x="4883" y="2358"/>
                <a:ext cx="1215" cy="244"/>
              </a:xfrm>
              <a:prstGeom prst="roundRect">
                <a:avLst>
                  <a:gd name="adj" fmla="val 407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55" name="Group 20"/>
              <p:cNvGrpSpPr>
                <a:grpSpLocks/>
              </p:cNvGrpSpPr>
              <p:nvPr/>
            </p:nvGrpSpPr>
            <p:grpSpPr bwMode="auto">
              <a:xfrm>
                <a:off x="5360" y="1872"/>
                <a:ext cx="253" cy="1213"/>
                <a:chOff x="5360" y="1872"/>
                <a:chExt cx="253" cy="1213"/>
              </a:xfrm>
            </p:grpSpPr>
            <p:sp>
              <p:nvSpPr>
                <p:cNvPr id="56" name="AutoShape 21"/>
                <p:cNvSpPr>
                  <a:spLocks noChangeArrowheads="1"/>
                </p:cNvSpPr>
                <p:nvPr/>
              </p:nvSpPr>
              <p:spPr bwMode="auto">
                <a:xfrm rot="5400000">
                  <a:off x="4884" y="2360"/>
                  <a:ext cx="1213" cy="238"/>
                </a:xfrm>
                <a:prstGeom prst="roundRect">
                  <a:avLst>
                    <a:gd name="adj" fmla="val 417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grpSp>
              <p:nvGrpSpPr>
                <p:cNvPr id="57" name="Group 22"/>
                <p:cNvGrpSpPr>
                  <a:grpSpLocks/>
                </p:cNvGrpSpPr>
                <p:nvPr/>
              </p:nvGrpSpPr>
              <p:grpSpPr bwMode="auto">
                <a:xfrm>
                  <a:off x="5360" y="1872"/>
                  <a:ext cx="253" cy="1211"/>
                  <a:chOff x="5360" y="1872"/>
                  <a:chExt cx="253" cy="1211"/>
                </a:xfrm>
              </p:grpSpPr>
              <p:sp>
                <p:nvSpPr>
                  <p:cNvPr id="58" name="AutoShape 23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4883" y="2359"/>
                    <a:ext cx="1211" cy="237"/>
                  </a:xfrm>
                  <a:prstGeom prst="roundRect">
                    <a:avLst>
                      <a:gd name="adj" fmla="val 421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grpSp>
                <p:nvGrpSpPr>
                  <p:cNvPr id="5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5360" y="1872"/>
                    <a:ext cx="253" cy="1211"/>
                    <a:chOff x="5360" y="1872"/>
                    <a:chExt cx="253" cy="1211"/>
                  </a:xfrm>
                </p:grpSpPr>
                <p:sp>
                  <p:nvSpPr>
                    <p:cNvPr id="60" name="AutoShape 25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882" y="2359"/>
                      <a:ext cx="1211" cy="237"/>
                    </a:xfrm>
                    <a:prstGeom prst="roundRect">
                      <a:avLst>
                        <a:gd name="adj" fmla="val 421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61" name="AutoShape 2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5117" y="2352"/>
                      <a:ext cx="739" cy="253"/>
                    </a:xfrm>
                    <a:prstGeom prst="roundRect">
                      <a:avLst>
                        <a:gd name="adj" fmla="val 421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lIns="90000" tIns="46800" rIns="90000" bIns="46800" anchor="ctr">
                      <a:spAutoFit/>
                    </a:bodyPr>
                    <a:lstStyle/>
                    <a:p>
                      <a:pPr marL="331788" indent="-331788" algn="ctr">
                        <a:spcBef>
                          <a:spcPts val="600"/>
                        </a:spcBef>
                        <a:buClr>
                          <a:srgbClr val="0000FF"/>
                        </a:buClr>
                        <a:buSzPct val="62000"/>
                        <a:buFont typeface="Monotype Sorts" pitchFamily="2" charset="2"/>
                        <a:buNone/>
                        <a:tabLst>
                          <a:tab pos="331788" algn="l"/>
                          <a:tab pos="779463" algn="l"/>
                          <a:tab pos="1228725" algn="l"/>
                          <a:tab pos="1677988" algn="l"/>
                          <a:tab pos="2127250" algn="l"/>
                          <a:tab pos="2576513" algn="l"/>
                          <a:tab pos="3025775" algn="l"/>
                          <a:tab pos="3475038" algn="l"/>
                          <a:tab pos="3924300" algn="l"/>
                          <a:tab pos="4373563" algn="l"/>
                          <a:tab pos="4822825" algn="l"/>
                          <a:tab pos="5272088" algn="l"/>
                          <a:tab pos="5721350" algn="l"/>
                          <a:tab pos="6170613" algn="l"/>
                          <a:tab pos="6619875" algn="l"/>
                          <a:tab pos="7069138" algn="l"/>
                          <a:tab pos="7518400" algn="l"/>
                          <a:tab pos="7967663" algn="l"/>
                          <a:tab pos="8416925" algn="l"/>
                          <a:tab pos="8866188" algn="l"/>
                          <a:tab pos="9315450" algn="l"/>
                        </a:tabLst>
                        <a:defRPr/>
                      </a:pPr>
                      <a:r>
                        <a:rPr lang="en-GB" sz="2000"/>
                        <a:t>Suppressed</a:t>
                      </a:r>
                    </a:p>
                  </p:txBody>
                </p:sp>
              </p:grpSp>
            </p:grpSp>
          </p:grpSp>
        </p:grpSp>
      </p:grpSp>
      <p:grpSp>
        <p:nvGrpSpPr>
          <p:cNvPr id="62" name="Group 27"/>
          <p:cNvGrpSpPr>
            <a:grpSpLocks/>
          </p:cNvGrpSpPr>
          <p:nvPr/>
        </p:nvGrpSpPr>
        <p:grpSpPr bwMode="auto">
          <a:xfrm rot="10800000">
            <a:off x="7820014" y="1606550"/>
            <a:ext cx="401638" cy="1878013"/>
            <a:chOff x="5373" y="728"/>
            <a:chExt cx="253" cy="1024"/>
          </a:xfrm>
        </p:grpSpPr>
        <p:sp>
          <p:nvSpPr>
            <p:cNvPr id="63" name="AutoShape 28"/>
            <p:cNvSpPr>
              <a:spLocks noChangeArrowheads="1"/>
            </p:cNvSpPr>
            <p:nvPr/>
          </p:nvSpPr>
          <p:spPr bwMode="auto">
            <a:xfrm rot="-5400000">
              <a:off x="4984" y="1119"/>
              <a:ext cx="1024" cy="242"/>
            </a:xfrm>
            <a:prstGeom prst="roundRect">
              <a:avLst>
                <a:gd name="adj" fmla="val 412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4" name="AutoShape 29"/>
            <p:cNvSpPr>
              <a:spLocks noChangeArrowheads="1"/>
            </p:cNvSpPr>
            <p:nvPr/>
          </p:nvSpPr>
          <p:spPr bwMode="auto">
            <a:xfrm rot="16200000">
              <a:off x="5181" y="1112"/>
              <a:ext cx="638" cy="253"/>
            </a:xfrm>
            <a:prstGeom prst="roundRect">
              <a:avLst>
                <a:gd name="adj" fmla="val 41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marL="331788" indent="-331788" algn="ctr">
                <a:spcBef>
                  <a:spcPts val="600"/>
                </a:spcBef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GB" sz="2000"/>
                <a:t>Enhanced</a:t>
              </a:r>
            </a:p>
          </p:txBody>
        </p:sp>
      </p:grpSp>
      <p:sp>
        <p:nvSpPr>
          <p:cNvPr id="65" name="Rectangle 30"/>
          <p:cNvSpPr>
            <a:spLocks noChangeArrowheads="1"/>
          </p:cNvSpPr>
          <p:nvPr/>
        </p:nvSpPr>
        <p:spPr bwMode="auto">
          <a:xfrm>
            <a:off x="4849813" y="2043698"/>
            <a:ext cx="24623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hu-HU" sz="1600" noProof="1"/>
              <a:t>Phys.Rev.C76:034904,2007 </a:t>
            </a:r>
          </a:p>
        </p:txBody>
      </p:sp>
      <p:sp>
        <p:nvSpPr>
          <p:cNvPr id="66" name="AutoShape 32"/>
          <p:cNvSpPr>
            <a:spLocks noChangeArrowheads="1"/>
          </p:cNvSpPr>
          <p:nvPr/>
        </p:nvSpPr>
        <p:spPr bwMode="auto">
          <a:xfrm>
            <a:off x="2673990" y="2328863"/>
            <a:ext cx="1630362" cy="449262"/>
          </a:xfrm>
          <a:prstGeom prst="roundRect">
            <a:avLst>
              <a:gd name="adj" fmla="val 296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8" name="Oval 34"/>
          <p:cNvSpPr>
            <a:spLocks noChangeArrowheads="1"/>
          </p:cNvSpPr>
          <p:nvPr/>
        </p:nvSpPr>
        <p:spPr bwMode="auto">
          <a:xfrm>
            <a:off x="1403350" y="2133600"/>
            <a:ext cx="180975" cy="195263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8" name="AutoShape 32"/>
          <p:cNvSpPr>
            <a:spLocks noChangeArrowheads="1"/>
          </p:cNvSpPr>
          <p:nvPr/>
        </p:nvSpPr>
        <p:spPr bwMode="auto">
          <a:xfrm>
            <a:off x="2967332" y="2095650"/>
            <a:ext cx="1630362" cy="449262"/>
          </a:xfrm>
          <a:prstGeom prst="roundRect">
            <a:avLst>
              <a:gd name="adj" fmla="val 296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pic>
        <p:nvPicPr>
          <p:cNvPr id="67" name="Picture 3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55725" y="2003425"/>
            <a:ext cx="4465638" cy="336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átum helye 7">
            <a:extLst>
              <a:ext uri="{FF2B5EF4-FFF2-40B4-BE49-F238E27FC236}">
                <a16:creationId xmlns:a16="http://schemas.microsoft.com/office/drawing/2014/main" id="{B6EE7F65-CBE5-4D7C-9633-AF5D9AB1A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DD5E5E47-B404-4049-8669-182CA9EA7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69" name="Téglalap 68">
            <a:extLst>
              <a:ext uri="{FF2B5EF4-FFF2-40B4-BE49-F238E27FC236}">
                <a16:creationId xmlns:a16="http://schemas.microsoft.com/office/drawing/2014/main" id="{81EC1240-1631-47AC-B95B-FD817F242004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1798C81-09F3-44C4-8468-5A552254F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22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4376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Suppression of the away side jet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246" y="1247351"/>
            <a:ext cx="8350369" cy="1482717"/>
          </a:xfrm>
        </p:spPr>
        <p:txBody>
          <a:bodyPr/>
          <a:lstStyle/>
          <a:p>
            <a:r>
              <a:rPr lang="en-US" dirty="0"/>
              <a:t>Angular correlation of high energy </a:t>
            </a:r>
            <a:r>
              <a:rPr lang="hu-HU" dirty="0" err="1"/>
              <a:t>hadrons</a:t>
            </a:r>
            <a:endParaRPr lang="en-US" dirty="0"/>
          </a:p>
          <a:p>
            <a:r>
              <a:rPr lang="en-US" dirty="0"/>
              <a:t>Outgoing jet: similar in </a:t>
            </a:r>
            <a:r>
              <a:rPr lang="en-US" dirty="0" err="1"/>
              <a:t>p+p</a:t>
            </a:r>
            <a:r>
              <a:rPr lang="en-US" dirty="0"/>
              <a:t>, </a:t>
            </a:r>
            <a:r>
              <a:rPr lang="en-US" dirty="0" err="1"/>
              <a:t>d+Au</a:t>
            </a:r>
            <a:r>
              <a:rPr lang="en-US" dirty="0"/>
              <a:t>, </a:t>
            </a:r>
            <a:r>
              <a:rPr lang="en-US" dirty="0" err="1"/>
              <a:t>Au+Au</a:t>
            </a:r>
            <a:endParaRPr lang="en-US" dirty="0"/>
          </a:p>
          <a:p>
            <a:r>
              <a:rPr lang="en-US" dirty="0"/>
              <a:t>Inward going (away side) jet: missing in central </a:t>
            </a:r>
            <a:r>
              <a:rPr lang="en-US" dirty="0" err="1"/>
              <a:t>Au+Au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250" r="10184"/>
          <a:stretch>
            <a:fillRect/>
          </a:stretch>
        </p:blipFill>
        <p:spPr bwMode="auto">
          <a:xfrm>
            <a:off x="4468484" y="2782649"/>
            <a:ext cx="4675516" cy="31901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477495" y="5209247"/>
            <a:ext cx="3171825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dirty="0">
                <a:latin typeface="Arial" charset="0"/>
              </a:rPr>
              <a:t>pedestal and flow subtracted</a:t>
            </a:r>
          </a:p>
        </p:txBody>
      </p:sp>
      <p:grpSp>
        <p:nvGrpSpPr>
          <p:cNvPr id="27" name="Csoportba foglalás 26"/>
          <p:cNvGrpSpPr/>
          <p:nvPr/>
        </p:nvGrpSpPr>
        <p:grpSpPr>
          <a:xfrm rot="5400000">
            <a:off x="1228683" y="3452573"/>
            <a:ext cx="2299314" cy="2047692"/>
            <a:chOff x="691205" y="3102634"/>
            <a:chExt cx="2299314" cy="2047692"/>
          </a:xfrm>
        </p:grpSpPr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1652465" y="3807668"/>
              <a:ext cx="1338054" cy="1342658"/>
            </a:xfrm>
            <a:prstGeom prst="ellipse">
              <a:avLst/>
            </a:prstGeom>
            <a:solidFill>
              <a:schemeClr val="tx1">
                <a:alpha val="30196"/>
              </a:schemeClr>
            </a:solidFill>
            <a:ln w="50800">
              <a:noFill/>
              <a:round/>
              <a:headEnd/>
              <a:tailEnd type="none" w="lg" len="med"/>
            </a:ln>
          </p:spPr>
          <p:txBody>
            <a:bodyPr wrap="squar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rot="608448" flipV="1">
              <a:off x="2104080" y="3755097"/>
              <a:ext cx="15875" cy="436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 flipV="1">
              <a:off x="1677042" y="3515384"/>
              <a:ext cx="401638" cy="6810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H="1" flipV="1">
              <a:off x="1581792" y="3986872"/>
              <a:ext cx="471488" cy="187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H="1" flipV="1">
              <a:off x="1980255" y="3705884"/>
              <a:ext cx="85725" cy="481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H="1" flipV="1">
              <a:off x="1051567" y="3299484"/>
              <a:ext cx="1006475" cy="889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rot="11408448" flipV="1">
              <a:off x="2088205" y="4213884"/>
              <a:ext cx="7937" cy="238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rot="10800000" flipH="1" flipV="1">
              <a:off x="2110430" y="4209122"/>
              <a:ext cx="203200" cy="3730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rot="10800000" flipH="1" flipV="1">
              <a:off x="2123130" y="4223409"/>
              <a:ext cx="238125" cy="101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rot="10800000" flipH="1" flipV="1">
              <a:off x="2115192" y="4215472"/>
              <a:ext cx="42863" cy="263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rot="10800000" flipH="1" flipV="1">
              <a:off x="2121542" y="4215472"/>
              <a:ext cx="377825" cy="37941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rot="18746323" flipV="1">
              <a:off x="890436" y="2903403"/>
              <a:ext cx="49213" cy="4476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rot="18746323" flipV="1">
              <a:off x="1004736" y="3162165"/>
              <a:ext cx="65088" cy="1365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rot="-2853677" flipH="1" flipV="1">
              <a:off x="927743" y="3166134"/>
              <a:ext cx="74612" cy="1920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rot="-2853677" flipH="1" flipV="1">
              <a:off x="945999" y="3097078"/>
              <a:ext cx="26987" cy="2508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rot="8173552" flipV="1">
              <a:off x="2477142" y="4588534"/>
              <a:ext cx="65088" cy="1365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rot="8173552" flipH="1" flipV="1">
              <a:off x="2543817" y="4531384"/>
              <a:ext cx="74613" cy="1920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 dirty="0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 rot="8173552" flipH="1" flipV="1">
              <a:off x="2572392" y="4544084"/>
              <a:ext cx="26988" cy="2508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9" name="Szövegdoboz 28"/>
          <p:cNvSpPr txBox="1"/>
          <p:nvPr/>
        </p:nvSpPr>
        <p:spPr>
          <a:xfrm flipH="1">
            <a:off x="6386232" y="4099756"/>
            <a:ext cx="13543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/>
              <a:t>PRL</a:t>
            </a:r>
            <a:r>
              <a:rPr lang="en-US" sz="1100" dirty="0"/>
              <a:t>91(2003)072304</a:t>
            </a:r>
          </a:p>
        </p:txBody>
      </p:sp>
      <p:sp>
        <p:nvSpPr>
          <p:cNvPr id="28" name="Dátum helye 27">
            <a:extLst>
              <a:ext uri="{FF2B5EF4-FFF2-40B4-BE49-F238E27FC236}">
                <a16:creationId xmlns:a16="http://schemas.microsoft.com/office/drawing/2014/main" id="{D7EC0988-D71E-4FAB-A799-0A03107D3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31" name="Élőláb helye 30">
            <a:extLst>
              <a:ext uri="{FF2B5EF4-FFF2-40B4-BE49-F238E27FC236}">
                <a16:creationId xmlns:a16="http://schemas.microsoft.com/office/drawing/2014/main" id="{9CEFC4FC-6720-4F20-963F-453FCE74A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30" name="Téglalap 29">
            <a:extLst>
              <a:ext uri="{FF2B5EF4-FFF2-40B4-BE49-F238E27FC236}">
                <a16:creationId xmlns:a16="http://schemas.microsoft.com/office/drawing/2014/main" id="{8CDA1280-513B-431B-872B-5D1A59E58B32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D1D9DDD-4377-427F-AE86-799F4559B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23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24901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other particles behave?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hadrons suppressed, direct photons „shine through”</a:t>
            </a:r>
          </a:p>
          <a:p>
            <a:r>
              <a:rPr lang="en-US" dirty="0"/>
              <a:t>Suppression dependent of system size</a:t>
            </a:r>
            <a:r>
              <a:rPr lang="hu-HU" dirty="0"/>
              <a:t> (</a:t>
            </a:r>
            <a:r>
              <a:rPr lang="hu-HU" dirty="0" err="1"/>
              <a:t>controlled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centrality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N</a:t>
            </a:r>
            <a:r>
              <a:rPr lang="hu-HU" baseline="-25000" dirty="0" err="1"/>
              <a:t>part</a:t>
            </a:r>
            <a:r>
              <a:rPr lang="hu-HU" dirty="0"/>
              <a:t>)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97" y="2239885"/>
            <a:ext cx="4667698" cy="329565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6679" r="7372"/>
          <a:stretch/>
        </p:blipFill>
        <p:spPr bwMode="auto">
          <a:xfrm>
            <a:off x="4634080" y="2239885"/>
            <a:ext cx="450992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5171824" y="4718034"/>
            <a:ext cx="769937" cy="504000"/>
            <a:chOff x="1344" y="2667"/>
            <a:chExt cx="743" cy="459"/>
          </a:xfrm>
          <a:noFill/>
        </p:grpSpPr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1344" y="2667"/>
              <a:ext cx="465" cy="460"/>
            </a:xfrm>
            <a:prstGeom prst="ellipse">
              <a:avLst/>
            </a:prstGeom>
            <a:grp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1639" y="2667"/>
              <a:ext cx="450" cy="460"/>
            </a:xfrm>
            <a:prstGeom prst="ellipse">
              <a:avLst/>
            </a:prstGeom>
            <a:grp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8556595" y="4716936"/>
            <a:ext cx="557213" cy="504000"/>
            <a:chOff x="4800" y="2688"/>
            <a:chExt cx="539" cy="459"/>
          </a:xfrm>
          <a:noFill/>
        </p:grpSpPr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4800" y="2688"/>
              <a:ext cx="477" cy="460"/>
            </a:xfrm>
            <a:prstGeom prst="ellipse">
              <a:avLst/>
            </a:prstGeom>
            <a:grpFill/>
            <a:ln w="158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4877" y="2688"/>
              <a:ext cx="464" cy="460"/>
            </a:xfrm>
            <a:prstGeom prst="ellipse">
              <a:avLst/>
            </a:prstGeom>
            <a:grpFill/>
            <a:ln w="158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5"/>
              <p:cNvSpPr txBox="1"/>
              <p:nvPr/>
            </p:nvSpPr>
            <p:spPr>
              <a:xfrm>
                <a:off x="6990156" y="2900958"/>
                <a:ext cx="2093458" cy="4385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100" dirty="0"/>
                  <a:t>PHENIX </a:t>
                </a:r>
                <a:r>
                  <a:rPr lang="hu-HU" sz="1100" dirty="0" err="1"/>
                  <a:t>Au+Au</a:t>
                </a:r>
                <a:r>
                  <a:rPr lang="hu-HU" sz="1100" dirty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hu-HU" sz="11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hu-HU" sz="1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sz="11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hu-HU" sz="1100" b="0" i="0" smtClean="0">
                                <a:latin typeface="Cambria Math" panose="02040503050406030204" pitchFamily="18" charset="0"/>
                              </a:rPr>
                              <m:t>NN</m:t>
                            </m:r>
                          </m:sub>
                        </m:sSub>
                      </m:e>
                    </m:rad>
                  </m:oMath>
                </a14:m>
                <a:r>
                  <a:rPr lang="hu-HU" sz="1100" dirty="0"/>
                  <a:t>=200 GeV</a:t>
                </a:r>
              </a:p>
              <a:p>
                <a:r>
                  <a:rPr lang="en-US" sz="1100" dirty="0" err="1"/>
                  <a:t>Phys.Rev.Lett</a:t>
                </a:r>
                <a:r>
                  <a:rPr lang="en-US" sz="1100" dirty="0"/>
                  <a:t>. 94 (2005) 232301</a:t>
                </a:r>
              </a:p>
            </p:txBody>
          </p:sp>
        </mc:Choice>
        <mc:Fallback xmlns="">
          <p:sp>
            <p:nvSpPr>
              <p:cNvPr id="6" name="Szövegdoboz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156" y="2900958"/>
                <a:ext cx="2093458" cy="438518"/>
              </a:xfrm>
              <a:prstGeom prst="rect">
                <a:avLst/>
              </a:prstGeom>
              <a:blipFill>
                <a:blip r:embed="rId4"/>
                <a:stretch>
                  <a:fillRect t="-1389"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Dátum helye 16">
            <a:extLst>
              <a:ext uri="{FF2B5EF4-FFF2-40B4-BE49-F238E27FC236}">
                <a16:creationId xmlns:a16="http://schemas.microsoft.com/office/drawing/2014/main" id="{A64A21C8-EDCA-4FE0-BCBC-6CB9B550B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18" name="Élőláb helye 17">
            <a:extLst>
              <a:ext uri="{FF2B5EF4-FFF2-40B4-BE49-F238E27FC236}">
                <a16:creationId xmlns:a16="http://schemas.microsoft.com/office/drawing/2014/main" id="{B4A443CA-591E-4025-B3FE-B44911766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25BA6817-CA75-4652-8281-130FBBAEE882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08EC981-2523-4040-9C7C-CEF1A7B54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24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0477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Observation of the elliptic flow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Spatial anisotropy creates </a:t>
            </a:r>
            <a:br>
              <a:rPr lang="en-US"/>
            </a:br>
            <a:r>
              <a:rPr lang="en-US"/>
              <a:t>momentum-space anisotropy!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Quantified via </a:t>
            </a:r>
            <a:br>
              <a:rPr lang="en-US"/>
            </a:br>
            <a:r>
              <a:rPr lang="en-US"/>
              <a:t>anisotropy</a:t>
            </a:r>
            <a:br>
              <a:rPr lang="en-US"/>
            </a:br>
            <a:r>
              <a:rPr lang="en-US"/>
              <a:t>parameters</a:t>
            </a:r>
          </a:p>
          <a:p>
            <a:endParaRPr lang="en-US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366" y="1115967"/>
            <a:ext cx="3356877" cy="3256505"/>
          </a:xfrm>
          <a:prstGeom prst="rect">
            <a:avLst/>
          </a:prstGeom>
        </p:spPr>
      </p:pic>
      <p:sp>
        <p:nvSpPr>
          <p:cNvPr id="12" name="Text Box 32"/>
          <p:cNvSpPr txBox="1">
            <a:spLocks noChangeArrowheads="1"/>
          </p:cNvSpPr>
          <p:nvPr/>
        </p:nvSpPr>
        <p:spPr bwMode="auto">
          <a:xfrm rot="5400000">
            <a:off x="7285081" y="2498710"/>
            <a:ext cx="33568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/>
              <a:t>Zajc, Riordan, Scientific American</a:t>
            </a:r>
          </a:p>
        </p:txBody>
      </p:sp>
      <p:sp>
        <p:nvSpPr>
          <p:cNvPr id="11" name="Line 2">
            <a:extLst>
              <a:ext uri="{FF2B5EF4-FFF2-40B4-BE49-F238E27FC236}">
                <a16:creationId xmlns:a16="http://schemas.microsoft.com/office/drawing/2014/main" id="{BD4BBC49-CAED-49DC-9B62-6ED77D8C7F20}"/>
              </a:ext>
            </a:extLst>
          </p:cNvPr>
          <p:cNvSpPr>
            <a:spLocks noChangeShapeType="1"/>
          </p:cNvSpPr>
          <p:nvPr/>
        </p:nvSpPr>
        <p:spPr bwMode="auto">
          <a:xfrm rot="5379774" flipH="1" flipV="1">
            <a:off x="4631173" y="4412353"/>
            <a:ext cx="185738" cy="51911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3">
            <a:extLst>
              <a:ext uri="{FF2B5EF4-FFF2-40B4-BE49-F238E27FC236}">
                <a16:creationId xmlns:a16="http://schemas.microsoft.com/office/drawing/2014/main" id="{B730DAE9-095E-4EA8-9F37-9B118C5FA3BF}"/>
              </a:ext>
            </a:extLst>
          </p:cNvPr>
          <p:cNvSpPr>
            <a:spLocks noChangeShapeType="1"/>
          </p:cNvSpPr>
          <p:nvPr/>
        </p:nvSpPr>
        <p:spPr bwMode="auto">
          <a:xfrm rot="5379774" flipH="1" flipV="1">
            <a:off x="4304149" y="4285352"/>
            <a:ext cx="277812" cy="25876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4">
            <a:extLst>
              <a:ext uri="{FF2B5EF4-FFF2-40B4-BE49-F238E27FC236}">
                <a16:creationId xmlns:a16="http://schemas.microsoft.com/office/drawing/2014/main" id="{071FF2FF-A513-4FE5-AC04-E15CF35A7359}"/>
              </a:ext>
            </a:extLst>
          </p:cNvPr>
          <p:cNvSpPr>
            <a:spLocks noChangeShapeType="1"/>
          </p:cNvSpPr>
          <p:nvPr/>
        </p:nvSpPr>
        <p:spPr bwMode="auto">
          <a:xfrm rot="5379774" flipH="1" flipV="1">
            <a:off x="4305736" y="4282178"/>
            <a:ext cx="277812" cy="2587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2CF84437-F238-4E32-9C01-A57681A6439B}"/>
              </a:ext>
            </a:extLst>
          </p:cNvPr>
          <p:cNvSpPr>
            <a:spLocks noChangeArrowheads="1"/>
          </p:cNvSpPr>
          <p:nvPr/>
        </p:nvSpPr>
        <p:spPr bwMode="auto">
          <a:xfrm rot="9395838">
            <a:off x="1227556" y="2612284"/>
            <a:ext cx="1558925" cy="1625600"/>
          </a:xfrm>
          <a:prstGeom prst="ellipse">
            <a:avLst/>
          </a:prstGeom>
          <a:solidFill>
            <a:schemeClr val="tx1">
              <a:alpha val="29803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2">
            <a:extLst>
              <a:ext uri="{FF2B5EF4-FFF2-40B4-BE49-F238E27FC236}">
                <a16:creationId xmlns:a16="http://schemas.microsoft.com/office/drawing/2014/main" id="{CFDEC3FE-61E4-42E4-BCF6-2A1D27AFF82A}"/>
              </a:ext>
            </a:extLst>
          </p:cNvPr>
          <p:cNvSpPr>
            <a:spLocks noChangeArrowheads="1"/>
          </p:cNvSpPr>
          <p:nvPr/>
        </p:nvSpPr>
        <p:spPr bwMode="auto">
          <a:xfrm rot="9395838">
            <a:off x="1987968" y="2226521"/>
            <a:ext cx="1646238" cy="1625600"/>
          </a:xfrm>
          <a:prstGeom prst="ellipse">
            <a:avLst/>
          </a:prstGeom>
          <a:solidFill>
            <a:schemeClr val="tx1">
              <a:alpha val="29803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13">
            <a:extLst>
              <a:ext uri="{FF2B5EF4-FFF2-40B4-BE49-F238E27FC236}">
                <a16:creationId xmlns:a16="http://schemas.microsoft.com/office/drawing/2014/main" id="{173381A4-392C-4B19-888A-38B033FA89B1}"/>
              </a:ext>
            </a:extLst>
          </p:cNvPr>
          <p:cNvSpPr>
            <a:spLocks noChangeShapeType="1"/>
          </p:cNvSpPr>
          <p:nvPr/>
        </p:nvSpPr>
        <p:spPr bwMode="auto">
          <a:xfrm rot="3995838" flipV="1">
            <a:off x="3084137" y="2552753"/>
            <a:ext cx="0" cy="7794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AutoShape 14">
            <a:extLst>
              <a:ext uri="{FF2B5EF4-FFF2-40B4-BE49-F238E27FC236}">
                <a16:creationId xmlns:a16="http://schemas.microsoft.com/office/drawing/2014/main" id="{CEE5F5FA-7718-4258-8FF0-75E740C3C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773" y="4897976"/>
            <a:ext cx="463550" cy="414338"/>
          </a:xfrm>
          <a:prstGeom prst="rightArrow">
            <a:avLst>
              <a:gd name="adj1" fmla="val 50000"/>
              <a:gd name="adj2" fmla="val 27969"/>
            </a:avLst>
          </a:prstGeom>
          <a:solidFill>
            <a:schemeClr val="tx1">
              <a:alpha val="3019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" name="Group 16">
            <a:extLst>
              <a:ext uri="{FF2B5EF4-FFF2-40B4-BE49-F238E27FC236}">
                <a16:creationId xmlns:a16="http://schemas.microsoft.com/office/drawing/2014/main" id="{549A37E7-E2FD-4121-98AA-FEFEF20CD04B}"/>
              </a:ext>
            </a:extLst>
          </p:cNvPr>
          <p:cNvGrpSpPr>
            <a:grpSpLocks/>
          </p:cNvGrpSpPr>
          <p:nvPr/>
        </p:nvGrpSpPr>
        <p:grpSpPr bwMode="auto">
          <a:xfrm>
            <a:off x="6145648" y="4500385"/>
            <a:ext cx="2946400" cy="1266825"/>
            <a:chOff x="3900" y="582"/>
            <a:chExt cx="1856" cy="798"/>
          </a:xfrm>
        </p:grpSpPr>
        <p:sp>
          <p:nvSpPr>
            <p:cNvPr id="22" name="Line 17">
              <a:extLst>
                <a:ext uri="{FF2B5EF4-FFF2-40B4-BE49-F238E27FC236}">
                  <a16:creationId xmlns:a16="http://schemas.microsoft.com/office/drawing/2014/main" id="{6A419C1F-8D10-4649-985C-B5ADDE9C4A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89" y="887"/>
              <a:ext cx="1" cy="491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8">
              <a:extLst>
                <a:ext uri="{FF2B5EF4-FFF2-40B4-BE49-F238E27FC236}">
                  <a16:creationId xmlns:a16="http://schemas.microsoft.com/office/drawing/2014/main" id="{AEA7AD55-D87C-4C08-B1E5-E00B5B2E236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47804" flipH="1" flipV="1">
              <a:off x="4052" y="1041"/>
              <a:ext cx="117" cy="327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9">
              <a:extLst>
                <a:ext uri="{FF2B5EF4-FFF2-40B4-BE49-F238E27FC236}">
                  <a16:creationId xmlns:a16="http://schemas.microsoft.com/office/drawing/2014/main" id="{2B299673-A376-4E21-B9C7-73340BE3560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4244" y="1290"/>
              <a:ext cx="175" cy="0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0">
              <a:extLst>
                <a:ext uri="{FF2B5EF4-FFF2-40B4-BE49-F238E27FC236}">
                  <a16:creationId xmlns:a16="http://schemas.microsoft.com/office/drawing/2014/main" id="{D8B2AF69-EAE6-4ECB-8CCA-870CA35DDE3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849048" flipH="1" flipV="1">
              <a:off x="4129" y="1179"/>
              <a:ext cx="175" cy="163"/>
            </a:xfrm>
            <a:prstGeom prst="line">
              <a:avLst/>
            </a:prstGeom>
            <a:noFill/>
            <a:ln w="28575">
              <a:solidFill>
                <a:srgbClr val="8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1">
              <a:extLst>
                <a:ext uri="{FF2B5EF4-FFF2-40B4-BE49-F238E27FC236}">
                  <a16:creationId xmlns:a16="http://schemas.microsoft.com/office/drawing/2014/main" id="{0FD509FE-985F-4836-B80C-32D201D2AFC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333" y="887"/>
              <a:ext cx="343" cy="491"/>
              <a:chOff x="4473" y="805"/>
              <a:chExt cx="343" cy="491"/>
            </a:xfrm>
          </p:grpSpPr>
          <p:sp>
            <p:nvSpPr>
              <p:cNvPr id="39" name="Line 22">
                <a:extLst>
                  <a:ext uri="{FF2B5EF4-FFF2-40B4-BE49-F238E27FC236}">
                    <a16:creationId xmlns:a16="http://schemas.microsoft.com/office/drawing/2014/main" id="{5D4761DD-8160-4A08-80B9-99361326F4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473" y="805"/>
                <a:ext cx="1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23">
                <a:extLst>
                  <a:ext uri="{FF2B5EF4-FFF2-40B4-BE49-F238E27FC236}">
                    <a16:creationId xmlns:a16="http://schemas.microsoft.com/office/drawing/2014/main" id="{A1280649-9911-4287-B2C4-50D13FAC72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47804" flipH="1" flipV="1">
                <a:off x="4536" y="95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24">
                <a:extLst>
                  <a:ext uri="{FF2B5EF4-FFF2-40B4-BE49-F238E27FC236}">
                    <a16:creationId xmlns:a16="http://schemas.microsoft.com/office/drawing/2014/main" id="{2015700B-1793-47F5-B02C-09FC5C126F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 flipV="1">
                <a:off x="4728" y="1208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25">
                <a:extLst>
                  <a:ext uri="{FF2B5EF4-FFF2-40B4-BE49-F238E27FC236}">
                    <a16:creationId xmlns:a16="http://schemas.microsoft.com/office/drawing/2014/main" id="{6C824A71-C561-4F7B-B98E-58A8CDD17C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849048" flipH="1" flipV="1">
                <a:off x="4613" y="1097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A0C56A5-49C9-4F27-9A8C-B5C1D83027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5" y="889"/>
              <a:ext cx="343" cy="491"/>
              <a:chOff x="4473" y="805"/>
              <a:chExt cx="343" cy="491"/>
            </a:xfrm>
          </p:grpSpPr>
          <p:sp>
            <p:nvSpPr>
              <p:cNvPr id="35" name="Line 27">
                <a:extLst>
                  <a:ext uri="{FF2B5EF4-FFF2-40B4-BE49-F238E27FC236}">
                    <a16:creationId xmlns:a16="http://schemas.microsoft.com/office/drawing/2014/main" id="{4FBCB94B-305D-4B45-A206-3DD25D597F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473" y="805"/>
                <a:ext cx="1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28">
                <a:extLst>
                  <a:ext uri="{FF2B5EF4-FFF2-40B4-BE49-F238E27FC236}">
                    <a16:creationId xmlns:a16="http://schemas.microsoft.com/office/drawing/2014/main" id="{34A34F6F-EDFD-4E98-935D-57ABB3F667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47804" flipH="1" flipV="1">
                <a:off x="4536" y="95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29">
                <a:extLst>
                  <a:ext uri="{FF2B5EF4-FFF2-40B4-BE49-F238E27FC236}">
                    <a16:creationId xmlns:a16="http://schemas.microsoft.com/office/drawing/2014/main" id="{1564A148-F2EA-47C9-AE00-431762A5D6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 flipV="1">
                <a:off x="4728" y="1208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30">
                <a:extLst>
                  <a:ext uri="{FF2B5EF4-FFF2-40B4-BE49-F238E27FC236}">
                    <a16:creationId xmlns:a16="http://schemas.microsoft.com/office/drawing/2014/main" id="{D0764029-365B-42C7-A1CE-DD8AAC1406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849048" flipH="1" flipV="1">
                <a:off x="4613" y="1097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31">
              <a:extLst>
                <a:ext uri="{FF2B5EF4-FFF2-40B4-BE49-F238E27FC236}">
                  <a16:creationId xmlns:a16="http://schemas.microsoft.com/office/drawing/2014/main" id="{A7DB84FD-B2FB-479D-971B-9AEF748BFC6B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5017" y="889"/>
              <a:ext cx="343" cy="491"/>
              <a:chOff x="4473" y="805"/>
              <a:chExt cx="343" cy="491"/>
            </a:xfrm>
          </p:grpSpPr>
          <p:sp>
            <p:nvSpPr>
              <p:cNvPr id="31" name="Line 32">
                <a:extLst>
                  <a:ext uri="{FF2B5EF4-FFF2-40B4-BE49-F238E27FC236}">
                    <a16:creationId xmlns:a16="http://schemas.microsoft.com/office/drawing/2014/main" id="{0FF30C10-B796-4233-B23F-FAF8CC5164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473" y="805"/>
                <a:ext cx="1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33">
                <a:extLst>
                  <a:ext uri="{FF2B5EF4-FFF2-40B4-BE49-F238E27FC236}">
                    <a16:creationId xmlns:a16="http://schemas.microsoft.com/office/drawing/2014/main" id="{416E2FE2-3AA4-4E93-8711-F9E1E7891C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47804" flipH="1" flipV="1">
                <a:off x="4536" y="95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34">
                <a:extLst>
                  <a:ext uri="{FF2B5EF4-FFF2-40B4-BE49-F238E27FC236}">
                    <a16:creationId xmlns:a16="http://schemas.microsoft.com/office/drawing/2014/main" id="{32CB5E4C-D7FF-45B6-B929-24B957CA3D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 flipV="1">
                <a:off x="4728" y="1208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35">
                <a:extLst>
                  <a:ext uri="{FF2B5EF4-FFF2-40B4-BE49-F238E27FC236}">
                    <a16:creationId xmlns:a16="http://schemas.microsoft.com/office/drawing/2014/main" id="{9102D548-5D12-4CD1-BBB5-B5EE569CA6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849048" flipH="1" flipV="1">
                <a:off x="4613" y="1097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Freeform 36">
              <a:extLst>
                <a:ext uri="{FF2B5EF4-FFF2-40B4-BE49-F238E27FC236}">
                  <a16:creationId xmlns:a16="http://schemas.microsoft.com/office/drawing/2014/main" id="{26365837-8B76-4C03-9A3B-6B86A6F9D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886"/>
              <a:ext cx="1538" cy="322"/>
            </a:xfrm>
            <a:custGeom>
              <a:avLst/>
              <a:gdLst>
                <a:gd name="T0" fmla="*/ 0 w 1538"/>
                <a:gd name="T1" fmla="*/ 4 h 322"/>
                <a:gd name="T2" fmla="*/ 174 w 1538"/>
                <a:gd name="T3" fmla="*/ 172 h 322"/>
                <a:gd name="T4" fmla="*/ 352 w 1538"/>
                <a:gd name="T5" fmla="*/ 320 h 322"/>
                <a:gd name="T6" fmla="*/ 540 w 1538"/>
                <a:gd name="T7" fmla="*/ 162 h 322"/>
                <a:gd name="T8" fmla="*/ 694 w 1538"/>
                <a:gd name="T9" fmla="*/ 0 h 322"/>
                <a:gd name="T10" fmla="*/ 828 w 1538"/>
                <a:gd name="T11" fmla="*/ 162 h 322"/>
                <a:gd name="T12" fmla="*/ 1032 w 1538"/>
                <a:gd name="T13" fmla="*/ 320 h 322"/>
                <a:gd name="T14" fmla="*/ 1234 w 1538"/>
                <a:gd name="T15" fmla="*/ 170 h 322"/>
                <a:gd name="T16" fmla="*/ 1378 w 1538"/>
                <a:gd name="T17" fmla="*/ 6 h 322"/>
                <a:gd name="T18" fmla="*/ 1538 w 1538"/>
                <a:gd name="T19" fmla="*/ 190 h 3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38"/>
                <a:gd name="T31" fmla="*/ 0 h 322"/>
                <a:gd name="T32" fmla="*/ 1538 w 1538"/>
                <a:gd name="T33" fmla="*/ 322 h 3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38" h="322">
                  <a:moveTo>
                    <a:pt x="0" y="4"/>
                  </a:moveTo>
                  <a:cubicBezTo>
                    <a:pt x="57" y="61"/>
                    <a:pt x="115" y="119"/>
                    <a:pt x="174" y="172"/>
                  </a:cubicBezTo>
                  <a:cubicBezTo>
                    <a:pt x="233" y="225"/>
                    <a:pt x="291" y="322"/>
                    <a:pt x="352" y="320"/>
                  </a:cubicBezTo>
                  <a:cubicBezTo>
                    <a:pt x="413" y="318"/>
                    <a:pt x="483" y="215"/>
                    <a:pt x="540" y="162"/>
                  </a:cubicBezTo>
                  <a:cubicBezTo>
                    <a:pt x="597" y="109"/>
                    <a:pt x="646" y="0"/>
                    <a:pt x="694" y="0"/>
                  </a:cubicBezTo>
                  <a:cubicBezTo>
                    <a:pt x="742" y="0"/>
                    <a:pt x="772" y="109"/>
                    <a:pt x="828" y="162"/>
                  </a:cubicBezTo>
                  <a:cubicBezTo>
                    <a:pt x="884" y="215"/>
                    <a:pt x="964" y="319"/>
                    <a:pt x="1032" y="320"/>
                  </a:cubicBezTo>
                  <a:cubicBezTo>
                    <a:pt x="1100" y="321"/>
                    <a:pt x="1176" y="222"/>
                    <a:pt x="1234" y="170"/>
                  </a:cubicBezTo>
                  <a:cubicBezTo>
                    <a:pt x="1292" y="118"/>
                    <a:pt x="1327" y="3"/>
                    <a:pt x="1378" y="6"/>
                  </a:cubicBezTo>
                  <a:cubicBezTo>
                    <a:pt x="1429" y="9"/>
                    <a:pt x="1504" y="156"/>
                    <a:pt x="1538" y="19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37">
                  <a:extLst>
                    <a:ext uri="{FF2B5EF4-FFF2-40B4-BE49-F238E27FC236}">
                      <a16:creationId xmlns:a16="http://schemas.microsoft.com/office/drawing/2014/main" id="{611BE495-0205-4611-A0A7-10201D5B56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00" y="582"/>
                  <a:ext cx="1856" cy="4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=1+2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</m:func>
                          </m:e>
                        </m:nary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30" name="Rectangle 37">
                  <a:extLst>
                    <a:ext uri="{FF2B5EF4-FFF2-40B4-BE49-F238E27FC236}">
                      <a16:creationId xmlns:a16="http://schemas.microsoft.com/office/drawing/2014/main" id="{611BE495-0205-4611-A0A7-10201D5B56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900" y="582"/>
                  <a:ext cx="1856" cy="48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Group 38">
            <a:extLst>
              <a:ext uri="{FF2B5EF4-FFF2-40B4-BE49-F238E27FC236}">
                <a16:creationId xmlns:a16="http://schemas.microsoft.com/office/drawing/2014/main" id="{90126BB6-9AFC-42A0-85AB-8BA32AFED6DB}"/>
              </a:ext>
            </a:extLst>
          </p:cNvPr>
          <p:cNvGrpSpPr>
            <a:grpSpLocks/>
          </p:cNvGrpSpPr>
          <p:nvPr/>
        </p:nvGrpSpPr>
        <p:grpSpPr bwMode="auto">
          <a:xfrm>
            <a:off x="5963087" y="4478160"/>
            <a:ext cx="3032125" cy="1697038"/>
            <a:chOff x="3785" y="568"/>
            <a:chExt cx="1910" cy="1069"/>
          </a:xfrm>
        </p:grpSpPr>
        <p:sp>
          <p:nvSpPr>
            <p:cNvPr id="44" name="Line 39">
              <a:extLst>
                <a:ext uri="{FF2B5EF4-FFF2-40B4-BE49-F238E27FC236}">
                  <a16:creationId xmlns:a16="http://schemas.microsoft.com/office/drawing/2014/main" id="{A0A32560-3D0C-4E2C-9D3F-BFCEBF18FE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77" y="568"/>
              <a:ext cx="0" cy="8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5" name="Line 40">
              <a:extLst>
                <a:ext uri="{FF2B5EF4-FFF2-40B4-BE49-F238E27FC236}">
                  <a16:creationId xmlns:a16="http://schemas.microsoft.com/office/drawing/2014/main" id="{3F9BBCFF-5F27-4B16-BBE8-35DB7D1254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85" y="1382"/>
              <a:ext cx="1910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6" name="Rectangle 41">
              <a:extLst>
                <a:ext uri="{FF2B5EF4-FFF2-40B4-BE49-F238E27FC236}">
                  <a16:creationId xmlns:a16="http://schemas.microsoft.com/office/drawing/2014/main" id="{C6D90726-F761-4BBB-98F3-21ADC9787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" y="1404"/>
              <a:ext cx="153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rIns="0">
              <a:spAutoFit/>
            </a:bodyPr>
            <a:lstStyle/>
            <a:p>
              <a:pPr>
                <a:defRPr/>
              </a:pPr>
              <a:r>
                <a:rPr lang="en-US" b="0">
                  <a:latin typeface="Symbol" pitchFamily="18" charset="2"/>
                </a:rPr>
                <a:t>0            p           2p</a:t>
              </a:r>
              <a:endParaRPr lang="en-US" b="0"/>
            </a:p>
          </p:txBody>
        </p:sp>
        <p:sp>
          <p:nvSpPr>
            <p:cNvPr id="47" name="Rectangle 42">
              <a:extLst>
                <a:ext uri="{FF2B5EF4-FFF2-40B4-BE49-F238E27FC236}">
                  <a16:creationId xmlns:a16="http://schemas.microsoft.com/office/drawing/2014/main" id="{61D76797-7247-42D5-8A31-AD6BB06E4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" y="1096"/>
              <a:ext cx="20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0">
                  <a:latin typeface="Symbol" pitchFamily="18" charset="2"/>
                </a:rPr>
                <a:t>j</a:t>
              </a:r>
            </a:p>
          </p:txBody>
        </p:sp>
        <p:sp>
          <p:nvSpPr>
            <p:cNvPr id="48" name="Line 43">
              <a:extLst>
                <a:ext uri="{FF2B5EF4-FFF2-40B4-BE49-F238E27FC236}">
                  <a16:creationId xmlns:a16="http://schemas.microsoft.com/office/drawing/2014/main" id="{FE57E16D-3F7C-4323-849B-6F9465386D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0" y="1343"/>
              <a:ext cx="0" cy="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9" name="Line 44">
              <a:extLst>
                <a:ext uri="{FF2B5EF4-FFF2-40B4-BE49-F238E27FC236}">
                  <a16:creationId xmlns:a16="http://schemas.microsoft.com/office/drawing/2014/main" id="{E3357A78-1A85-4286-8EB2-472B41BC3D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6" y="1345"/>
              <a:ext cx="0" cy="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0" name="Line 45">
              <a:extLst>
                <a:ext uri="{FF2B5EF4-FFF2-40B4-BE49-F238E27FC236}">
                  <a16:creationId xmlns:a16="http://schemas.microsoft.com/office/drawing/2014/main" id="{7BAEEA22-BB30-4076-9395-9D0403200E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60" y="1339"/>
              <a:ext cx="0" cy="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1" name="Line 46">
              <a:extLst>
                <a:ext uri="{FF2B5EF4-FFF2-40B4-BE49-F238E27FC236}">
                  <a16:creationId xmlns:a16="http://schemas.microsoft.com/office/drawing/2014/main" id="{D9929C93-BBA8-45F6-9CBC-1969A4C440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2" y="1357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2" name="Line 47">
              <a:extLst>
                <a:ext uri="{FF2B5EF4-FFF2-40B4-BE49-F238E27FC236}">
                  <a16:creationId xmlns:a16="http://schemas.microsoft.com/office/drawing/2014/main" id="{11634F9D-88EB-4682-B48F-58AEFC528E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8" y="1359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3" name="Group 48">
            <a:extLst>
              <a:ext uri="{FF2B5EF4-FFF2-40B4-BE49-F238E27FC236}">
                <a16:creationId xmlns:a16="http://schemas.microsoft.com/office/drawing/2014/main" id="{D91A74EB-A4A0-4754-86EA-DF4EF8C3C415}"/>
              </a:ext>
            </a:extLst>
          </p:cNvPr>
          <p:cNvGrpSpPr>
            <a:grpSpLocks/>
          </p:cNvGrpSpPr>
          <p:nvPr/>
        </p:nvGrpSpPr>
        <p:grpSpPr bwMode="auto">
          <a:xfrm>
            <a:off x="1071981" y="2113809"/>
            <a:ext cx="2630487" cy="2255837"/>
            <a:chOff x="19" y="479"/>
            <a:chExt cx="1657" cy="1421"/>
          </a:xfrm>
        </p:grpSpPr>
        <p:sp>
          <p:nvSpPr>
            <p:cNvPr id="54" name="Oval 49">
              <a:extLst>
                <a:ext uri="{FF2B5EF4-FFF2-40B4-BE49-F238E27FC236}">
                  <a16:creationId xmlns:a16="http://schemas.microsoft.com/office/drawing/2014/main" id="{60118F5B-6A9D-4D4D-AC9E-74C6233A81D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336061">
              <a:off x="640" y="793"/>
              <a:ext cx="417" cy="788"/>
            </a:xfrm>
            <a:prstGeom prst="ellipse">
              <a:avLst/>
            </a:prstGeom>
            <a:solidFill>
              <a:srgbClr val="FF0000">
                <a:alpha val="29803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5" name="Group 50">
              <a:extLst>
                <a:ext uri="{FF2B5EF4-FFF2-40B4-BE49-F238E27FC236}">
                  <a16:creationId xmlns:a16="http://schemas.microsoft.com/office/drawing/2014/main" id="{E4CB03B2-FE6C-4960-9196-FF89BD80AFCC}"/>
                </a:ext>
              </a:extLst>
            </p:cNvPr>
            <p:cNvGrpSpPr>
              <a:grpSpLocks/>
            </p:cNvGrpSpPr>
            <p:nvPr/>
          </p:nvGrpSpPr>
          <p:grpSpPr bwMode="auto">
            <a:xfrm rot="-1445217">
              <a:off x="939" y="1014"/>
              <a:ext cx="737" cy="587"/>
              <a:chOff x="2982" y="1139"/>
              <a:chExt cx="737" cy="587"/>
            </a:xfrm>
          </p:grpSpPr>
          <p:sp>
            <p:nvSpPr>
              <p:cNvPr id="71" name="Line 51">
                <a:extLst>
                  <a:ext uri="{FF2B5EF4-FFF2-40B4-BE49-F238E27FC236}">
                    <a16:creationId xmlns:a16="http://schemas.microsoft.com/office/drawing/2014/main" id="{8DE3ED3A-C7AD-4ED2-A11D-51D9805D73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474" y="893"/>
                <a:ext cx="0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52">
                <a:extLst>
                  <a:ext uri="{FF2B5EF4-FFF2-40B4-BE49-F238E27FC236}">
                    <a16:creationId xmlns:a16="http://schemas.microsoft.com/office/drawing/2014/main" id="{BC3BD73C-0FBF-4798-AD1C-76A557A6A7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335" y="120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53">
                <a:extLst>
                  <a:ext uri="{FF2B5EF4-FFF2-40B4-BE49-F238E27FC236}">
                    <a16:creationId xmlns:a16="http://schemas.microsoft.com/office/drawing/2014/main" id="{B147818C-A456-4176-B020-9BEA10BE57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2894" y="1639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Line 54">
                <a:extLst>
                  <a:ext uri="{FF2B5EF4-FFF2-40B4-BE49-F238E27FC236}">
                    <a16:creationId xmlns:a16="http://schemas.microsoft.com/office/drawing/2014/main" id="{24B59139-E2F0-40C3-8C9E-B97C550593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131" y="1455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761D6EA-DC54-4293-9CB8-1AF4EF8D8D97}"/>
                </a:ext>
              </a:extLst>
            </p:cNvPr>
            <p:cNvGrpSpPr>
              <a:grpSpLocks/>
            </p:cNvGrpSpPr>
            <p:nvPr/>
          </p:nvGrpSpPr>
          <p:grpSpPr bwMode="auto">
            <a:xfrm rot="9354783">
              <a:off x="19" y="784"/>
              <a:ext cx="737" cy="587"/>
              <a:chOff x="2982" y="1139"/>
              <a:chExt cx="737" cy="587"/>
            </a:xfrm>
          </p:grpSpPr>
          <p:sp>
            <p:nvSpPr>
              <p:cNvPr id="67" name="Line 56">
                <a:extLst>
                  <a:ext uri="{FF2B5EF4-FFF2-40B4-BE49-F238E27FC236}">
                    <a16:creationId xmlns:a16="http://schemas.microsoft.com/office/drawing/2014/main" id="{8EECC834-C335-4BFC-820A-861B3C9FBB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474" y="893"/>
                <a:ext cx="0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57">
                <a:extLst>
                  <a:ext uri="{FF2B5EF4-FFF2-40B4-BE49-F238E27FC236}">
                    <a16:creationId xmlns:a16="http://schemas.microsoft.com/office/drawing/2014/main" id="{CF0508CE-6371-4711-B53B-BAB7A5FED9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335" y="120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58">
                <a:extLst>
                  <a:ext uri="{FF2B5EF4-FFF2-40B4-BE49-F238E27FC236}">
                    <a16:creationId xmlns:a16="http://schemas.microsoft.com/office/drawing/2014/main" id="{96A97ED2-F7D4-48BD-B1BC-55DB280E46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2894" y="1639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59">
                <a:extLst>
                  <a:ext uri="{FF2B5EF4-FFF2-40B4-BE49-F238E27FC236}">
                    <a16:creationId xmlns:a16="http://schemas.microsoft.com/office/drawing/2014/main" id="{2B49C0BA-A3A1-4974-8512-422BCDB6A8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131" y="1455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7" name="Group 60">
              <a:extLst>
                <a:ext uri="{FF2B5EF4-FFF2-40B4-BE49-F238E27FC236}">
                  <a16:creationId xmlns:a16="http://schemas.microsoft.com/office/drawing/2014/main" id="{A737B44B-DE13-468B-93C4-F65C167D3F41}"/>
                </a:ext>
              </a:extLst>
            </p:cNvPr>
            <p:cNvGrpSpPr>
              <a:grpSpLocks/>
            </p:cNvGrpSpPr>
            <p:nvPr/>
          </p:nvGrpSpPr>
          <p:grpSpPr bwMode="auto">
            <a:xfrm rot="20154783" flipH="1">
              <a:off x="263" y="1313"/>
              <a:ext cx="737" cy="587"/>
              <a:chOff x="2982" y="1139"/>
              <a:chExt cx="737" cy="587"/>
            </a:xfrm>
          </p:grpSpPr>
          <p:sp>
            <p:nvSpPr>
              <p:cNvPr id="63" name="Line 61">
                <a:extLst>
                  <a:ext uri="{FF2B5EF4-FFF2-40B4-BE49-F238E27FC236}">
                    <a16:creationId xmlns:a16="http://schemas.microsoft.com/office/drawing/2014/main" id="{03025800-DC38-4C5F-BC6A-71944FD9A4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474" y="893"/>
                <a:ext cx="0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62">
                <a:extLst>
                  <a:ext uri="{FF2B5EF4-FFF2-40B4-BE49-F238E27FC236}">
                    <a16:creationId xmlns:a16="http://schemas.microsoft.com/office/drawing/2014/main" id="{2DD09206-C71C-4C56-8BA3-6357AB48D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335" y="120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63">
                <a:extLst>
                  <a:ext uri="{FF2B5EF4-FFF2-40B4-BE49-F238E27FC236}">
                    <a16:creationId xmlns:a16="http://schemas.microsoft.com/office/drawing/2014/main" id="{79D5EA88-1E57-40DB-9293-A541D03664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2894" y="1639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64">
                <a:extLst>
                  <a:ext uri="{FF2B5EF4-FFF2-40B4-BE49-F238E27FC236}">
                    <a16:creationId xmlns:a16="http://schemas.microsoft.com/office/drawing/2014/main" id="{C827B203-6861-4A07-8008-1D975FD1E2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131" y="1455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8" name="Group 65">
              <a:extLst>
                <a:ext uri="{FF2B5EF4-FFF2-40B4-BE49-F238E27FC236}">
                  <a16:creationId xmlns:a16="http://schemas.microsoft.com/office/drawing/2014/main" id="{88AFF892-A2C6-419F-A2A1-AEA9A4450D13}"/>
                </a:ext>
              </a:extLst>
            </p:cNvPr>
            <p:cNvGrpSpPr>
              <a:grpSpLocks/>
            </p:cNvGrpSpPr>
            <p:nvPr/>
          </p:nvGrpSpPr>
          <p:grpSpPr bwMode="auto">
            <a:xfrm rot="9354783" flipH="1">
              <a:off x="697" y="479"/>
              <a:ext cx="737" cy="587"/>
              <a:chOff x="2982" y="1139"/>
              <a:chExt cx="737" cy="587"/>
            </a:xfrm>
          </p:grpSpPr>
          <p:sp>
            <p:nvSpPr>
              <p:cNvPr id="59" name="Line 66">
                <a:extLst>
                  <a:ext uri="{FF2B5EF4-FFF2-40B4-BE49-F238E27FC236}">
                    <a16:creationId xmlns:a16="http://schemas.microsoft.com/office/drawing/2014/main" id="{27527D1D-741D-44A9-9E12-A7DD23A451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474" y="893"/>
                <a:ext cx="0" cy="491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67">
                <a:extLst>
                  <a:ext uri="{FF2B5EF4-FFF2-40B4-BE49-F238E27FC236}">
                    <a16:creationId xmlns:a16="http://schemas.microsoft.com/office/drawing/2014/main" id="{EBCAB211-A027-4F72-8AC8-522975639B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335" y="1209"/>
                <a:ext cx="117" cy="327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68">
                <a:extLst>
                  <a:ext uri="{FF2B5EF4-FFF2-40B4-BE49-F238E27FC236}">
                    <a16:creationId xmlns:a16="http://schemas.microsoft.com/office/drawing/2014/main" id="{030CE98F-EDEA-4D5F-9885-991879BE3A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2894" y="1639"/>
                <a:ext cx="175" cy="0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Line 69">
                <a:extLst>
                  <a:ext uri="{FF2B5EF4-FFF2-40B4-BE49-F238E27FC236}">
                    <a16:creationId xmlns:a16="http://schemas.microsoft.com/office/drawing/2014/main" id="{9F5140F0-2FF4-4C2A-981B-64BAAAF57B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81277" flipV="1">
                <a:off x="3131" y="1455"/>
                <a:ext cx="175" cy="163"/>
              </a:xfrm>
              <a:prstGeom prst="line">
                <a:avLst/>
              </a:prstGeom>
              <a:noFill/>
              <a:ln w="28575">
                <a:solidFill>
                  <a:srgbClr val="8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5" name="Line 70">
            <a:extLst>
              <a:ext uri="{FF2B5EF4-FFF2-40B4-BE49-F238E27FC236}">
                <a16:creationId xmlns:a16="http://schemas.microsoft.com/office/drawing/2014/main" id="{68051115-5EEA-4C96-8DCC-3685E2E0AC3B}"/>
              </a:ext>
            </a:extLst>
          </p:cNvPr>
          <p:cNvSpPr>
            <a:spLocks noChangeAspect="1" noChangeShapeType="1"/>
          </p:cNvSpPr>
          <p:nvPr/>
        </p:nvSpPr>
        <p:spPr bwMode="auto">
          <a:xfrm rot="20195838" flipV="1">
            <a:off x="965618" y="3218709"/>
            <a:ext cx="2927350" cy="3175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6" name="Group 71">
            <a:extLst>
              <a:ext uri="{FF2B5EF4-FFF2-40B4-BE49-F238E27FC236}">
                <a16:creationId xmlns:a16="http://schemas.microsoft.com/office/drawing/2014/main" id="{BB40E91E-69CC-4D30-84C0-54CD0D3B1F1D}"/>
              </a:ext>
            </a:extLst>
          </p:cNvPr>
          <p:cNvGrpSpPr>
            <a:grpSpLocks/>
          </p:cNvGrpSpPr>
          <p:nvPr/>
        </p:nvGrpSpPr>
        <p:grpSpPr bwMode="auto">
          <a:xfrm>
            <a:off x="1251368" y="2691659"/>
            <a:ext cx="1125538" cy="804862"/>
            <a:chOff x="132" y="843"/>
            <a:chExt cx="709" cy="507"/>
          </a:xfrm>
        </p:grpSpPr>
        <p:sp>
          <p:nvSpPr>
            <p:cNvPr id="77" name="Arc 72">
              <a:extLst>
                <a:ext uri="{FF2B5EF4-FFF2-40B4-BE49-F238E27FC236}">
                  <a16:creationId xmlns:a16="http://schemas.microsoft.com/office/drawing/2014/main" id="{F2DCB6B6-589C-4EBC-97B1-732B6DB972FD}"/>
                </a:ext>
              </a:extLst>
            </p:cNvPr>
            <p:cNvSpPr>
              <a:spLocks/>
            </p:cNvSpPr>
            <p:nvPr/>
          </p:nvSpPr>
          <p:spPr bwMode="auto">
            <a:xfrm rot="20195838" flipH="1">
              <a:off x="190" y="879"/>
              <a:ext cx="555" cy="461"/>
            </a:xfrm>
            <a:custGeom>
              <a:avLst/>
              <a:gdLst>
                <a:gd name="T0" fmla="*/ 0 w 21600"/>
                <a:gd name="T1" fmla="*/ 0 h 16676"/>
                <a:gd name="T2" fmla="*/ 0 w 21600"/>
                <a:gd name="T3" fmla="*/ 0 h 16676"/>
                <a:gd name="T4" fmla="*/ 0 w 21600"/>
                <a:gd name="T5" fmla="*/ 0 h 1667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676"/>
                <a:gd name="T11" fmla="*/ 21600 w 21600"/>
                <a:gd name="T12" fmla="*/ 16676 h 166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676" fill="none" extrusionOk="0">
                  <a:moveTo>
                    <a:pt x="13728" y="-1"/>
                  </a:moveTo>
                  <a:cubicBezTo>
                    <a:pt x="18712" y="4102"/>
                    <a:pt x="21600" y="10220"/>
                    <a:pt x="21600" y="16676"/>
                  </a:cubicBezTo>
                </a:path>
                <a:path w="21600" h="16676" stroke="0" extrusionOk="0">
                  <a:moveTo>
                    <a:pt x="13728" y="-1"/>
                  </a:moveTo>
                  <a:cubicBezTo>
                    <a:pt x="18712" y="4102"/>
                    <a:pt x="21600" y="10220"/>
                    <a:pt x="21600" y="16676"/>
                  </a:cubicBezTo>
                  <a:lnTo>
                    <a:pt x="0" y="16676"/>
                  </a:lnTo>
                  <a:close/>
                </a:path>
              </a:pathLst>
            </a:custGeom>
            <a:solidFill>
              <a:schemeClr val="tx1">
                <a:alpha val="30196"/>
              </a:schemeClr>
            </a:solidFill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Line 73">
              <a:extLst>
                <a:ext uri="{FF2B5EF4-FFF2-40B4-BE49-F238E27FC236}">
                  <a16:creationId xmlns:a16="http://schemas.microsoft.com/office/drawing/2014/main" id="{ADA7F4FA-0266-403F-9893-DD1F3F6A10E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404162">
              <a:off x="394" y="843"/>
              <a:ext cx="344" cy="452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74">
              <a:extLst>
                <a:ext uri="{FF2B5EF4-FFF2-40B4-BE49-F238E27FC236}">
                  <a16:creationId xmlns:a16="http://schemas.microsoft.com/office/drawing/2014/main" id="{001C814F-DE3A-4F14-9C10-9600FED6FF7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404162">
              <a:off x="132" y="1350"/>
              <a:ext cx="709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Rectangle 75">
              <a:extLst>
                <a:ext uri="{FF2B5EF4-FFF2-40B4-BE49-F238E27FC236}">
                  <a16:creationId xmlns:a16="http://schemas.microsoft.com/office/drawing/2014/main" id="{A6672AA3-495C-466D-96AF-84DA419E60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195838">
              <a:off x="404" y="1098"/>
              <a:ext cx="328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>
                  <a:solidFill>
                    <a:schemeClr val="bg2"/>
                  </a:solidFill>
                  <a:latin typeface="Book Antiqua" pitchFamily="18" charset="0"/>
                </a:rPr>
                <a:t>φ</a:t>
              </a:r>
            </a:p>
          </p:txBody>
        </p:sp>
      </p:grpSp>
      <p:sp>
        <p:nvSpPr>
          <p:cNvPr id="81" name="Oval 76">
            <a:extLst>
              <a:ext uri="{FF2B5EF4-FFF2-40B4-BE49-F238E27FC236}">
                <a16:creationId xmlns:a16="http://schemas.microsoft.com/office/drawing/2014/main" id="{F26C098E-7288-42CD-86B8-6214047AC4DC}"/>
              </a:ext>
            </a:extLst>
          </p:cNvPr>
          <p:cNvSpPr>
            <a:spLocks noChangeArrowheads="1"/>
          </p:cNvSpPr>
          <p:nvPr/>
        </p:nvSpPr>
        <p:spPr bwMode="auto">
          <a:xfrm rot="10742330">
            <a:off x="3748523" y="4418703"/>
            <a:ext cx="661988" cy="1250950"/>
          </a:xfrm>
          <a:prstGeom prst="ellipse">
            <a:avLst/>
          </a:prstGeom>
          <a:solidFill>
            <a:srgbClr val="FF0000">
              <a:alpha val="29803"/>
            </a:srgbClr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Line 77">
            <a:extLst>
              <a:ext uri="{FF2B5EF4-FFF2-40B4-BE49-F238E27FC236}">
                <a16:creationId xmlns:a16="http://schemas.microsoft.com/office/drawing/2014/main" id="{06E76E6C-12FB-47C0-BF9B-71CD42BA2BFD}"/>
              </a:ext>
            </a:extLst>
          </p:cNvPr>
          <p:cNvSpPr>
            <a:spLocks noChangeShapeType="1"/>
          </p:cNvSpPr>
          <p:nvPr/>
        </p:nvSpPr>
        <p:spPr bwMode="auto">
          <a:xfrm rot="5342330" flipV="1">
            <a:off x="4860567" y="4651272"/>
            <a:ext cx="0" cy="7794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3" name="Line 78">
            <a:extLst>
              <a:ext uri="{FF2B5EF4-FFF2-40B4-BE49-F238E27FC236}">
                <a16:creationId xmlns:a16="http://schemas.microsoft.com/office/drawing/2014/main" id="{39237F70-FBD0-4D95-A8B6-263A9CC1B0FA}"/>
              </a:ext>
            </a:extLst>
          </p:cNvPr>
          <p:cNvSpPr>
            <a:spLocks noChangeShapeType="1"/>
          </p:cNvSpPr>
          <p:nvPr/>
        </p:nvSpPr>
        <p:spPr bwMode="auto">
          <a:xfrm rot="5342330" flipV="1">
            <a:off x="4645461" y="5153715"/>
            <a:ext cx="185737" cy="51911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4" name="Line 79">
            <a:extLst>
              <a:ext uri="{FF2B5EF4-FFF2-40B4-BE49-F238E27FC236}">
                <a16:creationId xmlns:a16="http://schemas.microsoft.com/office/drawing/2014/main" id="{C37FCA37-913C-4327-A7DA-B955426BF15E}"/>
              </a:ext>
            </a:extLst>
          </p:cNvPr>
          <p:cNvSpPr>
            <a:spLocks noChangeShapeType="1"/>
          </p:cNvSpPr>
          <p:nvPr/>
        </p:nvSpPr>
        <p:spPr bwMode="auto">
          <a:xfrm rot="5342330" flipV="1">
            <a:off x="3950930" y="5843484"/>
            <a:ext cx="27781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5" name="Line 80">
            <a:extLst>
              <a:ext uri="{FF2B5EF4-FFF2-40B4-BE49-F238E27FC236}">
                <a16:creationId xmlns:a16="http://schemas.microsoft.com/office/drawing/2014/main" id="{A6431FC4-DDCC-4459-9737-72BDFB1D3414}"/>
              </a:ext>
            </a:extLst>
          </p:cNvPr>
          <p:cNvSpPr>
            <a:spLocks noChangeShapeType="1"/>
          </p:cNvSpPr>
          <p:nvPr/>
        </p:nvSpPr>
        <p:spPr bwMode="auto">
          <a:xfrm rot="5342330" flipV="1">
            <a:off x="4324785" y="5547416"/>
            <a:ext cx="277813" cy="2587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6" name="Line 81">
            <a:extLst>
              <a:ext uri="{FF2B5EF4-FFF2-40B4-BE49-F238E27FC236}">
                <a16:creationId xmlns:a16="http://schemas.microsoft.com/office/drawing/2014/main" id="{6FA61AA5-DDD2-4DF7-980A-A702DE68B969}"/>
              </a:ext>
            </a:extLst>
          </p:cNvPr>
          <p:cNvSpPr>
            <a:spLocks noChangeShapeType="1"/>
          </p:cNvSpPr>
          <p:nvPr/>
        </p:nvSpPr>
        <p:spPr bwMode="auto">
          <a:xfrm rot="16142329" flipV="1">
            <a:off x="3285767" y="4673497"/>
            <a:ext cx="0" cy="7794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7" name="Line 82">
            <a:extLst>
              <a:ext uri="{FF2B5EF4-FFF2-40B4-BE49-F238E27FC236}">
                <a16:creationId xmlns:a16="http://schemas.microsoft.com/office/drawing/2014/main" id="{E5376F5F-922A-451C-937F-158B789AD17E}"/>
              </a:ext>
            </a:extLst>
          </p:cNvPr>
          <p:cNvSpPr>
            <a:spLocks noChangeShapeType="1"/>
          </p:cNvSpPr>
          <p:nvPr/>
        </p:nvSpPr>
        <p:spPr bwMode="auto">
          <a:xfrm rot="16142329" flipV="1">
            <a:off x="3315136" y="4429815"/>
            <a:ext cx="185737" cy="51911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8" name="Line 83">
            <a:extLst>
              <a:ext uri="{FF2B5EF4-FFF2-40B4-BE49-F238E27FC236}">
                <a16:creationId xmlns:a16="http://schemas.microsoft.com/office/drawing/2014/main" id="{00D80DF8-DDE6-4A24-8370-55A310D6D1E7}"/>
              </a:ext>
            </a:extLst>
          </p:cNvPr>
          <p:cNvSpPr>
            <a:spLocks noChangeShapeType="1"/>
          </p:cNvSpPr>
          <p:nvPr/>
        </p:nvSpPr>
        <p:spPr bwMode="auto">
          <a:xfrm rot="16142329" flipV="1">
            <a:off x="3919180" y="4259159"/>
            <a:ext cx="27781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9" name="Line 84">
            <a:extLst>
              <a:ext uri="{FF2B5EF4-FFF2-40B4-BE49-F238E27FC236}">
                <a16:creationId xmlns:a16="http://schemas.microsoft.com/office/drawing/2014/main" id="{7CCAAFE0-3061-4D8F-B69A-2FA11B88A78B}"/>
              </a:ext>
            </a:extLst>
          </p:cNvPr>
          <p:cNvSpPr>
            <a:spLocks noChangeShapeType="1"/>
          </p:cNvSpPr>
          <p:nvPr/>
        </p:nvSpPr>
        <p:spPr bwMode="auto">
          <a:xfrm rot="16142329" flipV="1">
            <a:off x="3543735" y="4296466"/>
            <a:ext cx="277813" cy="2587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0" name="Line 85">
            <a:extLst>
              <a:ext uri="{FF2B5EF4-FFF2-40B4-BE49-F238E27FC236}">
                <a16:creationId xmlns:a16="http://schemas.microsoft.com/office/drawing/2014/main" id="{CF8A8D92-64A4-4FE8-B0B8-FCFD7649894F}"/>
              </a:ext>
            </a:extLst>
          </p:cNvPr>
          <p:cNvSpPr>
            <a:spLocks noChangeShapeType="1"/>
          </p:cNvSpPr>
          <p:nvPr/>
        </p:nvSpPr>
        <p:spPr bwMode="auto">
          <a:xfrm rot="16179775" flipH="1" flipV="1">
            <a:off x="3295292" y="4663972"/>
            <a:ext cx="0" cy="7794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1" name="Line 86">
            <a:extLst>
              <a:ext uri="{FF2B5EF4-FFF2-40B4-BE49-F238E27FC236}">
                <a16:creationId xmlns:a16="http://schemas.microsoft.com/office/drawing/2014/main" id="{25BB2E82-DEE8-4472-BDD0-E879441C41C5}"/>
              </a:ext>
            </a:extLst>
          </p:cNvPr>
          <p:cNvSpPr>
            <a:spLocks noChangeShapeType="1"/>
          </p:cNvSpPr>
          <p:nvPr/>
        </p:nvSpPr>
        <p:spPr bwMode="auto">
          <a:xfrm rot="16179775" flipH="1" flipV="1">
            <a:off x="3334186" y="5163240"/>
            <a:ext cx="185737" cy="51911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" name="Line 87">
            <a:extLst>
              <a:ext uri="{FF2B5EF4-FFF2-40B4-BE49-F238E27FC236}">
                <a16:creationId xmlns:a16="http://schemas.microsoft.com/office/drawing/2014/main" id="{459AF18B-A32B-4AA0-84EA-D5721691699F}"/>
              </a:ext>
            </a:extLst>
          </p:cNvPr>
          <p:cNvSpPr>
            <a:spLocks noChangeShapeType="1"/>
          </p:cNvSpPr>
          <p:nvPr/>
        </p:nvSpPr>
        <p:spPr bwMode="auto">
          <a:xfrm rot="16179775" flipH="1" flipV="1">
            <a:off x="3946167" y="5837134"/>
            <a:ext cx="27781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3" name="Line 88">
            <a:extLst>
              <a:ext uri="{FF2B5EF4-FFF2-40B4-BE49-F238E27FC236}">
                <a16:creationId xmlns:a16="http://schemas.microsoft.com/office/drawing/2014/main" id="{401D6714-6A24-4A3C-AC44-BFE7A4CF9776}"/>
              </a:ext>
            </a:extLst>
          </p:cNvPr>
          <p:cNvSpPr>
            <a:spLocks noChangeShapeType="1"/>
          </p:cNvSpPr>
          <p:nvPr/>
        </p:nvSpPr>
        <p:spPr bwMode="auto">
          <a:xfrm rot="16179775" flipH="1" flipV="1">
            <a:off x="3569135" y="5550591"/>
            <a:ext cx="277813" cy="258762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4" name="Line 89">
            <a:extLst>
              <a:ext uri="{FF2B5EF4-FFF2-40B4-BE49-F238E27FC236}">
                <a16:creationId xmlns:a16="http://schemas.microsoft.com/office/drawing/2014/main" id="{F3FCECDB-0B6C-4163-8F3B-7DEB9AE8371A}"/>
              </a:ext>
            </a:extLst>
          </p:cNvPr>
          <p:cNvSpPr>
            <a:spLocks noChangeShapeType="1"/>
          </p:cNvSpPr>
          <p:nvPr/>
        </p:nvSpPr>
        <p:spPr bwMode="auto">
          <a:xfrm rot="5379774" flipH="1" flipV="1">
            <a:off x="4855805" y="4652858"/>
            <a:ext cx="0" cy="77946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" name="Line 90">
            <a:extLst>
              <a:ext uri="{FF2B5EF4-FFF2-40B4-BE49-F238E27FC236}">
                <a16:creationId xmlns:a16="http://schemas.microsoft.com/office/drawing/2014/main" id="{CD9740F5-0E42-48DA-8A22-8B71F5ED4D6D}"/>
              </a:ext>
            </a:extLst>
          </p:cNvPr>
          <p:cNvSpPr>
            <a:spLocks noChangeShapeType="1"/>
          </p:cNvSpPr>
          <p:nvPr/>
        </p:nvSpPr>
        <p:spPr bwMode="auto">
          <a:xfrm rot="5379774" flipH="1" flipV="1">
            <a:off x="3919179" y="4257572"/>
            <a:ext cx="277813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6" name="Line 91">
            <a:extLst>
              <a:ext uri="{FF2B5EF4-FFF2-40B4-BE49-F238E27FC236}">
                <a16:creationId xmlns:a16="http://schemas.microsoft.com/office/drawing/2014/main" id="{596680D5-FC73-47EF-927C-F641ABB59890}"/>
              </a:ext>
            </a:extLst>
          </p:cNvPr>
          <p:cNvSpPr>
            <a:spLocks noChangeShapeType="1"/>
          </p:cNvSpPr>
          <p:nvPr/>
        </p:nvSpPr>
        <p:spPr bwMode="auto">
          <a:xfrm rot="5379774" flipH="1" flipV="1">
            <a:off x="4632761" y="4412352"/>
            <a:ext cx="185738" cy="519113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7" name="Dátum helye 96">
            <a:extLst>
              <a:ext uri="{FF2B5EF4-FFF2-40B4-BE49-F238E27FC236}">
                <a16:creationId xmlns:a16="http://schemas.microsoft.com/office/drawing/2014/main" id="{34690BD2-A63F-4E75-A422-15F91C77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98" name="Élőláb helye 97">
            <a:extLst>
              <a:ext uri="{FF2B5EF4-FFF2-40B4-BE49-F238E27FC236}">
                <a16:creationId xmlns:a16="http://schemas.microsoft.com/office/drawing/2014/main" id="{F4B0C1FE-DDDA-4A93-A007-8B5B22091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sp>
        <p:nvSpPr>
          <p:cNvPr id="100" name="Téglalap 99">
            <a:extLst>
              <a:ext uri="{FF2B5EF4-FFF2-40B4-BE49-F238E27FC236}">
                <a16:creationId xmlns:a16="http://schemas.microsoft.com/office/drawing/2014/main" id="{3F42E13B-7982-4A58-AE75-23EB79EEE550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LÉVY HBT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65776B0-3ED0-4598-8564-47023E5E0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25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156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54 -0.00024 L 0.15625 0.0122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1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6 0.01389 L 0.18976 0.0842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68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6 0.02013 L 0.23802 0.13333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2014 L 0.30365 0.16389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4" grpId="0" animBg="1"/>
      <p:bldP spid="14" grpId="1" animBg="1"/>
      <p:bldP spid="14" grpId="2" animBg="1"/>
      <p:bldP spid="94" grpId="0" animBg="1"/>
      <p:bldP spid="94" grpId="1" animBg="1"/>
      <p:bldP spid="94" grpId="2" animBg="1"/>
      <p:bldP spid="95" grpId="0" animBg="1"/>
      <p:bldP spid="9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73DF63-C97D-4CED-98CD-113BF5934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Elliptic flow scaling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22D3250A-FEE8-4309-B933-66C9BB6411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247352"/>
                <a:ext cx="8350369" cy="235042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Hydro predicts scaling</a:t>
                </a:r>
                <a:r>
                  <a:rPr lang="hu-HU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hu-HU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hu-HU" dirty="0"/>
                  <a:t> versus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</m:sSub>
                    <m:r>
                      <a:rPr lang="hu-HU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</m:oMath>
                </a14:m>
                <a:r>
                  <a:rPr lang="hu-HU" dirty="0"/>
                  <a:t>)</a:t>
                </a:r>
                <a:endParaRPr lang="en-US" dirty="0"/>
              </a:p>
              <a:p>
                <a:r>
                  <a:rPr lang="en-US" dirty="0"/>
                  <a:t>Coalescence predicts quark number scaling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hadron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quark</m:t>
                          </m:r>
                        </m:sup>
                      </m:sSubSup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hadron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mtClean="0">
                                  <a:latin typeface="Cambria Math" panose="02040503050406030204" pitchFamily="18" charset="0"/>
                                </a:rPr>
                                <m:t>hadron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q</m:t>
                          </m:r>
                        </m:sub>
                      </m:sSub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quark</m:t>
                          </m:r>
                        </m:sup>
                      </m:sSubSup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mtClean="0">
                                  <a:latin typeface="Cambria Math" panose="02040503050406030204" pitchFamily="18" charset="0"/>
                                </a:rPr>
                                <m:t>quark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Flow develops in pre-hadronic stage!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22D3250A-FEE8-4309-B933-66C9BB6411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247352"/>
                <a:ext cx="8350369" cy="2350428"/>
              </a:xfrm>
              <a:blipFill>
                <a:blip r:embed="rId2"/>
                <a:stretch>
                  <a:fillRect l="-511" t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5" descr="v2w">
            <a:extLst>
              <a:ext uri="{FF2B5EF4-FFF2-40B4-BE49-F238E27FC236}">
                <a16:creationId xmlns:a16="http://schemas.microsoft.com/office/drawing/2014/main" id="{C05E2A71-AA81-4A52-A988-5DBA03AEE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5157" y="1247351"/>
            <a:ext cx="3618843" cy="37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3CD9CDF7-4769-42E1-97B1-74C68DCFA838}"/>
              </a:ext>
            </a:extLst>
          </p:cNvPr>
          <p:cNvSpPr/>
          <p:nvPr/>
        </p:nvSpPr>
        <p:spPr>
          <a:xfrm>
            <a:off x="5525157" y="4954120"/>
            <a:ext cx="3606119" cy="415498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algn="ctr"/>
            <a:r>
              <a:rPr lang="en-US" sz="1050" dirty="0" err="1"/>
              <a:t>Csanád</a:t>
            </a:r>
            <a:r>
              <a:rPr lang="en-US" sz="1050" dirty="0"/>
              <a:t>, </a:t>
            </a:r>
            <a:r>
              <a:rPr lang="en-US" sz="1050" dirty="0" err="1"/>
              <a:t>Csörgő</a:t>
            </a:r>
            <a:r>
              <a:rPr lang="en-US" sz="1050" dirty="0"/>
              <a:t>, </a:t>
            </a:r>
            <a:r>
              <a:rPr lang="en-US" sz="1050" dirty="0" err="1"/>
              <a:t>Lörstad</a:t>
            </a:r>
            <a:r>
              <a:rPr lang="en-US" sz="1050" dirty="0"/>
              <a:t>, </a:t>
            </a:r>
            <a:r>
              <a:rPr lang="en-US" sz="1050" dirty="0" err="1"/>
              <a:t>Ster</a:t>
            </a:r>
            <a:r>
              <a:rPr lang="en-US" sz="1050" dirty="0"/>
              <a:t> (NPA742:80-94,2004)</a:t>
            </a:r>
          </a:p>
          <a:p>
            <a:pPr algn="ctr"/>
            <a:r>
              <a:rPr lang="en-US" sz="1050" dirty="0" err="1"/>
              <a:t>Csanád</a:t>
            </a:r>
            <a:r>
              <a:rPr lang="en-US" sz="1050" dirty="0"/>
              <a:t>, </a:t>
            </a:r>
            <a:r>
              <a:rPr lang="en-US" sz="1050" dirty="0" err="1"/>
              <a:t>Csörgő</a:t>
            </a:r>
            <a:r>
              <a:rPr lang="en-US" sz="1050" dirty="0"/>
              <a:t>, </a:t>
            </a:r>
            <a:r>
              <a:rPr lang="en-US" sz="1050" dirty="0" err="1"/>
              <a:t>Lörstad</a:t>
            </a:r>
            <a:r>
              <a:rPr lang="en-US" sz="1050" dirty="0"/>
              <a:t>, </a:t>
            </a:r>
            <a:r>
              <a:rPr lang="en-US" sz="1050" dirty="0" err="1"/>
              <a:t>Ster</a:t>
            </a:r>
            <a:r>
              <a:rPr lang="en-US" sz="1050" dirty="0"/>
              <a:t> et al. (EPJA38:363-368,2008)</a:t>
            </a:r>
          </a:p>
        </p:txBody>
      </p:sp>
      <p:pic>
        <p:nvPicPr>
          <p:cNvPr id="9" name="Picture 4" descr="v2nq">
            <a:extLst>
              <a:ext uri="{FF2B5EF4-FFF2-40B4-BE49-F238E27FC236}">
                <a16:creationId xmlns:a16="http://schemas.microsoft.com/office/drawing/2014/main" id="{1C65E0F7-9E64-4765-8056-9008F966B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925" y="3459924"/>
            <a:ext cx="5106847" cy="236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B72DA269-DE34-4F76-BAF2-C8713031E068}"/>
              </a:ext>
            </a:extLst>
          </p:cNvPr>
          <p:cNvSpPr/>
          <p:nvPr/>
        </p:nvSpPr>
        <p:spPr>
          <a:xfrm>
            <a:off x="357925" y="5783838"/>
            <a:ext cx="51068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PHENIX, </a:t>
            </a:r>
            <a:r>
              <a:rPr lang="hu-HU" sz="1400" dirty="0"/>
              <a:t>PRL</a:t>
            </a:r>
            <a:r>
              <a:rPr lang="en-US" sz="1400" dirty="0"/>
              <a:t>98</a:t>
            </a:r>
            <a:r>
              <a:rPr lang="hu-HU" sz="1400" dirty="0"/>
              <a:t>(</a:t>
            </a:r>
            <a:r>
              <a:rPr lang="en-US" sz="1400" dirty="0"/>
              <a:t>2007</a:t>
            </a:r>
            <a:r>
              <a:rPr lang="hu-HU" sz="1400" dirty="0"/>
              <a:t>)</a:t>
            </a:r>
            <a:r>
              <a:rPr lang="en-US" sz="1400" dirty="0"/>
              <a:t>162301</a:t>
            </a:r>
            <a:r>
              <a:rPr lang="hu-HU" sz="1400" dirty="0"/>
              <a:t>; STAR, PRL116(2016)62301</a:t>
            </a:r>
            <a:endParaRPr lang="en-US" sz="1400" dirty="0"/>
          </a:p>
        </p:txBody>
      </p:sp>
      <p:sp>
        <p:nvSpPr>
          <p:cNvPr id="12" name="Dátum helye 11">
            <a:extLst>
              <a:ext uri="{FF2B5EF4-FFF2-40B4-BE49-F238E27FC236}">
                <a16:creationId xmlns:a16="http://schemas.microsoft.com/office/drawing/2014/main" id="{1324E7E4-4EE0-44E0-9928-FE7DEFCD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13" name="Élőláb helye 12">
            <a:extLst>
              <a:ext uri="{FF2B5EF4-FFF2-40B4-BE49-F238E27FC236}">
                <a16:creationId xmlns:a16="http://schemas.microsoft.com/office/drawing/2014/main" id="{01D7F5B4-A46D-4E77-B332-C281BB385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A3FC9122-0B87-4096-80B0-6C88FF366B38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LÉVY HBT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01" y="3479264"/>
            <a:ext cx="5110871" cy="2350497"/>
          </a:xfrm>
          <a:prstGeom prst="rect">
            <a:avLst/>
          </a:prstGeom>
        </p:spPr>
      </p:pic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6FB1D05-A265-45D2-A655-E9BEAAF0F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26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112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heavy flavor suppression &amp; regeneration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638360" y="1169716"/>
                <a:ext cx="8350369" cy="5011986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Timeline: quarkonium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/>
                      <m:t>q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/>
                          <m:t>q</m:t>
                        </m:r>
                      </m:e>
                    </m:acc>
                  </m:oMath>
                </a14:m>
                <a:r>
                  <a:rPr lang="en-US"/>
                  <a:t>) formation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QGP evolution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/>
                      <m:t>q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/>
                          <m:t>q</m:t>
                        </m:r>
                      </m:e>
                    </m:acc>
                  </m:oMath>
                </a14:m>
                <a:r>
                  <a:rPr lang="en-US"/>
                  <a:t> decay</a:t>
                </a:r>
              </a:p>
              <a:p>
                <a:r>
                  <a:rPr lang="en-US"/>
                  <a:t>Quarkonia experience the whole QGP evolution, competing processes</a:t>
                </a:r>
              </a:p>
              <a:p>
                <a:r>
                  <a:rPr lang="en-US"/>
                  <a:t>Suppression due to color-screening: temperature and size/mass dependence</a:t>
                </a:r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r>
                  <a:rPr lang="en-US"/>
                  <a:t>Statistical </a:t>
                </a:r>
                <a:br>
                  <a:rPr lang="en-US"/>
                </a:br>
                <a:r>
                  <a:rPr lang="en-US"/>
                  <a:t>regeneration</a:t>
                </a:r>
                <a:br>
                  <a:rPr lang="en-US"/>
                </a:br>
                <a:r>
                  <a:rPr lang="en-US"/>
                  <a:t>in time:</a:t>
                </a:r>
              </a:p>
              <a:p>
                <a:endParaRPr lang="en-US"/>
              </a:p>
              <a:p>
                <a:pPr marL="0" indent="0">
                  <a:buNone/>
                </a:pPr>
                <a:r>
                  <a:rPr lang="en-US" sz="1200"/>
                  <a:t>Images from J Castillo, SQM17 and A Mócsy, HardProbes2009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8360" y="1169716"/>
                <a:ext cx="8350369" cy="5011986"/>
              </a:xfrm>
              <a:blipFill>
                <a:blip r:embed="rId2"/>
                <a:stretch>
                  <a:fillRect l="-657" t="-122" b="-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4527" y="4174804"/>
            <a:ext cx="4967070" cy="1646309"/>
          </a:xfrm>
          <a:prstGeom prst="rect">
            <a:avLst/>
          </a:prstGeom>
          <a:ln>
            <a:noFill/>
          </a:ln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1764" y="2563651"/>
            <a:ext cx="3175469" cy="1400704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8392" y="2509107"/>
            <a:ext cx="2073026" cy="145524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8874" y="2736607"/>
            <a:ext cx="1805126" cy="28936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Dátum helye 8">
            <a:extLst>
              <a:ext uri="{FF2B5EF4-FFF2-40B4-BE49-F238E27FC236}">
                <a16:creationId xmlns:a16="http://schemas.microsoft.com/office/drawing/2014/main" id="{21E728D0-1AA1-4D68-A5B9-872D2D0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10" name="Élőláb helye 9">
            <a:extLst>
              <a:ext uri="{FF2B5EF4-FFF2-40B4-BE49-F238E27FC236}">
                <a16:creationId xmlns:a16="http://schemas.microsoft.com/office/drawing/2014/main" id="{4382DEEB-62D1-4620-9DF9-39A52E2A0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2E629AA7-D876-464D-B4DE-11E3AAE39CE8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LÉVY HBT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4FF1D31-65C4-49FD-B9D0-59514F470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27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92460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Thermal photons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64234" y="1247351"/>
            <a:ext cx="8419381" cy="4773887"/>
          </a:xfrm>
        </p:spPr>
        <p:txBody>
          <a:bodyPr/>
          <a:lstStyle/>
          <a:p>
            <a:r>
              <a:rPr lang="en-US"/>
              <a:t>Soft component in direct photon spectrum</a:t>
            </a:r>
            <a:br>
              <a:rPr lang="en-US"/>
            </a:br>
            <a:r>
              <a:rPr lang="en-US"/>
              <a:t>compared to p+p extrapolation</a:t>
            </a:r>
          </a:p>
          <a:p>
            <a:r>
              <a:rPr lang="en-US"/>
              <a:t>These are thermal photons!</a:t>
            </a:r>
          </a:p>
          <a:p>
            <a:r>
              <a:rPr lang="en-US"/>
              <a:t>Large initial temperature, 3-600 MeV!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509" y="1169714"/>
            <a:ext cx="3692105" cy="4785872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6072995" y="4537494"/>
            <a:ext cx="16390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Low momentum direct photon enhancement</a:t>
            </a:r>
          </a:p>
          <a:p>
            <a:r>
              <a:rPr lang="en-US" sz="1400"/>
              <a:t>PRC 91,064904</a:t>
            </a:r>
          </a:p>
          <a:p>
            <a:endParaRPr lang="en-US" sz="1400"/>
          </a:p>
        </p:txBody>
      </p:sp>
      <p:pic>
        <p:nvPicPr>
          <p:cNvPr id="11" name="Picture 10" descr="http://www.animations.physics.unsw.edu.au/jw/images/Joecool.gif">
            <a:extLst>
              <a:ext uri="{FF2B5EF4-FFF2-40B4-BE49-F238E27FC236}">
                <a16:creationId xmlns:a16="http://schemas.microsoft.com/office/drawing/2014/main" id="{A3E6FD5F-834B-4A12-9D6D-FE0DDEBF9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9597" y="3540779"/>
            <a:ext cx="3766689" cy="2243903"/>
          </a:xfrm>
          <a:prstGeom prst="rect">
            <a:avLst/>
          </a:prstGeom>
          <a:noFill/>
        </p:spPr>
      </p:pic>
      <p:sp>
        <p:nvSpPr>
          <p:cNvPr id="13" name="Dátum helye 12">
            <a:extLst>
              <a:ext uri="{FF2B5EF4-FFF2-40B4-BE49-F238E27FC236}">
                <a16:creationId xmlns:a16="http://schemas.microsoft.com/office/drawing/2014/main" id="{73087538-46B3-4ED1-9C17-C975A81B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14" name="Élőláb helye 13">
            <a:extLst>
              <a:ext uri="{FF2B5EF4-FFF2-40B4-BE49-F238E27FC236}">
                <a16:creationId xmlns:a16="http://schemas.microsoft.com/office/drawing/2014/main" id="{C7247F44-E033-4E9F-AFEC-CD325AE4B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13209B68-02C6-45AC-958A-A8C19AC11CCB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LÉVY HBT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439CAF8-F096-431A-BE9A-0619536D7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28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1432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Bose-Einstein correlations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733246" y="1247351"/>
                <a:ext cx="8350369" cy="4903283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/>
                  <a:t>Quantum statistics connects spatial and momentum space distributions</a:t>
                </a:r>
              </a:p>
              <a:p>
                <a:r>
                  <a:rPr lang="en-US"/>
                  <a:t>Spatial source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versus momentum correlation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:</a:t>
                </a:r>
              </a:p>
              <a:p>
                <a:pPr marL="0" indent="0">
                  <a:spcBef>
                    <a:spcPts val="60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≅1+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d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acc>
                              <m:accPr>
                                <m:chr m:val="̃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/>
                  <a:t>, where  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𝑖𝑞𝑥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/>
                  <a:t>,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/>
              </a:p>
              <a:p>
                <a:r>
                  <a:rPr lang="en-US"/>
                  <a:t>Final state interactions distort the simple Bose-Einstein picture</a:t>
                </a:r>
              </a:p>
              <a:p>
                <a:r>
                  <a:rPr lang="en-US"/>
                  <a:t>Coulomb interaction important, handled via two-particle wave function</a:t>
                </a:r>
              </a:p>
              <a:p>
                <a:r>
                  <a:rPr lang="en-US"/>
                  <a:t>Resonance pions: Halo around primordial Core</a:t>
                </a:r>
              </a:p>
              <a:p>
                <a:endParaRPr lang="en-US"/>
              </a:p>
              <a:p>
                <a:pPr marL="0" indent="0">
                  <a:buNone/>
                </a:pPr>
                <a:endParaRPr lang="en-US" sz="2400"/>
              </a:p>
              <a:p>
                <a:endParaRPr lang="en-US" sz="2400"/>
              </a:p>
              <a:p>
                <a:endParaRPr lang="en-US"/>
              </a:p>
              <a:p>
                <a:pPr marL="0" indent="0">
                  <a:buNone/>
                </a:pPr>
                <a:r>
                  <a:rPr lang="en-US" sz="1200"/>
                  <a:t>Bolz et al, Phys.Rev. D47 (1993) 3860-3870</a:t>
                </a:r>
                <a:br>
                  <a:rPr lang="en-US" sz="1200"/>
                </a:br>
                <a:r>
                  <a:rPr lang="en-US" sz="1200"/>
                  <a:t>Csörgő, Lörstad, Zimányi, Z.Phys. C71 (1996) 491-497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247351"/>
                <a:ext cx="8350369" cy="4903283"/>
              </a:xfrm>
              <a:blipFill>
                <a:blip r:embed="rId2"/>
                <a:stretch>
                  <a:fillRect l="-511" t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46" y="3698992"/>
            <a:ext cx="7883759" cy="1873672"/>
          </a:xfrm>
          <a:prstGeom prst="rect">
            <a:avLst/>
          </a:prstGeom>
        </p:spPr>
      </p:pic>
      <p:sp>
        <p:nvSpPr>
          <p:cNvPr id="11" name="Dátum helye 10">
            <a:extLst>
              <a:ext uri="{FF2B5EF4-FFF2-40B4-BE49-F238E27FC236}">
                <a16:creationId xmlns:a16="http://schemas.microsoft.com/office/drawing/2014/main" id="{D02F3B7A-D050-4EBC-B3F8-24014E605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12" name="Élőláb helye 11">
            <a:extLst>
              <a:ext uri="{FF2B5EF4-FFF2-40B4-BE49-F238E27FC236}">
                <a16:creationId xmlns:a16="http://schemas.microsoft.com/office/drawing/2014/main" id="{CF38F31D-F6AE-4040-B54C-F83EB3095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D35F040F-54D4-45CA-9F22-8D2F92F4B0E5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LÉVY HBT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070E408-1DBD-4D8B-9215-F292FA7C1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29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3170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INTRODUCTION</a:t>
            </a:r>
            <a:endParaRPr lang="en-US" dirty="0"/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>
          <a:xfrm>
            <a:off x="1443491" y="2950234"/>
            <a:ext cx="6571341" cy="2596551"/>
          </a:xfrm>
        </p:spPr>
        <p:txBody>
          <a:bodyPr>
            <a:normAutofit/>
          </a:bodyPr>
          <a:lstStyle/>
          <a:p>
            <a:r>
              <a:rPr lang="en-US" dirty="0"/>
              <a:t>Universe history, Big Bang and Little Bangs</a:t>
            </a:r>
          </a:p>
          <a:p>
            <a:r>
              <a:rPr lang="en-US" dirty="0"/>
              <a:t>Time evolution of heavy ion collisions</a:t>
            </a:r>
          </a:p>
          <a:p>
            <a:r>
              <a:rPr lang="en-US" dirty="0"/>
              <a:t>Phase map of QCD</a:t>
            </a:r>
            <a:endParaRPr lang="hu-HU" dirty="0"/>
          </a:p>
          <a:p>
            <a:r>
              <a:rPr lang="hu-HU" dirty="0"/>
              <a:t>E</a:t>
            </a:r>
            <a:r>
              <a:rPr lang="en-US" dirty="0" err="1"/>
              <a:t>xperimental</a:t>
            </a:r>
            <a:r>
              <a:rPr lang="en-US" dirty="0"/>
              <a:t> control parameters</a:t>
            </a:r>
          </a:p>
          <a:p>
            <a:r>
              <a:rPr lang="hu-HU" dirty="0"/>
              <a:t>E</a:t>
            </a:r>
            <a:r>
              <a:rPr lang="en-US" dirty="0" err="1"/>
              <a:t>xperiments</a:t>
            </a:r>
            <a:r>
              <a:rPr lang="hu-HU" dirty="0"/>
              <a:t>, </a:t>
            </a:r>
            <a:r>
              <a:rPr lang="hu-HU" dirty="0" err="1"/>
              <a:t>recorded</a:t>
            </a:r>
            <a:r>
              <a:rPr lang="hu-HU" dirty="0"/>
              <a:t> </a:t>
            </a:r>
            <a:r>
              <a:rPr lang="hu-HU" dirty="0" err="1"/>
              <a:t>data</a:t>
            </a:r>
            <a:endParaRPr lang="en-US" dirty="0"/>
          </a:p>
        </p:txBody>
      </p:sp>
      <p:sp>
        <p:nvSpPr>
          <p:cNvPr id="9" name="Téglalap 8"/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4380B8B1-E555-41F1-B397-D3954CFBC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10" name="Élőláb helye 9">
            <a:extLst>
              <a:ext uri="{FF2B5EF4-FFF2-40B4-BE49-F238E27FC236}">
                <a16:creationId xmlns:a16="http://schemas.microsoft.com/office/drawing/2014/main" id="{E5CAD8D2-BE50-4D4B-A656-81301C0BC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noProof="0" dirty="0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253FA1F8-0665-464C-B302-2AD0B221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noProof="0" smtClean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54297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dirty="0"/>
              <a:t>HBT and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phase</a:t>
            </a:r>
            <a:r>
              <a:rPr lang="hu-HU" dirty="0"/>
              <a:t> </a:t>
            </a:r>
            <a:r>
              <a:rPr lang="hu-HU" dirty="0" err="1"/>
              <a:t>transition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C(q) usually measured in the </a:t>
                </a:r>
                <a:r>
                  <a:rPr lang="en-US" dirty="0" err="1"/>
                  <a:t>Bertsch</a:t>
                </a:r>
                <a:r>
                  <a:rPr lang="en-US" dirty="0"/>
                  <a:t>-Pratt pair coordinate-system</a:t>
                </a:r>
              </a:p>
              <a:p>
                <a:pPr lvl="1"/>
                <a:r>
                  <a:rPr lang="en-US" dirty="0"/>
                  <a:t>out: direction of the average transverse momentum</a:t>
                </a:r>
              </a:p>
              <a:p>
                <a:pPr lvl="1"/>
                <a:r>
                  <a:rPr lang="en-US" dirty="0"/>
                  <a:t>long: beam direction</a:t>
                </a:r>
              </a:p>
              <a:p>
                <a:pPr lvl="1"/>
                <a:r>
                  <a:rPr lang="en-US" dirty="0"/>
                  <a:t>side: orthogonal to the latter two</a:t>
                </a:r>
              </a:p>
              <a:p>
                <a:r>
                  <a:rPr lang="en-US" dirty="0"/>
                  <a:t>R</a:t>
                </a:r>
                <a:r>
                  <a:rPr lang="en-US" baseline="-25000" dirty="0"/>
                  <a:t>out</a:t>
                </a:r>
                <a:r>
                  <a:rPr lang="en-US" dirty="0"/>
                  <a:t>, </a:t>
                </a:r>
                <a:r>
                  <a:rPr lang="en-US" dirty="0" err="1"/>
                  <a:t>R</a:t>
                </a:r>
                <a:r>
                  <a:rPr lang="en-US" baseline="-25000" dirty="0" err="1"/>
                  <a:t>side</a:t>
                </a:r>
                <a:r>
                  <a:rPr lang="en-US" dirty="0"/>
                  <a:t>, </a:t>
                </a:r>
                <a:r>
                  <a:rPr lang="en-US" dirty="0" err="1"/>
                  <a:t>R</a:t>
                </a:r>
                <a:r>
                  <a:rPr lang="en-US" baseline="-25000" dirty="0" err="1"/>
                  <a:t>long</a:t>
                </a:r>
                <a:r>
                  <a:rPr lang="en-US" dirty="0"/>
                  <a:t> : HBT radii</a:t>
                </a:r>
              </a:p>
              <a:p>
                <a:r>
                  <a:rPr lang="en-US" dirty="0"/>
                  <a:t>Out-side difference → ∆τ emission duration</a:t>
                </a:r>
              </a:p>
              <a:p>
                <a:r>
                  <a:rPr lang="en-US" dirty="0"/>
                  <a:t>From a simple hydro calculation: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side</m:t>
                        </m:r>
                      </m:sub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RHIC, 200 GeV: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side</m:t>
                        </m:r>
                      </m:sub>
                    </m:sSub>
                  </m:oMath>
                </a14:m>
                <a:r>
                  <a:rPr lang="en-US" dirty="0"/>
                  <a:t>→ no strong 1</a:t>
                </a:r>
                <a:r>
                  <a:rPr lang="en-US" baseline="30000" dirty="0"/>
                  <a:t>st</a:t>
                </a:r>
                <a:r>
                  <a:rPr lang="en-US" dirty="0"/>
                  <a:t> order phase trans.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dirty="0"/>
                  <a:t>Plus lots of other details: pre-equilibrium flow, initial state, </a:t>
                </a:r>
                <a:r>
                  <a:rPr lang="en-US" dirty="0" err="1"/>
                  <a:t>EoS</a:t>
                </a:r>
                <a:r>
                  <a:rPr lang="en-US" dirty="0"/>
                  <a:t>, ...</a:t>
                </a:r>
              </a:p>
              <a:p>
                <a:pPr mar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300" dirty="0"/>
                  <a:t>S. Chapman, P. Scotto, U. Heinz, </a:t>
                </a:r>
                <a:r>
                  <a:rPr lang="en-US" sz="1300" dirty="0" err="1"/>
                  <a:t>Phys.Rev.Lett</a:t>
                </a:r>
                <a:r>
                  <a:rPr lang="en-US" sz="1300" dirty="0"/>
                  <a:t>. 74 (1995) 4400</a:t>
                </a:r>
              </a:p>
              <a:p>
                <a:pPr mar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300" dirty="0"/>
                  <a:t>T. </a:t>
                </a:r>
                <a:r>
                  <a:rPr lang="en-US" sz="1300" dirty="0" err="1"/>
                  <a:t>Csörgő</a:t>
                </a:r>
                <a:r>
                  <a:rPr lang="en-US" sz="1300" dirty="0"/>
                  <a:t> and B. </a:t>
                </a:r>
                <a:r>
                  <a:rPr lang="en-US" sz="1300" dirty="0" err="1"/>
                  <a:t>Lörstad</a:t>
                </a:r>
                <a:r>
                  <a:rPr lang="en-US" sz="1300" dirty="0"/>
                  <a:t>, </a:t>
                </a:r>
                <a:r>
                  <a:rPr lang="en-US" sz="1300" dirty="0" err="1"/>
                  <a:t>Phys.Rev</a:t>
                </a:r>
                <a:r>
                  <a:rPr lang="en-US" sz="1300" dirty="0"/>
                  <a:t>. C54 (1996) 1390</a:t>
                </a:r>
              </a:p>
              <a:p>
                <a:pPr mar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300" dirty="0"/>
                  <a:t>S. Pratt, </a:t>
                </a:r>
                <a:r>
                  <a:rPr lang="en-US" sz="1300" dirty="0" err="1"/>
                  <a:t>Nucl.Phys</a:t>
                </a:r>
                <a:r>
                  <a:rPr lang="en-US" sz="1300" dirty="0"/>
                  <a:t>. A830 (2009) 51C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11" t="-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440" y="1707766"/>
            <a:ext cx="1682174" cy="4175398"/>
          </a:xfrm>
          <a:prstGeom prst="rect">
            <a:avLst/>
          </a:prstGeom>
        </p:spPr>
      </p:pic>
      <p:sp>
        <p:nvSpPr>
          <p:cNvPr id="10" name="Dátum helye 9">
            <a:extLst>
              <a:ext uri="{FF2B5EF4-FFF2-40B4-BE49-F238E27FC236}">
                <a16:creationId xmlns:a16="http://schemas.microsoft.com/office/drawing/2014/main" id="{5E211FC8-1C2D-4F7A-850E-1E0FDAA1A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5A67FB00-8C26-4B7C-B9F8-868D67155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80D25FDB-E29F-4C19-A619-2C3624B3E4E3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900009A-1F3B-4F65-AF6C-2F17E5692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30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38130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28C270B7-5CBB-4CC2-9B93-58562610A7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095516"/>
                <a:ext cx="8350369" cy="5089624"/>
              </a:xfrm>
            </p:spPr>
            <p:txBody>
              <a:bodyPr>
                <a:normAutofit lnSpcReduction="10000"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/>
                  <a:t>Static universality class: 3D Ising (or random field 3D Ising?)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/>
                  <a:t>Dynamic universality class? 1 or 3 slow modes? Finite size/time effects?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/>
                  <a:t>Look at cumulants: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/>
                  <a:t>, function of corr. length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</m:oMath>
                </a14:m>
                <a:endParaRPr lang="en-US"/>
              </a:p>
              <a:p>
                <a:pPr marL="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2.5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4.5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p>
                        </m:sSup>
                      </m:e>
                    </m:d>
                  </m:oMath>
                </a14:m>
                <a:endParaRPr lang="en-US"/>
              </a:p>
              <a:p>
                <a:r>
                  <a:rPr lang="en-US"/>
                  <a:t>Non-monotonicity at CEP:</a:t>
                </a:r>
              </a:p>
              <a:p>
                <a:r>
                  <a:rPr lang="en-US"/>
                  <a:t>Usual observables: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𝜅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/>
              </a:p>
              <a:p>
                <a:r>
                  <a:rPr lang="en-US"/>
                  <a:t>Finite size effects dampen</a:t>
                </a:r>
                <a:br>
                  <a:rPr lang="en-US"/>
                </a:br>
                <a:r>
                  <a:rPr lang="en-US"/>
                  <a:t>divergencies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/>
                  <a:t>!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200"/>
                  <a:t>Stephanov, IJMPA20,4387(2005)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200"/>
                  <a:t>Stephanov, PRL102, 032301(2009)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200"/>
                  <a:t>Stephanov, PRL107, 052301(2011)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200"/>
                  <a:t>Asakawa et al., PRL103, 262301(2009)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1200"/>
                  <a:t>Hatta et al., PRL91,102003(2003)</a:t>
                </a:r>
                <a:endParaRPr lang="en-US" sz="1200" b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28C270B7-5CBB-4CC2-9B93-58562610A7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095516"/>
                <a:ext cx="8350369" cy="5089624"/>
              </a:xfrm>
              <a:blipFill>
                <a:blip r:embed="rId2"/>
                <a:stretch>
                  <a:fillRect l="-657" t="-599" b="-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ím 1">
            <a:extLst>
              <a:ext uri="{FF2B5EF4-FFF2-40B4-BE49-F238E27FC236}">
                <a16:creationId xmlns:a16="http://schemas.microsoft.com/office/drawing/2014/main" id="{010B1726-A3DF-4BC3-A6AA-E2E8E6828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Search for the CEp: Fluctuations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2416DFB-2078-4B68-A3C1-BDD42D737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4BBE57C-AA2E-4381-A5CB-23EEA780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3EAE5C7-CEA1-4547-B4D1-1C2CFAF97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655" y="3648974"/>
            <a:ext cx="2568415" cy="2163396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27B7EA20-EB34-4519-B365-951607C1855C}"/>
              </a:ext>
            </a:extLst>
          </p:cNvPr>
          <p:cNvSpPr txBox="1"/>
          <p:nvPr/>
        </p:nvSpPr>
        <p:spPr>
          <a:xfrm>
            <a:off x="6540570" y="5796508"/>
            <a:ext cx="2603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STAR, PRL112(2014)032302</a:t>
            </a:r>
          </a:p>
        </p:txBody>
      </p:sp>
      <p:grpSp>
        <p:nvGrpSpPr>
          <p:cNvPr id="25" name="Csoportba foglalás 24">
            <a:extLst>
              <a:ext uri="{FF2B5EF4-FFF2-40B4-BE49-F238E27FC236}">
                <a16:creationId xmlns:a16="http://schemas.microsoft.com/office/drawing/2014/main" id="{86843CC9-AB35-450C-9C58-8897568FB54A}"/>
              </a:ext>
            </a:extLst>
          </p:cNvPr>
          <p:cNvGrpSpPr/>
          <p:nvPr/>
        </p:nvGrpSpPr>
        <p:grpSpPr>
          <a:xfrm>
            <a:off x="3962654" y="2688929"/>
            <a:ext cx="2081782" cy="855293"/>
            <a:chOff x="6960343" y="1252113"/>
            <a:chExt cx="2081782" cy="855293"/>
          </a:xfrm>
        </p:grpSpPr>
        <p:sp>
          <p:nvSpPr>
            <p:cNvPr id="15" name="Szabadkézi sokszög: alakzat 14">
              <a:extLst>
                <a:ext uri="{FF2B5EF4-FFF2-40B4-BE49-F238E27FC236}">
                  <a16:creationId xmlns:a16="http://schemas.microsoft.com/office/drawing/2014/main" id="{EF24957D-9FB8-4247-8B4D-911748D48485}"/>
                </a:ext>
              </a:extLst>
            </p:cNvPr>
            <p:cNvSpPr/>
            <p:nvPr/>
          </p:nvSpPr>
          <p:spPr>
            <a:xfrm>
              <a:off x="7310438" y="1384852"/>
              <a:ext cx="1624203" cy="613017"/>
            </a:xfrm>
            <a:custGeom>
              <a:avLst/>
              <a:gdLst>
                <a:gd name="connsiteX0" fmla="*/ 0 w 1785668"/>
                <a:gd name="connsiteY0" fmla="*/ 393361 h 646454"/>
                <a:gd name="connsiteX1" fmla="*/ 577969 w 1785668"/>
                <a:gd name="connsiteY1" fmla="*/ 332977 h 646454"/>
                <a:gd name="connsiteX2" fmla="*/ 802256 w 1785668"/>
                <a:gd name="connsiteY2" fmla="*/ 5173 h 646454"/>
                <a:gd name="connsiteX3" fmla="*/ 931652 w 1785668"/>
                <a:gd name="connsiteY3" fmla="*/ 626275 h 646454"/>
                <a:gd name="connsiteX4" fmla="*/ 1035169 w 1785668"/>
                <a:gd name="connsiteY4" fmla="*/ 479626 h 646454"/>
                <a:gd name="connsiteX5" fmla="*/ 1104181 w 1785668"/>
                <a:gd name="connsiteY5" fmla="*/ 324350 h 646454"/>
                <a:gd name="connsiteX6" fmla="*/ 1785668 w 1785668"/>
                <a:gd name="connsiteY6" fmla="*/ 298471 h 646454"/>
                <a:gd name="connsiteX0" fmla="*/ 0 w 1785668"/>
                <a:gd name="connsiteY0" fmla="*/ 393361 h 632558"/>
                <a:gd name="connsiteX1" fmla="*/ 577969 w 1785668"/>
                <a:gd name="connsiteY1" fmla="*/ 332977 h 632558"/>
                <a:gd name="connsiteX2" fmla="*/ 802256 w 1785668"/>
                <a:gd name="connsiteY2" fmla="*/ 5173 h 632558"/>
                <a:gd name="connsiteX3" fmla="*/ 931652 w 1785668"/>
                <a:gd name="connsiteY3" fmla="*/ 626275 h 632558"/>
                <a:gd name="connsiteX4" fmla="*/ 1104181 w 1785668"/>
                <a:gd name="connsiteY4" fmla="*/ 324350 h 632558"/>
                <a:gd name="connsiteX5" fmla="*/ 1785668 w 1785668"/>
                <a:gd name="connsiteY5" fmla="*/ 298471 h 632558"/>
                <a:gd name="connsiteX0" fmla="*/ 0 w 1785668"/>
                <a:gd name="connsiteY0" fmla="*/ 388205 h 627402"/>
                <a:gd name="connsiteX1" fmla="*/ 577969 w 1785668"/>
                <a:gd name="connsiteY1" fmla="*/ 327821 h 627402"/>
                <a:gd name="connsiteX2" fmla="*/ 802256 w 1785668"/>
                <a:gd name="connsiteY2" fmla="*/ 17 h 627402"/>
                <a:gd name="connsiteX3" fmla="*/ 931652 w 1785668"/>
                <a:gd name="connsiteY3" fmla="*/ 621119 h 627402"/>
                <a:gd name="connsiteX4" fmla="*/ 1104181 w 1785668"/>
                <a:gd name="connsiteY4" fmla="*/ 319194 h 627402"/>
                <a:gd name="connsiteX5" fmla="*/ 1785668 w 1785668"/>
                <a:gd name="connsiteY5" fmla="*/ 293315 h 627402"/>
                <a:gd name="connsiteX0" fmla="*/ 0 w 1785668"/>
                <a:gd name="connsiteY0" fmla="*/ 388203 h 621118"/>
                <a:gd name="connsiteX1" fmla="*/ 577969 w 1785668"/>
                <a:gd name="connsiteY1" fmla="*/ 327819 h 621118"/>
                <a:gd name="connsiteX2" fmla="*/ 802256 w 1785668"/>
                <a:gd name="connsiteY2" fmla="*/ 15 h 621118"/>
                <a:gd name="connsiteX3" fmla="*/ 931652 w 1785668"/>
                <a:gd name="connsiteY3" fmla="*/ 621117 h 621118"/>
                <a:gd name="connsiteX4" fmla="*/ 1104181 w 1785668"/>
                <a:gd name="connsiteY4" fmla="*/ 319192 h 621118"/>
                <a:gd name="connsiteX5" fmla="*/ 1785668 w 1785668"/>
                <a:gd name="connsiteY5" fmla="*/ 293313 h 621118"/>
                <a:gd name="connsiteX0" fmla="*/ 0 w 1785668"/>
                <a:gd name="connsiteY0" fmla="*/ 388204 h 627034"/>
                <a:gd name="connsiteX1" fmla="*/ 577969 w 1785668"/>
                <a:gd name="connsiteY1" fmla="*/ 327820 h 627034"/>
                <a:gd name="connsiteX2" fmla="*/ 802256 w 1785668"/>
                <a:gd name="connsiteY2" fmla="*/ 16 h 627034"/>
                <a:gd name="connsiteX3" fmla="*/ 931652 w 1785668"/>
                <a:gd name="connsiteY3" fmla="*/ 621118 h 627034"/>
                <a:gd name="connsiteX4" fmla="*/ 1268487 w 1785668"/>
                <a:gd name="connsiteY4" fmla="*/ 312049 h 627034"/>
                <a:gd name="connsiteX5" fmla="*/ 1785668 w 1785668"/>
                <a:gd name="connsiteY5" fmla="*/ 293314 h 627034"/>
                <a:gd name="connsiteX0" fmla="*/ 0 w 1785668"/>
                <a:gd name="connsiteY0" fmla="*/ 392540 h 631370"/>
                <a:gd name="connsiteX1" fmla="*/ 530344 w 1785668"/>
                <a:gd name="connsiteY1" fmla="*/ 351206 h 631370"/>
                <a:gd name="connsiteX2" fmla="*/ 802256 w 1785668"/>
                <a:gd name="connsiteY2" fmla="*/ 4352 h 631370"/>
                <a:gd name="connsiteX3" fmla="*/ 931652 w 1785668"/>
                <a:gd name="connsiteY3" fmla="*/ 625454 h 631370"/>
                <a:gd name="connsiteX4" fmla="*/ 1268487 w 1785668"/>
                <a:gd name="connsiteY4" fmla="*/ 316385 h 631370"/>
                <a:gd name="connsiteX5" fmla="*/ 1785668 w 1785668"/>
                <a:gd name="connsiteY5" fmla="*/ 297650 h 631370"/>
                <a:gd name="connsiteX0" fmla="*/ 0 w 1804718"/>
                <a:gd name="connsiteY0" fmla="*/ 392540 h 631266"/>
                <a:gd name="connsiteX1" fmla="*/ 530344 w 1804718"/>
                <a:gd name="connsiteY1" fmla="*/ 351206 h 631266"/>
                <a:gd name="connsiteX2" fmla="*/ 802256 w 1804718"/>
                <a:gd name="connsiteY2" fmla="*/ 4352 h 631266"/>
                <a:gd name="connsiteX3" fmla="*/ 931652 w 1804718"/>
                <a:gd name="connsiteY3" fmla="*/ 625454 h 631266"/>
                <a:gd name="connsiteX4" fmla="*/ 1268487 w 1804718"/>
                <a:gd name="connsiteY4" fmla="*/ 316385 h 631266"/>
                <a:gd name="connsiteX5" fmla="*/ 1804718 w 1804718"/>
                <a:gd name="connsiteY5" fmla="*/ 335750 h 631266"/>
                <a:gd name="connsiteX0" fmla="*/ 0 w 1804718"/>
                <a:gd name="connsiteY0" fmla="*/ 392540 h 633539"/>
                <a:gd name="connsiteX1" fmla="*/ 530344 w 1804718"/>
                <a:gd name="connsiteY1" fmla="*/ 351206 h 633539"/>
                <a:gd name="connsiteX2" fmla="*/ 802256 w 1804718"/>
                <a:gd name="connsiteY2" fmla="*/ 4352 h 633539"/>
                <a:gd name="connsiteX3" fmla="*/ 931652 w 1804718"/>
                <a:gd name="connsiteY3" fmla="*/ 625454 h 633539"/>
                <a:gd name="connsiteX4" fmla="*/ 1261343 w 1804718"/>
                <a:gd name="connsiteY4" fmla="*/ 356866 h 633539"/>
                <a:gd name="connsiteX5" fmla="*/ 1804718 w 1804718"/>
                <a:gd name="connsiteY5" fmla="*/ 335750 h 633539"/>
                <a:gd name="connsiteX0" fmla="*/ 0 w 1804718"/>
                <a:gd name="connsiteY0" fmla="*/ 392540 h 634663"/>
                <a:gd name="connsiteX1" fmla="*/ 530344 w 1804718"/>
                <a:gd name="connsiteY1" fmla="*/ 351206 h 634663"/>
                <a:gd name="connsiteX2" fmla="*/ 802256 w 1804718"/>
                <a:gd name="connsiteY2" fmla="*/ 4352 h 634663"/>
                <a:gd name="connsiteX3" fmla="*/ 931652 w 1804718"/>
                <a:gd name="connsiteY3" fmla="*/ 625454 h 634663"/>
                <a:gd name="connsiteX4" fmla="*/ 1254199 w 1804718"/>
                <a:gd name="connsiteY4" fmla="*/ 373535 h 634663"/>
                <a:gd name="connsiteX5" fmla="*/ 1804718 w 1804718"/>
                <a:gd name="connsiteY5" fmla="*/ 335750 h 634663"/>
                <a:gd name="connsiteX0" fmla="*/ 0 w 1804718"/>
                <a:gd name="connsiteY0" fmla="*/ 394170 h 636293"/>
                <a:gd name="connsiteX1" fmla="*/ 535107 w 1804718"/>
                <a:gd name="connsiteY1" fmla="*/ 317117 h 636293"/>
                <a:gd name="connsiteX2" fmla="*/ 802256 w 1804718"/>
                <a:gd name="connsiteY2" fmla="*/ 5982 h 636293"/>
                <a:gd name="connsiteX3" fmla="*/ 931652 w 1804718"/>
                <a:gd name="connsiteY3" fmla="*/ 627084 h 636293"/>
                <a:gd name="connsiteX4" fmla="*/ 1254199 w 1804718"/>
                <a:gd name="connsiteY4" fmla="*/ 375165 h 636293"/>
                <a:gd name="connsiteX5" fmla="*/ 1804718 w 1804718"/>
                <a:gd name="connsiteY5" fmla="*/ 337380 h 636293"/>
                <a:gd name="connsiteX0" fmla="*/ 0 w 1809481"/>
                <a:gd name="connsiteY0" fmla="*/ 394170 h 636028"/>
                <a:gd name="connsiteX1" fmla="*/ 535107 w 1809481"/>
                <a:gd name="connsiteY1" fmla="*/ 317117 h 636028"/>
                <a:gd name="connsiteX2" fmla="*/ 802256 w 1809481"/>
                <a:gd name="connsiteY2" fmla="*/ 5982 h 636028"/>
                <a:gd name="connsiteX3" fmla="*/ 931652 w 1809481"/>
                <a:gd name="connsiteY3" fmla="*/ 627084 h 636028"/>
                <a:gd name="connsiteX4" fmla="*/ 1254199 w 1809481"/>
                <a:gd name="connsiteY4" fmla="*/ 375165 h 636028"/>
                <a:gd name="connsiteX5" fmla="*/ 1809481 w 1809481"/>
                <a:gd name="connsiteY5" fmla="*/ 394530 h 636028"/>
                <a:gd name="connsiteX0" fmla="*/ 0 w 1809481"/>
                <a:gd name="connsiteY0" fmla="*/ 394170 h 636028"/>
                <a:gd name="connsiteX1" fmla="*/ 535107 w 1809481"/>
                <a:gd name="connsiteY1" fmla="*/ 317117 h 636028"/>
                <a:gd name="connsiteX2" fmla="*/ 802256 w 1809481"/>
                <a:gd name="connsiteY2" fmla="*/ 5982 h 636028"/>
                <a:gd name="connsiteX3" fmla="*/ 931652 w 1809481"/>
                <a:gd name="connsiteY3" fmla="*/ 627084 h 636028"/>
                <a:gd name="connsiteX4" fmla="*/ 1254199 w 1809481"/>
                <a:gd name="connsiteY4" fmla="*/ 375165 h 636028"/>
                <a:gd name="connsiteX5" fmla="*/ 1809481 w 1809481"/>
                <a:gd name="connsiteY5" fmla="*/ 394530 h 636028"/>
                <a:gd name="connsiteX0" fmla="*/ 0 w 1809481"/>
                <a:gd name="connsiteY0" fmla="*/ 394170 h 643593"/>
                <a:gd name="connsiteX1" fmla="*/ 535107 w 1809481"/>
                <a:gd name="connsiteY1" fmla="*/ 317117 h 643593"/>
                <a:gd name="connsiteX2" fmla="*/ 802256 w 1809481"/>
                <a:gd name="connsiteY2" fmla="*/ 5982 h 643593"/>
                <a:gd name="connsiteX3" fmla="*/ 931652 w 1809481"/>
                <a:gd name="connsiteY3" fmla="*/ 627084 h 643593"/>
                <a:gd name="connsiteX4" fmla="*/ 1228005 w 1809481"/>
                <a:gd name="connsiteY4" fmla="*/ 458509 h 643593"/>
                <a:gd name="connsiteX5" fmla="*/ 1809481 w 1809481"/>
                <a:gd name="connsiteY5" fmla="*/ 394530 h 643593"/>
                <a:gd name="connsiteX0" fmla="*/ 0 w 1809481"/>
                <a:gd name="connsiteY0" fmla="*/ 380104 h 628748"/>
                <a:gd name="connsiteX1" fmla="*/ 535107 w 1809481"/>
                <a:gd name="connsiteY1" fmla="*/ 303051 h 628748"/>
                <a:gd name="connsiteX2" fmla="*/ 783206 w 1809481"/>
                <a:gd name="connsiteY2" fmla="*/ 6204 h 628748"/>
                <a:gd name="connsiteX3" fmla="*/ 931652 w 1809481"/>
                <a:gd name="connsiteY3" fmla="*/ 613018 h 628748"/>
                <a:gd name="connsiteX4" fmla="*/ 1228005 w 1809481"/>
                <a:gd name="connsiteY4" fmla="*/ 444443 h 628748"/>
                <a:gd name="connsiteX5" fmla="*/ 1809481 w 1809481"/>
                <a:gd name="connsiteY5" fmla="*/ 380464 h 628748"/>
                <a:gd name="connsiteX0" fmla="*/ 0 w 1809481"/>
                <a:gd name="connsiteY0" fmla="*/ 373901 h 622545"/>
                <a:gd name="connsiteX1" fmla="*/ 535107 w 1809481"/>
                <a:gd name="connsiteY1" fmla="*/ 296848 h 622545"/>
                <a:gd name="connsiteX2" fmla="*/ 783206 w 1809481"/>
                <a:gd name="connsiteY2" fmla="*/ 1 h 622545"/>
                <a:gd name="connsiteX3" fmla="*/ 931652 w 1809481"/>
                <a:gd name="connsiteY3" fmla="*/ 606815 h 622545"/>
                <a:gd name="connsiteX4" fmla="*/ 1228005 w 1809481"/>
                <a:gd name="connsiteY4" fmla="*/ 438240 h 622545"/>
                <a:gd name="connsiteX5" fmla="*/ 1809481 w 1809481"/>
                <a:gd name="connsiteY5" fmla="*/ 374261 h 622545"/>
                <a:gd name="connsiteX0" fmla="*/ 0 w 1809481"/>
                <a:gd name="connsiteY0" fmla="*/ 380103 h 628747"/>
                <a:gd name="connsiteX1" fmla="*/ 535107 w 1809481"/>
                <a:gd name="connsiteY1" fmla="*/ 303050 h 628747"/>
                <a:gd name="connsiteX2" fmla="*/ 783206 w 1809481"/>
                <a:gd name="connsiteY2" fmla="*/ 6203 h 628747"/>
                <a:gd name="connsiteX3" fmla="*/ 948321 w 1809481"/>
                <a:gd name="connsiteY3" fmla="*/ 613017 h 628747"/>
                <a:gd name="connsiteX4" fmla="*/ 1228005 w 1809481"/>
                <a:gd name="connsiteY4" fmla="*/ 444442 h 628747"/>
                <a:gd name="connsiteX5" fmla="*/ 1809481 w 1809481"/>
                <a:gd name="connsiteY5" fmla="*/ 380463 h 628747"/>
                <a:gd name="connsiteX0" fmla="*/ 0 w 1809481"/>
                <a:gd name="connsiteY0" fmla="*/ 380103 h 613017"/>
                <a:gd name="connsiteX1" fmla="*/ 535107 w 1809481"/>
                <a:gd name="connsiteY1" fmla="*/ 303050 h 613017"/>
                <a:gd name="connsiteX2" fmla="*/ 783206 w 1809481"/>
                <a:gd name="connsiteY2" fmla="*/ 6203 h 613017"/>
                <a:gd name="connsiteX3" fmla="*/ 948321 w 1809481"/>
                <a:gd name="connsiteY3" fmla="*/ 613017 h 613017"/>
                <a:gd name="connsiteX4" fmla="*/ 1228005 w 1809481"/>
                <a:gd name="connsiteY4" fmla="*/ 444442 h 613017"/>
                <a:gd name="connsiteX5" fmla="*/ 1809481 w 1809481"/>
                <a:gd name="connsiteY5" fmla="*/ 380463 h 613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9481" h="613017">
                  <a:moveTo>
                    <a:pt x="0" y="380103"/>
                  </a:moveTo>
                  <a:cubicBezTo>
                    <a:pt x="222130" y="382260"/>
                    <a:pt x="404573" y="365367"/>
                    <a:pt x="535107" y="303050"/>
                  </a:cubicBezTo>
                  <a:cubicBezTo>
                    <a:pt x="665641" y="240733"/>
                    <a:pt x="714337" y="-45458"/>
                    <a:pt x="783206" y="6203"/>
                  </a:cubicBezTo>
                  <a:cubicBezTo>
                    <a:pt x="852075" y="57864"/>
                    <a:pt x="888476" y="613796"/>
                    <a:pt x="948321" y="613017"/>
                  </a:cubicBezTo>
                  <a:cubicBezTo>
                    <a:pt x="1008166" y="612238"/>
                    <a:pt x="1084478" y="483201"/>
                    <a:pt x="1228005" y="444442"/>
                  </a:cubicBezTo>
                  <a:cubicBezTo>
                    <a:pt x="1371532" y="405683"/>
                    <a:pt x="1531279" y="378306"/>
                    <a:pt x="1809481" y="38046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Egyenes összekötő nyíllal 16">
              <a:extLst>
                <a:ext uri="{FF2B5EF4-FFF2-40B4-BE49-F238E27FC236}">
                  <a16:creationId xmlns:a16="http://schemas.microsoft.com/office/drawing/2014/main" id="{AFDA8672-061A-4B27-B9DE-DF9489C0C6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6125" y="2045494"/>
              <a:ext cx="1836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nyíllal 17">
              <a:extLst>
                <a:ext uri="{FF2B5EF4-FFF2-40B4-BE49-F238E27FC236}">
                  <a16:creationId xmlns:a16="http://schemas.microsoft.com/office/drawing/2014/main" id="{78D587A1-4935-4991-8C7F-5765FA868D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6129" y="1252113"/>
              <a:ext cx="0" cy="8552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Szövegdoboz 21">
                  <a:extLst>
                    <a:ext uri="{FF2B5EF4-FFF2-40B4-BE49-F238E27FC236}">
                      <a16:creationId xmlns:a16="http://schemas.microsoft.com/office/drawing/2014/main" id="{88B0DB14-6F47-448E-B674-952BD63BC0CB}"/>
                    </a:ext>
                  </a:extLst>
                </p:cNvPr>
                <p:cNvSpPr txBox="1"/>
                <p:nvPr/>
              </p:nvSpPr>
              <p:spPr>
                <a:xfrm>
                  <a:off x="6960343" y="1365938"/>
                  <a:ext cx="295786" cy="5657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Szövegdoboz 21">
                  <a:extLst>
                    <a:ext uri="{FF2B5EF4-FFF2-40B4-BE49-F238E27FC236}">
                      <a16:creationId xmlns:a16="http://schemas.microsoft.com/office/drawing/2014/main" id="{88B0DB14-6F47-448E-B674-952BD63BC0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0343" y="1365938"/>
                  <a:ext cx="295786" cy="5657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Szövegdoboz 22">
                  <a:extLst>
                    <a:ext uri="{FF2B5EF4-FFF2-40B4-BE49-F238E27FC236}">
                      <a16:creationId xmlns:a16="http://schemas.microsoft.com/office/drawing/2014/main" id="{0D77085F-443D-4ED2-811A-F1CF76631B85}"/>
                    </a:ext>
                  </a:extLst>
                </p:cNvPr>
                <p:cNvSpPr txBox="1"/>
                <p:nvPr/>
              </p:nvSpPr>
              <p:spPr>
                <a:xfrm>
                  <a:off x="8698564" y="1785713"/>
                  <a:ext cx="20704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Szövegdoboz 22">
                  <a:extLst>
                    <a:ext uri="{FF2B5EF4-FFF2-40B4-BE49-F238E27FC236}">
                      <a16:creationId xmlns:a16="http://schemas.microsoft.com/office/drawing/2014/main" id="{0D77085F-443D-4ED2-811A-F1CF76631B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98564" y="1785713"/>
                  <a:ext cx="207043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3529" r="-23529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Kép 25">
            <a:extLst>
              <a:ext uri="{FF2B5EF4-FFF2-40B4-BE49-F238E27FC236}">
                <a16:creationId xmlns:a16="http://schemas.microsoft.com/office/drawing/2014/main" id="{0694FE0C-FD01-402F-8652-08B0C52F3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571" y="2683979"/>
            <a:ext cx="2603429" cy="3128391"/>
          </a:xfrm>
          <a:prstGeom prst="rect">
            <a:avLst/>
          </a:prstGeom>
        </p:spPr>
      </p:pic>
      <p:sp>
        <p:nvSpPr>
          <p:cNvPr id="27" name="Szövegdoboz 26">
            <a:extLst>
              <a:ext uri="{FF2B5EF4-FFF2-40B4-BE49-F238E27FC236}">
                <a16:creationId xmlns:a16="http://schemas.microsoft.com/office/drawing/2014/main" id="{EE20CB5D-D9D5-446D-84F8-9F7D70E40DC4}"/>
              </a:ext>
            </a:extLst>
          </p:cNvPr>
          <p:cNvSpPr txBox="1"/>
          <p:nvPr/>
        </p:nvSpPr>
        <p:spPr>
          <a:xfrm>
            <a:off x="3962655" y="5787118"/>
            <a:ext cx="2568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STAR, PRL113(2014)092301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F3C00369-A8A6-4DA6-8555-48B1741274B5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LÉVY HBT</a:t>
            </a: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78789258-5EDC-4141-AECB-F08AE9E89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31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9168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2D29E9-EDFE-405B-9532-16BFACC3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Search for the CEP, finite size/time effects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167D5548-44ED-482D-8DAB-500D9D0ECF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100707"/>
                <a:ext cx="8350369" cy="503267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/>
                  <a:t>Finite size limits correlation length: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</m:oMath>
                </a14:m>
                <a:r>
                  <a:rPr lang="en-US"/>
                  <a:t> but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/>
                  <a:t>!</a:t>
                </a:r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r>
                  <a:rPr lang="en-US"/>
                  <a:t>Only a pseudocritical point can be observed</a:t>
                </a:r>
              </a:p>
              <a:p>
                <a:r>
                  <a:rPr lang="en-US"/>
                  <a:t>Clear influence on the phase diagram</a:t>
                </a:r>
              </a:p>
              <a:p>
                <a:r>
                  <a:rPr lang="en-US"/>
                  <a:t>Convenient situation: finite size scaling</a:t>
                </a:r>
                <a:br>
                  <a:rPr lang="en-US"/>
                </a:br>
                <a:r>
                  <a:rPr lang="en-US"/>
                  <a:t>discloses CEP location</a:t>
                </a:r>
                <a:br>
                  <a:rPr lang="en-US"/>
                </a:br>
                <a:r>
                  <a:rPr lang="en-US" i="1"/>
                  <a:t>and</a:t>
                </a:r>
                <a:r>
                  <a:rPr lang="en-US"/>
                  <a:t> universality class</a:t>
                </a:r>
              </a:p>
              <a:p>
                <a:pPr lvl="1"/>
                <a:r>
                  <a:rPr lang="en-US"/>
                  <a:t>Shift: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</m:oMath>
                </a14:m>
                <a:endParaRPr lang="en-US"/>
              </a:p>
              <a:p>
                <a:pPr lvl="1"/>
                <a:r>
                  <a:rPr lang="en-US"/>
                  <a:t>Broadening: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−1/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</m:oMath>
                </a14:m>
                <a:endParaRPr lang="en-US"/>
              </a:p>
              <a:p>
                <a:pPr lvl="1"/>
                <a:r>
                  <a:rPr lang="en-US"/>
                  <a:t>Dampening: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p>
                  </m:oMath>
                </a14:m>
                <a:endParaRPr lang="en-US"/>
              </a:p>
              <a:p>
                <a:pPr lvl="1"/>
                <a:endParaRPr lang="en-US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167D5548-44ED-482D-8DAB-500D9D0ECF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100707"/>
                <a:ext cx="8350369" cy="5032674"/>
              </a:xfrm>
              <a:blipFill>
                <a:blip r:embed="rId2"/>
                <a:stretch>
                  <a:fillRect l="-657" t="-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>
            <a:extLst>
              <a:ext uri="{FF2B5EF4-FFF2-40B4-BE49-F238E27FC236}">
                <a16:creationId xmlns:a16="http://schemas.microsoft.com/office/drawing/2014/main" id="{04AF8BB7-8797-4DB4-85CB-BC47C2445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910F144-4195-410C-B380-AF244D04D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486F8451-A11D-4A7A-9148-04DFA7089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678" y="3557642"/>
            <a:ext cx="3622936" cy="2463596"/>
          </a:xfrm>
          <a:prstGeom prst="rect">
            <a:avLst/>
          </a:prstGeom>
        </p:spPr>
      </p:pic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F6597671-AD48-4529-A220-DF2FEFCAC376}"/>
              </a:ext>
            </a:extLst>
          </p:cNvPr>
          <p:cNvGrpSpPr/>
          <p:nvPr/>
        </p:nvGrpSpPr>
        <p:grpSpPr>
          <a:xfrm>
            <a:off x="1873443" y="1464593"/>
            <a:ext cx="4967304" cy="1478440"/>
            <a:chOff x="1873443" y="1464593"/>
            <a:chExt cx="4967304" cy="147844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96F18021-067F-4953-A924-B89942CD1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22324"/>
            <a:stretch/>
          </p:blipFill>
          <p:spPr>
            <a:xfrm>
              <a:off x="1873443" y="1464593"/>
              <a:ext cx="2521716" cy="1477462"/>
            </a:xfrm>
            <a:prstGeom prst="rect">
              <a:avLst/>
            </a:prstGeom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B68EFA44-B436-4983-BF46-DB08772F60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4523"/>
            <a:stretch/>
          </p:blipFill>
          <p:spPr>
            <a:xfrm>
              <a:off x="4395159" y="1464593"/>
              <a:ext cx="2445588" cy="1478440"/>
            </a:xfrm>
            <a:prstGeom prst="rect">
              <a:avLst/>
            </a:prstGeom>
          </p:spPr>
        </p:pic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DE1DAC64-7165-4321-A793-E695661457CA}"/>
                </a:ext>
              </a:extLst>
            </p:cNvPr>
            <p:cNvSpPr txBox="1"/>
            <p:nvPr/>
          </p:nvSpPr>
          <p:spPr>
            <a:xfrm>
              <a:off x="2152291" y="1621764"/>
              <a:ext cx="665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T&gt;T</a:t>
              </a:r>
              <a:r>
                <a:rPr lang="en-US" baseline="-25000"/>
                <a:t>c</a:t>
              </a:r>
            </a:p>
          </p:txBody>
        </p:sp>
        <p:sp>
          <p:nvSpPr>
            <p:cNvPr id="13" name="Szövegdoboz 12">
              <a:extLst>
                <a:ext uri="{FF2B5EF4-FFF2-40B4-BE49-F238E27FC236}">
                  <a16:creationId xmlns:a16="http://schemas.microsoft.com/office/drawing/2014/main" id="{F620178D-8EB2-49A8-81E5-6BDB0A27A414}"/>
                </a:ext>
              </a:extLst>
            </p:cNvPr>
            <p:cNvSpPr txBox="1"/>
            <p:nvPr/>
          </p:nvSpPr>
          <p:spPr>
            <a:xfrm>
              <a:off x="4471113" y="1621764"/>
              <a:ext cx="10454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T near T</a:t>
              </a:r>
              <a:r>
                <a:rPr lang="en-US" baseline="-25000"/>
                <a:t>c</a:t>
              </a:r>
            </a:p>
          </p:txBody>
        </p:sp>
      </p:grpSp>
      <p:pic>
        <p:nvPicPr>
          <p:cNvPr id="17" name="Picture 3">
            <a:extLst>
              <a:ext uri="{FF2B5EF4-FFF2-40B4-BE49-F238E27FC236}">
                <a16:creationId xmlns:a16="http://schemas.microsoft.com/office/drawing/2014/main" id="{34355EBD-7281-4501-B84E-89F530DA00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00" t="2523" r="3651" b="4165"/>
          <a:stretch/>
        </p:blipFill>
        <p:spPr>
          <a:xfrm>
            <a:off x="3459192" y="4425352"/>
            <a:ext cx="1871933" cy="159588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AEA089B1-BABD-4001-838A-40FA55DF4AAE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3A08DAA3-0520-4E7C-8E5E-3D6B82B39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32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3075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Summary of the status quo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Jet suppression in A+A</a:t>
            </a:r>
          </a:p>
          <a:p>
            <a:r>
              <a:rPr lang="en-US"/>
              <a:t>Lack of suppression in d+A</a:t>
            </a:r>
          </a:p>
          <a:p>
            <a:r>
              <a:rPr lang="en-US"/>
              <a:t>Photons shine through, thermal photons prevail at low momenta</a:t>
            </a:r>
          </a:p>
          <a:p>
            <a:r>
              <a:rPr lang="en-US"/>
              <a:t>Scaling of the elliptic flow: hydrodynamic medium, quark degrees of freedom</a:t>
            </a:r>
          </a:p>
          <a:p>
            <a:r>
              <a:rPr lang="en-US"/>
              <a:t>Heavy flavour suppression appears</a:t>
            </a:r>
          </a:p>
          <a:p>
            <a:r>
              <a:rPr lang="en-US"/>
              <a:t>Bose-Einstein correlations: no 1</a:t>
            </a:r>
            <a:r>
              <a:rPr lang="en-US" baseline="30000"/>
              <a:t>st</a:t>
            </a:r>
            <a:r>
              <a:rPr lang="en-US"/>
              <a:t> order phase transition; 2</a:t>
            </a:r>
            <a:r>
              <a:rPr lang="en-US" baseline="30000"/>
              <a:t>nd</a:t>
            </a:r>
            <a:r>
              <a:rPr lang="en-US"/>
              <a:t> order?</a:t>
            </a:r>
          </a:p>
          <a:p>
            <a:r>
              <a:rPr lang="en-US"/>
              <a:t>Correlations and fluctuations to search for the CEP</a:t>
            </a:r>
          </a:p>
          <a:p>
            <a:r>
              <a:rPr lang="en-US"/>
              <a:t>Finite size and time effects important!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9813BD2-18A0-40F2-B377-FFCA3B08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28" name="Élőláb helye 27">
            <a:extLst>
              <a:ext uri="{FF2B5EF4-FFF2-40B4-BE49-F238E27FC236}">
                <a16:creationId xmlns:a16="http://schemas.microsoft.com/office/drawing/2014/main" id="{9991E372-1D92-4780-A1D0-00162F8DA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FDD4916D-1CBB-44DF-AD70-BE026F395AA9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LÉVY HBT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AA1E26B-F045-4788-B6A9-297FBEAD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33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97064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from the bes</a:t>
            </a:r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>
          <a:xfrm>
            <a:off x="1443491" y="2950234"/>
            <a:ext cx="6571341" cy="323040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Spectra and yields</a:t>
            </a:r>
          </a:p>
          <a:p>
            <a:r>
              <a:rPr lang="en-US" dirty="0"/>
              <a:t>Nuclear modification</a:t>
            </a:r>
          </a:p>
          <a:p>
            <a:r>
              <a:rPr lang="en-US" dirty="0"/>
              <a:t>Thermal photons</a:t>
            </a:r>
          </a:p>
          <a:p>
            <a:r>
              <a:rPr lang="en-US" dirty="0"/>
              <a:t>Heavy flavor</a:t>
            </a:r>
          </a:p>
          <a:p>
            <a:r>
              <a:rPr lang="en-US" dirty="0"/>
              <a:t>Elliptic flow</a:t>
            </a:r>
          </a:p>
          <a:p>
            <a:r>
              <a:rPr lang="en-US" dirty="0"/>
              <a:t>Bose-Einstein correlations</a:t>
            </a:r>
          </a:p>
          <a:p>
            <a:r>
              <a:rPr lang="en-US" dirty="0"/>
              <a:t>Finite size scaling</a:t>
            </a:r>
            <a:endParaRPr lang="hu-HU" dirty="0"/>
          </a:p>
          <a:p>
            <a:r>
              <a:rPr lang="hu-HU" dirty="0" err="1"/>
              <a:t>Intermittency</a:t>
            </a:r>
            <a:endParaRPr lang="en-US" dirty="0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C30FC58A-DDFA-48DE-B529-2AE5C906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FCD1BAA7-1FF1-4B5D-BDF0-CC196B86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766CA225-EA41-42E1-9702-9ECEC6CE7A53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 HBT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4A7B51EE-629E-4714-AE7E-7E512798D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noProof="0" smtClean="0"/>
              <a:t>34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43347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18E79A-5AA2-4983-88BB-BBF2A05A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Freeze-out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particle</a:t>
            </a:r>
            <a:r>
              <a:rPr lang="hu-HU" dirty="0"/>
              <a:t> </a:t>
            </a:r>
            <a:r>
              <a:rPr lang="hu-HU" dirty="0" err="1"/>
              <a:t>yields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0E0121A8-CD01-4EBC-BC63-F802F43D89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052429"/>
                <a:ext cx="8350369" cy="1561380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spcBef>
                    <a:spcPts val="400"/>
                  </a:spcBef>
                </a:pPr>
                <a:r>
                  <a:rPr lang="en-US" dirty="0"/>
                  <a:t>Chemical and kinetic freeze-out parameters via THERMUS and </a:t>
                </a:r>
                <a:r>
                  <a:rPr lang="en-US" dirty="0" err="1"/>
                  <a:t>BlastWave</a:t>
                </a:r>
                <a:endParaRPr lang="en-US" dirty="0"/>
              </a:p>
              <a:p>
                <a:pPr>
                  <a:spcBef>
                    <a:spcPts val="400"/>
                  </a:spcBef>
                </a:pPr>
                <a:r>
                  <a:rPr lang="en-US" dirty="0"/>
                  <a:t>Thermal multiplicity assumption valid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dirty="0"/>
                  <a:t>Systematics investigated (parameter constraints, included species)</a:t>
                </a:r>
              </a:p>
              <a:p>
                <a:pPr>
                  <a:spcBef>
                    <a:spcPts val="400"/>
                  </a:spcBef>
                </a:pPr>
                <a:r>
                  <a:rPr lang="en-US" dirty="0"/>
                  <a:t>Separation of 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ch</a:t>
                </a:r>
                <a:r>
                  <a:rPr lang="en-US" dirty="0"/>
                  <a:t> and 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kin</a:t>
                </a:r>
                <a:r>
                  <a:rPr lang="en-US" dirty="0"/>
                  <a:t> around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4-5 GeV, 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ch</a:t>
                </a:r>
                <a:r>
                  <a:rPr lang="en-US" dirty="0"/>
                  <a:t> flattens at ~10 GeV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0E0121A8-CD01-4EBC-BC63-F802F43D89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052429"/>
                <a:ext cx="8350369" cy="1561380"/>
              </a:xfrm>
              <a:blipFill>
                <a:blip r:embed="rId2"/>
                <a:stretch>
                  <a:fillRect l="-511" t="-1953" b="-2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>
            <a:extLst>
              <a:ext uri="{FF2B5EF4-FFF2-40B4-BE49-F238E27FC236}">
                <a16:creationId xmlns:a16="http://schemas.microsoft.com/office/drawing/2014/main" id="{81AD3DCF-518E-46A8-A697-7B0B901DD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90AF967-2015-4AA7-AEFB-6F99F9BBF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3306760-32F1-4E49-AB8C-650820F3F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46" y="2545294"/>
            <a:ext cx="3508841" cy="330377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9CD270B-BD21-4E8A-98A2-26F3B1DB7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229" y="2545294"/>
            <a:ext cx="3606120" cy="3303778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E088274B-AC4C-4B36-B26F-D018BDE24224}"/>
              </a:ext>
            </a:extLst>
          </p:cNvPr>
          <p:cNvSpPr txBox="1"/>
          <p:nvPr/>
        </p:nvSpPr>
        <p:spPr>
          <a:xfrm>
            <a:off x="733246" y="5805942"/>
            <a:ext cx="7353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STAR Collaboration, Phys. Rev. C 96, 044904 (2017)</a:t>
            </a:r>
            <a:r>
              <a:rPr lang="hu-HU" sz="1600" dirty="0"/>
              <a:t> [</a:t>
            </a:r>
            <a:r>
              <a:rPr lang="en-US" sz="1600" dirty="0"/>
              <a:t>arXiv:1701.07065</a:t>
            </a:r>
            <a:r>
              <a:rPr lang="hu-HU" sz="1600" dirty="0"/>
              <a:t>]</a:t>
            </a:r>
            <a:endParaRPr lang="en-US" sz="1600" dirty="0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72E85BEA-458C-446A-A9AF-59E7A0CC351D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 HBT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70B69D4-CEA2-40B0-89DF-78A6458DF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35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6102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DFC4898A-009F-47AE-8BFF-F5F246172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57" y="1135209"/>
            <a:ext cx="4433443" cy="385948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A0E5FF6-48D4-4792-823C-A15A7B938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Particle ratios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EFF7C9F3-7C05-4140-942C-45AEC54860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2860" y="1143837"/>
                <a:ext cx="8419381" cy="4877401"/>
              </a:xfrm>
            </p:spPr>
            <p:txBody>
              <a:bodyPr/>
              <a:lstStyle/>
              <a:p>
                <a:r>
                  <a:rPr lang="en-US" dirty="0" smtClean="0"/>
                  <a:t>AGS, SPS, RHIC, LHC data included</a:t>
                </a:r>
              </a:p>
              <a:p>
                <a:r>
                  <a:rPr lang="en-US" dirty="0"/>
                  <a:t>The </a:t>
                </a:r>
                <a:r>
                  <a:rPr lang="hu-HU" dirty="0"/>
                  <a:t>K/</a:t>
                </a:r>
                <a:r>
                  <a:rPr lang="hu-HU" dirty="0">
                    <a:latin typeface="Symbol" panose="05050102010706020507" pitchFamily="18" charset="2"/>
                  </a:rPr>
                  <a:t>p</a:t>
                </a:r>
                <a:r>
                  <a:rPr lang="hu-HU" dirty="0"/>
                  <a:t> </a:t>
                </a:r>
                <a:r>
                  <a:rPr lang="en-US" dirty="0"/>
                  <a:t>„horn” still there: </a:t>
                </a:r>
                <a:br>
                  <a:rPr lang="en-US" dirty="0"/>
                </a:br>
                <a:r>
                  <a:rPr lang="hu-HU" dirty="0" err="1"/>
                  <a:t>onset</a:t>
                </a:r>
                <a:r>
                  <a:rPr lang="hu-HU" dirty="0"/>
                  <a:t> of </a:t>
                </a:r>
                <a:r>
                  <a:rPr lang="hu-HU" dirty="0" err="1"/>
                  <a:t>deconfinement</a:t>
                </a:r>
                <a:r>
                  <a:rPr lang="hu-HU" dirty="0"/>
                  <a:t>?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: baryon </a:t>
                </a:r>
                <a:r>
                  <a:rPr lang="en-US" dirty="0" smtClean="0"/>
                  <a:t>decays</a:t>
                </a:r>
                <a:r>
                  <a:rPr lang="hu-HU" dirty="0" smtClean="0"/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hu-HU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hu-HU" dirty="0" smtClean="0"/>
                  <a:t>)</a:t>
                </a:r>
                <a:endParaRPr lang="en-US" dirty="0"/>
              </a:p>
              <a:p>
                <a:r>
                  <a:rPr lang="en-US" dirty="0"/>
                  <a:t>Baryon stopping at small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endParaRPr lang="en-US" b="0" dirty="0"/>
              </a:p>
              <a:p>
                <a:r>
                  <a:rPr lang="en-US" dirty="0"/>
                  <a:t>Proton, kaon</a:t>
                </a:r>
                <a:r>
                  <a:rPr lang="hu-HU" dirty="0"/>
                  <a:t> </a:t>
                </a:r>
                <a:r>
                  <a:rPr lang="hu-HU" dirty="0" err="1"/>
                  <a:t>pair</a:t>
                </a:r>
                <a:r>
                  <a:rPr lang="hu-HU" dirty="0"/>
                  <a:t>-</a:t>
                </a:r>
                <a:r>
                  <a:rPr lang="en-US" dirty="0"/>
                  <a:t>prod</a:t>
                </a:r>
                <a:r>
                  <a:rPr lang="hu-HU" dirty="0"/>
                  <a:t>.</a:t>
                </a:r>
                <a:r>
                  <a:rPr lang="en-US" dirty="0"/>
                  <a:t> at high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EFF7C9F3-7C05-4140-942C-45AEC54860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2860" y="1143837"/>
                <a:ext cx="8419381" cy="4877401"/>
              </a:xfrm>
              <a:blipFill>
                <a:blip r:embed="rId3"/>
                <a:stretch>
                  <a:fillRect l="-651" t="-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>
            <a:extLst>
              <a:ext uri="{FF2B5EF4-FFF2-40B4-BE49-F238E27FC236}">
                <a16:creationId xmlns:a16="http://schemas.microsoft.com/office/drawing/2014/main" id="{49F66CBB-AE63-4333-A826-4F7B833E3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63CF754-4F14-4409-8C9A-6E8E4E6B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34CAA32-3E61-4F93-8F09-6763ADF17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113828"/>
            <a:ext cx="5208242" cy="1941918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7B99F775-3F10-40F6-9853-944BE20B733D}"/>
              </a:ext>
            </a:extLst>
          </p:cNvPr>
          <p:cNvSpPr txBox="1"/>
          <p:nvPr/>
        </p:nvSpPr>
        <p:spPr>
          <a:xfrm>
            <a:off x="5762298" y="5003321"/>
            <a:ext cx="2775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STAR Collaboration, </a:t>
            </a:r>
            <a:r>
              <a:rPr lang="hu-HU" sz="1600" dirty="0"/>
              <a:t/>
            </a:r>
            <a:br>
              <a:rPr lang="hu-HU" sz="1600" dirty="0"/>
            </a:br>
            <a:r>
              <a:rPr lang="en-US" sz="1600" dirty="0"/>
              <a:t>Phys. Rev. C 96, 044904 (2017)</a:t>
            </a:r>
            <a:r>
              <a:rPr lang="hu-HU" sz="1600" dirty="0"/>
              <a:t> </a:t>
            </a:r>
            <a:br>
              <a:rPr lang="hu-HU" sz="1600" dirty="0"/>
            </a:br>
            <a:r>
              <a:rPr lang="hu-HU" sz="1600" dirty="0"/>
              <a:t>[</a:t>
            </a:r>
            <a:r>
              <a:rPr lang="en-US" sz="1600" dirty="0"/>
              <a:t>arXiv:1701.07065</a:t>
            </a:r>
            <a:r>
              <a:rPr lang="hu-HU" sz="1600" dirty="0"/>
              <a:t>]</a:t>
            </a:r>
            <a:endParaRPr lang="en-US" sz="1600" dirty="0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C03138F5-698E-425A-8ABF-969673B8668C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Dia számának helye 10">
            <a:extLst>
              <a:ext uri="{FF2B5EF4-FFF2-40B4-BE49-F238E27FC236}">
                <a16:creationId xmlns:a16="http://schemas.microsoft.com/office/drawing/2014/main" id="{E7BA33D9-B03F-4871-B285-10353148B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36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27603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Suppression</a:t>
            </a:r>
            <a:r>
              <a:rPr lang="hu-HU" dirty="0"/>
              <a:t> </a:t>
            </a:r>
            <a:r>
              <a:rPr lang="en-US" dirty="0"/>
              <a:t>in the Beam Energy Scan</a:t>
            </a:r>
          </a:p>
        </p:txBody>
      </p:sp>
      <p:sp>
        <p:nvSpPr>
          <p:cNvPr id="8" name="Tartalom helye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baseline="-25000" dirty="0"/>
              <a:t>CP</a:t>
            </a:r>
            <a:r>
              <a:rPr lang="en-US" dirty="0"/>
              <a:t> analyzed here instead of R</a:t>
            </a:r>
            <a:r>
              <a:rPr lang="en-US" baseline="-25000" dirty="0"/>
              <a:t>AA</a:t>
            </a:r>
            <a:r>
              <a:rPr lang="en-US" dirty="0"/>
              <a:t>, </a:t>
            </a:r>
            <a:r>
              <a:rPr lang="hu-HU" dirty="0" err="1"/>
              <a:t>transition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above</a:t>
            </a:r>
            <a:r>
              <a:rPr lang="hu-HU" dirty="0"/>
              <a:t> </a:t>
            </a:r>
            <a:r>
              <a:rPr lang="hu-HU" dirty="0" err="1"/>
              <a:t>one</a:t>
            </a:r>
            <a:r>
              <a:rPr lang="en-US" dirty="0"/>
              <a:t> with </a:t>
            </a:r>
            <a:r>
              <a:rPr lang="en-US" dirty="0" err="1"/>
              <a:t>coll</a:t>
            </a:r>
            <a:r>
              <a:rPr lang="hu-HU" dirty="0"/>
              <a:t>.</a:t>
            </a:r>
            <a:r>
              <a:rPr lang="en-US" dirty="0"/>
              <a:t> energy</a:t>
            </a:r>
          </a:p>
          <a:p>
            <a:r>
              <a:rPr lang="en-US" dirty="0"/>
              <a:t>Hadron enhancement: Cronin-effect, radial flow, coalescence domination</a:t>
            </a:r>
            <a:endParaRPr lang="hu-HU" dirty="0"/>
          </a:p>
          <a:p>
            <a:r>
              <a:rPr lang="hu-HU" dirty="0" err="1"/>
              <a:t>Competing</a:t>
            </a:r>
            <a:r>
              <a:rPr lang="hu-HU" dirty="0"/>
              <a:t> </a:t>
            </a:r>
            <a:r>
              <a:rPr lang="hu-HU" dirty="0" err="1"/>
              <a:t>effects</a:t>
            </a:r>
            <a:r>
              <a:rPr lang="hu-HU" dirty="0"/>
              <a:t>, HIJING </a:t>
            </a:r>
            <a:r>
              <a:rPr lang="hu-HU" dirty="0" err="1"/>
              <a:t>reproduces</a:t>
            </a:r>
            <a:r>
              <a:rPr lang="hu-HU" dirty="0"/>
              <a:t> </a:t>
            </a:r>
            <a:r>
              <a:rPr lang="hu-HU" dirty="0" err="1"/>
              <a:t>enhancement</a:t>
            </a:r>
            <a:r>
              <a:rPr lang="hu-HU" dirty="0"/>
              <a:t> w/o jet </a:t>
            </a:r>
            <a:r>
              <a:rPr lang="hu-HU" dirty="0" err="1"/>
              <a:t>quenching</a:t>
            </a:r>
            <a:endParaRPr lang="en-US" dirty="0"/>
          </a:p>
          <a:p>
            <a:r>
              <a:rPr lang="en-US" dirty="0"/>
              <a:t>Identified particles: less suppression for kaons, enhancement for protons</a:t>
            </a:r>
          </a:p>
          <a:p>
            <a:endParaRPr lang="en-US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/>
          <a:srcRect t="48980" r="1164"/>
          <a:stretch/>
        </p:blipFill>
        <p:spPr>
          <a:xfrm>
            <a:off x="3959527" y="3400392"/>
            <a:ext cx="5184473" cy="207346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2" y="3114511"/>
            <a:ext cx="3903114" cy="2691066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56410" y="5779811"/>
            <a:ext cx="9087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STAR collaboration, Phys. Rev. Lett. 121, 032301 (2018)</a:t>
            </a:r>
            <a:r>
              <a:rPr lang="hu-HU" dirty="0"/>
              <a:t> [</a:t>
            </a:r>
            <a:r>
              <a:rPr lang="en-US" dirty="0"/>
              <a:t>arXiv:1707.01988</a:t>
            </a:r>
            <a:r>
              <a:rPr lang="hu-HU" dirty="0"/>
              <a:t>]</a:t>
            </a:r>
            <a:endParaRPr lang="en-US" dirty="0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FCD57458-CD07-4177-B326-7724CF607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E5109EB4-4051-402B-B58C-6B8FA84CE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DE3E77AF-D864-4293-AD84-06B9C31CD1B2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E4C7A7E9-3E0B-4CD9-B750-8E71F400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37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98567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932831-C9C4-449A-9433-5249BD002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Direct photons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6494803F-C1EE-40E8-BE51-A7E195E3CE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247352"/>
                <a:ext cx="8350369" cy="170957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Clear direct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signal at lower energies</a:t>
                </a:r>
              </a:p>
              <a:p>
                <a:r>
                  <a:rPr lang="en-US" dirty="0"/>
                  <a:t>Yield scaling from RHIC to LHC</a:t>
                </a:r>
              </a:p>
              <a:p>
                <a:r>
                  <a:rPr lang="en-US" dirty="0"/>
                  <a:t>Effective photon temperature similar from 39 to 2760 GeV</a:t>
                </a:r>
              </a:p>
              <a:p>
                <a:r>
                  <a:rPr lang="en-US" dirty="0"/>
                  <a:t>Note overlapping mechanisms: hadron gas, sQGP, jets, bremsstrahlung, hard </a:t>
                </a:r>
                <a:r>
                  <a:rPr lang="en-US" dirty="0" err="1"/>
                  <a:t>scatt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6494803F-C1EE-40E8-BE51-A7E195E3CE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247352"/>
                <a:ext cx="8350369" cy="1709576"/>
              </a:xfrm>
              <a:blipFill>
                <a:blip r:embed="rId2"/>
                <a:stretch>
                  <a:fillRect l="-511" t="-2143" r="-73"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átum helye 9">
            <a:extLst>
              <a:ext uri="{FF2B5EF4-FFF2-40B4-BE49-F238E27FC236}">
                <a16:creationId xmlns:a16="http://schemas.microsoft.com/office/drawing/2014/main" id="{49997251-D83C-413A-9146-1ABB15D5B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dirty="0"/>
          </a:p>
        </p:txBody>
      </p: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27477FDE-23DC-4812-884F-2229C9242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556B88E0-10BB-48B2-9C8C-09608A8430B2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 HBT</a:t>
            </a: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6" y="2948299"/>
            <a:ext cx="4148444" cy="307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E4725B1-F72F-4668-8468-84F10283D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137" y="2948299"/>
            <a:ext cx="4976859" cy="3072922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1A01BAE-0CCA-4593-8589-A10A83E74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38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763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>
            <a:extLst>
              <a:ext uri="{FF2B5EF4-FFF2-40B4-BE49-F238E27FC236}">
                <a16:creationId xmlns:a16="http://schemas.microsoft.com/office/drawing/2014/main" id="{7A7CF844-CEB6-43A5-8B4E-D854F249F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Elliptic flow in the beam energy scan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7BE9CF11-4D71-4EB5-B940-5A70A27A9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Blast-Wave fits</a:t>
            </a:r>
          </a:p>
          <a:p>
            <a:r>
              <a:rPr lang="en-US" dirty="0"/>
              <a:t>Predictions for not fitted</a:t>
            </a:r>
            <a:br>
              <a:rPr lang="en-US" dirty="0"/>
            </a:br>
            <a:r>
              <a:rPr lang="en-US" dirty="0"/>
              <a:t>particles agree well</a:t>
            </a:r>
          </a:p>
          <a:p>
            <a:r>
              <a:rPr lang="en-US" dirty="0"/>
              <a:t>Flow in all </a:t>
            </a:r>
            <a:r>
              <a:rPr lang="en-US" dirty="0" err="1"/>
              <a:t>sytems</a:t>
            </a:r>
            <a:r>
              <a:rPr lang="en-US" dirty="0"/>
              <a:t>!</a:t>
            </a:r>
          </a:p>
          <a:p>
            <a:pPr marL="0" indent="0">
              <a:buNone/>
            </a:pPr>
            <a:r>
              <a:rPr lang="en-US" dirty="0"/>
              <a:t>STAR Collaboration,</a:t>
            </a:r>
            <a:br>
              <a:rPr lang="en-US" dirty="0"/>
            </a:br>
            <a:r>
              <a:rPr lang="en-US" dirty="0"/>
              <a:t>PRC93, 014907 (2016)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E43AB63-D1F1-4572-B275-4886869B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68F7828-9391-4467-A6C4-7103E063D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EE1521DD-5C09-4874-95C7-49216069E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837" y="1205815"/>
            <a:ext cx="4815423" cy="4815423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CF0D6BF2-C8A0-4A58-A03C-F853B573A8BA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 HBT</a:t>
            </a: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BB69E329-2D14-49C6-A9F4-CBA646B6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39</a:t>
            </a:fld>
            <a:r>
              <a:rPr lang="en-US" sz="1000" dirty="0"/>
              <a:t>/56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092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Big Bang in the lab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Ages of the Universe:</a:t>
            </a:r>
          </a:p>
          <a:p>
            <a:pPr lvl="1"/>
            <a:r>
              <a:rPr lang="en-US"/>
              <a:t>Stars &amp; Galaxies</a:t>
            </a:r>
          </a:p>
          <a:p>
            <a:pPr lvl="1"/>
            <a:r>
              <a:rPr lang="en-US"/>
              <a:t>Atoms</a:t>
            </a:r>
          </a:p>
          <a:p>
            <a:pPr lvl="1"/>
            <a:r>
              <a:rPr lang="en-US"/>
              <a:t>Nuclei</a:t>
            </a:r>
          </a:p>
          <a:p>
            <a:pPr lvl="1"/>
            <a:r>
              <a:rPr lang="en-US"/>
              <a:t>Nucleosynthesis</a:t>
            </a:r>
          </a:p>
          <a:p>
            <a:pPr lvl="1"/>
            <a:r>
              <a:rPr lang="en-US"/>
              <a:t>Elementary particles</a:t>
            </a:r>
          </a:p>
          <a:p>
            <a:pPr lvl="1"/>
            <a:r>
              <a:rPr lang="en-US"/>
              <a:t>… ?</a:t>
            </a:r>
          </a:p>
          <a:p>
            <a:r>
              <a:rPr lang="en-US"/>
              <a:t>How to investigate?</a:t>
            </a:r>
          </a:p>
          <a:p>
            <a:r>
              <a:rPr lang="en-US"/>
              <a:t>Create little bangs</a:t>
            </a:r>
          </a:p>
          <a:p>
            <a:r>
              <a:rPr lang="en-US"/>
              <a:t>Collisions of heavy ions</a:t>
            </a:r>
          </a:p>
          <a:p>
            <a:r>
              <a:rPr lang="en-US"/>
              <a:t>Record outcoming particles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407" y="1068080"/>
            <a:ext cx="4977442" cy="5053240"/>
          </a:xfrm>
          <a:prstGeom prst="rect">
            <a:avLst/>
          </a:prstGeom>
        </p:spPr>
      </p:pic>
      <p:sp>
        <p:nvSpPr>
          <p:cNvPr id="7" name="Dátum helye 6">
            <a:extLst>
              <a:ext uri="{FF2B5EF4-FFF2-40B4-BE49-F238E27FC236}">
                <a16:creationId xmlns:a16="http://schemas.microsoft.com/office/drawing/2014/main" id="{62202281-C4AD-43A9-B055-4867F7E83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C5711B6C-0A0F-441F-9CFC-449D9D373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7919383C-BF57-4CE4-9F67-32B062C946D1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BES RESULTS      LÉVY HBT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A26A9D9-A9A4-4B5F-AF3A-4DA7BA85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25560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Elliptic flow scaling in the </a:t>
            </a:r>
            <a:r>
              <a:rPr lang="en-US" dirty="0" err="1"/>
              <a:t>bes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 data on mesons from 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 to </a:t>
            </a:r>
            <a:r>
              <a:rPr lang="en-US" dirty="0">
                <a:latin typeface="Symbol" panose="05050102010706020507" pitchFamily="18" charset="2"/>
              </a:rPr>
              <a:t>f</a:t>
            </a:r>
            <a:r>
              <a:rPr lang="en-US" dirty="0"/>
              <a:t>, baryons from p to </a:t>
            </a:r>
            <a:r>
              <a:rPr lang="en-US" dirty="0">
                <a:latin typeface="Symbol" panose="05050102010706020507" pitchFamily="18" charset="2"/>
              </a:rPr>
              <a:t>W</a:t>
            </a:r>
          </a:p>
          <a:p>
            <a:r>
              <a:rPr lang="en-US" dirty="0"/>
              <a:t>Scaling everywhere, except </a:t>
            </a:r>
            <a:r>
              <a:rPr lang="en-US" dirty="0">
                <a:latin typeface="Symbol" panose="05050102010706020507" pitchFamily="18" charset="2"/>
              </a:rPr>
              <a:t>f</a:t>
            </a:r>
            <a:r>
              <a:rPr lang="en-US" dirty="0"/>
              <a:t> below 11.5 GeV, but little statistics</a:t>
            </a:r>
          </a:p>
          <a:p>
            <a:pPr marL="0" indent="0">
              <a:buNone/>
            </a:pPr>
            <a:r>
              <a:rPr lang="en-US" sz="1400" dirty="0"/>
              <a:t>Phys. Rev. C 88 (2013) 14902</a:t>
            </a:r>
            <a:br>
              <a:rPr lang="en-US" sz="1400" dirty="0"/>
            </a:br>
            <a:r>
              <a:rPr lang="en-US" sz="1400" dirty="0"/>
              <a:t>Phys. Rev. C 93 (2016) 014907</a:t>
            </a:r>
            <a:br>
              <a:rPr lang="en-US" sz="1400" dirty="0"/>
            </a:br>
            <a:r>
              <a:rPr lang="en-US" sz="1400" dirty="0"/>
              <a:t>Phys. Rev. Lett. 116 (2016) 062301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237330"/>
            <a:ext cx="9083614" cy="2783908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CF0D6BF2-C8A0-4A58-A03C-F853B573A8BA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 HBT</a:t>
            </a:r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BBC793A6-FD61-4874-A783-D0EB6F782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40</a:t>
            </a:fld>
            <a:r>
              <a:rPr lang="en-US" sz="1000" dirty="0"/>
              <a:t>/56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8083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Side-note: flow in small systems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 of final state collectivity?</a:t>
            </a:r>
          </a:p>
          <a:p>
            <a:r>
              <a:rPr lang="en-US" dirty="0"/>
              <a:t>Due to strongly coupled liquid (the sQGP)?</a:t>
            </a:r>
          </a:p>
          <a:p>
            <a:pPr lvl="1"/>
            <a:r>
              <a:rPr lang="en-US" dirty="0"/>
              <a:t>Small amount of time enough: </a:t>
            </a:r>
            <a:r>
              <a:rPr lang="en-US" dirty="0" err="1"/>
              <a:t>d+Au</a:t>
            </a:r>
            <a:r>
              <a:rPr lang="en-US" dirty="0"/>
              <a:t> at 20 GeV</a:t>
            </a:r>
          </a:p>
          <a:p>
            <a:r>
              <a:rPr lang="en-US" dirty="0"/>
              <a:t>Role of initial geometry?</a:t>
            </a:r>
          </a:p>
          <a:p>
            <a:pPr lvl="1"/>
            <a:r>
              <a:rPr lang="en-US" dirty="0"/>
              <a:t>Test </a:t>
            </a:r>
            <a:r>
              <a:rPr lang="en-US" dirty="0" err="1"/>
              <a:t>p+Au</a:t>
            </a:r>
            <a:r>
              <a:rPr lang="en-US" dirty="0"/>
              <a:t>, </a:t>
            </a:r>
            <a:r>
              <a:rPr lang="en-US" dirty="0" err="1"/>
              <a:t>d+Au</a:t>
            </a:r>
            <a:r>
              <a:rPr lang="en-US" dirty="0"/>
              <a:t>, </a:t>
            </a:r>
            <a:r>
              <a:rPr lang="en-US" baseline="30000" dirty="0"/>
              <a:t>3</a:t>
            </a:r>
            <a:r>
              <a:rPr lang="en-US" dirty="0"/>
              <a:t>He+Au</a:t>
            </a:r>
          </a:p>
          <a:p>
            <a:pPr lvl="1"/>
            <a:r>
              <a:rPr lang="en-US" dirty="0"/>
              <a:t>Hydro models describe flow data (elliptic &amp; triangular)</a:t>
            </a:r>
          </a:p>
          <a:p>
            <a:pPr lvl="1"/>
            <a:r>
              <a:rPr lang="en-US" dirty="0"/>
              <a:t>Nature Physics (</a:t>
            </a:r>
            <a:r>
              <a:rPr lang="en-US" dirty="0" smtClean="0"/>
              <a:t>201</a:t>
            </a:r>
            <a:r>
              <a:rPr lang="hu-HU" dirty="0" smtClean="0"/>
              <a:t>9</a:t>
            </a:r>
            <a:r>
              <a:rPr lang="en-US" dirty="0" smtClean="0"/>
              <a:t>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(on March cover) </a:t>
            </a:r>
            <a:br>
              <a:rPr lang="en-US" dirty="0"/>
            </a:br>
            <a:r>
              <a:rPr lang="en-US" dirty="0"/>
              <a:t>[arXiv:1805.02973]</a:t>
            </a:r>
          </a:p>
          <a:p>
            <a:pPr lvl="1"/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A8E681B2-D4C8-47B0-9C67-8B1AA46B4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134" y="3785786"/>
            <a:ext cx="5751319" cy="223545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C3676D8-8F50-4B24-AF5E-D3657EC64F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237" y="4540317"/>
            <a:ext cx="811285" cy="53429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0F239E8-2EE3-4277-9066-FA21DF0DE54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1141" y="1159889"/>
            <a:ext cx="3262097" cy="2499401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7AEFDAC4-F183-4D3F-887A-ACD248115A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4489"/>
          <a:stretch/>
        </p:blipFill>
        <p:spPr>
          <a:xfrm>
            <a:off x="672862" y="4807465"/>
            <a:ext cx="2500578" cy="1131862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CF0D6BF2-C8A0-4A58-A03C-F853B573A8BA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 HBT</a:t>
            </a:r>
          </a:p>
        </p:txBody>
      </p:sp>
      <p:sp>
        <p:nvSpPr>
          <p:cNvPr id="12" name="Dia számának helye 11">
            <a:extLst>
              <a:ext uri="{FF2B5EF4-FFF2-40B4-BE49-F238E27FC236}">
                <a16:creationId xmlns:a16="http://schemas.microsoft.com/office/drawing/2014/main" id="{9169F9F8-7F07-4D30-B908-CD4FD507A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41</a:t>
            </a:fld>
            <a:r>
              <a:rPr lang="en-US" sz="1000" dirty="0"/>
              <a:t>/56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478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10B1726-A3DF-4BC3-A6AA-E2E8E6828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Search for the CEP: </a:t>
            </a:r>
            <a:r>
              <a:rPr lang="en-US" dirty="0" err="1"/>
              <a:t>FluCtuations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28C270B7-5CBB-4CC2-9B93-58562610A7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095515"/>
                <a:ext cx="8350369" cy="4925723"/>
              </a:xfrm>
            </p:spPr>
            <p:txBody>
              <a:bodyPr/>
              <a:lstStyle/>
              <a:p>
                <a:r>
                  <a:rPr lang="en-US" dirty="0"/>
                  <a:t>Changing trend for net-protons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dirty="0"/>
                  <a:t> ~ 20 GeV for </a:t>
                </a:r>
                <a:r>
                  <a:rPr lang="en-US" dirty="0" err="1"/>
                  <a:t>p</a:t>
                </a:r>
                <a:r>
                  <a:rPr lang="en-US" baseline="-25000" dirty="0" err="1"/>
                  <a:t>T</a:t>
                </a:r>
                <a:r>
                  <a:rPr lang="en-US" dirty="0"/>
                  <a:t> up to 2 GeV</a:t>
                </a:r>
              </a:p>
              <a:p>
                <a:r>
                  <a:rPr lang="en-US" dirty="0"/>
                  <a:t>No such trend for kaons (for </a:t>
                </a:r>
                <a:r>
                  <a:rPr lang="en-US" dirty="0" err="1"/>
                  <a:t>p</a:t>
                </a:r>
                <a:r>
                  <a:rPr lang="en-US" baseline="-25000" dirty="0" err="1"/>
                  <a:t>T</a:t>
                </a:r>
                <a:r>
                  <a:rPr lang="en-US" dirty="0"/>
                  <a:t> up to 1.6 GeV)</a:t>
                </a:r>
              </a:p>
              <a:p>
                <a:r>
                  <a:rPr lang="en-US" dirty="0"/>
                  <a:t>Kaons less </a:t>
                </a:r>
                <a:br>
                  <a:rPr lang="en-US" dirty="0"/>
                </a:br>
                <a:r>
                  <a:rPr lang="en-US" dirty="0"/>
                  <a:t>sensitive than </a:t>
                </a:r>
                <a:br>
                  <a:rPr lang="en-US" dirty="0"/>
                </a:br>
                <a:r>
                  <a:rPr lang="en-US" dirty="0"/>
                  <a:t>protons</a:t>
                </a:r>
              </a:p>
              <a:p>
                <a:r>
                  <a:rPr lang="en-US" dirty="0"/>
                  <a:t>Models don’t</a:t>
                </a:r>
                <a:br>
                  <a:rPr lang="en-US" dirty="0"/>
                </a:br>
                <a:r>
                  <a:rPr lang="en-US" dirty="0"/>
                  <a:t>reproduce</a:t>
                </a:r>
                <a:br>
                  <a:rPr lang="en-US" dirty="0"/>
                </a:br>
                <a:r>
                  <a:rPr lang="en-US" dirty="0"/>
                  <a:t>net-proton data</a:t>
                </a:r>
              </a:p>
              <a:p>
                <a:r>
                  <a:rPr lang="en-US" dirty="0"/>
                  <a:t>More data</a:t>
                </a:r>
                <a:br>
                  <a:rPr lang="en-US" dirty="0"/>
                </a:br>
                <a:r>
                  <a:rPr lang="en-US" dirty="0"/>
                  <a:t>to be collected</a:t>
                </a:r>
                <a:br>
                  <a:rPr lang="en-US" dirty="0"/>
                </a:br>
                <a:r>
                  <a:rPr lang="en-US" dirty="0"/>
                  <a:t>in BES-II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28C270B7-5CBB-4CC2-9B93-58562610A7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095515"/>
                <a:ext cx="8350369" cy="4925723"/>
              </a:xfrm>
              <a:blipFill>
                <a:blip r:embed="rId2"/>
                <a:stretch>
                  <a:fillRect l="-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>
            <a:extLst>
              <a:ext uri="{FF2B5EF4-FFF2-40B4-BE49-F238E27FC236}">
                <a16:creationId xmlns:a16="http://schemas.microsoft.com/office/drawing/2014/main" id="{C2416DFB-2078-4B68-A3C1-BDD42D737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4BBE57C-AA2E-4381-A5CB-23EEA780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B23B7A95-D4BF-44E4-89A9-04FCBC11E89B}"/>
              </a:ext>
            </a:extLst>
          </p:cNvPr>
          <p:cNvGrpSpPr/>
          <p:nvPr/>
        </p:nvGrpSpPr>
        <p:grpSpPr>
          <a:xfrm>
            <a:off x="2733850" y="2110977"/>
            <a:ext cx="3500615" cy="3910261"/>
            <a:chOff x="1362974" y="2173856"/>
            <a:chExt cx="3500615" cy="3910261"/>
          </a:xfrm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CF664A17-6979-431E-AFE7-682627BE8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2974" y="2173856"/>
              <a:ext cx="3500615" cy="3910261"/>
            </a:xfrm>
            <a:prstGeom prst="rect">
              <a:avLst/>
            </a:prstGeom>
          </p:spPr>
        </p:pic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CEE026EB-B278-46B8-8D16-1A2540527A3B}"/>
                </a:ext>
              </a:extLst>
            </p:cNvPr>
            <p:cNvSpPr txBox="1"/>
            <p:nvPr/>
          </p:nvSpPr>
          <p:spPr>
            <a:xfrm>
              <a:off x="1437893" y="5740002"/>
              <a:ext cx="16020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Roli</a:t>
              </a:r>
              <a:r>
                <a:rPr lang="en-US" sz="1600" dirty="0"/>
                <a:t> </a:t>
              </a:r>
              <a:r>
                <a:rPr lang="en-US" sz="1600" dirty="0" err="1"/>
                <a:t>Esha</a:t>
              </a:r>
              <a:r>
                <a:rPr lang="en-US" sz="1600" dirty="0"/>
                <a:t>, QM17</a:t>
              </a:r>
            </a:p>
          </p:txBody>
        </p:sp>
      </p:grpSp>
      <p:pic>
        <p:nvPicPr>
          <p:cNvPr id="12" name="Kép 11">
            <a:extLst>
              <a:ext uri="{FF2B5EF4-FFF2-40B4-BE49-F238E27FC236}">
                <a16:creationId xmlns:a16="http://schemas.microsoft.com/office/drawing/2014/main" id="{152DC8F8-7874-45F1-80E1-32CF48F31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656" y="1550518"/>
            <a:ext cx="2768959" cy="4311921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72EE048E-FEBD-49CF-B7BE-D0CDF7C45A44}"/>
              </a:ext>
            </a:extLst>
          </p:cNvPr>
          <p:cNvSpPr txBox="1"/>
          <p:nvPr/>
        </p:nvSpPr>
        <p:spPr>
          <a:xfrm>
            <a:off x="6314656" y="5836781"/>
            <a:ext cx="2768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STAR, Phys. Lett. B 785 (2018) 551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410F53EB-F6B9-4E6C-AC74-EE559836916C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 HBT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4E6E910-A386-4B09-A81F-A3D8141B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42</a:t>
            </a:fld>
            <a:r>
              <a:rPr lang="en-US" sz="1000" dirty="0"/>
              <a:t>/56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9009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Off-diagonal</a:t>
            </a:r>
            <a:r>
              <a:rPr lang="hu-HU" dirty="0"/>
              <a:t> </a:t>
            </a:r>
            <a:r>
              <a:rPr lang="hu-HU" dirty="0" err="1"/>
              <a:t>cumulants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733246" y="1247351"/>
                <a:ext cx="4539509" cy="4773887"/>
              </a:xfrm>
            </p:spPr>
            <p:txBody>
              <a:bodyPr/>
              <a:lstStyle/>
              <a:p>
                <a:r>
                  <a:rPr lang="hu-HU" dirty="0"/>
                  <a:t>Correlation </a:t>
                </a:r>
                <a:r>
                  <a:rPr lang="hu-HU" dirty="0" err="1"/>
                  <a:t>matrix</a:t>
                </a:r>
                <a:r>
                  <a:rPr lang="hu-HU" dirty="0"/>
                  <a:t> </a:t>
                </a:r>
                <a:r>
                  <a:rPr lang="hu-HU" dirty="0" err="1"/>
                  <a:t>calclulated</a:t>
                </a:r>
                <a:r>
                  <a:rPr lang="hu-HU" dirty="0"/>
                  <a:t> </a:t>
                </a:r>
                <a:r>
                  <a:rPr lang="hu-HU" dirty="0" err="1"/>
                  <a:t>via</a:t>
                </a:r>
                <a:r>
                  <a:rPr lang="hu-HU" dirty="0"/>
                  <a:t> </a:t>
                </a:r>
                <a:br>
                  <a:rPr lang="hu-HU" dirty="0"/>
                </a:br>
                <a:r>
                  <a:rPr lang="hu-HU" dirty="0" err="1"/>
                  <a:t>off-diagonal</a:t>
                </a:r>
                <a:r>
                  <a:rPr lang="hu-HU" dirty="0"/>
                  <a:t> </a:t>
                </a:r>
                <a:r>
                  <a:rPr lang="hu-HU" dirty="0" err="1"/>
                  <a:t>moments</a:t>
                </a:r>
                <a:endParaRPr lang="hu-HU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hu-HU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hu-HU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b>
                                <m:sup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1,1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hu-HU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1,1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hu-HU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b>
                                <m:sup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1,1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hu-HU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1,1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hu-HU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b>
                                <m:sup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1,1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hu-HU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sub>
                                <m:sup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1,1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hu-H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</m:oMath>
                </a14:m>
                <a:endParaRPr lang="hu-HU" dirty="0"/>
              </a:p>
              <a:p>
                <a:r>
                  <a:rPr lang="hu-HU" dirty="0" err="1"/>
                  <a:t>Provides</a:t>
                </a:r>
                <a:r>
                  <a:rPr lang="hu-HU" dirty="0"/>
                  <a:t> </a:t>
                </a:r>
                <a:r>
                  <a:rPr lang="hu-HU" dirty="0" err="1"/>
                  <a:t>additional</a:t>
                </a:r>
                <a:r>
                  <a:rPr lang="hu-HU" dirty="0"/>
                  <a:t> </a:t>
                </a:r>
                <a:r>
                  <a:rPr lang="hu-HU" dirty="0" err="1"/>
                  <a:t>constraint</a:t>
                </a:r>
                <a:r>
                  <a:rPr lang="hu-HU" dirty="0"/>
                  <a:t> </a:t>
                </a:r>
                <a:r>
                  <a:rPr lang="hu-HU" dirty="0" err="1"/>
                  <a:t>on</a:t>
                </a:r>
                <a:r>
                  <a:rPr lang="hu-HU" dirty="0"/>
                  <a:t> </a:t>
                </a:r>
                <a:r>
                  <a:rPr lang="hu-HU" dirty="0" err="1"/>
                  <a:t>chemical</a:t>
                </a:r>
                <a:r>
                  <a:rPr lang="hu-HU" dirty="0"/>
                  <a:t> </a:t>
                </a:r>
                <a:r>
                  <a:rPr lang="hu-HU" dirty="0" err="1"/>
                  <a:t>freeze</a:t>
                </a:r>
                <a:r>
                  <a:rPr lang="hu-HU" dirty="0"/>
                  <a:t>-out</a:t>
                </a:r>
              </a:p>
              <a:p>
                <a:r>
                  <a:rPr lang="hu-HU" dirty="0"/>
                  <a:t>Net-proton and net-</a:t>
                </a:r>
                <a:r>
                  <a:rPr lang="hu-HU" dirty="0" err="1"/>
                  <a:t>kaon</a:t>
                </a:r>
                <a:r>
                  <a:rPr lang="hu-HU" dirty="0"/>
                  <a:t> </a:t>
                </a:r>
                <a:r>
                  <a:rPr lang="hu-HU" dirty="0" err="1"/>
                  <a:t>correlations</a:t>
                </a:r>
                <a:r>
                  <a:rPr lang="hu-HU" dirty="0"/>
                  <a:t>:</a:t>
                </a:r>
                <a:br>
                  <a:rPr lang="hu-HU" dirty="0"/>
                </a:br>
                <a:r>
                  <a:rPr lang="hu-HU" dirty="0" err="1"/>
                  <a:t>change</a:t>
                </a:r>
                <a:r>
                  <a:rPr lang="hu-HU" dirty="0"/>
                  <a:t> </a:t>
                </a:r>
                <a:r>
                  <a:rPr lang="hu-HU" dirty="0" err="1"/>
                  <a:t>sign</a:t>
                </a:r>
                <a:r>
                  <a:rPr lang="hu-HU" dirty="0"/>
                  <a:t> </a:t>
                </a:r>
                <a:r>
                  <a:rPr lang="hu-HU" dirty="0" err="1"/>
                  <a:t>around</a:t>
                </a:r>
                <a:r>
                  <a:rPr lang="hu-HU" dirty="0"/>
                  <a:t> 20-30 GeV</a:t>
                </a:r>
              </a:p>
              <a:p>
                <a:r>
                  <a:rPr lang="hu-HU" dirty="0"/>
                  <a:t>Q-k and Q-p </a:t>
                </a:r>
                <a:r>
                  <a:rPr lang="hu-HU" dirty="0" err="1"/>
                  <a:t>correlations</a:t>
                </a:r>
                <a:r>
                  <a:rPr lang="hu-HU" dirty="0"/>
                  <a:t>: </a:t>
                </a:r>
                <a:r>
                  <a:rPr lang="hu-HU" dirty="0" err="1"/>
                  <a:t>above</a:t>
                </a:r>
                <a:r>
                  <a:rPr lang="hu-HU" dirty="0"/>
                  <a:t> </a:t>
                </a:r>
                <a:r>
                  <a:rPr lang="hu-HU" dirty="0" err="1"/>
                  <a:t>model</a:t>
                </a:r>
                <a:r>
                  <a:rPr lang="hu-HU" dirty="0"/>
                  <a:t> </a:t>
                </a:r>
                <a:r>
                  <a:rPr lang="hu-HU" dirty="0" err="1"/>
                  <a:t>calculations</a:t>
                </a:r>
                <a:endParaRPr lang="hu-HU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247351"/>
                <a:ext cx="4539509" cy="4773887"/>
              </a:xfrm>
              <a:blipFill>
                <a:blip r:embed="rId2"/>
                <a:stretch>
                  <a:fillRect l="-1208" t="-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noProof="0" smtClean="0"/>
              <a:t>2019/10/04</a:t>
            </a:r>
            <a:endParaRPr lang="en-US" noProof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M. Csanád (Eötvös U) @ BME Theoretical Physics Seminar</a:t>
            </a:r>
            <a:endParaRPr lang="en-US" noProof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675" y="1180859"/>
            <a:ext cx="3545939" cy="4840379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5537674" y="5651906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CPOD/QM18</a:t>
            </a:r>
            <a:endParaRPr lang="en-US" dirty="0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CF0D6BF2-C8A0-4A58-A03C-F853B573A8BA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2D9C6091-40A9-4033-AE5B-5F689C63F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43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275051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E03E6E-41DC-4373-8E28-441D371E8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Directed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EE015549-837D-44EB-95ED-887EB69E8A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081762"/>
                <a:ext cx="5376997" cy="2849302"/>
              </a:xfrm>
            </p:spPr>
            <p:txBody>
              <a:bodyPr>
                <a:normAutofit lnSpcReduction="10000"/>
              </a:bodyPr>
              <a:lstStyle/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slope probes </a:t>
                </a:r>
                <a:r>
                  <a:rPr lang="en-US" dirty="0" err="1"/>
                  <a:t>EoS</a:t>
                </a:r>
                <a:r>
                  <a:rPr lang="en-US" dirty="0"/>
                  <a:t> softening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Hydro with 1</a:t>
                </a:r>
                <a:r>
                  <a:rPr lang="en-US" baseline="30000" dirty="0"/>
                  <a:t>st</a:t>
                </a:r>
                <a:r>
                  <a:rPr lang="en-US" dirty="0"/>
                  <a:t> order phase trans: OK</a:t>
                </a:r>
              </a:p>
              <a:p>
                <a:pPr marL="0" indent="0">
                  <a:lnSpc>
                    <a:spcPct val="110000"/>
                  </a:lnSpc>
                  <a:spcBef>
                    <a:spcPts val="400"/>
                  </a:spcBef>
                  <a:buNone/>
                </a:pPr>
                <a:r>
                  <a:rPr lang="en-US" sz="1400" dirty="0"/>
                  <a:t>e.g. Petersen et al. PRC78,044901(2008)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Hadronic transport &amp; </a:t>
                </a:r>
                <a:r>
                  <a:rPr lang="en-US" dirty="0" err="1"/>
                  <a:t>UrQMD</a:t>
                </a:r>
                <a:r>
                  <a:rPr lang="en-US" dirty="0"/>
                  <a:t> fail</a:t>
                </a:r>
              </a:p>
              <a:p>
                <a:pPr marL="0" indent="0">
                  <a:lnSpc>
                    <a:spcPct val="110000"/>
                  </a:lnSpc>
                  <a:spcBef>
                    <a:spcPts val="400"/>
                  </a:spcBef>
                  <a:buNone/>
                </a:pPr>
                <a:r>
                  <a:rPr lang="en-US" sz="1400" dirty="0"/>
                  <a:t>e.g. </a:t>
                </a:r>
                <a:r>
                  <a:rPr lang="en-US" sz="1400" dirty="0" err="1"/>
                  <a:t>Isse</a:t>
                </a:r>
                <a:r>
                  <a:rPr lang="en-US" sz="1400" dirty="0"/>
                  <a:t> et al. PRC72,064908(2005)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Net-protons: directed flow of </a:t>
                </a:r>
                <a:r>
                  <a:rPr lang="hu-HU" dirty="0"/>
                  <a:t>“</a:t>
                </a:r>
                <a:r>
                  <a:rPr lang="en-US" dirty="0"/>
                  <a:t>beam baryons</a:t>
                </a:r>
                <a:r>
                  <a:rPr lang="hu-HU" dirty="0"/>
                  <a:t>”</a:t>
                </a:r>
                <a:endParaRPr lang="en-US" dirty="0"/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More recently: net-kaon vs net-baryon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EE015549-837D-44EB-95ED-887EB69E8A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081762"/>
                <a:ext cx="5376997" cy="2849302"/>
              </a:xfrm>
              <a:blipFill>
                <a:blip r:embed="rId2"/>
                <a:stretch>
                  <a:fillRect l="-1020" t="-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>
            <a:extLst>
              <a:ext uri="{FF2B5EF4-FFF2-40B4-BE49-F238E27FC236}">
                <a16:creationId xmlns:a16="http://schemas.microsoft.com/office/drawing/2014/main" id="{1AE863AB-DD5C-4A20-874B-35C1F8301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36DDCE1-EBB7-4D3E-99DF-9335B0E16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31090D0B-B6A8-4894-B341-2CE80FDA6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192" y="1167140"/>
            <a:ext cx="3144422" cy="3797968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CF39DB4F-B211-4E6E-BBB5-A8798F5BE9A3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 HBT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607" y="3705927"/>
            <a:ext cx="2938330" cy="2377112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5939192" y="4973735"/>
            <a:ext cx="31444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STAR Coll., PRL112 (2014)162301</a:t>
            </a:r>
          </a:p>
        </p:txBody>
      </p:sp>
      <p:sp>
        <p:nvSpPr>
          <p:cNvPr id="11" name="Téglalap 10"/>
          <p:cNvSpPr/>
          <p:nvPr/>
        </p:nvSpPr>
        <p:spPr>
          <a:xfrm rot="5400000">
            <a:off x="3301368" y="4740595"/>
            <a:ext cx="2377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STAR, PRL12</a:t>
            </a:r>
            <a:r>
              <a:rPr lang="hu-HU" sz="1400" dirty="0"/>
              <a:t>0</a:t>
            </a:r>
            <a:r>
              <a:rPr lang="en-US" sz="1400" dirty="0"/>
              <a:t> (201</a:t>
            </a:r>
            <a:r>
              <a:rPr lang="hu-HU" sz="1400" dirty="0"/>
              <a:t>8</a:t>
            </a:r>
            <a:r>
              <a:rPr lang="en-US" sz="1400" dirty="0"/>
              <a:t>)</a:t>
            </a:r>
            <a:r>
              <a:rPr lang="hu-HU" sz="1400" dirty="0"/>
              <a:t>0</a:t>
            </a:r>
            <a:r>
              <a:rPr lang="en-US" sz="1400" dirty="0"/>
              <a:t>62301</a:t>
            </a:r>
          </a:p>
        </p:txBody>
      </p:sp>
      <p:sp>
        <p:nvSpPr>
          <p:cNvPr id="12" name="Dia számának helye 11">
            <a:extLst>
              <a:ext uri="{FF2B5EF4-FFF2-40B4-BE49-F238E27FC236}">
                <a16:creationId xmlns:a16="http://schemas.microsoft.com/office/drawing/2014/main" id="{AADB6EC1-FDC6-4764-BCE8-F7852E714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44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7730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HBT radii and the search for the </a:t>
            </a:r>
            <a:r>
              <a:rPr lang="hu-HU" sz="2800" dirty="0"/>
              <a:t>CEP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  <a:spcBef>
                    <a:spcPts val="600"/>
                  </a:spcBef>
                  <a:buFont typeface="Arial" charset="0"/>
                  <a:buChar char="•"/>
                </a:pPr>
                <a:r>
                  <a:rPr lang="en-US" dirty="0"/>
                  <a:t>Signals of QCD CEP: softest point, long emission</a:t>
                </a:r>
              </a:p>
              <a:p>
                <a:pPr>
                  <a:lnSpc>
                    <a:spcPct val="120000"/>
                  </a:lnSpc>
                  <a:spcBef>
                    <a:spcPts val="600"/>
                  </a:spcBef>
                  <a:buFont typeface="Arial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hu-HU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b="0" i="0" dirty="0" smtClean="0"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  <m:sup>
                        <m:r>
                          <a:rPr lang="hu-HU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hu-HU" b="0" i="1" dirty="0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hu-HU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u-HU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b="0" i="0" dirty="0" smtClean="0">
                            <a:latin typeface="Cambria Math" panose="02040503050406030204" pitchFamily="18" charset="0"/>
                          </a:rPr>
                          <m:t>side</m:t>
                        </m:r>
                      </m:sub>
                      <m:sup>
                        <m:r>
                          <a:rPr lang="hu-HU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: related to emission duration</a:t>
                </a:r>
              </a:p>
              <a:p>
                <a:pPr>
                  <a:spcBef>
                    <a:spcPts val="600"/>
                  </a:spcBef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hu-HU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b="0" i="0" dirty="0" smtClean="0">
                            <a:latin typeface="Cambria Math" panose="02040503050406030204" pitchFamily="18" charset="0"/>
                          </a:rPr>
                          <m:t>side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hu-HU" b="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hu-HU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acc>
                      <m:accPr>
                        <m:chr m:val="̅"/>
                        <m:ctrlPr>
                          <a:rPr lang="hu-HU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  <m:r>
                      <a:rPr lang="hu-HU" b="0" i="1" dirty="0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hu-HU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b="0" i="0" dirty="0" smtClean="0">
                            <a:latin typeface="Cambria Math" panose="02040503050406030204" pitchFamily="18" charset="0"/>
                          </a:rPr>
                          <m:t>long</m:t>
                        </m:r>
                      </m:sub>
                    </m:sSub>
                  </m:oMath>
                </a14:m>
                <a:r>
                  <a:rPr lang="en-US" dirty="0"/>
                  <a:t>: related to expansion velocity,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hu-HU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hu-HU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</m:oMath>
                </a14:m>
                <a:r>
                  <a:rPr lang="hu-HU" dirty="0"/>
                  <a:t>:</a:t>
                </a:r>
                <a:r>
                  <a:rPr lang="en-US" dirty="0"/>
                  <a:t> initial transverse size</a:t>
                </a:r>
              </a:p>
              <a:p>
                <a:pPr>
                  <a:lnSpc>
                    <a:spcPct val="120000"/>
                  </a:lnSpc>
                  <a:spcBef>
                    <a:spcPts val="600"/>
                  </a:spcBef>
                  <a:buFont typeface="Arial" charset="0"/>
                  <a:buChar char="•"/>
                </a:pPr>
                <a:r>
                  <a:rPr lang="en-US" dirty="0"/>
                  <a:t>Non-monotonic patterns</a:t>
                </a:r>
              </a:p>
              <a:p>
                <a:pPr>
                  <a:lnSpc>
                    <a:spcPct val="120000"/>
                  </a:lnSpc>
                  <a:spcBef>
                    <a:spcPts val="600"/>
                  </a:spcBef>
                  <a:buFont typeface="Arial" charset="0"/>
                  <a:buChar char="•"/>
                </a:pPr>
                <a:r>
                  <a:rPr lang="en-US" dirty="0"/>
                  <a:t>Indication of the CEP?</a:t>
                </a:r>
              </a:p>
              <a:p>
                <a:pPr>
                  <a:lnSpc>
                    <a:spcPct val="120000"/>
                  </a:lnSpc>
                  <a:spcBef>
                    <a:spcPts val="600"/>
                  </a:spcBef>
                  <a:buFont typeface="Arial" charset="0"/>
                  <a:buChar char="•"/>
                </a:pPr>
                <a:r>
                  <a:rPr lang="en-US" dirty="0"/>
                  <a:t>Further </a:t>
                </a:r>
                <a:r>
                  <a:rPr lang="en-US" dirty="0" err="1"/>
                  <a:t>detai</a:t>
                </a:r>
                <a:r>
                  <a:rPr lang="hu-HU" dirty="0" err="1"/>
                  <a:t>ls</a:t>
                </a:r>
                <a:r>
                  <a:rPr lang="hu-HU" dirty="0"/>
                  <a:t> </a:t>
                </a:r>
                <a:r>
                  <a:rPr lang="en-US" dirty="0"/>
                  <a:t>in</a:t>
                </a:r>
                <a:br>
                  <a:rPr lang="en-US" dirty="0"/>
                </a:br>
                <a:r>
                  <a:rPr lang="en-US" dirty="0"/>
                  <a:t>Roy Lacey, arXiv:1606.08071 &amp;</a:t>
                </a:r>
                <a:br>
                  <a:rPr lang="en-US" dirty="0"/>
                </a:br>
                <a:r>
                  <a:rPr lang="en-US" dirty="0"/>
                  <a:t>arXiv:1411.7931 (PRL114)</a:t>
                </a:r>
              </a:p>
              <a:p>
                <a:pPr>
                  <a:lnSpc>
                    <a:spcPct val="120000"/>
                  </a:lnSpc>
                  <a:spcBef>
                    <a:spcPts val="600"/>
                  </a:spcBef>
                  <a:buFont typeface="Arial" charset="0"/>
                  <a:buChar char="•"/>
                </a:pPr>
                <a:r>
                  <a:rPr lang="hu-HU" dirty="0" err="1"/>
                  <a:t>How</a:t>
                </a:r>
                <a:r>
                  <a:rPr lang="hu-HU" dirty="0"/>
                  <a:t> </a:t>
                </a:r>
                <a:r>
                  <a:rPr lang="hu-HU" dirty="0" err="1"/>
                  <a:t>about</a:t>
                </a:r>
                <a:r>
                  <a:rPr lang="hu-HU" dirty="0"/>
                  <a:t> </a:t>
                </a:r>
                <a:r>
                  <a:rPr lang="hu-HU" dirty="0" err="1"/>
                  <a:t>finite</a:t>
                </a:r>
                <a:r>
                  <a:rPr lang="hu-HU" dirty="0"/>
                  <a:t> </a:t>
                </a:r>
                <a:r>
                  <a:rPr lang="hu-HU" dirty="0" err="1"/>
                  <a:t>size</a:t>
                </a:r>
                <a:r>
                  <a:rPr lang="hu-HU" dirty="0"/>
                  <a:t> </a:t>
                </a:r>
                <a:r>
                  <a:rPr lang="hu-HU" dirty="0" err="1"/>
                  <a:t>scaling</a:t>
                </a:r>
                <a:r>
                  <a:rPr lang="hu-HU" dirty="0"/>
                  <a:t>?</a:t>
                </a:r>
                <a:endParaRPr lang="en-US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7" t="-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t="48672"/>
          <a:stretch/>
        </p:blipFill>
        <p:spPr>
          <a:xfrm>
            <a:off x="4578444" y="2729194"/>
            <a:ext cx="4505170" cy="3050503"/>
          </a:xfrm>
          <a:prstGeom prst="rect">
            <a:avLst/>
          </a:prstGeom>
        </p:spPr>
      </p:pic>
      <p:sp>
        <p:nvSpPr>
          <p:cNvPr id="10" name="Dátum helye 9">
            <a:extLst>
              <a:ext uri="{FF2B5EF4-FFF2-40B4-BE49-F238E27FC236}">
                <a16:creationId xmlns:a16="http://schemas.microsoft.com/office/drawing/2014/main" id="{1D3F637F-E01E-4D6B-BDA4-2204A9F3E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2959C7C2-DB25-4A44-A286-FA15B1136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31179F8E-0519-41F3-9D1A-2D9BB0A3DC00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A015D04-E413-400C-8E3A-70503F56E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45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01093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8305C9-0244-477D-8BC1-1C2C4E079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Finite size effects and the CEP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EA14923F-6785-44D1-AFB6-3A48ACEC90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138067"/>
                <a:ext cx="8350369" cy="164826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Finite size scaling analysis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</m:oMath>
                </a14:m>
                <a:r>
                  <a:rPr lang="en-US" dirty="0"/>
                  <a:t>, peak position and height tell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Critical </a:t>
                </a:r>
                <a:r>
                  <a:rPr lang="en-US" dirty="0" err="1"/>
                  <a:t>EndPoint</a:t>
                </a:r>
                <a:r>
                  <a:rPr lang="en-US" dirty="0"/>
                  <a:t> location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≈47.5</m:t>
                    </m:r>
                  </m:oMath>
                </a14:m>
                <a:r>
                  <a:rPr lang="en-US" dirty="0"/>
                  <a:t> GeV</a:t>
                </a:r>
              </a:p>
              <a:p>
                <a:r>
                  <a:rPr lang="en-US" dirty="0"/>
                  <a:t>Scaling vs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=165</m:t>
                    </m:r>
                  </m:oMath>
                </a14:m>
                <a:r>
                  <a:rPr lang="en-US" dirty="0"/>
                  <a:t> MeV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=95</m:t>
                    </m:r>
                  </m:oMath>
                </a14:m>
                <a:r>
                  <a:rPr lang="en-US" dirty="0"/>
                  <a:t> MeV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EA14923F-6785-44D1-AFB6-3A48ACEC90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138067"/>
                <a:ext cx="8350369" cy="1648264"/>
              </a:xfrm>
              <a:blipFill>
                <a:blip r:embed="rId2"/>
                <a:stretch>
                  <a:fillRect l="-657" t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>
            <a:extLst>
              <a:ext uri="{FF2B5EF4-FFF2-40B4-BE49-F238E27FC236}">
                <a16:creationId xmlns:a16="http://schemas.microsoft.com/office/drawing/2014/main" id="{1843316C-CBA4-4007-9B5C-5F0D11365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F1B93A5-6DC3-4D15-8AB0-F9BCE4627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3F22831-0745-4CA5-A9F7-7602ECB2F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706394"/>
            <a:ext cx="2524989" cy="3191167"/>
          </a:xfrm>
          <a:prstGeom prst="rect">
            <a:avLst/>
          </a:prstGeom>
        </p:spPr>
      </p:pic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7D5B7FE9-52E7-45A2-B75D-9B3F83F85992}"/>
              </a:ext>
            </a:extLst>
          </p:cNvPr>
          <p:cNvGrpSpPr/>
          <p:nvPr/>
        </p:nvGrpSpPr>
        <p:grpSpPr>
          <a:xfrm>
            <a:off x="2606720" y="2706393"/>
            <a:ext cx="3338421" cy="3191167"/>
            <a:chOff x="2865512" y="2577002"/>
            <a:chExt cx="3338421" cy="3191167"/>
          </a:xfrm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B7233FD8-F974-41C4-9281-F10164493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5512" y="2577002"/>
              <a:ext cx="3338421" cy="31911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Szövegdoboz 9">
                  <a:extLst>
                    <a:ext uri="{FF2B5EF4-FFF2-40B4-BE49-F238E27FC236}">
                      <a16:creationId xmlns:a16="http://schemas.microsoft.com/office/drawing/2014/main" id="{1583AF58-E3E4-4BC3-85C5-83CE1476069E}"/>
                    </a:ext>
                  </a:extLst>
                </p:cNvPr>
                <p:cNvSpPr txBox="1"/>
                <p:nvPr/>
              </p:nvSpPr>
              <p:spPr>
                <a:xfrm>
                  <a:off x="3186719" y="2665677"/>
                  <a:ext cx="1296742" cy="421590"/>
                </a:xfrm>
                <a:prstGeom prst="rect">
                  <a:avLst/>
                </a:prstGeom>
                <a:noFill/>
              </p:spPr>
              <p:txBody>
                <a:bodyPr wrap="square" lIns="36000" rIns="36000" rtlCol="0">
                  <a:spAutoFit/>
                </a:bodyPr>
                <a:lstStyle/>
                <a:p>
                  <a:pPr algn="ctr"/>
                  <a:r>
                    <a:rPr lang="en-US" sz="1050" dirty="0"/>
                    <a:t>Peak position [TeV]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−1/</m:t>
                            </m:r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p>
                        </m:sSup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US" sz="10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≈0.66</m:t>
                        </m:r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10" name="Szövegdoboz 9">
                  <a:extLst>
                    <a:ext uri="{FF2B5EF4-FFF2-40B4-BE49-F238E27FC236}">
                      <a16:creationId xmlns:a16="http://schemas.microsoft.com/office/drawing/2014/main" id="{1583AF58-E3E4-4BC3-85C5-83CE147606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6719" y="2665677"/>
                  <a:ext cx="1296742" cy="4215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Szövegdoboz 10">
                  <a:extLst>
                    <a:ext uri="{FF2B5EF4-FFF2-40B4-BE49-F238E27FC236}">
                      <a16:creationId xmlns:a16="http://schemas.microsoft.com/office/drawing/2014/main" id="{D752D061-6DC9-46EB-B32C-51A317CDBFA4}"/>
                    </a:ext>
                  </a:extLst>
                </p:cNvPr>
                <p:cNvSpPr txBox="1"/>
                <p:nvPr/>
              </p:nvSpPr>
              <p:spPr>
                <a:xfrm>
                  <a:off x="4552197" y="2665677"/>
                  <a:ext cx="1358439" cy="4215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/>
                    <a:t>Peak height [fm</a:t>
                  </a:r>
                  <a:r>
                    <a:rPr lang="en-US" sz="1050" baseline="30000" dirty="0"/>
                    <a:t>2</a:t>
                  </a:r>
                  <a:r>
                    <a:rPr lang="en-US" sz="1050" dirty="0"/>
                    <a:t>]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~</m:t>
                        </m:r>
                        <m:sSup>
                          <m:sSupPr>
                            <m:ctrlPr>
                              <a:rPr lang="en-US" sz="105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105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105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p>
                        </m:sSup>
                        <m:r>
                          <a:rPr lang="en-US" sz="1050" i="1">
                            <a:latin typeface="Cambria Math" panose="02040503050406030204" pitchFamily="18" charset="0"/>
                          </a:rPr>
                          <m:t>→ </m:t>
                        </m:r>
                        <m:r>
                          <a:rPr lang="en-US" sz="105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sz="105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≈1.3</m:t>
                        </m:r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11" name="Szövegdoboz 10">
                  <a:extLst>
                    <a:ext uri="{FF2B5EF4-FFF2-40B4-BE49-F238E27FC236}">
                      <a16:creationId xmlns:a16="http://schemas.microsoft.com/office/drawing/2014/main" id="{D752D061-6DC9-46EB-B32C-51A317CDBF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2197" y="2665677"/>
                  <a:ext cx="1358439" cy="42159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082B107-A31B-4ADD-8525-5DF7F645526B}"/>
              </a:ext>
            </a:extLst>
          </p:cNvPr>
          <p:cNvSpPr txBox="1"/>
          <p:nvPr/>
        </p:nvSpPr>
        <p:spPr>
          <a:xfrm>
            <a:off x="2" y="5845225"/>
            <a:ext cx="9083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Roy Lacey, PRL114 (2015),142301</a:t>
            </a: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D98F6918-E393-4C3B-ADB4-20C3D4A978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216" y="2706392"/>
            <a:ext cx="3117129" cy="3191167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30918BA9-2BD8-4250-8004-621A7CC35D01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 HBT</a:t>
            </a:r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49E6FCF7-1AA5-43E7-B015-57450C46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46</a:t>
            </a:fld>
            <a:r>
              <a:rPr lang="en-US" sz="1000" dirty="0"/>
              <a:t>/56</a:t>
            </a:r>
            <a:endParaRPr lang="en-US" dirty="0"/>
          </a:p>
        </p:txBody>
      </p:sp>
      <p:sp>
        <p:nvSpPr>
          <p:cNvPr id="6" name="Szövegdoboz 5"/>
          <p:cNvSpPr txBox="1"/>
          <p:nvPr/>
        </p:nvSpPr>
        <p:spPr>
          <a:xfrm>
            <a:off x="4293405" y="3408123"/>
            <a:ext cx="1010598" cy="369332"/>
          </a:xfrm>
          <a:prstGeom prst="rect">
            <a:avLst/>
          </a:prstGeom>
          <a:noFill/>
        </p:spPr>
        <p:txBody>
          <a:bodyPr wrap="none" tIns="0" bIns="0" rtlCol="0">
            <a:spAutoFit/>
          </a:bodyPr>
          <a:lstStyle/>
          <a:p>
            <a:r>
              <a:rPr lang="en-US" sz="1200" dirty="0">
                <a:solidFill>
                  <a:srgbClr val="B71E42"/>
                </a:solidFill>
              </a:rPr>
              <a:t>Very close to</a:t>
            </a:r>
            <a:br>
              <a:rPr lang="en-US" sz="1200" dirty="0">
                <a:solidFill>
                  <a:srgbClr val="B71E42"/>
                </a:solidFill>
              </a:rPr>
            </a:br>
            <a:r>
              <a:rPr lang="en-US" sz="1200" dirty="0">
                <a:solidFill>
                  <a:srgbClr val="B71E42"/>
                </a:solidFill>
              </a:rPr>
              <a:t>3D </a:t>
            </a:r>
            <a:r>
              <a:rPr lang="en-US" sz="1200" dirty="0" err="1">
                <a:solidFill>
                  <a:srgbClr val="B71E42"/>
                </a:solidFill>
              </a:rPr>
              <a:t>Ising</a:t>
            </a:r>
            <a:endParaRPr lang="en-US" sz="1200" dirty="0">
              <a:solidFill>
                <a:srgbClr val="B71E42"/>
              </a:solidFill>
            </a:endParaRPr>
          </a:p>
        </p:txBody>
      </p:sp>
      <p:cxnSp>
        <p:nvCxnSpPr>
          <p:cNvPr id="15" name="Egyenes összekötő nyíllal 14"/>
          <p:cNvCxnSpPr>
            <a:stCxn id="6" idx="0"/>
          </p:cNvCxnSpPr>
          <p:nvPr/>
        </p:nvCxnSpPr>
        <p:spPr>
          <a:xfrm flipH="1" flipV="1">
            <a:off x="3879791" y="3154657"/>
            <a:ext cx="918913" cy="253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>
            <a:stCxn id="6" idx="0"/>
          </p:cNvCxnSpPr>
          <p:nvPr/>
        </p:nvCxnSpPr>
        <p:spPr>
          <a:xfrm flipV="1">
            <a:off x="4798704" y="3154657"/>
            <a:ext cx="405685" cy="253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2671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NA61 picture: two “Onsets”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Onset of deconfinement: formation of non-hadronic medium (QGP)</a:t>
            </a:r>
          </a:p>
          <a:p>
            <a:r>
              <a:rPr lang="en-US" dirty="0"/>
              <a:t>Onset of fireball: formation of a single, statistically decaying cluster</a:t>
            </a:r>
          </a:p>
          <a:p>
            <a:r>
              <a:rPr lang="en-US" dirty="0"/>
              <a:t>Small clusters: wounded nucleon model</a:t>
            </a:r>
          </a:p>
          <a:p>
            <a:r>
              <a:rPr lang="en-US" dirty="0"/>
              <a:t>Percolation: overlapping clusters</a:t>
            </a:r>
          </a:p>
          <a:p>
            <a:r>
              <a:rPr lang="en-US" dirty="0"/>
              <a:t>Fireball: statistical decay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970" y="3719147"/>
            <a:ext cx="2940417" cy="230209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031" y="2215743"/>
            <a:ext cx="3989385" cy="3805495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5094116" y="5678282"/>
            <a:ext cx="3050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NA61 preliminary, CPOD2018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CF0D6BF2-C8A0-4A58-A03C-F853B573A8BA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 HBT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C56918F-F385-4647-BF2F-9F6E24117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47</a:t>
            </a:fld>
            <a:r>
              <a:rPr lang="en-US" sz="1000" dirty="0"/>
              <a:t>/56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1747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Intermittency at SPS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733247" y="1247351"/>
                <a:ext cx="8410754" cy="4773887"/>
              </a:xfrm>
            </p:spPr>
            <p:txBody>
              <a:bodyPr/>
              <a:lstStyle/>
              <a:p>
                <a:r>
                  <a:rPr lang="en-US" dirty="0"/>
                  <a:t>Proton intermittency predicted to increase close to the CEP</a:t>
                </a:r>
                <a:br>
                  <a:rPr lang="en-US" dirty="0"/>
                </a:br>
                <a:r>
                  <a:rPr lang="en-US" sz="1400" dirty="0" err="1"/>
                  <a:t>Białas</a:t>
                </a:r>
                <a:r>
                  <a:rPr lang="en-US" sz="1400" dirty="0"/>
                  <a:t>, </a:t>
                </a:r>
                <a:r>
                  <a:rPr lang="en-US" sz="1400" dirty="0" err="1"/>
                  <a:t>Peschanski</a:t>
                </a:r>
                <a:r>
                  <a:rPr lang="en-US" sz="1400" dirty="0"/>
                  <a:t>, Nucl.Phys.B273(1986)703;Turko, Phys.Lett.B227(1989)149</a:t>
                </a:r>
                <a:endParaRPr lang="en-US" dirty="0"/>
              </a:p>
              <a:p>
                <a:r>
                  <a:rPr lang="en-US" dirty="0"/>
                  <a:t>Observable: local power-law fluctuations of baryon density: </a:t>
                </a:r>
              </a:p>
              <a:p>
                <a:pPr marL="331470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b="0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b="0" dirty="0"/>
                  <a:t> bins in each dim: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⟨"/>
                            <m:endChr m:val="⟩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sup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</m:nary>
                          </m:e>
                        </m:d>
                      </m:num>
                      <m:den>
                        <m:d>
                          <m:dPr>
                            <m:begChr m:val="⟨"/>
                            <m:endChr m:val="⟩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sup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  <m:r>
                          <m:rPr>
                            <m:nor/>
                          </m:rPr>
                          <a:rPr lang="en-US"/>
                          <m:t> </m:t>
                        </m:r>
                      </m:den>
                    </m:f>
                  </m:oMath>
                </a14:m>
                <a:endParaRPr lang="en-US" dirty="0"/>
              </a:p>
              <a:p>
                <a:pPr marL="3314700" indent="0">
                  <a:buNone/>
                </a:pPr>
                <a:r>
                  <a:rPr lang="en-US" dirty="0"/>
                  <a:t>Measured in real and mixed event (reduce </a:t>
                </a:r>
                <a:r>
                  <a:rPr lang="en-US" dirty="0" err="1"/>
                  <a:t>bkg</a:t>
                </a:r>
                <a:r>
                  <a:rPr lang="en-US" dirty="0"/>
                  <a:t>)</a:t>
                </a:r>
              </a:p>
              <a:p>
                <a:pPr marL="3314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7" y="1247351"/>
                <a:ext cx="8410754" cy="4773887"/>
              </a:xfrm>
              <a:blipFill>
                <a:blip r:embed="rId2"/>
                <a:stretch>
                  <a:fillRect l="-652" t="-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37" y="2420196"/>
            <a:ext cx="3128491" cy="360104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445" y="3702867"/>
            <a:ext cx="5458624" cy="2318371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6345757" y="5711728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CPOD2018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CF0D6BF2-C8A0-4A58-A03C-F853B573A8BA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 HBT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18628F3-6C58-4EB8-9010-772DCCBCD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48</a:t>
            </a:fld>
            <a:r>
              <a:rPr lang="en-US" sz="1000" dirty="0"/>
              <a:t>/56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2301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 of the Recent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733246" y="1129700"/>
                <a:ext cx="8350369" cy="491217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Freeze-out curve mostly known down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=400</m:t>
                    </m:r>
                  </m:oMath>
                </a14:m>
                <a:r>
                  <a:rPr lang="en-US" dirty="0"/>
                  <a:t> MeV</a:t>
                </a:r>
              </a:p>
              <a:p>
                <a:r>
                  <a:rPr lang="en-US" dirty="0"/>
                  <a:t>No very clear change in some usual observables down to 7.7 GeV</a:t>
                </a:r>
              </a:p>
              <a:p>
                <a:pPr lvl="1"/>
                <a:r>
                  <a:rPr lang="en-US" dirty="0"/>
                  <a:t>Even small size and energy systems exhibit flow features</a:t>
                </a:r>
              </a:p>
              <a:p>
                <a:pPr lvl="1"/>
                <a:r>
                  <a:rPr lang="en-US" dirty="0"/>
                  <a:t>Thermal photons appear also down to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=39</m:t>
                    </m:r>
                  </m:oMath>
                </a14:m>
                <a:r>
                  <a:rPr lang="en-US" dirty="0"/>
                  <a:t> GeV</a:t>
                </a:r>
              </a:p>
              <a:p>
                <a:pPr lvl="1"/>
                <a:r>
                  <a:rPr lang="en-US" dirty="0"/>
                  <a:t>Heavy flavor suppression similar over broad range</a:t>
                </a:r>
              </a:p>
              <a:p>
                <a:pPr lvl="1"/>
                <a:r>
                  <a:rPr lang="en-US" dirty="0"/>
                  <a:t>No clearly apparent fluctuation in kaon and charge </a:t>
                </a:r>
                <a:r>
                  <a:rPr lang="en-US" dirty="0" err="1"/>
                  <a:t>cumulant</a:t>
                </a:r>
                <a:r>
                  <a:rPr lang="en-US" dirty="0"/>
                  <a:t> ratios</a:t>
                </a:r>
              </a:p>
              <a:p>
                <a:r>
                  <a:rPr lang="en-US" dirty="0"/>
                  <a:t>Note however: </a:t>
                </a:r>
              </a:p>
              <a:p>
                <a:pPr lvl="1"/>
                <a:r>
                  <a:rPr lang="en-US" dirty="0"/>
                  <a:t>Lack of suppression for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&lt;20−30</m:t>
                    </m:r>
                  </m:oMath>
                </a14:m>
                <a:r>
                  <a:rPr lang="en-US" dirty="0"/>
                  <a:t> GeV</a:t>
                </a:r>
              </a:p>
              <a:p>
                <a:pPr lvl="1"/>
                <a:r>
                  <a:rPr lang="en-US" dirty="0"/>
                  <a:t>Non-monotonicity in net-proton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Directed net-proton flow shows minimum: softest point?</a:t>
                </a:r>
              </a:p>
              <a:p>
                <a:pPr lvl="1"/>
                <a:r>
                  <a:rPr lang="en-US" dirty="0"/>
                  <a:t>Non-monotonicity in the HBT radii, with finite size scaling relations tested</a:t>
                </a:r>
              </a:p>
              <a:p>
                <a:pPr lvl="1"/>
                <a:r>
                  <a:rPr lang="en-US" dirty="0"/>
                  <a:t>Intermittency in </a:t>
                </a:r>
                <a:r>
                  <a:rPr lang="en-US" dirty="0" err="1"/>
                  <a:t>Ar+Sc</a:t>
                </a:r>
                <a:r>
                  <a:rPr lang="en-US" dirty="0"/>
                  <a:t> at SPS</a:t>
                </a:r>
              </a:p>
              <a:p>
                <a:r>
                  <a:rPr lang="en-US" dirty="0"/>
                  <a:t>Beam Energy Scan Phase II much awaited, along with future facilities!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129700"/>
                <a:ext cx="8350369" cy="4912178"/>
              </a:xfrm>
              <a:blipFill>
                <a:blip r:embed="rId2"/>
                <a:stretch>
                  <a:fillRect l="-657" t="-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átum helye 6">
            <a:extLst>
              <a:ext uri="{FF2B5EF4-FFF2-40B4-BE49-F238E27FC236}">
                <a16:creationId xmlns:a16="http://schemas.microsoft.com/office/drawing/2014/main" id="{99813BD2-18A0-40F2-B377-FFCA3B08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dirty="0"/>
          </a:p>
        </p:txBody>
      </p:sp>
      <p:sp>
        <p:nvSpPr>
          <p:cNvPr id="28" name="Élőláb helye 27">
            <a:extLst>
              <a:ext uri="{FF2B5EF4-FFF2-40B4-BE49-F238E27FC236}">
                <a16:creationId xmlns:a16="http://schemas.microsoft.com/office/drawing/2014/main" id="{9991E372-1D92-4780-A1D0-00162F8DA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F0D6BF2-C8A0-4A58-A03C-F853B573A8BA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 HBT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C6AAC52-9606-4DDB-B526-37C9002AF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49</a:t>
            </a:fld>
            <a:r>
              <a:rPr lang="en-US" sz="1000" dirty="0"/>
              <a:t>/56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378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investigate these little bangs?</a:t>
            </a:r>
          </a:p>
        </p:txBody>
      </p:sp>
      <p:sp>
        <p:nvSpPr>
          <p:cNvPr id="37" name="Tartalom helye 3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8" name="Picture 4" descr="ev2_s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246" y="1086887"/>
            <a:ext cx="7979434" cy="5028706"/>
          </a:xfrm>
          <a:prstGeom prst="rect">
            <a:avLst/>
          </a:prstGeom>
          <a:noFill/>
        </p:spPr>
      </p:pic>
      <p:grpSp>
        <p:nvGrpSpPr>
          <p:cNvPr id="39" name="Group 5"/>
          <p:cNvGrpSpPr>
            <a:grpSpLocks/>
          </p:cNvGrpSpPr>
          <p:nvPr/>
        </p:nvGrpSpPr>
        <p:grpSpPr bwMode="auto">
          <a:xfrm>
            <a:off x="885646" y="3359550"/>
            <a:ext cx="7846443" cy="45719"/>
            <a:chOff x="96" y="2304"/>
            <a:chExt cx="5664" cy="0"/>
          </a:xfrm>
        </p:grpSpPr>
        <p:sp>
          <p:nvSpPr>
            <p:cNvPr id="40" name="Line 6"/>
            <p:cNvSpPr>
              <a:spLocks noChangeShapeType="1"/>
            </p:cNvSpPr>
            <p:nvPr/>
          </p:nvSpPr>
          <p:spPr bwMode="auto">
            <a:xfrm>
              <a:off x="96" y="2304"/>
              <a:ext cx="5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41" name="Line 7"/>
            <p:cNvSpPr>
              <a:spLocks noChangeShapeType="1"/>
            </p:cNvSpPr>
            <p:nvPr/>
          </p:nvSpPr>
          <p:spPr bwMode="auto">
            <a:xfrm flipH="1">
              <a:off x="5088" y="2304"/>
              <a:ext cx="6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8493801" y="3206907"/>
            <a:ext cx="218880" cy="30318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3" name="Oval 9"/>
          <p:cNvSpPr>
            <a:spLocks noChangeArrowheads="1"/>
          </p:cNvSpPr>
          <p:nvPr/>
        </p:nvSpPr>
        <p:spPr bwMode="auto">
          <a:xfrm>
            <a:off x="733247" y="3202389"/>
            <a:ext cx="218880" cy="30318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44" name="Group 10"/>
          <p:cNvGrpSpPr>
            <a:grpSpLocks/>
          </p:cNvGrpSpPr>
          <p:nvPr/>
        </p:nvGrpSpPr>
        <p:grpSpPr bwMode="auto">
          <a:xfrm>
            <a:off x="4312732" y="3130951"/>
            <a:ext cx="627550" cy="424721"/>
            <a:chOff x="2608" y="2160"/>
            <a:chExt cx="453" cy="318"/>
          </a:xfrm>
        </p:grpSpPr>
        <p:sp>
          <p:nvSpPr>
            <p:cNvPr id="45" name="Oval 11"/>
            <p:cNvSpPr>
              <a:spLocks noChangeArrowheads="1"/>
            </p:cNvSpPr>
            <p:nvPr/>
          </p:nvSpPr>
          <p:spPr bwMode="auto">
            <a:xfrm>
              <a:off x="2744" y="2160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6" name="Oval 12"/>
            <p:cNvSpPr>
              <a:spLocks noChangeArrowheads="1"/>
            </p:cNvSpPr>
            <p:nvPr/>
          </p:nvSpPr>
          <p:spPr bwMode="auto">
            <a:xfrm>
              <a:off x="2835" y="2160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7" name="Oval 13"/>
            <p:cNvSpPr>
              <a:spLocks noChangeArrowheads="1"/>
            </p:cNvSpPr>
            <p:nvPr/>
          </p:nvSpPr>
          <p:spPr bwMode="auto">
            <a:xfrm>
              <a:off x="2971" y="2296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8" name="Oval 14"/>
            <p:cNvSpPr>
              <a:spLocks noChangeArrowheads="1"/>
            </p:cNvSpPr>
            <p:nvPr/>
          </p:nvSpPr>
          <p:spPr bwMode="auto">
            <a:xfrm>
              <a:off x="2880" y="2341"/>
              <a:ext cx="90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9" name="Oval 15"/>
            <p:cNvSpPr>
              <a:spLocks noChangeArrowheads="1"/>
            </p:cNvSpPr>
            <p:nvPr/>
          </p:nvSpPr>
          <p:spPr bwMode="auto">
            <a:xfrm>
              <a:off x="2925" y="2251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0" name="Oval 16"/>
            <p:cNvSpPr>
              <a:spLocks noChangeArrowheads="1"/>
            </p:cNvSpPr>
            <p:nvPr/>
          </p:nvSpPr>
          <p:spPr bwMode="auto">
            <a:xfrm>
              <a:off x="2835" y="2296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" name="Oval 17"/>
            <p:cNvSpPr>
              <a:spLocks noChangeArrowheads="1"/>
            </p:cNvSpPr>
            <p:nvPr/>
          </p:nvSpPr>
          <p:spPr bwMode="auto">
            <a:xfrm>
              <a:off x="2789" y="2296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2" name="Oval 18"/>
            <p:cNvSpPr>
              <a:spLocks noChangeArrowheads="1"/>
            </p:cNvSpPr>
            <p:nvPr/>
          </p:nvSpPr>
          <p:spPr bwMode="auto">
            <a:xfrm>
              <a:off x="2880" y="2341"/>
              <a:ext cx="90" cy="91"/>
            </a:xfrm>
            <a:prstGeom prst="ellipse">
              <a:avLst/>
            </a:prstGeom>
            <a:solidFill>
              <a:srgbClr val="002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3" name="Oval 19"/>
            <p:cNvSpPr>
              <a:spLocks noChangeArrowheads="1"/>
            </p:cNvSpPr>
            <p:nvPr/>
          </p:nvSpPr>
          <p:spPr bwMode="auto">
            <a:xfrm>
              <a:off x="2971" y="2296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4" name="Oval 20"/>
            <p:cNvSpPr>
              <a:spLocks noChangeArrowheads="1"/>
            </p:cNvSpPr>
            <p:nvPr/>
          </p:nvSpPr>
          <p:spPr bwMode="auto">
            <a:xfrm>
              <a:off x="2925" y="2387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5" name="Oval 21"/>
            <p:cNvSpPr>
              <a:spLocks noChangeArrowheads="1"/>
            </p:cNvSpPr>
            <p:nvPr/>
          </p:nvSpPr>
          <p:spPr bwMode="auto">
            <a:xfrm>
              <a:off x="2835" y="2296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6" name="Oval 22"/>
            <p:cNvSpPr>
              <a:spLocks noChangeArrowheads="1"/>
            </p:cNvSpPr>
            <p:nvPr/>
          </p:nvSpPr>
          <p:spPr bwMode="auto">
            <a:xfrm>
              <a:off x="2835" y="2341"/>
              <a:ext cx="90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7" name="Oval 23"/>
            <p:cNvSpPr>
              <a:spLocks noChangeArrowheads="1"/>
            </p:cNvSpPr>
            <p:nvPr/>
          </p:nvSpPr>
          <p:spPr bwMode="auto">
            <a:xfrm>
              <a:off x="2925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8" name="Oval 24"/>
            <p:cNvSpPr>
              <a:spLocks noChangeArrowheads="1"/>
            </p:cNvSpPr>
            <p:nvPr/>
          </p:nvSpPr>
          <p:spPr bwMode="auto">
            <a:xfrm>
              <a:off x="2744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9" name="Oval 25"/>
            <p:cNvSpPr>
              <a:spLocks noChangeArrowheads="1"/>
            </p:cNvSpPr>
            <p:nvPr/>
          </p:nvSpPr>
          <p:spPr bwMode="auto">
            <a:xfrm>
              <a:off x="2699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0" name="Oval 26"/>
            <p:cNvSpPr>
              <a:spLocks noChangeArrowheads="1"/>
            </p:cNvSpPr>
            <p:nvPr/>
          </p:nvSpPr>
          <p:spPr bwMode="auto">
            <a:xfrm>
              <a:off x="2789" y="2341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" name="Oval 27"/>
            <p:cNvSpPr>
              <a:spLocks noChangeArrowheads="1"/>
            </p:cNvSpPr>
            <p:nvPr/>
          </p:nvSpPr>
          <p:spPr bwMode="auto">
            <a:xfrm>
              <a:off x="2880" y="2205"/>
              <a:ext cx="90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2" name="Oval 28"/>
            <p:cNvSpPr>
              <a:spLocks noChangeArrowheads="1"/>
            </p:cNvSpPr>
            <p:nvPr/>
          </p:nvSpPr>
          <p:spPr bwMode="auto">
            <a:xfrm>
              <a:off x="2744" y="2205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3" name="Oval 29"/>
            <p:cNvSpPr>
              <a:spLocks noChangeArrowheads="1"/>
            </p:cNvSpPr>
            <p:nvPr/>
          </p:nvSpPr>
          <p:spPr bwMode="auto">
            <a:xfrm>
              <a:off x="2608" y="2251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4" name="Oval 30"/>
            <p:cNvSpPr>
              <a:spLocks noChangeArrowheads="1"/>
            </p:cNvSpPr>
            <p:nvPr/>
          </p:nvSpPr>
          <p:spPr bwMode="auto">
            <a:xfrm>
              <a:off x="2744" y="2296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5" name="Oval 31"/>
            <p:cNvSpPr>
              <a:spLocks noChangeArrowheads="1"/>
            </p:cNvSpPr>
            <p:nvPr/>
          </p:nvSpPr>
          <p:spPr bwMode="auto">
            <a:xfrm>
              <a:off x="2835" y="2387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6" name="Oval 32"/>
            <p:cNvSpPr>
              <a:spLocks noChangeArrowheads="1"/>
            </p:cNvSpPr>
            <p:nvPr/>
          </p:nvSpPr>
          <p:spPr bwMode="auto">
            <a:xfrm>
              <a:off x="2880" y="2387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7" name="Oval 33"/>
            <p:cNvSpPr>
              <a:spLocks noChangeArrowheads="1"/>
            </p:cNvSpPr>
            <p:nvPr/>
          </p:nvSpPr>
          <p:spPr bwMode="auto">
            <a:xfrm>
              <a:off x="2835" y="2251"/>
              <a:ext cx="90" cy="9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7" name="Dátum helye 6">
            <a:extLst>
              <a:ext uri="{FF2B5EF4-FFF2-40B4-BE49-F238E27FC236}">
                <a16:creationId xmlns:a16="http://schemas.microsoft.com/office/drawing/2014/main" id="{A8D16489-6AF3-4ADC-9A8F-01362DF7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1A09351A-CC15-4102-A442-0040D0AB4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68" name="Téglalap 67">
            <a:extLst>
              <a:ext uri="{FF2B5EF4-FFF2-40B4-BE49-F238E27FC236}">
                <a16:creationId xmlns:a16="http://schemas.microsoft.com/office/drawing/2014/main" id="{445DD0AE-AF32-4AC2-8984-972BCE2AB817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E0CE603-619D-44F2-8EFD-F85F5A28F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5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50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1.11111E-6 L 0.42048 -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7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-0.42813 0.000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</a:t>
            </a:r>
            <a:r>
              <a:rPr lang="hu-HU" dirty="0"/>
              <a:t>É</a:t>
            </a:r>
            <a:r>
              <a:rPr lang="en-US" dirty="0" err="1"/>
              <a:t>vy</a:t>
            </a:r>
            <a:r>
              <a:rPr lang="en-US" dirty="0"/>
              <a:t> distributions in heavy ion physics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246" y="1247351"/>
            <a:ext cx="8350369" cy="47738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Expanding medium, increasing mean free path: anomalous diffusion</a:t>
            </a:r>
            <a:br>
              <a:rPr lang="en-US" dirty="0"/>
            </a:br>
            <a:r>
              <a:rPr lang="en-US" sz="1200" dirty="0"/>
              <a:t>Metzler, </a:t>
            </a:r>
            <a:r>
              <a:rPr lang="en-US" sz="1200" dirty="0" err="1"/>
              <a:t>Klafter</a:t>
            </a:r>
            <a:r>
              <a:rPr lang="en-US" sz="1200" dirty="0"/>
              <a:t>, Physics Reports 339 (2000) 1-77, Csanad, </a:t>
            </a:r>
            <a:r>
              <a:rPr lang="en-US" sz="1200" dirty="0" err="1"/>
              <a:t>Csörgő</a:t>
            </a:r>
            <a:r>
              <a:rPr lang="en-US" sz="1200" dirty="0"/>
              <a:t>, Nagy, </a:t>
            </a:r>
            <a:r>
              <a:rPr lang="en-US" sz="1200" dirty="0" err="1"/>
              <a:t>Braz.J.Phys</a:t>
            </a:r>
            <a:r>
              <a:rPr lang="en-US" sz="1200" dirty="0"/>
              <a:t>. 37 (2007) 1002</a:t>
            </a:r>
          </a:p>
          <a:p>
            <a:r>
              <a:rPr lang="en-US" dirty="0"/>
              <a:t>L</a:t>
            </a:r>
            <a:r>
              <a:rPr lang="hu-HU" dirty="0"/>
              <a:t>é</a:t>
            </a:r>
            <a:r>
              <a:rPr lang="en-US" dirty="0" err="1"/>
              <a:t>vy</a:t>
            </a:r>
            <a:r>
              <a:rPr lang="en-US" dirty="0"/>
              <a:t>-stable distribution: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Generalized Gaussian from generalized central limit theorem</a:t>
            </a:r>
          </a:p>
          <a:p>
            <a:pPr lvl="1"/>
            <a:r>
              <a:rPr lang="en-US" dirty="0"/>
              <a:t>α = 2 Gaussian, α = 1 Cauchy</a:t>
            </a:r>
          </a:p>
          <a:p>
            <a:r>
              <a:rPr lang="en-US" dirty="0"/>
              <a:t>Shape of the correlation functions with Levy source:</a:t>
            </a:r>
          </a:p>
          <a:p>
            <a:endParaRPr lang="en-US" dirty="0"/>
          </a:p>
          <a:p>
            <a:r>
              <a:rPr lang="en-US" dirty="0"/>
              <a:t>Critical behavior → described by critical exponents</a:t>
            </a:r>
          </a:p>
          <a:p>
            <a:r>
              <a:rPr lang="en-US" dirty="0"/>
              <a:t>Spatial correlation ~ r</a:t>
            </a:r>
            <a:r>
              <a:rPr lang="en-US" baseline="30000" dirty="0"/>
              <a:t>-(d-2-η)</a:t>
            </a:r>
            <a:r>
              <a:rPr lang="en-US" dirty="0"/>
              <a:t> → defines critical exponent</a:t>
            </a:r>
          </a:p>
          <a:p>
            <a:r>
              <a:rPr lang="en-US" dirty="0"/>
              <a:t>Symmetric stable distributions (L</a:t>
            </a:r>
            <a:r>
              <a:rPr lang="hu-HU" dirty="0"/>
              <a:t>é</a:t>
            </a:r>
            <a:r>
              <a:rPr lang="en-US" dirty="0" err="1"/>
              <a:t>vy</a:t>
            </a:r>
            <a:r>
              <a:rPr lang="en-US" dirty="0"/>
              <a:t>) → spatial corr. ~ r</a:t>
            </a:r>
            <a:r>
              <a:rPr lang="en-US" baseline="30000" dirty="0"/>
              <a:t>-1-α</a:t>
            </a:r>
            <a:r>
              <a:rPr lang="en-US" dirty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α alpha can be associated with the critical exponent eta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 err="1"/>
              <a:t>Csörgő</a:t>
            </a:r>
            <a:r>
              <a:rPr lang="en-US" sz="1200" dirty="0"/>
              <a:t>, </a:t>
            </a:r>
            <a:r>
              <a:rPr lang="en-US" sz="1200" dirty="0" err="1"/>
              <a:t>Hegyi</a:t>
            </a:r>
            <a:r>
              <a:rPr lang="en-US" sz="1200" dirty="0"/>
              <a:t>, </a:t>
            </a:r>
            <a:r>
              <a:rPr lang="en-US" sz="1200" dirty="0" err="1"/>
              <a:t>Zajc</a:t>
            </a:r>
            <a:r>
              <a:rPr lang="en-US" sz="1200" dirty="0"/>
              <a:t>, </a:t>
            </a:r>
            <a:r>
              <a:rPr lang="en-US" sz="1200" dirty="0" err="1"/>
              <a:t>Eur.Phys.J</a:t>
            </a:r>
            <a:r>
              <a:rPr lang="en-US" sz="1200" dirty="0"/>
              <a:t>. C36 (2004) 67, </a:t>
            </a:r>
            <a:r>
              <a:rPr lang="en-US" sz="1200" dirty="0" err="1"/>
              <a:t>nucl-th</a:t>
            </a:r>
            <a:r>
              <a:rPr lang="en-US" sz="1200" dirty="0"/>
              <a:t>/0310042</a:t>
            </a:r>
          </a:p>
        </p:txBody>
      </p:sp>
      <p:sp>
        <p:nvSpPr>
          <p:cNvPr id="10" name="Dátum helye 9">
            <a:extLst>
              <a:ext uri="{FF2B5EF4-FFF2-40B4-BE49-F238E27FC236}">
                <a16:creationId xmlns:a16="http://schemas.microsoft.com/office/drawing/2014/main" id="{C687D8B0-07A5-40E3-920C-9C9C5CAF0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46E87405-C8C6-48BC-8B3F-2B1A74C32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5">
                <a:extLst>
                  <a:ext uri="{FF2B5EF4-FFF2-40B4-BE49-F238E27FC236}">
                    <a16:creationId xmlns:a16="http://schemas.microsoft.com/office/drawing/2014/main" id="{D48AC5F5-934D-4A02-B7BD-7D8FFBAAA0A8}"/>
                  </a:ext>
                </a:extLst>
              </p:cNvPr>
              <p:cNvSpPr txBox="1"/>
              <p:nvPr/>
            </p:nvSpPr>
            <p:spPr>
              <a:xfrm>
                <a:off x="3519336" y="1819047"/>
                <a:ext cx="4976619" cy="9687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hu-H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hu-H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hu-H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hu-H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hu-H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hu-H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hu-H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hu-HU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u-HU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hu-HU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hu-H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hu-H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hu-H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hu-H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hu-H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sSup>
                            <m:sSupPr>
                              <m:ctrlPr>
                                <a:rPr lang="hu-H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hu-H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𝑖𝑞𝑟</m:t>
                              </m:r>
                            </m:sup>
                          </m:sSup>
                          <m:sSup>
                            <m:sSupPr>
                              <m:ctrlPr>
                                <a:rPr lang="hu-H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hu-HU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hu-HU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hu-HU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hu-HU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hu-HU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hu-HU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hu-HU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𝑞𝑅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hu-HU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Szövegdoboz 5">
                <a:extLst>
                  <a:ext uri="{FF2B5EF4-FFF2-40B4-BE49-F238E27FC236}">
                    <a16:creationId xmlns:a16="http://schemas.microsoft.com/office/drawing/2014/main" id="{D48AC5F5-934D-4A02-B7BD-7D8FFBAAA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9336" y="1819047"/>
                <a:ext cx="4976619" cy="9687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>
                <a:extLst>
                  <a:ext uri="{FF2B5EF4-FFF2-40B4-BE49-F238E27FC236}">
                    <a16:creationId xmlns:a16="http://schemas.microsoft.com/office/drawing/2014/main" id="{1E7F0268-BB65-4FDD-910E-449003CFA518}"/>
                  </a:ext>
                </a:extLst>
              </p:cNvPr>
              <p:cNvSpPr txBox="1"/>
              <p:nvPr/>
            </p:nvSpPr>
            <p:spPr>
              <a:xfrm>
                <a:off x="3545766" y="3655356"/>
                <a:ext cx="4686668" cy="574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hu-HU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hu-HU" sz="2000" b="0" i="1" smtClean="0">
                          <a:latin typeface="Cambria Math" panose="02040503050406030204" pitchFamily="18" charset="0"/>
                        </a:rPr>
                        <m:t>=1+</m:t>
                      </m:r>
                      <m:r>
                        <a:rPr lang="hu-HU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hu-HU" sz="20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hu-HU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hu-HU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hu-HU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hu-HU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u-HU" sz="2000" b="0" i="1" smtClean="0">
                                      <a:latin typeface="Cambria Math" panose="02040503050406030204" pitchFamily="18" charset="0"/>
                                    </a:rPr>
                                    <m:t>𝑞𝑅</m:t>
                                  </m:r>
                                </m:e>
                              </m:d>
                            </m:e>
                            <m:sup>
                              <m:r>
                                <a:rPr lang="hu-HU" sz="20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sup>
                      </m:sSup>
                      <m:r>
                        <a:rPr lang="hu-HU" sz="2000" b="0" i="1" smtClean="0">
                          <a:latin typeface="Cambria Math" panose="02040503050406030204" pitchFamily="18" charset="0"/>
                        </a:rPr>
                        <m:t>   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hu-HU" sz="20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hu-HU" sz="20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hu-HU" sz="2000" b="0" i="1" smtClean="0">
                                <a:latin typeface="Cambria Math" panose="02040503050406030204" pitchFamily="18" charset="0"/>
                              </a:rPr>
                              <m:t>=2:</m:t>
                            </m:r>
                            <m:r>
                              <m:rPr>
                                <m:nor/>
                              </m:rPr>
                              <a:rPr lang="hu-HU" sz="2000" b="0" i="0" smtClean="0"/>
                              <m:t>Gaussian</m:t>
                            </m:r>
                            <m:r>
                              <a:rPr lang="hu-HU" sz="2000" b="0" i="1" smtClean="0">
                                <a:latin typeface="Cambria Math" panose="02040503050406030204" pitchFamily="18" charset="0"/>
                              </a:rPr>
                              <m:t>     </m:t>
                            </m:r>
                          </m:e>
                        </m:mr>
                        <m:mr>
                          <m:e>
                            <m:r>
                              <a:rPr lang="hu-HU" sz="20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hu-HU" sz="2000" b="0" i="1" smtClean="0">
                                <a:latin typeface="Cambria Math" panose="02040503050406030204" pitchFamily="18" charset="0"/>
                              </a:rPr>
                              <m:t>=1:</m:t>
                            </m:r>
                            <m:r>
                              <m:rPr>
                                <m:nor/>
                              </m:rPr>
                              <a:rPr lang="hu-HU" sz="2000" b="0" i="0" smtClean="0"/>
                              <m:t>Exponential</m:t>
                            </m:r>
                          </m:e>
                        </m:mr>
                      </m:m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Szövegdoboz 6">
                <a:extLst>
                  <a:ext uri="{FF2B5EF4-FFF2-40B4-BE49-F238E27FC236}">
                    <a16:creationId xmlns:a16="http://schemas.microsoft.com/office/drawing/2014/main" id="{1E7F0268-BB65-4FDD-910E-449003CFA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766" y="3655356"/>
                <a:ext cx="4686668" cy="5741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églalap 8">
            <a:extLst>
              <a:ext uri="{FF2B5EF4-FFF2-40B4-BE49-F238E27FC236}">
                <a16:creationId xmlns:a16="http://schemas.microsoft.com/office/drawing/2014/main" id="{465195DB-1EBB-4591-894A-F216C767038D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HBT</a:t>
            </a:r>
            <a:endParaRPr lang="en-US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692B87C-890D-4656-9E32-50053F13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50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08795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Lévy index as a critical exponent?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QCD universality class ↔ 3D </a:t>
            </a:r>
            <a:r>
              <a:rPr lang="en-US" dirty="0" err="1"/>
              <a:t>Ising</a:t>
            </a:r>
            <a:endParaRPr lang="en-US" dirty="0"/>
          </a:p>
          <a:p>
            <a:pPr lvl="1"/>
            <a:r>
              <a:rPr lang="en-US" dirty="0" err="1"/>
              <a:t>Halasz</a:t>
            </a:r>
            <a:r>
              <a:rPr lang="en-US" dirty="0"/>
              <a:t> et al., Phys.Rev.D58 (1998) 096007</a:t>
            </a:r>
          </a:p>
          <a:p>
            <a:pPr lvl="1"/>
            <a:r>
              <a:rPr lang="en-US" dirty="0" err="1"/>
              <a:t>Stephanov</a:t>
            </a:r>
            <a:r>
              <a:rPr lang="en-US" dirty="0"/>
              <a:t> et al., Phys.Rev.Lett.81 (1998) 4816</a:t>
            </a:r>
          </a:p>
          <a:p>
            <a:r>
              <a:rPr lang="en-US" dirty="0"/>
              <a:t>At the critical point:</a:t>
            </a:r>
          </a:p>
          <a:p>
            <a:pPr lvl="1"/>
            <a:r>
              <a:rPr lang="en-US" dirty="0"/>
              <a:t>Random field 3D </a:t>
            </a:r>
            <a:r>
              <a:rPr lang="en-US" dirty="0" err="1"/>
              <a:t>Ising</a:t>
            </a:r>
            <a:r>
              <a:rPr lang="en-US" dirty="0"/>
              <a:t>: η = 0.50±0.05</a:t>
            </a:r>
            <a:br>
              <a:rPr lang="en-US" dirty="0"/>
            </a:br>
            <a:r>
              <a:rPr lang="en-US" dirty="0"/>
              <a:t>Rieger, Phys.Rev.B52 (1995) 6659</a:t>
            </a:r>
          </a:p>
          <a:p>
            <a:pPr lvl="1"/>
            <a:r>
              <a:rPr lang="en-US" dirty="0"/>
              <a:t>3D </a:t>
            </a:r>
            <a:r>
              <a:rPr lang="en-US" dirty="0" err="1"/>
              <a:t>Ising</a:t>
            </a:r>
            <a:r>
              <a:rPr lang="en-US" dirty="0"/>
              <a:t>: η = 0.03631(3)</a:t>
            </a:r>
            <a:br>
              <a:rPr lang="en-US" dirty="0"/>
            </a:br>
            <a:r>
              <a:rPr lang="en-US" dirty="0"/>
              <a:t>El-</a:t>
            </a:r>
            <a:r>
              <a:rPr lang="en-US" dirty="0" err="1"/>
              <a:t>Showk</a:t>
            </a:r>
            <a:r>
              <a:rPr lang="en-US" dirty="0"/>
              <a:t> et al., J.Stat.Phys.157 (4-5): 869</a:t>
            </a:r>
          </a:p>
          <a:p>
            <a:pPr>
              <a:buFont typeface="Arial" charset="0"/>
              <a:buChar char="•"/>
            </a:pPr>
            <a:r>
              <a:rPr lang="en-US" dirty="0"/>
              <a:t>Modulo finite size effects</a:t>
            </a:r>
          </a:p>
          <a:p>
            <a:pPr>
              <a:buFont typeface="Arial" charset="0"/>
              <a:buChar char="•"/>
            </a:pPr>
            <a:r>
              <a:rPr lang="en-US" dirty="0"/>
              <a:t>Distance from the critical point?</a:t>
            </a:r>
          </a:p>
          <a:p>
            <a:pPr>
              <a:buFont typeface="Arial" charset="0"/>
              <a:buChar char="•"/>
            </a:pPr>
            <a:r>
              <a:rPr lang="en-US" dirty="0"/>
              <a:t>Motivation for precise L</a:t>
            </a:r>
            <a:r>
              <a:rPr lang="hu-HU" dirty="0"/>
              <a:t>é</a:t>
            </a:r>
            <a:r>
              <a:rPr lang="en-US" dirty="0" err="1"/>
              <a:t>vy</a:t>
            </a:r>
            <a:r>
              <a:rPr lang="en-US" dirty="0"/>
              <a:t> HBT!</a:t>
            </a:r>
          </a:p>
          <a:p>
            <a:pPr>
              <a:buFont typeface="Arial" charset="0"/>
              <a:buChar char="•"/>
            </a:pPr>
            <a:r>
              <a:rPr lang="en-US" sz="2100" dirty="0"/>
              <a:t>Change in α</a:t>
            </a:r>
            <a:r>
              <a:rPr lang="en-US" sz="2100" baseline="-25000" dirty="0"/>
              <a:t>Levy</a:t>
            </a:r>
            <a:r>
              <a:rPr lang="en-US" sz="2100" dirty="0"/>
              <a:t> proximity </a:t>
            </a:r>
            <a:r>
              <a:rPr lang="en-US" dirty="0"/>
              <a:t>of CEP?</a:t>
            </a:r>
          </a:p>
          <a:p>
            <a:pPr>
              <a:buFont typeface="Arial" charset="0"/>
              <a:buChar char="•"/>
            </a:pPr>
            <a:r>
              <a:rPr lang="en-US" dirty="0"/>
              <a:t>Non-static system, finite size effects may modify all this</a:t>
            </a:r>
          </a:p>
          <a:p>
            <a:pPr>
              <a:buFont typeface="Arial" charset="0"/>
              <a:buChar char="•"/>
            </a:pPr>
            <a:endParaRPr lang="en-US" dirty="0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9278C1CD-E354-427B-A5F7-64114DBB329C}"/>
              </a:ext>
            </a:extLst>
          </p:cNvPr>
          <p:cNvSpPr/>
          <p:nvPr/>
        </p:nvSpPr>
        <p:spPr>
          <a:xfrm>
            <a:off x="5667550" y="1406107"/>
            <a:ext cx="3390182" cy="25879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Csoportba foglalás 24">
            <a:extLst>
              <a:ext uri="{FF2B5EF4-FFF2-40B4-BE49-F238E27FC236}">
                <a16:creationId xmlns:a16="http://schemas.microsoft.com/office/drawing/2014/main" id="{ED70482F-9C61-427D-9090-C1FCAD3932BD}"/>
              </a:ext>
            </a:extLst>
          </p:cNvPr>
          <p:cNvGrpSpPr/>
          <p:nvPr/>
        </p:nvGrpSpPr>
        <p:grpSpPr>
          <a:xfrm>
            <a:off x="5792632" y="1647647"/>
            <a:ext cx="3191774" cy="2087592"/>
            <a:chOff x="5792632" y="1647647"/>
            <a:chExt cx="3191774" cy="2087592"/>
          </a:xfrm>
        </p:grpSpPr>
        <p:sp>
          <p:nvSpPr>
            <p:cNvPr id="11" name="Szabadkézi sokszög: alakzat 10">
              <a:extLst>
                <a:ext uri="{FF2B5EF4-FFF2-40B4-BE49-F238E27FC236}">
                  <a16:creationId xmlns:a16="http://schemas.microsoft.com/office/drawing/2014/main" id="{94A2090D-B291-44A7-AB30-29886EC74272}"/>
                </a:ext>
              </a:extLst>
            </p:cNvPr>
            <p:cNvSpPr/>
            <p:nvPr/>
          </p:nvSpPr>
          <p:spPr>
            <a:xfrm>
              <a:off x="5792632" y="1647647"/>
              <a:ext cx="1595887" cy="2087592"/>
            </a:xfrm>
            <a:custGeom>
              <a:avLst/>
              <a:gdLst>
                <a:gd name="connsiteX0" fmla="*/ 0 w 1595887"/>
                <a:gd name="connsiteY0" fmla="*/ 0 h 2087592"/>
                <a:gd name="connsiteX1" fmla="*/ 388188 w 1595887"/>
                <a:gd name="connsiteY1" fmla="*/ 34505 h 2087592"/>
                <a:gd name="connsiteX2" fmla="*/ 724619 w 1595887"/>
                <a:gd name="connsiteY2" fmla="*/ 155275 h 2087592"/>
                <a:gd name="connsiteX3" fmla="*/ 1043796 w 1595887"/>
                <a:gd name="connsiteY3" fmla="*/ 457200 h 2087592"/>
                <a:gd name="connsiteX4" fmla="*/ 1285336 w 1595887"/>
                <a:gd name="connsiteY4" fmla="*/ 983411 h 2087592"/>
                <a:gd name="connsiteX5" fmla="*/ 1492370 w 1595887"/>
                <a:gd name="connsiteY5" fmla="*/ 1682150 h 2087592"/>
                <a:gd name="connsiteX6" fmla="*/ 1595887 w 1595887"/>
                <a:gd name="connsiteY6" fmla="*/ 2087592 h 2087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5887" h="2087592">
                  <a:moveTo>
                    <a:pt x="0" y="0"/>
                  </a:moveTo>
                  <a:cubicBezTo>
                    <a:pt x="133709" y="4313"/>
                    <a:pt x="267418" y="8626"/>
                    <a:pt x="388188" y="34505"/>
                  </a:cubicBezTo>
                  <a:cubicBezTo>
                    <a:pt x="508958" y="60384"/>
                    <a:pt x="615351" y="84826"/>
                    <a:pt x="724619" y="155275"/>
                  </a:cubicBezTo>
                  <a:cubicBezTo>
                    <a:pt x="833887" y="225724"/>
                    <a:pt x="950343" y="319177"/>
                    <a:pt x="1043796" y="457200"/>
                  </a:cubicBezTo>
                  <a:cubicBezTo>
                    <a:pt x="1137249" y="595223"/>
                    <a:pt x="1210574" y="779253"/>
                    <a:pt x="1285336" y="983411"/>
                  </a:cubicBezTo>
                  <a:cubicBezTo>
                    <a:pt x="1360098" y="1187569"/>
                    <a:pt x="1440612" y="1498120"/>
                    <a:pt x="1492370" y="1682150"/>
                  </a:cubicBezTo>
                  <a:cubicBezTo>
                    <a:pt x="1544129" y="1866180"/>
                    <a:pt x="1570008" y="1976886"/>
                    <a:pt x="1595887" y="2087592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zabadkézi sokszög: alakzat 11">
              <a:extLst>
                <a:ext uri="{FF2B5EF4-FFF2-40B4-BE49-F238E27FC236}">
                  <a16:creationId xmlns:a16="http://schemas.microsoft.com/office/drawing/2014/main" id="{7D3F3448-11CF-4F47-BC7F-86F6FD127161}"/>
                </a:ext>
              </a:extLst>
            </p:cNvPr>
            <p:cNvSpPr/>
            <p:nvPr/>
          </p:nvSpPr>
          <p:spPr>
            <a:xfrm rot="10800000" flipV="1">
              <a:off x="7388519" y="1647647"/>
              <a:ext cx="1595887" cy="2087592"/>
            </a:xfrm>
            <a:custGeom>
              <a:avLst/>
              <a:gdLst>
                <a:gd name="connsiteX0" fmla="*/ 0 w 1595887"/>
                <a:gd name="connsiteY0" fmla="*/ 0 h 2087592"/>
                <a:gd name="connsiteX1" fmla="*/ 388188 w 1595887"/>
                <a:gd name="connsiteY1" fmla="*/ 34505 h 2087592"/>
                <a:gd name="connsiteX2" fmla="*/ 724619 w 1595887"/>
                <a:gd name="connsiteY2" fmla="*/ 155275 h 2087592"/>
                <a:gd name="connsiteX3" fmla="*/ 1043796 w 1595887"/>
                <a:gd name="connsiteY3" fmla="*/ 457200 h 2087592"/>
                <a:gd name="connsiteX4" fmla="*/ 1285336 w 1595887"/>
                <a:gd name="connsiteY4" fmla="*/ 983411 h 2087592"/>
                <a:gd name="connsiteX5" fmla="*/ 1492370 w 1595887"/>
                <a:gd name="connsiteY5" fmla="*/ 1682150 h 2087592"/>
                <a:gd name="connsiteX6" fmla="*/ 1595887 w 1595887"/>
                <a:gd name="connsiteY6" fmla="*/ 2087592 h 2087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5887" h="2087592">
                  <a:moveTo>
                    <a:pt x="0" y="0"/>
                  </a:moveTo>
                  <a:cubicBezTo>
                    <a:pt x="133709" y="4313"/>
                    <a:pt x="267418" y="8626"/>
                    <a:pt x="388188" y="34505"/>
                  </a:cubicBezTo>
                  <a:cubicBezTo>
                    <a:pt x="508958" y="60384"/>
                    <a:pt x="615351" y="84826"/>
                    <a:pt x="724619" y="155275"/>
                  </a:cubicBezTo>
                  <a:cubicBezTo>
                    <a:pt x="833887" y="225724"/>
                    <a:pt x="950343" y="319177"/>
                    <a:pt x="1043796" y="457200"/>
                  </a:cubicBezTo>
                  <a:cubicBezTo>
                    <a:pt x="1137249" y="595223"/>
                    <a:pt x="1210574" y="779253"/>
                    <a:pt x="1285336" y="983411"/>
                  </a:cubicBezTo>
                  <a:cubicBezTo>
                    <a:pt x="1360098" y="1187569"/>
                    <a:pt x="1440612" y="1498120"/>
                    <a:pt x="1492370" y="1682150"/>
                  </a:cubicBezTo>
                  <a:cubicBezTo>
                    <a:pt x="1544129" y="1866180"/>
                    <a:pt x="1570008" y="1976886"/>
                    <a:pt x="1595887" y="2087592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76D89AB5-5546-4613-AB28-E7E3E55F65AF}"/>
                  </a:ext>
                </a:extLst>
              </p:cNvPr>
              <p:cNvSpPr txBox="1"/>
              <p:nvPr/>
            </p:nvSpPr>
            <p:spPr>
              <a:xfrm>
                <a:off x="6787906" y="4280800"/>
                <a:ext cx="12012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)/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76D89AB5-5546-4613-AB28-E7E3E55F6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7906" y="4280800"/>
                <a:ext cx="1201226" cy="276999"/>
              </a:xfrm>
              <a:prstGeom prst="rect">
                <a:avLst/>
              </a:prstGeom>
              <a:blipFill>
                <a:blip r:embed="rId3"/>
                <a:stretch>
                  <a:fillRect l="-6091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zövegdoboz 13">
                <a:extLst>
                  <a:ext uri="{FF2B5EF4-FFF2-40B4-BE49-F238E27FC236}">
                    <a16:creationId xmlns:a16="http://schemas.microsoft.com/office/drawing/2014/main" id="{A80893D0-D047-4BED-B357-8423E55B41A5}"/>
                  </a:ext>
                </a:extLst>
              </p:cNvPr>
              <p:cNvSpPr txBox="1"/>
              <p:nvPr/>
            </p:nvSpPr>
            <p:spPr>
              <a:xfrm rot="16200000">
                <a:off x="3995615" y="2578375"/>
                <a:ext cx="24166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Lévy index of stability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4" name="Szövegdoboz 13">
                <a:extLst>
                  <a:ext uri="{FF2B5EF4-FFF2-40B4-BE49-F238E27FC236}">
                    <a16:creationId xmlns:a16="http://schemas.microsoft.com/office/drawing/2014/main" id="{A80893D0-D047-4BED-B357-8423E55B4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995615" y="2578375"/>
                <a:ext cx="2416624" cy="369332"/>
              </a:xfrm>
              <a:prstGeom prst="rect">
                <a:avLst/>
              </a:prstGeom>
              <a:blipFill>
                <a:blip r:embed="rId4"/>
                <a:stretch>
                  <a:fillRect l="-8197" r="-24590"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2FCBE031-B622-419B-A30B-5BAC328A1F86}"/>
              </a:ext>
            </a:extLst>
          </p:cNvPr>
          <p:cNvCxnSpPr/>
          <p:nvPr/>
        </p:nvCxnSpPr>
        <p:spPr>
          <a:xfrm>
            <a:off x="5667550" y="1647647"/>
            <a:ext cx="603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43322A53-313A-4D41-8DFA-B531ED51E059}"/>
              </a:ext>
            </a:extLst>
          </p:cNvPr>
          <p:cNvCxnSpPr/>
          <p:nvPr/>
        </p:nvCxnSpPr>
        <p:spPr>
          <a:xfrm>
            <a:off x="5668537" y="2333447"/>
            <a:ext cx="603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49398380-5096-484C-89BA-E63A1E444FCD}"/>
              </a:ext>
            </a:extLst>
          </p:cNvPr>
          <p:cNvCxnSpPr/>
          <p:nvPr/>
        </p:nvCxnSpPr>
        <p:spPr>
          <a:xfrm>
            <a:off x="5667550" y="3040678"/>
            <a:ext cx="603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>
            <a:extLst>
              <a:ext uri="{FF2B5EF4-FFF2-40B4-BE49-F238E27FC236}">
                <a16:creationId xmlns:a16="http://schemas.microsoft.com/office/drawing/2014/main" id="{33E10017-B148-4A9A-AFDD-C2FE04C895BE}"/>
              </a:ext>
            </a:extLst>
          </p:cNvPr>
          <p:cNvCxnSpPr/>
          <p:nvPr/>
        </p:nvCxnSpPr>
        <p:spPr>
          <a:xfrm>
            <a:off x="5667550" y="3738608"/>
            <a:ext cx="603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>
            <a:extLst>
              <a:ext uri="{FF2B5EF4-FFF2-40B4-BE49-F238E27FC236}">
                <a16:creationId xmlns:a16="http://schemas.microsoft.com/office/drawing/2014/main" id="{8BEBF48B-5AE6-4A19-B5CA-3901B9343134}"/>
              </a:ext>
            </a:extLst>
          </p:cNvPr>
          <p:cNvCxnSpPr>
            <a:cxnSpLocks/>
          </p:cNvCxnSpPr>
          <p:nvPr/>
        </p:nvCxnSpPr>
        <p:spPr>
          <a:xfrm rot="5400000">
            <a:off x="6010450" y="3958692"/>
            <a:ext cx="603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>
            <a:extLst>
              <a:ext uri="{FF2B5EF4-FFF2-40B4-BE49-F238E27FC236}">
                <a16:creationId xmlns:a16="http://schemas.microsoft.com/office/drawing/2014/main" id="{E8747C8A-8E3B-4336-8919-51930AA0E2D9}"/>
              </a:ext>
            </a:extLst>
          </p:cNvPr>
          <p:cNvCxnSpPr>
            <a:cxnSpLocks/>
          </p:cNvCxnSpPr>
          <p:nvPr/>
        </p:nvCxnSpPr>
        <p:spPr>
          <a:xfrm rot="5400000">
            <a:off x="7366458" y="3958693"/>
            <a:ext cx="603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AC9E86B0-37EE-493F-AD8C-3353EB7D6BAC}"/>
              </a:ext>
            </a:extLst>
          </p:cNvPr>
          <p:cNvCxnSpPr>
            <a:cxnSpLocks/>
          </p:cNvCxnSpPr>
          <p:nvPr/>
        </p:nvCxnSpPr>
        <p:spPr>
          <a:xfrm rot="5400000">
            <a:off x="8694119" y="3971195"/>
            <a:ext cx="603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2683AFB5-165A-4016-B6E6-F3564ACFCCC2}"/>
              </a:ext>
            </a:extLst>
          </p:cNvPr>
          <p:cNvSpPr txBox="1"/>
          <p:nvPr/>
        </p:nvSpPr>
        <p:spPr>
          <a:xfrm>
            <a:off x="5770698" y="4001388"/>
            <a:ext cx="3312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-0.5                  0                  0.5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E9BFE327-1FF3-470D-BA40-679732FF620A}"/>
              </a:ext>
            </a:extLst>
          </p:cNvPr>
          <p:cNvSpPr txBox="1"/>
          <p:nvPr/>
        </p:nvSpPr>
        <p:spPr>
          <a:xfrm>
            <a:off x="5258873" y="1433963"/>
            <a:ext cx="466794" cy="2490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/>
              <a:t>2.0</a:t>
            </a:r>
          </a:p>
          <a:p>
            <a:pPr>
              <a:spcAft>
                <a:spcPts val="100"/>
              </a:spcAft>
            </a:pPr>
            <a:endParaRPr lang="en-US"/>
          </a:p>
          <a:p>
            <a:pPr>
              <a:spcAft>
                <a:spcPts val="100"/>
              </a:spcAft>
            </a:pPr>
            <a:endParaRPr lang="en-US"/>
          </a:p>
          <a:p>
            <a:pPr>
              <a:spcAft>
                <a:spcPts val="100"/>
              </a:spcAft>
            </a:pPr>
            <a:endParaRPr lang="en-US"/>
          </a:p>
          <a:p>
            <a:pPr>
              <a:spcAft>
                <a:spcPts val="100"/>
              </a:spcAft>
            </a:pPr>
            <a:endParaRPr lang="en-US"/>
          </a:p>
          <a:p>
            <a:pPr>
              <a:spcAft>
                <a:spcPts val="100"/>
              </a:spcAft>
            </a:pPr>
            <a:r>
              <a:rPr lang="en-US"/>
              <a:t>1.0</a:t>
            </a:r>
          </a:p>
          <a:p>
            <a:pPr>
              <a:spcAft>
                <a:spcPts val="100"/>
              </a:spcAft>
            </a:pPr>
            <a:r>
              <a:rPr lang="en-US" sz="2400"/>
              <a:t> </a:t>
            </a:r>
          </a:p>
          <a:p>
            <a:pPr>
              <a:spcAft>
                <a:spcPts val="100"/>
              </a:spcAft>
            </a:pPr>
            <a:r>
              <a:rPr lang="en-US"/>
              <a:t>0.5</a:t>
            </a:r>
          </a:p>
        </p:txBody>
      </p:sp>
      <p:sp>
        <p:nvSpPr>
          <p:cNvPr id="26" name="Dátum helye 25">
            <a:extLst>
              <a:ext uri="{FF2B5EF4-FFF2-40B4-BE49-F238E27FC236}">
                <a16:creationId xmlns:a16="http://schemas.microsoft.com/office/drawing/2014/main" id="{787BA2B4-C8E9-478F-9FE9-2D34531E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27" name="Élőláb helye 26">
            <a:extLst>
              <a:ext uri="{FF2B5EF4-FFF2-40B4-BE49-F238E27FC236}">
                <a16:creationId xmlns:a16="http://schemas.microsoft.com/office/drawing/2014/main" id="{9DAAB4BA-FE9C-4272-BE5A-04F3B7364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29" name="Téglalap 28">
            <a:extLst>
              <a:ext uri="{FF2B5EF4-FFF2-40B4-BE49-F238E27FC236}">
                <a16:creationId xmlns:a16="http://schemas.microsoft.com/office/drawing/2014/main" id="{BC8E3B7F-4BBF-4CB7-8C18-3E82B34CABE0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HBT</a:t>
            </a:r>
            <a:endParaRPr lang="en-US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33DFC40-CE9D-4AA4-9657-6182EE26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51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26744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Lévy exponent </a:t>
            </a:r>
            <a:r>
              <a:rPr lang="en-US" cap="none" dirty="0"/>
              <a:t>α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200 GeV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246" y="4652125"/>
            <a:ext cx="8350369" cy="1558859"/>
          </a:xfrm>
        </p:spPr>
        <p:txBody>
          <a:bodyPr>
            <a:normAutofit lnSpcReduction="10000"/>
          </a:bodyPr>
          <a:lstStyle/>
          <a:p>
            <a:pPr>
              <a:spcBef>
                <a:spcPts val="200"/>
              </a:spcBef>
              <a:buFont typeface="Arial" charset="0"/>
              <a:buChar char="•"/>
            </a:pPr>
            <a:r>
              <a:rPr lang="hu-HU" dirty="0"/>
              <a:t>M</a:t>
            </a:r>
            <a:r>
              <a:rPr lang="en-US" dirty="0" err="1"/>
              <a:t>easured</a:t>
            </a:r>
            <a:r>
              <a:rPr lang="en-US" dirty="0"/>
              <a:t> value far from Gaussian (α = 2)</a:t>
            </a:r>
            <a:r>
              <a:rPr lang="hu-HU" dirty="0"/>
              <a:t>, </a:t>
            </a:r>
            <a:r>
              <a:rPr lang="en-US" dirty="0"/>
              <a:t>inconsistent with expo</a:t>
            </a:r>
            <a:r>
              <a:rPr lang="hu-HU" dirty="0"/>
              <a:t>.</a:t>
            </a:r>
            <a:r>
              <a:rPr lang="en-US" dirty="0"/>
              <a:t> (α = 1)</a:t>
            </a:r>
          </a:p>
          <a:p>
            <a:pPr>
              <a:spcBef>
                <a:spcPts val="200"/>
              </a:spcBef>
              <a:buFont typeface="Arial" charset="0"/>
              <a:buChar char="•"/>
            </a:pPr>
            <a:r>
              <a:rPr lang="en-US" dirty="0"/>
              <a:t>Also far from the random field 3D </a:t>
            </a:r>
            <a:r>
              <a:rPr lang="en-US" dirty="0" err="1"/>
              <a:t>Ising</a:t>
            </a:r>
            <a:r>
              <a:rPr lang="en-US" dirty="0"/>
              <a:t> value at CEP (α = 0.5)</a:t>
            </a:r>
          </a:p>
          <a:p>
            <a:pPr>
              <a:spcBef>
                <a:spcPts val="200"/>
              </a:spcBef>
              <a:buFont typeface="Arial" charset="0"/>
              <a:buChar char="•"/>
            </a:pPr>
            <a:r>
              <a:rPr lang="en-US" dirty="0"/>
              <a:t>More or less constant (at least within systematic uncertainties)</a:t>
            </a:r>
            <a:endParaRPr lang="hu-HU" dirty="0"/>
          </a:p>
          <a:p>
            <a:pPr>
              <a:spcBef>
                <a:spcPts val="200"/>
              </a:spcBef>
              <a:buFont typeface="Arial" charset="0"/>
              <a:buChar char="•"/>
            </a:pPr>
            <a:r>
              <a:rPr lang="hu-HU" dirty="0"/>
              <a:t>Trend </a:t>
            </a:r>
            <a:r>
              <a:rPr lang="hu-HU" dirty="0" err="1"/>
              <a:t>observable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statistical</a:t>
            </a:r>
            <a:r>
              <a:rPr lang="hu-HU" dirty="0"/>
              <a:t> </a:t>
            </a:r>
            <a:r>
              <a:rPr lang="hu-HU" dirty="0" err="1"/>
              <a:t>uncertainties</a:t>
            </a:r>
            <a:r>
              <a:rPr lang="hu-HU" dirty="0"/>
              <a:t> </a:t>
            </a:r>
            <a:r>
              <a:rPr lang="hu-HU" dirty="0" err="1"/>
              <a:t>only</a:t>
            </a:r>
            <a:endParaRPr lang="en-US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82FE092F-E41B-4490-A57F-9BE0A8496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790" y="1198388"/>
            <a:ext cx="4657694" cy="3470300"/>
          </a:xfrm>
          <a:prstGeom prst="rect">
            <a:avLst/>
          </a:prstGeom>
        </p:spPr>
      </p:pic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B4A11F1A-FC99-4C81-B0FF-965FDC825EDD}"/>
              </a:ext>
            </a:extLst>
          </p:cNvPr>
          <p:cNvCxnSpPr>
            <a:cxnSpLocks/>
          </p:cNvCxnSpPr>
          <p:nvPr/>
        </p:nvCxnSpPr>
        <p:spPr>
          <a:xfrm>
            <a:off x="2475783" y="3295287"/>
            <a:ext cx="4252823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ECF2ABD1-1D09-49A9-9C96-54ACA217C8A4}"/>
              </a:ext>
            </a:extLst>
          </p:cNvPr>
          <p:cNvCxnSpPr>
            <a:cxnSpLocks/>
          </p:cNvCxnSpPr>
          <p:nvPr/>
        </p:nvCxnSpPr>
        <p:spPr>
          <a:xfrm>
            <a:off x="2475783" y="1265204"/>
            <a:ext cx="4252823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79B318EC-DA49-4C17-AD01-1749E58A5B1B}"/>
              </a:ext>
            </a:extLst>
          </p:cNvPr>
          <p:cNvCxnSpPr>
            <a:cxnSpLocks/>
          </p:cNvCxnSpPr>
          <p:nvPr/>
        </p:nvCxnSpPr>
        <p:spPr>
          <a:xfrm>
            <a:off x="2484409" y="4307453"/>
            <a:ext cx="4252823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zövegdoboz 14">
                <a:extLst>
                  <a:ext uri="{FF2B5EF4-FFF2-40B4-BE49-F238E27FC236}">
                    <a16:creationId xmlns:a16="http://schemas.microsoft.com/office/drawing/2014/main" id="{A8DD723F-90B2-4FA5-9CD7-D1357ADDF540}"/>
                  </a:ext>
                </a:extLst>
              </p:cNvPr>
              <p:cNvSpPr txBox="1"/>
              <p:nvPr/>
            </p:nvSpPr>
            <p:spPr>
              <a:xfrm>
                <a:off x="6840894" y="4155398"/>
                <a:ext cx="814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hu-HU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" name="Szövegdoboz 14">
                <a:extLst>
                  <a:ext uri="{FF2B5EF4-FFF2-40B4-BE49-F238E27FC236}">
                    <a16:creationId xmlns:a16="http://schemas.microsoft.com/office/drawing/2014/main" id="{A8DD723F-90B2-4FA5-9CD7-D1357AD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894" y="4155398"/>
                <a:ext cx="814903" cy="276999"/>
              </a:xfrm>
              <a:prstGeom prst="rect">
                <a:avLst/>
              </a:prstGeom>
              <a:blipFill>
                <a:blip r:embed="rId3"/>
                <a:stretch>
                  <a:fillRect l="-2985" r="-597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zövegdoboz 15">
                <a:extLst>
                  <a:ext uri="{FF2B5EF4-FFF2-40B4-BE49-F238E27FC236}">
                    <a16:creationId xmlns:a16="http://schemas.microsoft.com/office/drawing/2014/main" id="{9CDE95E5-7E34-43E5-B0C2-FC990D70D45B}"/>
                  </a:ext>
                </a:extLst>
              </p:cNvPr>
              <p:cNvSpPr txBox="1"/>
              <p:nvPr/>
            </p:nvSpPr>
            <p:spPr>
              <a:xfrm>
                <a:off x="6840893" y="3156787"/>
                <a:ext cx="814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hu-HU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6" name="Szövegdoboz 15">
                <a:extLst>
                  <a:ext uri="{FF2B5EF4-FFF2-40B4-BE49-F238E27FC236}">
                    <a16:creationId xmlns:a16="http://schemas.microsoft.com/office/drawing/2014/main" id="{9CDE95E5-7E34-43E5-B0C2-FC990D70D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893" y="3156787"/>
                <a:ext cx="814903" cy="276999"/>
              </a:xfrm>
              <a:prstGeom prst="rect">
                <a:avLst/>
              </a:prstGeom>
              <a:blipFill>
                <a:blip r:embed="rId4"/>
                <a:stretch>
                  <a:fillRect l="-2985" r="-5970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zövegdoboz 16">
                <a:extLst>
                  <a:ext uri="{FF2B5EF4-FFF2-40B4-BE49-F238E27FC236}">
                    <a16:creationId xmlns:a16="http://schemas.microsoft.com/office/drawing/2014/main" id="{63FD4DE8-D782-4650-AAD4-389BEA56D247}"/>
                  </a:ext>
                </a:extLst>
              </p:cNvPr>
              <p:cNvSpPr txBox="1"/>
              <p:nvPr/>
            </p:nvSpPr>
            <p:spPr>
              <a:xfrm>
                <a:off x="6840893" y="1101201"/>
                <a:ext cx="814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hu-HU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=2.0</m:t>
                      </m:r>
                    </m:oMath>
                  </m:oMathPara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Szövegdoboz 16">
                <a:extLst>
                  <a:ext uri="{FF2B5EF4-FFF2-40B4-BE49-F238E27FC236}">
                    <a16:creationId xmlns:a16="http://schemas.microsoft.com/office/drawing/2014/main" id="{63FD4DE8-D782-4650-AAD4-389BEA56D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893" y="1101201"/>
                <a:ext cx="814903" cy="276999"/>
              </a:xfrm>
              <a:prstGeom prst="rect">
                <a:avLst/>
              </a:prstGeom>
              <a:blipFill>
                <a:blip r:embed="rId5"/>
                <a:stretch>
                  <a:fillRect l="-2985" r="-5970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Dátum helye 17">
            <a:extLst>
              <a:ext uri="{FF2B5EF4-FFF2-40B4-BE49-F238E27FC236}">
                <a16:creationId xmlns:a16="http://schemas.microsoft.com/office/drawing/2014/main" id="{D698E97F-24B5-4033-A40B-6771F1C16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19" name="Élőláb helye 18">
            <a:extLst>
              <a:ext uri="{FF2B5EF4-FFF2-40B4-BE49-F238E27FC236}">
                <a16:creationId xmlns:a16="http://schemas.microsoft.com/office/drawing/2014/main" id="{47824548-082B-45B6-91D5-DDAA4638F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id="{1D36DEC4-2EAF-482F-B349-84DA809B9F5B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HBT</a:t>
            </a:r>
            <a:endParaRPr lang="en-US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6C06F2C-A66B-4025-BC55-C9A113798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52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29056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</a:t>
            </a:r>
            <a:r>
              <a:rPr lang="hu-HU" dirty="0" err="1"/>
              <a:t>side-note</a:t>
            </a:r>
            <a:r>
              <a:rPr lang="hu-HU" dirty="0"/>
              <a:t>: </a:t>
            </a:r>
            <a:r>
              <a:rPr lang="hu-HU" dirty="0" err="1"/>
              <a:t>relation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chiral</a:t>
            </a:r>
            <a:r>
              <a:rPr lang="hu-HU" dirty="0"/>
              <a:t> </a:t>
            </a:r>
            <a:r>
              <a:rPr lang="hu-HU" dirty="0" err="1"/>
              <a:t>symmetry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246" y="1095515"/>
            <a:ext cx="8350369" cy="492572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/>
              <a:t>λ(m</a:t>
            </a:r>
            <a:r>
              <a:rPr lang="en-US" baseline="-25000"/>
              <a:t>T</a:t>
            </a:r>
            <a:r>
              <a:rPr lang="en-US"/>
              <a:t>): core/(core+halo) fraction, may be connected to chiral restoration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/>
              <a:t>Decreased η’ mass → η’ enhancement → halo enhancement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/>
              <a:t>Kinematics: η’ decay pions will have low m</a:t>
            </a:r>
            <a:r>
              <a:rPr lang="en-US" baseline="-25000"/>
              <a:t>T</a:t>
            </a:r>
            <a:r>
              <a:rPr lang="en-US"/>
              <a:t> → decreased λ(m</a:t>
            </a:r>
            <a:r>
              <a:rPr lang="en-US" baseline="-25000"/>
              <a:t>T</a:t>
            </a:r>
            <a:r>
              <a:rPr lang="en-US"/>
              <a:t>) at low m</a:t>
            </a:r>
            <a:r>
              <a:rPr lang="en-US" baseline="-25000"/>
              <a:t>T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/>
              <a:t>Compatibility with unmodified in-medium η’ mass?</a:t>
            </a:r>
            <a:r>
              <a:rPr lang="en-US" sz="1400"/>
              <a:t/>
            </a:r>
            <a:br>
              <a:rPr lang="en-US" sz="1400"/>
            </a:br>
            <a:r>
              <a:rPr lang="en-US" sz="1100"/>
              <a:t>Kapusta, Kharzeev, McLerran, Phys.Rev. D53 (1996) 5028, hep-ph/9507343</a:t>
            </a:r>
            <a:br>
              <a:rPr lang="en-US" sz="1100"/>
            </a:br>
            <a:r>
              <a:rPr lang="en-US" sz="1100"/>
              <a:t>Vance, Csörgő, Kharzeev, Phys.Rev.Lett. 81 (1998) 2205, nucl-th/9802074</a:t>
            </a:r>
            <a:br>
              <a:rPr lang="en-US" sz="1100"/>
            </a:br>
            <a:r>
              <a:rPr lang="en-US" sz="1100"/>
              <a:t>Csörgő, Vértesi, Sziklai, Phys.Rev.Lett. 105 (2010) 182301, arXiv:0912.5526</a:t>
            </a:r>
            <a:endParaRPr lang="en-US" sz="120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EA69DA5D-1512-4374-A371-C5901F449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815488"/>
            <a:ext cx="9144000" cy="3314615"/>
          </a:xfrm>
          <a:prstGeom prst="rect">
            <a:avLst/>
          </a:prstGeom>
        </p:spPr>
      </p:pic>
      <p:sp>
        <p:nvSpPr>
          <p:cNvPr id="11" name="Dátum helye 10">
            <a:extLst>
              <a:ext uri="{FF2B5EF4-FFF2-40B4-BE49-F238E27FC236}">
                <a16:creationId xmlns:a16="http://schemas.microsoft.com/office/drawing/2014/main" id="{825F2A67-26FE-4418-8B14-6378C537C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12" name="Élőláb helye 11">
            <a:extLst>
              <a:ext uri="{FF2B5EF4-FFF2-40B4-BE49-F238E27FC236}">
                <a16:creationId xmlns:a16="http://schemas.microsoft.com/office/drawing/2014/main" id="{C1699913-0D33-4143-9C58-288514929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089CF319-5218-47EC-AD4C-A0DACF1FF41B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BES RESULTS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0D4CA6F-1EA2-4964-95EB-515073431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53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29079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Lévy</a:t>
            </a:r>
            <a:r>
              <a:rPr lang="en-US" dirty="0"/>
              <a:t> exponent from 15 to 200 GeV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err="1"/>
                  <a:t>Lévy</a:t>
                </a:r>
                <a:r>
                  <a:rPr lang="en-US" dirty="0"/>
                  <a:t> exponent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still far from conjectured limit, interesting trends in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dirty="0"/>
              </a:p>
              <a:p>
                <a:r>
                  <a:rPr lang="en-US" dirty="0"/>
                  <a:t>Very much </a:t>
                </a:r>
                <a:r>
                  <a:rPr lang="en-US" dirty="0" err="1"/>
                  <a:t>mT</a:t>
                </a:r>
                <a:r>
                  <a:rPr lang="en-US" dirty="0"/>
                  <a:t> bin width </a:t>
                </a:r>
                <a:r>
                  <a:rPr lang="en-US" dirty="0" err="1"/>
                  <a:t>dependenting</a:t>
                </a:r>
                <a:r>
                  <a:rPr lang="en-US" dirty="0"/>
                  <a:t>, wait for final results…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7" t="-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22" y="2442293"/>
            <a:ext cx="4451638" cy="325420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316" y="2444095"/>
            <a:ext cx="4535751" cy="3256557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CBEC5F06-188D-4552-BFCF-3EA50C02FA2E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BES RESULTS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HBT</a:t>
            </a:r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0D4987F5-8C2A-4104-95D5-2FEE8E5E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54</a:t>
            </a:fld>
            <a:r>
              <a:rPr lang="en-US" sz="1000" dirty="0"/>
              <a:t>/56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1632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Summary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246" y="1155337"/>
            <a:ext cx="8410754" cy="2660654"/>
          </a:xfrm>
        </p:spPr>
        <p:txBody>
          <a:bodyPr>
            <a:normAutofit/>
          </a:bodyPr>
          <a:lstStyle/>
          <a:p>
            <a:r>
              <a:rPr lang="en-US" dirty="0"/>
              <a:t>Clear consensus on a list of QGP signs</a:t>
            </a:r>
          </a:p>
          <a:p>
            <a:r>
              <a:rPr lang="en-US" dirty="0"/>
              <a:t>Some appear also at low energies, for small systems</a:t>
            </a:r>
            <a:r>
              <a:rPr lang="hu-HU" dirty="0"/>
              <a:t>, no </a:t>
            </a:r>
            <a:r>
              <a:rPr lang="hu-HU" dirty="0" err="1"/>
              <a:t>consensus</a:t>
            </a:r>
            <a:r>
              <a:rPr lang="hu-HU" dirty="0"/>
              <a:t> </a:t>
            </a:r>
            <a:r>
              <a:rPr lang="hu-HU" dirty="0" err="1"/>
              <a:t>yet</a:t>
            </a:r>
            <a:endParaRPr lang="en-US" dirty="0"/>
          </a:p>
          <a:p>
            <a:r>
              <a:rPr lang="hu-HU" dirty="0" err="1"/>
              <a:t>Beam</a:t>
            </a:r>
            <a:r>
              <a:rPr lang="hu-HU" dirty="0"/>
              <a:t> </a:t>
            </a:r>
            <a:r>
              <a:rPr lang="hu-HU" dirty="0" err="1"/>
              <a:t>Energy</a:t>
            </a:r>
            <a:r>
              <a:rPr lang="hu-HU" dirty="0"/>
              <a:t> </a:t>
            </a:r>
            <a:r>
              <a:rPr lang="hu-HU" dirty="0" err="1"/>
              <a:t>Scan</a:t>
            </a:r>
            <a:r>
              <a:rPr lang="hu-HU" dirty="0"/>
              <a:t> </a:t>
            </a:r>
            <a:r>
              <a:rPr lang="hu-HU" dirty="0" err="1"/>
              <a:t>Phase</a:t>
            </a:r>
            <a:r>
              <a:rPr lang="hu-HU" dirty="0"/>
              <a:t> II </a:t>
            </a:r>
            <a:r>
              <a:rPr lang="hu-HU" dirty="0" err="1"/>
              <a:t>starts</a:t>
            </a:r>
            <a:r>
              <a:rPr lang="hu-HU" dirty="0"/>
              <a:t> </a:t>
            </a:r>
            <a:r>
              <a:rPr lang="hu-HU" dirty="0" err="1"/>
              <a:t>now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RHIC</a:t>
            </a:r>
            <a:endParaRPr lang="en-US" dirty="0"/>
          </a:p>
          <a:p>
            <a:r>
              <a:rPr lang="en-US" dirty="0"/>
              <a:t>Strong efforts and plans</a:t>
            </a:r>
            <a:r>
              <a:rPr lang="hu-HU" dirty="0"/>
              <a:t> </a:t>
            </a:r>
            <a:r>
              <a:rPr lang="hu-HU" dirty="0" err="1"/>
              <a:t>also</a:t>
            </a:r>
            <a:r>
              <a:rPr lang="en-US" dirty="0"/>
              <a:t> at SPS, NICA, FAIR, J-PARC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Dátum helye 7">
            <a:extLst>
              <a:ext uri="{FF2B5EF4-FFF2-40B4-BE49-F238E27FC236}">
                <a16:creationId xmlns:a16="http://schemas.microsoft.com/office/drawing/2014/main" id="{E548450F-5595-407F-A842-941E6D712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25792573-C31D-4542-9CA7-792C878F0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0A4F28F-CED8-46DB-A800-621D88571AB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0701" y="3212172"/>
            <a:ext cx="2861902" cy="2802792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033E7E5C-0AEC-4FFC-8567-C1AB38DFDA14}"/>
              </a:ext>
            </a:extLst>
          </p:cNvPr>
          <p:cNvGrpSpPr/>
          <p:nvPr/>
        </p:nvGrpSpPr>
        <p:grpSpPr>
          <a:xfrm>
            <a:off x="4932611" y="3212173"/>
            <a:ext cx="3007513" cy="2602032"/>
            <a:chOff x="4544423" y="3160414"/>
            <a:chExt cx="3007513" cy="2602032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D40E010A-A89A-40CA-B761-D2DF3C1EE3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4423" y="3160414"/>
              <a:ext cx="3007513" cy="2602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2" name="TextBox 1">
              <a:extLst>
                <a:ext uri="{FF2B5EF4-FFF2-40B4-BE49-F238E27FC236}">
                  <a16:creationId xmlns:a16="http://schemas.microsoft.com/office/drawing/2014/main" id="{3D5F646B-CFD4-403C-AAF6-8B08126C0DBB}"/>
                </a:ext>
              </a:extLst>
            </p:cNvPr>
            <p:cNvSpPr txBox="1"/>
            <p:nvPr/>
          </p:nvSpPr>
          <p:spPr>
            <a:xfrm>
              <a:off x="5643901" y="4071907"/>
              <a:ext cx="4042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SPS</a:t>
              </a:r>
            </a:p>
          </p:txBody>
        </p:sp>
        <p:sp>
          <p:nvSpPr>
            <p:cNvPr id="13" name="TextBox 1">
              <a:extLst>
                <a:ext uri="{FF2B5EF4-FFF2-40B4-BE49-F238E27FC236}">
                  <a16:creationId xmlns:a16="http://schemas.microsoft.com/office/drawing/2014/main" id="{2C73FE80-9F9B-4640-9D0A-E168DFC0C640}"/>
                </a:ext>
              </a:extLst>
            </p:cNvPr>
            <p:cNvSpPr txBox="1"/>
            <p:nvPr/>
          </p:nvSpPr>
          <p:spPr>
            <a:xfrm>
              <a:off x="6207966" y="4461430"/>
              <a:ext cx="7922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FFFF00"/>
                  </a:solidFill>
                </a:rPr>
                <a:t>J-PARC HI</a:t>
              </a:r>
            </a:p>
          </p:txBody>
        </p:sp>
      </p:grpSp>
      <p:sp>
        <p:nvSpPr>
          <p:cNvPr id="14" name="Téglalap 13">
            <a:extLst>
              <a:ext uri="{FF2B5EF4-FFF2-40B4-BE49-F238E27FC236}">
                <a16:creationId xmlns:a16="http://schemas.microsoft.com/office/drawing/2014/main" id="{879080E9-805A-4BB3-9F76-C802F92DD06D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BES RESULTS      LÉVY HBT</a:t>
            </a: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DB15214-68FA-4C36-B1DE-EF720F138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55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94545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249" y="3881295"/>
            <a:ext cx="3679218" cy="1892757"/>
          </a:xfrm>
          <a:prstGeom prst="rect">
            <a:avLst/>
          </a:prstGeom>
        </p:spPr>
      </p:pic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1443490" y="2412148"/>
            <a:ext cx="6571343" cy="50357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Thank you for your attention</a:t>
            </a:r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>
          <a:xfrm>
            <a:off x="1443491" y="2881227"/>
            <a:ext cx="6571341" cy="1371600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If you are interested in these subjects, come to our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Zimányi School 201</a:t>
            </a:r>
            <a:r>
              <a:rPr lang="hu-HU" dirty="0"/>
              <a:t>9</a:t>
            </a:r>
            <a:endParaRPr lang="en-US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December </a:t>
            </a:r>
            <a:r>
              <a:rPr lang="hu-HU" dirty="0"/>
              <a:t>2</a:t>
            </a:r>
            <a:r>
              <a:rPr lang="en-US" dirty="0"/>
              <a:t>-</a:t>
            </a:r>
            <a:r>
              <a:rPr lang="hu-HU" dirty="0"/>
              <a:t>6</a:t>
            </a:r>
            <a:r>
              <a:rPr lang="en-US" dirty="0"/>
              <a:t>., Budapest, Hungary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195632" y="5765507"/>
            <a:ext cx="3067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1"/>
                </a:solidFill>
                <a:hlinkClick r:id="rId3"/>
              </a:rPr>
              <a:t>http://zimanyischool.kfki.hu/19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721D8630-E0F2-4FB0-99D8-650589500B7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4896" y="85461"/>
            <a:ext cx="2352944" cy="2304346"/>
          </a:xfrm>
          <a:prstGeom prst="rect">
            <a:avLst/>
          </a:prstGeom>
        </p:spPr>
      </p:pic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1A8D0D18-5F9E-4E81-A7B2-3DBF917784FF}"/>
              </a:ext>
            </a:extLst>
          </p:cNvPr>
          <p:cNvGrpSpPr/>
          <p:nvPr/>
        </p:nvGrpSpPr>
        <p:grpSpPr>
          <a:xfrm>
            <a:off x="5046453" y="85461"/>
            <a:ext cx="2453724" cy="2182482"/>
            <a:chOff x="4544423" y="3160414"/>
            <a:chExt cx="3007513" cy="2602032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31D15DEE-A281-4609-B2B4-38DBCC329E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4423" y="3160414"/>
              <a:ext cx="3007513" cy="2602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2" name="TextBox 1">
              <a:extLst>
                <a:ext uri="{FF2B5EF4-FFF2-40B4-BE49-F238E27FC236}">
                  <a16:creationId xmlns:a16="http://schemas.microsoft.com/office/drawing/2014/main" id="{7A411780-31CD-40F6-93CE-80BE43879420}"/>
                </a:ext>
              </a:extLst>
            </p:cNvPr>
            <p:cNvSpPr txBox="1"/>
            <p:nvPr/>
          </p:nvSpPr>
          <p:spPr>
            <a:xfrm>
              <a:off x="5643901" y="4071906"/>
              <a:ext cx="452296" cy="293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rgbClr val="FFFF00"/>
                  </a:solidFill>
                </a:rPr>
                <a:t>SPS</a:t>
              </a:r>
            </a:p>
          </p:txBody>
        </p:sp>
        <p:sp>
          <p:nvSpPr>
            <p:cNvPr id="13" name="TextBox 1">
              <a:extLst>
                <a:ext uri="{FF2B5EF4-FFF2-40B4-BE49-F238E27FC236}">
                  <a16:creationId xmlns:a16="http://schemas.microsoft.com/office/drawing/2014/main" id="{EF463C81-9756-41A4-A49D-34B995D8B902}"/>
                </a:ext>
              </a:extLst>
            </p:cNvPr>
            <p:cNvSpPr txBox="1"/>
            <p:nvPr/>
          </p:nvSpPr>
          <p:spPr>
            <a:xfrm>
              <a:off x="6207966" y="4461430"/>
              <a:ext cx="772556" cy="256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dirty="0">
                  <a:solidFill>
                    <a:srgbClr val="FFFF00"/>
                  </a:solidFill>
                </a:rPr>
                <a:t>J-PARC HI</a:t>
              </a:r>
              <a:endParaRPr lang="en-US" sz="8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4" name="Téglalap 13">
            <a:extLst>
              <a:ext uri="{FF2B5EF4-FFF2-40B4-BE49-F238E27FC236}">
                <a16:creationId xmlns:a16="http://schemas.microsoft.com/office/drawing/2014/main" id="{4CBF5603-ACA8-4033-BC3D-16ED81BC2563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4EA00C21-92AB-4696-B984-FB6ECBF09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noProof="0" smtClean="0"/>
              <a:t>56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08414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1443490" y="2412148"/>
            <a:ext cx="6571343" cy="503578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Backup </a:t>
            </a:r>
            <a:r>
              <a:rPr lang="hu-HU" dirty="0" err="1"/>
              <a:t>slides</a:t>
            </a:r>
            <a:endParaRPr lang="en-US" dirty="0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4CBF5603-ACA8-4033-BC3D-16ED81BC2563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A5745F9B-80B9-4C1B-97D7-3B9D08DB9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noProof="0" smtClean="0"/>
              <a:t>57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80165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Timeline of a heavy ion collision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15994" y="1230100"/>
            <a:ext cx="3381553" cy="2229094"/>
          </a:xfrm>
        </p:spPr>
        <p:txBody>
          <a:bodyPr>
            <a:normAutofit fontScale="92500"/>
          </a:bodyPr>
          <a:lstStyle/>
          <a:p>
            <a:r>
              <a:rPr lang="en-US" dirty="0"/>
              <a:t>Pre-thermalization stage: </a:t>
            </a:r>
            <a:br>
              <a:rPr lang="en-US" dirty="0"/>
            </a:br>
            <a:r>
              <a:rPr lang="en-US" dirty="0"/>
              <a:t>~1 </a:t>
            </a:r>
            <a:r>
              <a:rPr lang="en-US" dirty="0" err="1"/>
              <a:t>fm</a:t>
            </a:r>
            <a:r>
              <a:rPr lang="en-US" dirty="0"/>
              <a:t>/c</a:t>
            </a:r>
          </a:p>
          <a:p>
            <a:r>
              <a:rPr lang="en-US" dirty="0"/>
              <a:t>Quark-hadron transition: </a:t>
            </a:r>
            <a:r>
              <a:rPr lang="hu-HU" dirty="0"/>
              <a:t/>
            </a:r>
            <a:br>
              <a:rPr lang="hu-HU" dirty="0"/>
            </a:br>
            <a:r>
              <a:rPr lang="en-US" dirty="0"/>
              <a:t>~7-10 </a:t>
            </a:r>
            <a:r>
              <a:rPr lang="en-US" dirty="0" err="1"/>
              <a:t>fm</a:t>
            </a:r>
            <a:r>
              <a:rPr lang="en-US" dirty="0"/>
              <a:t>/c</a:t>
            </a:r>
          </a:p>
          <a:p>
            <a:r>
              <a:rPr lang="en-US" dirty="0"/>
              <a:t>Chemical</a:t>
            </a:r>
            <a:r>
              <a:rPr lang="hu-HU" dirty="0"/>
              <a:t> </a:t>
            </a:r>
            <a:r>
              <a:rPr lang="en-US" dirty="0"/>
              <a:t>+</a:t>
            </a:r>
            <a:r>
              <a:rPr lang="hu-HU" dirty="0"/>
              <a:t> </a:t>
            </a:r>
            <a:r>
              <a:rPr lang="en-US" dirty="0"/>
              <a:t>kinetic freeze-out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1" y="3372929"/>
            <a:ext cx="3992817" cy="2639684"/>
          </a:xfrm>
          <a:prstGeom prst="rect">
            <a:avLst/>
          </a:prstGeom>
        </p:spPr>
      </p:pic>
      <p:pic>
        <p:nvPicPr>
          <p:cNvPr id="12" name="test_lav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5058" y="1230099"/>
            <a:ext cx="4958556" cy="4782513"/>
          </a:xfrm>
          <a:prstGeom prst="rect">
            <a:avLst/>
          </a:prstGeom>
        </p:spPr>
      </p:pic>
      <p:sp>
        <p:nvSpPr>
          <p:cNvPr id="7" name="Dátum helye 6">
            <a:extLst>
              <a:ext uri="{FF2B5EF4-FFF2-40B4-BE49-F238E27FC236}">
                <a16:creationId xmlns:a16="http://schemas.microsoft.com/office/drawing/2014/main" id="{45E02454-4324-4685-938A-CDFF60EA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10" name="Élőláb helye 9">
            <a:extLst>
              <a:ext uri="{FF2B5EF4-FFF2-40B4-BE49-F238E27FC236}">
                <a16:creationId xmlns:a16="http://schemas.microsoft.com/office/drawing/2014/main" id="{7E972636-2C91-4313-A8AD-F31EDEEA9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521F6662-D1CA-4358-8A4A-C95A328F2F1F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7548385-7086-4CE1-AFDE-2F4D2B393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58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35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Control</a:t>
            </a:r>
            <a:r>
              <a:rPr lang="hu-HU" dirty="0"/>
              <a:t> </a:t>
            </a:r>
            <a:r>
              <a:rPr lang="hu-HU" dirty="0" err="1"/>
              <a:t>experiment</a:t>
            </a:r>
            <a:r>
              <a:rPr lang="hu-HU" dirty="0"/>
              <a:t>: </a:t>
            </a:r>
            <a:r>
              <a:rPr lang="hu-HU" dirty="0" err="1"/>
              <a:t>d+Au</a:t>
            </a:r>
            <a:r>
              <a:rPr lang="hu-HU" dirty="0"/>
              <a:t> </a:t>
            </a:r>
            <a:r>
              <a:rPr lang="hu-HU" dirty="0" err="1"/>
              <a:t>collisions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Suppression in Au+Au collisions: 1</a:t>
            </a:r>
            <a:r>
              <a:rPr lang="en-US" baseline="30000"/>
              <a:t>st</a:t>
            </a:r>
            <a:r>
              <a:rPr lang="en-US"/>
              <a:t> milestone</a:t>
            </a:r>
          </a:p>
          <a:p>
            <a:r>
              <a:rPr lang="en-US"/>
              <a:t>Lack of suppression in d+Au: 2</a:t>
            </a:r>
            <a:r>
              <a:rPr lang="en-US" baseline="30000"/>
              <a:t>nd</a:t>
            </a:r>
            <a:r>
              <a:rPr lang="en-US"/>
              <a:t> milestone</a:t>
            </a:r>
          </a:p>
          <a:p>
            <a:r>
              <a:rPr lang="en-US"/>
              <a:t>Two PRL covers</a:t>
            </a: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/>
          </p:nvPr>
        </p:nvGraphicFramePr>
        <p:xfrm>
          <a:off x="5435358" y="2318138"/>
          <a:ext cx="3600450" cy="337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Bitkép" r:id="rId3" imgW="3000000" imgH="2809524" progId="PBrush">
                  <p:embed/>
                </p:oleObj>
              </mc:Choice>
              <mc:Fallback>
                <p:oleObj name="Bitkép" r:id="rId3" imgW="3000000" imgH="2809524" progId="PBrush">
                  <p:embed/>
                  <p:pic>
                    <p:nvPicPr>
                      <p:cNvPr id="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358" y="2318138"/>
                        <a:ext cx="3600450" cy="337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5452607" y="5714910"/>
            <a:ext cx="35832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/>
              <a:t>Zajc, Riordan, Scientific American</a:t>
            </a: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125083" y="2729804"/>
            <a:ext cx="4032250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/>
              <a:t>Au+Au</a:t>
            </a:r>
          </a:p>
        </p:txBody>
      </p:sp>
      <p:sp>
        <p:nvSpPr>
          <p:cNvPr id="58" name="Text Box 30"/>
          <p:cNvSpPr txBox="1">
            <a:spLocks noChangeArrowheads="1"/>
          </p:cNvSpPr>
          <p:nvPr/>
        </p:nvSpPr>
        <p:spPr bwMode="auto">
          <a:xfrm>
            <a:off x="148895" y="4635081"/>
            <a:ext cx="4032250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/>
              <a:t>d+Au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317" y="2892772"/>
            <a:ext cx="4263541" cy="3159724"/>
          </a:xfrm>
          <a:prstGeom prst="rect">
            <a:avLst/>
          </a:prstGeom>
        </p:spPr>
      </p:pic>
      <p:sp>
        <p:nvSpPr>
          <p:cNvPr id="10" name="Dátum helye 9">
            <a:extLst>
              <a:ext uri="{FF2B5EF4-FFF2-40B4-BE49-F238E27FC236}">
                <a16:creationId xmlns:a16="http://schemas.microsoft.com/office/drawing/2014/main" id="{24C1133E-EABD-4286-9ACD-8BAC28348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48060534-925A-419E-8B1E-C93134C4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CFBADE46-FCB8-4057-B88A-0DAA81FF9A9E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8D7001D-A081-41D9-82B8-966661A1E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59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48718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0" name="Egyenes összekötő 189"/>
          <p:cNvCxnSpPr/>
          <p:nvPr/>
        </p:nvCxnSpPr>
        <p:spPr>
          <a:xfrm>
            <a:off x="1852349" y="1659664"/>
            <a:ext cx="4183719" cy="41701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evolution of a heavy ion collision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1871" y="2007707"/>
            <a:ext cx="4615539" cy="4083053"/>
          </a:xfrm>
        </p:spPr>
        <p:txBody>
          <a:bodyPr>
            <a:normAutofit/>
          </a:bodyPr>
          <a:lstStyle/>
          <a:p>
            <a:r>
              <a:rPr lang="en-US" dirty="0"/>
              <a:t>Initial stage:</a:t>
            </a:r>
          </a:p>
          <a:p>
            <a:pPr lvl="1"/>
            <a:r>
              <a:rPr lang="en-US" dirty="0"/>
              <a:t>Hard scattering</a:t>
            </a:r>
          </a:p>
          <a:p>
            <a:pPr lvl="1"/>
            <a:r>
              <a:rPr lang="en-US" dirty="0"/>
              <a:t>Jet formation</a:t>
            </a:r>
          </a:p>
          <a:p>
            <a:r>
              <a:rPr lang="en-US" dirty="0"/>
              <a:t>Leptons, photons:</a:t>
            </a:r>
          </a:p>
          <a:p>
            <a:pPr lvl="1"/>
            <a:r>
              <a:rPr lang="en-US" dirty="0"/>
              <a:t>”shine through”</a:t>
            </a:r>
          </a:p>
          <a:p>
            <a:r>
              <a:rPr lang="en-US" dirty="0"/>
              <a:t>Hadrons:</a:t>
            </a:r>
          </a:p>
          <a:p>
            <a:pPr lvl="1"/>
            <a:r>
              <a:rPr lang="en-US" dirty="0"/>
              <a:t>Dissociation and coalescence</a:t>
            </a:r>
          </a:p>
          <a:p>
            <a:pPr lvl="1"/>
            <a:r>
              <a:rPr lang="hu-HU" dirty="0"/>
              <a:t>”</a:t>
            </a:r>
            <a:r>
              <a:rPr lang="en-US" dirty="0"/>
              <a:t>Final” hadrons created at freeze-out</a:t>
            </a:r>
            <a:endParaRPr lang="hu-HU" dirty="0"/>
          </a:p>
          <a:p>
            <a:r>
              <a:rPr lang="hu-HU" dirty="0" err="1"/>
              <a:t>How</a:t>
            </a:r>
            <a:r>
              <a:rPr lang="hu-HU" dirty="0"/>
              <a:t> </a:t>
            </a:r>
            <a:r>
              <a:rPr lang="hu-HU" dirty="0" err="1"/>
              <a:t>do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know</a:t>
            </a:r>
            <a:r>
              <a:rPr lang="hu-HU" dirty="0"/>
              <a:t> </a:t>
            </a:r>
            <a:r>
              <a:rPr lang="hu-HU" dirty="0" err="1"/>
              <a:t>if</a:t>
            </a:r>
            <a:r>
              <a:rPr lang="hu-HU" dirty="0"/>
              <a:t> sQGP </a:t>
            </a:r>
            <a:br>
              <a:rPr lang="hu-HU" dirty="0"/>
            </a:br>
            <a:r>
              <a:rPr lang="hu-HU" dirty="0" err="1"/>
              <a:t>was</a:t>
            </a:r>
            <a:r>
              <a:rPr lang="hu-HU" dirty="0"/>
              <a:t> </a:t>
            </a:r>
            <a:r>
              <a:rPr lang="hu-HU" dirty="0" err="1"/>
              <a:t>there</a:t>
            </a:r>
            <a:r>
              <a:rPr lang="hu-HU" dirty="0"/>
              <a:t>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not</a:t>
            </a:r>
            <a:r>
              <a:rPr lang="hu-HU" dirty="0"/>
              <a:t>?</a:t>
            </a:r>
            <a:endParaRPr lang="en-US" dirty="0"/>
          </a:p>
        </p:txBody>
      </p:sp>
      <p:grpSp>
        <p:nvGrpSpPr>
          <p:cNvPr id="194" name="Csoportba foglalás 193"/>
          <p:cNvGrpSpPr/>
          <p:nvPr/>
        </p:nvGrpSpPr>
        <p:grpSpPr>
          <a:xfrm>
            <a:off x="1824990" y="1230856"/>
            <a:ext cx="7242464" cy="4997810"/>
            <a:chOff x="1824990" y="1230856"/>
            <a:chExt cx="7242464" cy="4997810"/>
          </a:xfrm>
        </p:grpSpPr>
        <p:cxnSp>
          <p:nvCxnSpPr>
            <p:cNvPr id="96" name="Egyenes összekötő nyíllal 95"/>
            <p:cNvCxnSpPr/>
            <p:nvPr/>
          </p:nvCxnSpPr>
          <p:spPr>
            <a:xfrm flipV="1">
              <a:off x="5425440" y="1296118"/>
              <a:ext cx="0" cy="49325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Egyenes összekötő nyíllal 96"/>
            <p:cNvCxnSpPr/>
            <p:nvPr/>
          </p:nvCxnSpPr>
          <p:spPr>
            <a:xfrm>
              <a:off x="1852350" y="5227300"/>
              <a:ext cx="718958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Szabadkézi sokszög 34"/>
            <p:cNvSpPr/>
            <p:nvPr/>
          </p:nvSpPr>
          <p:spPr>
            <a:xfrm>
              <a:off x="1825040" y="1327941"/>
              <a:ext cx="3616449" cy="1667111"/>
            </a:xfrm>
            <a:custGeom>
              <a:avLst/>
              <a:gdLst>
                <a:gd name="connsiteX0" fmla="*/ 0 w 3400425"/>
                <a:gd name="connsiteY0" fmla="*/ 0 h 1514475"/>
                <a:gd name="connsiteX1" fmla="*/ 523875 w 3400425"/>
                <a:gd name="connsiteY1" fmla="*/ 457200 h 1514475"/>
                <a:gd name="connsiteX2" fmla="*/ 1238250 w 3400425"/>
                <a:gd name="connsiteY2" fmla="*/ 952500 h 1514475"/>
                <a:gd name="connsiteX3" fmla="*/ 1971675 w 3400425"/>
                <a:gd name="connsiteY3" fmla="*/ 1295400 h 1514475"/>
                <a:gd name="connsiteX4" fmla="*/ 2686050 w 3400425"/>
                <a:gd name="connsiteY4" fmla="*/ 1457325 h 1514475"/>
                <a:gd name="connsiteX5" fmla="*/ 3400425 w 3400425"/>
                <a:gd name="connsiteY5" fmla="*/ 1514475 h 151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00425" h="1514475">
                  <a:moveTo>
                    <a:pt x="0" y="0"/>
                  </a:moveTo>
                  <a:cubicBezTo>
                    <a:pt x="158750" y="149225"/>
                    <a:pt x="317500" y="298450"/>
                    <a:pt x="523875" y="457200"/>
                  </a:cubicBezTo>
                  <a:cubicBezTo>
                    <a:pt x="730250" y="615950"/>
                    <a:pt x="996950" y="812800"/>
                    <a:pt x="1238250" y="952500"/>
                  </a:cubicBezTo>
                  <a:cubicBezTo>
                    <a:pt x="1479550" y="1092200"/>
                    <a:pt x="1730375" y="1211263"/>
                    <a:pt x="1971675" y="1295400"/>
                  </a:cubicBezTo>
                  <a:cubicBezTo>
                    <a:pt x="2212975" y="1379538"/>
                    <a:pt x="2447925" y="1420813"/>
                    <a:pt x="2686050" y="1457325"/>
                  </a:cubicBezTo>
                  <a:cubicBezTo>
                    <a:pt x="2924175" y="1493837"/>
                    <a:pt x="3162300" y="1504156"/>
                    <a:pt x="3400425" y="1514475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1"/>
            </a:p>
          </p:txBody>
        </p:sp>
        <p:sp>
          <p:nvSpPr>
            <p:cNvPr id="99" name="Szabadkézi sokszög 40"/>
            <p:cNvSpPr/>
            <p:nvPr/>
          </p:nvSpPr>
          <p:spPr>
            <a:xfrm>
              <a:off x="1824990" y="1554892"/>
              <a:ext cx="3600450" cy="3114675"/>
            </a:xfrm>
            <a:custGeom>
              <a:avLst/>
              <a:gdLst>
                <a:gd name="connsiteX0" fmla="*/ 0 w 3600450"/>
                <a:gd name="connsiteY0" fmla="*/ 0 h 3114675"/>
                <a:gd name="connsiteX1" fmla="*/ 733425 w 3600450"/>
                <a:gd name="connsiteY1" fmla="*/ 742950 h 3114675"/>
                <a:gd name="connsiteX2" fmla="*/ 1447800 w 3600450"/>
                <a:gd name="connsiteY2" fmla="*/ 1438275 h 3114675"/>
                <a:gd name="connsiteX3" fmla="*/ 2171700 w 3600450"/>
                <a:gd name="connsiteY3" fmla="*/ 2162175 h 3114675"/>
                <a:gd name="connsiteX4" fmla="*/ 2857500 w 3600450"/>
                <a:gd name="connsiteY4" fmla="*/ 2752725 h 3114675"/>
                <a:gd name="connsiteX5" fmla="*/ 3343275 w 3600450"/>
                <a:gd name="connsiteY5" fmla="*/ 3048000 h 3114675"/>
                <a:gd name="connsiteX6" fmla="*/ 3600450 w 3600450"/>
                <a:gd name="connsiteY6" fmla="*/ 3114675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3114675">
                  <a:moveTo>
                    <a:pt x="0" y="0"/>
                  </a:moveTo>
                  <a:lnTo>
                    <a:pt x="733425" y="742950"/>
                  </a:lnTo>
                  <a:cubicBezTo>
                    <a:pt x="974725" y="982663"/>
                    <a:pt x="1208088" y="1201738"/>
                    <a:pt x="1447800" y="1438275"/>
                  </a:cubicBezTo>
                  <a:cubicBezTo>
                    <a:pt x="1687512" y="1674812"/>
                    <a:pt x="1936750" y="1943100"/>
                    <a:pt x="2171700" y="2162175"/>
                  </a:cubicBezTo>
                  <a:cubicBezTo>
                    <a:pt x="2406650" y="2381250"/>
                    <a:pt x="2662238" y="2605088"/>
                    <a:pt x="2857500" y="2752725"/>
                  </a:cubicBezTo>
                  <a:cubicBezTo>
                    <a:pt x="3052762" y="2900362"/>
                    <a:pt x="3219450" y="2987675"/>
                    <a:pt x="3343275" y="3048000"/>
                  </a:cubicBezTo>
                  <a:cubicBezTo>
                    <a:pt x="3467100" y="3108325"/>
                    <a:pt x="3533775" y="3111500"/>
                    <a:pt x="3600450" y="3114675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1"/>
            </a:p>
          </p:txBody>
        </p:sp>
        <p:sp>
          <p:nvSpPr>
            <p:cNvPr id="100" name="Szabadkézi sokszög 41"/>
            <p:cNvSpPr/>
            <p:nvPr/>
          </p:nvSpPr>
          <p:spPr>
            <a:xfrm>
              <a:off x="1825040" y="1230856"/>
              <a:ext cx="3616449" cy="1523095"/>
            </a:xfrm>
            <a:custGeom>
              <a:avLst/>
              <a:gdLst>
                <a:gd name="connsiteX0" fmla="*/ 0 w 3400425"/>
                <a:gd name="connsiteY0" fmla="*/ 0 h 1514475"/>
                <a:gd name="connsiteX1" fmla="*/ 523875 w 3400425"/>
                <a:gd name="connsiteY1" fmla="*/ 457200 h 1514475"/>
                <a:gd name="connsiteX2" fmla="*/ 1238250 w 3400425"/>
                <a:gd name="connsiteY2" fmla="*/ 952500 h 1514475"/>
                <a:gd name="connsiteX3" fmla="*/ 1971675 w 3400425"/>
                <a:gd name="connsiteY3" fmla="*/ 1295400 h 1514475"/>
                <a:gd name="connsiteX4" fmla="*/ 2686050 w 3400425"/>
                <a:gd name="connsiteY4" fmla="*/ 1457325 h 1514475"/>
                <a:gd name="connsiteX5" fmla="*/ 3400425 w 3400425"/>
                <a:gd name="connsiteY5" fmla="*/ 1514475 h 151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00425" h="1514475">
                  <a:moveTo>
                    <a:pt x="0" y="0"/>
                  </a:moveTo>
                  <a:cubicBezTo>
                    <a:pt x="158750" y="149225"/>
                    <a:pt x="317500" y="298450"/>
                    <a:pt x="523875" y="457200"/>
                  </a:cubicBezTo>
                  <a:cubicBezTo>
                    <a:pt x="730250" y="615950"/>
                    <a:pt x="996950" y="812800"/>
                    <a:pt x="1238250" y="952500"/>
                  </a:cubicBezTo>
                  <a:cubicBezTo>
                    <a:pt x="1479550" y="1092200"/>
                    <a:pt x="1730375" y="1211263"/>
                    <a:pt x="1971675" y="1295400"/>
                  </a:cubicBezTo>
                  <a:cubicBezTo>
                    <a:pt x="2212975" y="1379538"/>
                    <a:pt x="2447925" y="1420813"/>
                    <a:pt x="2686050" y="1457325"/>
                  </a:cubicBezTo>
                  <a:cubicBezTo>
                    <a:pt x="2924175" y="1493837"/>
                    <a:pt x="3162300" y="1504156"/>
                    <a:pt x="3400425" y="1514475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1"/>
            </a:p>
          </p:txBody>
        </p:sp>
        <p:sp>
          <p:nvSpPr>
            <p:cNvPr id="101" name="Téglalap 100"/>
            <p:cNvSpPr/>
            <p:nvPr/>
          </p:nvSpPr>
          <p:spPr>
            <a:xfrm>
              <a:off x="4344469" y="3316394"/>
              <a:ext cx="2337736" cy="8135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>
                  <a:gd name="adj" fmla="val 20767612"/>
                </a:avLst>
              </a:prstTxWarp>
              <a:spAutoFit/>
            </a:bodyPr>
            <a:lstStyle/>
            <a:p>
              <a:pPr algn="ctr"/>
              <a:r>
                <a:rPr lang="en-US" sz="6000" b="1" noProof="1">
                  <a:ln w="17780" cmpd="sng">
                    <a:solidFill>
                      <a:schemeClr val="accent1">
                        <a:tint val="3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63000"/>
                          <a:sat val="105000"/>
                        </a:schemeClr>
                      </a:gs>
                      <a:gs pos="90000">
                        <a:schemeClr val="accent1">
                          <a:shade val="50000"/>
                          <a:satMod val="100000"/>
                        </a:schemeClr>
                      </a:gs>
                    </a:gsLst>
                    <a:lin ang="5400000"/>
                  </a:gra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</a:rPr>
                <a:t>sQGP</a:t>
              </a:r>
            </a:p>
          </p:txBody>
        </p:sp>
        <p:sp>
          <p:nvSpPr>
            <p:cNvPr id="102" name="Téglalap 101"/>
            <p:cNvSpPr/>
            <p:nvPr/>
          </p:nvSpPr>
          <p:spPr>
            <a:xfrm>
              <a:off x="3985280" y="2429361"/>
              <a:ext cx="2828611" cy="44864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prstTxWarp prst="textArchDown">
                <a:avLst>
                  <a:gd name="adj" fmla="val 108687"/>
                </a:avLst>
              </a:prstTxWarp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2200" b="1" spc="50" noProof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Freeze-out, hadrons</a:t>
              </a:r>
            </a:p>
          </p:txBody>
        </p:sp>
        <p:cxnSp>
          <p:nvCxnSpPr>
            <p:cNvPr id="103" name="Egyenes összekötő nyíllal 102"/>
            <p:cNvCxnSpPr/>
            <p:nvPr/>
          </p:nvCxnSpPr>
          <p:spPr>
            <a:xfrm flipH="1" flipV="1">
              <a:off x="3625215" y="2040946"/>
              <a:ext cx="144041" cy="451284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Egyenes összekötő nyíllal 103"/>
            <p:cNvCxnSpPr/>
            <p:nvPr/>
          </p:nvCxnSpPr>
          <p:spPr>
            <a:xfrm flipH="1" flipV="1">
              <a:off x="3443386" y="2019323"/>
              <a:ext cx="155082" cy="472907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Egyenes összekötő nyíllal 104"/>
            <p:cNvCxnSpPr/>
            <p:nvPr/>
          </p:nvCxnSpPr>
          <p:spPr>
            <a:xfrm flipH="1" flipV="1">
              <a:off x="3846690" y="2040946"/>
              <a:ext cx="102586" cy="532986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Egyenes összekötő nyíllal 105"/>
            <p:cNvCxnSpPr/>
            <p:nvPr/>
          </p:nvCxnSpPr>
          <p:spPr>
            <a:xfrm flipH="1" flipV="1">
              <a:off x="3985280" y="2161496"/>
              <a:ext cx="42356" cy="40151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églalap 106"/>
            <p:cNvSpPr/>
            <p:nvPr/>
          </p:nvSpPr>
          <p:spPr>
            <a:xfrm>
              <a:off x="3249726" y="1629693"/>
              <a:ext cx="139910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2000" b="1" spc="50" noProof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Symbol" pitchFamily="18" charset="2"/>
                </a:rPr>
                <a:t>p</a:t>
              </a:r>
              <a:r>
                <a:rPr lang="en-US" sz="2000" b="1" spc="50" baseline="30000" noProof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Symbol" pitchFamily="18" charset="2"/>
                  <a:sym typeface="Symbol"/>
                </a:rPr>
                <a:t></a:t>
              </a:r>
              <a:r>
                <a:rPr lang="en-US" sz="2000" b="1" spc="50" noProof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, K</a:t>
              </a:r>
              <a:r>
                <a:rPr lang="en-US" sz="2000" b="1" spc="50" baseline="30000" noProof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Symbol" pitchFamily="18" charset="2"/>
                  <a:sym typeface="Symbol"/>
                </a:rPr>
                <a:t></a:t>
              </a:r>
              <a:r>
                <a:rPr lang="en-US" sz="2000" b="1" spc="50" noProof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, p, ..</a:t>
              </a:r>
            </a:p>
          </p:txBody>
        </p:sp>
        <p:sp>
          <p:nvSpPr>
            <p:cNvPr id="108" name="Téglalap 107"/>
            <p:cNvSpPr/>
            <p:nvPr/>
          </p:nvSpPr>
          <p:spPr>
            <a:xfrm>
              <a:off x="7543688" y="1287530"/>
              <a:ext cx="100861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noProof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Symbol" pitchFamily="18" charset="2"/>
                </a:rPr>
                <a:t>g</a:t>
              </a:r>
              <a:r>
                <a:rPr lang="en-US" sz="2000" b="1" noProof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, e</a:t>
              </a:r>
              <a:r>
                <a:rPr lang="en-US" sz="2000" b="1" baseline="30000" noProof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Symbol" pitchFamily="18" charset="2"/>
                  <a:sym typeface="Symbol"/>
                </a:rPr>
                <a:t></a:t>
              </a:r>
              <a:r>
                <a:rPr lang="en-US" sz="2000" b="1" noProof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, </a:t>
              </a:r>
              <a:r>
                <a:rPr lang="en-US" sz="2000" b="1" noProof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Symbol" pitchFamily="18" charset="2"/>
                </a:rPr>
                <a:t>m</a:t>
              </a:r>
              <a:r>
                <a:rPr lang="en-US" sz="2000" b="1" baseline="30000" noProof="1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Symbol" pitchFamily="18" charset="2"/>
                  <a:sym typeface="Symbol"/>
                </a:rPr>
                <a:t></a:t>
              </a:r>
              <a:endParaRPr lang="en-US" sz="2000" b="1" noProof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cxnSp>
          <p:nvCxnSpPr>
            <p:cNvPr id="109" name="Egyenes összekötő 108"/>
            <p:cNvCxnSpPr/>
            <p:nvPr/>
          </p:nvCxnSpPr>
          <p:spPr>
            <a:xfrm flipH="1">
              <a:off x="4746924" y="1574945"/>
              <a:ext cx="4320530" cy="4320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Szabadkézi sokszög 69"/>
            <p:cNvSpPr/>
            <p:nvPr/>
          </p:nvSpPr>
          <p:spPr>
            <a:xfrm flipH="1">
              <a:off x="5425490" y="1327941"/>
              <a:ext cx="3616449" cy="1667111"/>
            </a:xfrm>
            <a:custGeom>
              <a:avLst/>
              <a:gdLst>
                <a:gd name="connsiteX0" fmla="*/ 0 w 3400425"/>
                <a:gd name="connsiteY0" fmla="*/ 0 h 1514475"/>
                <a:gd name="connsiteX1" fmla="*/ 523875 w 3400425"/>
                <a:gd name="connsiteY1" fmla="*/ 457200 h 1514475"/>
                <a:gd name="connsiteX2" fmla="*/ 1238250 w 3400425"/>
                <a:gd name="connsiteY2" fmla="*/ 952500 h 1514475"/>
                <a:gd name="connsiteX3" fmla="*/ 1971675 w 3400425"/>
                <a:gd name="connsiteY3" fmla="*/ 1295400 h 1514475"/>
                <a:gd name="connsiteX4" fmla="*/ 2686050 w 3400425"/>
                <a:gd name="connsiteY4" fmla="*/ 1457325 h 1514475"/>
                <a:gd name="connsiteX5" fmla="*/ 3400425 w 3400425"/>
                <a:gd name="connsiteY5" fmla="*/ 1514475 h 151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00425" h="1514475">
                  <a:moveTo>
                    <a:pt x="0" y="0"/>
                  </a:moveTo>
                  <a:cubicBezTo>
                    <a:pt x="158750" y="149225"/>
                    <a:pt x="317500" y="298450"/>
                    <a:pt x="523875" y="457200"/>
                  </a:cubicBezTo>
                  <a:cubicBezTo>
                    <a:pt x="730250" y="615950"/>
                    <a:pt x="996950" y="812800"/>
                    <a:pt x="1238250" y="952500"/>
                  </a:cubicBezTo>
                  <a:cubicBezTo>
                    <a:pt x="1479550" y="1092200"/>
                    <a:pt x="1730375" y="1211263"/>
                    <a:pt x="1971675" y="1295400"/>
                  </a:cubicBezTo>
                  <a:cubicBezTo>
                    <a:pt x="2212975" y="1379538"/>
                    <a:pt x="2447925" y="1420813"/>
                    <a:pt x="2686050" y="1457325"/>
                  </a:cubicBezTo>
                  <a:cubicBezTo>
                    <a:pt x="2924175" y="1493837"/>
                    <a:pt x="3162300" y="1504156"/>
                    <a:pt x="3400425" y="1514475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1"/>
            </a:p>
          </p:txBody>
        </p:sp>
        <p:sp>
          <p:nvSpPr>
            <p:cNvPr id="111" name="Szabadkézi sokszög 70"/>
            <p:cNvSpPr/>
            <p:nvPr/>
          </p:nvSpPr>
          <p:spPr>
            <a:xfrm flipH="1">
              <a:off x="5425440" y="1554892"/>
              <a:ext cx="3600450" cy="3114675"/>
            </a:xfrm>
            <a:custGeom>
              <a:avLst/>
              <a:gdLst>
                <a:gd name="connsiteX0" fmla="*/ 0 w 3600450"/>
                <a:gd name="connsiteY0" fmla="*/ 0 h 3114675"/>
                <a:gd name="connsiteX1" fmla="*/ 733425 w 3600450"/>
                <a:gd name="connsiteY1" fmla="*/ 742950 h 3114675"/>
                <a:gd name="connsiteX2" fmla="*/ 1447800 w 3600450"/>
                <a:gd name="connsiteY2" fmla="*/ 1438275 h 3114675"/>
                <a:gd name="connsiteX3" fmla="*/ 2171700 w 3600450"/>
                <a:gd name="connsiteY3" fmla="*/ 2162175 h 3114675"/>
                <a:gd name="connsiteX4" fmla="*/ 2857500 w 3600450"/>
                <a:gd name="connsiteY4" fmla="*/ 2752725 h 3114675"/>
                <a:gd name="connsiteX5" fmla="*/ 3343275 w 3600450"/>
                <a:gd name="connsiteY5" fmla="*/ 3048000 h 3114675"/>
                <a:gd name="connsiteX6" fmla="*/ 3600450 w 3600450"/>
                <a:gd name="connsiteY6" fmla="*/ 3114675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3114675">
                  <a:moveTo>
                    <a:pt x="0" y="0"/>
                  </a:moveTo>
                  <a:lnTo>
                    <a:pt x="733425" y="742950"/>
                  </a:lnTo>
                  <a:cubicBezTo>
                    <a:pt x="974725" y="982663"/>
                    <a:pt x="1208088" y="1201738"/>
                    <a:pt x="1447800" y="1438275"/>
                  </a:cubicBezTo>
                  <a:cubicBezTo>
                    <a:pt x="1687512" y="1674812"/>
                    <a:pt x="1936750" y="1943100"/>
                    <a:pt x="2171700" y="2162175"/>
                  </a:cubicBezTo>
                  <a:cubicBezTo>
                    <a:pt x="2406650" y="2381250"/>
                    <a:pt x="2662238" y="2605088"/>
                    <a:pt x="2857500" y="2752725"/>
                  </a:cubicBezTo>
                  <a:cubicBezTo>
                    <a:pt x="3052762" y="2900362"/>
                    <a:pt x="3219450" y="2987675"/>
                    <a:pt x="3343275" y="3048000"/>
                  </a:cubicBezTo>
                  <a:cubicBezTo>
                    <a:pt x="3467100" y="3108325"/>
                    <a:pt x="3533775" y="3111500"/>
                    <a:pt x="3600450" y="3114675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1"/>
            </a:p>
          </p:txBody>
        </p:sp>
        <p:sp>
          <p:nvSpPr>
            <p:cNvPr id="112" name="Szabadkézi sokszög 71"/>
            <p:cNvSpPr/>
            <p:nvPr/>
          </p:nvSpPr>
          <p:spPr>
            <a:xfrm flipH="1">
              <a:off x="5425490" y="1230856"/>
              <a:ext cx="3616449" cy="1523095"/>
            </a:xfrm>
            <a:custGeom>
              <a:avLst/>
              <a:gdLst>
                <a:gd name="connsiteX0" fmla="*/ 0 w 3400425"/>
                <a:gd name="connsiteY0" fmla="*/ 0 h 1514475"/>
                <a:gd name="connsiteX1" fmla="*/ 523875 w 3400425"/>
                <a:gd name="connsiteY1" fmla="*/ 457200 h 1514475"/>
                <a:gd name="connsiteX2" fmla="*/ 1238250 w 3400425"/>
                <a:gd name="connsiteY2" fmla="*/ 952500 h 1514475"/>
                <a:gd name="connsiteX3" fmla="*/ 1971675 w 3400425"/>
                <a:gd name="connsiteY3" fmla="*/ 1295400 h 1514475"/>
                <a:gd name="connsiteX4" fmla="*/ 2686050 w 3400425"/>
                <a:gd name="connsiteY4" fmla="*/ 1457325 h 1514475"/>
                <a:gd name="connsiteX5" fmla="*/ 3400425 w 3400425"/>
                <a:gd name="connsiteY5" fmla="*/ 1514475 h 151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00425" h="1514475">
                  <a:moveTo>
                    <a:pt x="0" y="0"/>
                  </a:moveTo>
                  <a:cubicBezTo>
                    <a:pt x="158750" y="149225"/>
                    <a:pt x="317500" y="298450"/>
                    <a:pt x="523875" y="457200"/>
                  </a:cubicBezTo>
                  <a:cubicBezTo>
                    <a:pt x="730250" y="615950"/>
                    <a:pt x="996950" y="812800"/>
                    <a:pt x="1238250" y="952500"/>
                  </a:cubicBezTo>
                  <a:cubicBezTo>
                    <a:pt x="1479550" y="1092200"/>
                    <a:pt x="1730375" y="1211263"/>
                    <a:pt x="1971675" y="1295400"/>
                  </a:cubicBezTo>
                  <a:cubicBezTo>
                    <a:pt x="2212975" y="1379538"/>
                    <a:pt x="2447925" y="1420813"/>
                    <a:pt x="2686050" y="1457325"/>
                  </a:cubicBezTo>
                  <a:cubicBezTo>
                    <a:pt x="2924175" y="1493837"/>
                    <a:pt x="3162300" y="1504156"/>
                    <a:pt x="3400425" y="1514475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noProof="1"/>
            </a:p>
          </p:txBody>
        </p:sp>
        <p:cxnSp>
          <p:nvCxnSpPr>
            <p:cNvPr id="113" name="Egyenes összekötő nyíllal 112"/>
            <p:cNvCxnSpPr/>
            <p:nvPr/>
          </p:nvCxnSpPr>
          <p:spPr>
            <a:xfrm flipV="1">
              <a:off x="6463280" y="1992403"/>
              <a:ext cx="150291" cy="714617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Egyenes összekötő nyíllal 113"/>
            <p:cNvCxnSpPr/>
            <p:nvPr/>
          </p:nvCxnSpPr>
          <p:spPr>
            <a:xfrm flipV="1">
              <a:off x="6297736" y="2117983"/>
              <a:ext cx="123980" cy="544688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Egyenes összekötő nyíllal 114"/>
            <p:cNvCxnSpPr/>
            <p:nvPr/>
          </p:nvCxnSpPr>
          <p:spPr>
            <a:xfrm flipV="1">
              <a:off x="6732486" y="1884427"/>
              <a:ext cx="161371" cy="812512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Egyenes összekötő nyíllal 115"/>
            <p:cNvCxnSpPr/>
            <p:nvPr/>
          </p:nvCxnSpPr>
          <p:spPr>
            <a:xfrm flipV="1">
              <a:off x="6955739" y="1807381"/>
              <a:ext cx="243932" cy="800236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Egyenes összekötő nyíllal 116"/>
            <p:cNvCxnSpPr/>
            <p:nvPr/>
          </p:nvCxnSpPr>
          <p:spPr>
            <a:xfrm flipV="1">
              <a:off x="7153632" y="1699720"/>
              <a:ext cx="749613" cy="1192154"/>
            </a:xfrm>
            <a:prstGeom prst="straightConnector1">
              <a:avLst/>
            </a:prstGeom>
            <a:ln w="19050"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Egyenes összekötő nyíllal 117"/>
            <p:cNvCxnSpPr/>
            <p:nvPr/>
          </p:nvCxnSpPr>
          <p:spPr>
            <a:xfrm flipV="1">
              <a:off x="7677395" y="1554892"/>
              <a:ext cx="745630" cy="1109682"/>
            </a:xfrm>
            <a:prstGeom prst="straightConnector1">
              <a:avLst/>
            </a:prstGeom>
            <a:ln w="1905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Egyenes összekötő nyíllal 118"/>
            <p:cNvCxnSpPr/>
            <p:nvPr/>
          </p:nvCxnSpPr>
          <p:spPr>
            <a:xfrm flipV="1">
              <a:off x="7582575" y="1707269"/>
              <a:ext cx="555220" cy="893655"/>
            </a:xfrm>
            <a:prstGeom prst="straightConnector1">
              <a:avLst/>
            </a:prstGeom>
            <a:ln w="19050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Ellipszis 119"/>
            <p:cNvSpPr/>
            <p:nvPr/>
          </p:nvSpPr>
          <p:spPr>
            <a:xfrm>
              <a:off x="4731702" y="5331803"/>
              <a:ext cx="126014" cy="7380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1"/>
            </a:p>
          </p:txBody>
        </p:sp>
        <p:sp>
          <p:nvSpPr>
            <p:cNvPr id="121" name="Ellipszis 120"/>
            <p:cNvSpPr/>
            <p:nvPr/>
          </p:nvSpPr>
          <p:spPr>
            <a:xfrm>
              <a:off x="5964771" y="5331803"/>
              <a:ext cx="108012" cy="7380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1"/>
            </a:p>
          </p:txBody>
        </p:sp>
        <p:sp>
          <p:nvSpPr>
            <p:cNvPr id="122" name="Robbanás 2 50"/>
            <p:cNvSpPr/>
            <p:nvPr/>
          </p:nvSpPr>
          <p:spPr>
            <a:xfrm rot="852142">
              <a:off x="5067483" y="4906197"/>
              <a:ext cx="776727" cy="407231"/>
            </a:xfrm>
            <a:prstGeom prst="irregularSeal2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noProof="1">
                <a:solidFill>
                  <a:schemeClr val="tx1"/>
                </a:solidFill>
              </a:endParaRPr>
            </a:p>
          </p:txBody>
        </p:sp>
        <p:sp>
          <p:nvSpPr>
            <p:cNvPr id="123" name="Felfelé nyíl 51"/>
            <p:cNvSpPr/>
            <p:nvPr/>
          </p:nvSpPr>
          <p:spPr>
            <a:xfrm rot="2737725">
              <a:off x="4985724" y="5221498"/>
              <a:ext cx="383039" cy="504056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1"/>
            </a:p>
          </p:txBody>
        </p:sp>
        <p:sp>
          <p:nvSpPr>
            <p:cNvPr id="124" name="Felfelé nyíl 52"/>
            <p:cNvSpPr/>
            <p:nvPr/>
          </p:nvSpPr>
          <p:spPr>
            <a:xfrm rot="18716237">
              <a:off x="5477804" y="5206391"/>
              <a:ext cx="383039" cy="504056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1"/>
            </a:p>
          </p:txBody>
        </p:sp>
        <p:sp>
          <p:nvSpPr>
            <p:cNvPr id="125" name="Téglalap 124"/>
            <p:cNvSpPr/>
            <p:nvPr/>
          </p:nvSpPr>
          <p:spPr>
            <a:xfrm>
              <a:off x="3812013" y="1851223"/>
              <a:ext cx="2828611" cy="44864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prstTxWarp prst="textArchDown">
                <a:avLst>
                  <a:gd name="adj" fmla="val 20922553"/>
                </a:avLst>
              </a:prstTxWarp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3200" b="1" spc="50" noProof="1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Hadron gas</a:t>
              </a:r>
            </a:p>
          </p:txBody>
        </p:sp>
        <p:grpSp>
          <p:nvGrpSpPr>
            <p:cNvPr id="126" name="Csoportba foglalás 125"/>
            <p:cNvGrpSpPr/>
            <p:nvPr/>
          </p:nvGrpSpPr>
          <p:grpSpPr>
            <a:xfrm>
              <a:off x="3644033" y="2181061"/>
              <a:ext cx="1202648" cy="2454991"/>
              <a:chOff x="2942993" y="1891501"/>
              <a:chExt cx="1202648" cy="2454991"/>
            </a:xfrm>
          </p:grpSpPr>
          <p:cxnSp>
            <p:nvCxnSpPr>
              <p:cNvPr id="127" name="Egyenes összekötő nyíllal 126"/>
              <p:cNvCxnSpPr/>
              <p:nvPr/>
            </p:nvCxnSpPr>
            <p:spPr>
              <a:xfrm flipH="1" flipV="1">
                <a:off x="3211867" y="2735569"/>
                <a:ext cx="481122" cy="886903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Egyenes összekötő nyíllal 127"/>
              <p:cNvCxnSpPr/>
              <p:nvPr/>
            </p:nvCxnSpPr>
            <p:spPr>
              <a:xfrm flipV="1">
                <a:off x="3482233" y="2874799"/>
                <a:ext cx="0" cy="334043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Egyenes összekötő nyíllal 128"/>
              <p:cNvCxnSpPr/>
              <p:nvPr/>
            </p:nvCxnSpPr>
            <p:spPr>
              <a:xfrm flipH="1" flipV="1">
                <a:off x="3390113" y="2678803"/>
                <a:ext cx="28185" cy="391992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Egyenes összekötő nyíllal 129"/>
              <p:cNvCxnSpPr/>
              <p:nvPr/>
            </p:nvCxnSpPr>
            <p:spPr>
              <a:xfrm flipH="1" flipV="1">
                <a:off x="3019195" y="2792035"/>
                <a:ext cx="303304" cy="136766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Egyenes összekötő nyíllal 130"/>
              <p:cNvCxnSpPr/>
              <p:nvPr/>
            </p:nvCxnSpPr>
            <p:spPr>
              <a:xfrm flipH="1" flipV="1">
                <a:off x="3106959" y="2917272"/>
                <a:ext cx="283154" cy="153525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Egyenes összekötő nyíllal 131"/>
              <p:cNvCxnSpPr/>
              <p:nvPr/>
            </p:nvCxnSpPr>
            <p:spPr>
              <a:xfrm flipH="1" flipV="1">
                <a:off x="3149996" y="3132989"/>
                <a:ext cx="329722" cy="131040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Egyenes összekötő nyíllal 132"/>
              <p:cNvCxnSpPr/>
              <p:nvPr/>
            </p:nvCxnSpPr>
            <p:spPr>
              <a:xfrm flipV="1">
                <a:off x="3543473" y="2754089"/>
                <a:ext cx="148872" cy="545030"/>
              </a:xfrm>
              <a:prstGeom prst="straightConnector1">
                <a:avLst/>
              </a:prstGeom>
              <a:ln w="19050"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Egyenes összekötő nyíllal 133"/>
              <p:cNvCxnSpPr/>
              <p:nvPr/>
            </p:nvCxnSpPr>
            <p:spPr>
              <a:xfrm flipH="1" flipV="1">
                <a:off x="3054042" y="2985420"/>
                <a:ext cx="403685" cy="155867"/>
              </a:xfrm>
              <a:prstGeom prst="straightConnector1">
                <a:avLst/>
              </a:prstGeom>
              <a:ln w="19050"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Egyenes összekötő nyíllal 134"/>
              <p:cNvCxnSpPr/>
              <p:nvPr/>
            </p:nvCxnSpPr>
            <p:spPr>
              <a:xfrm flipH="1" flipV="1">
                <a:off x="3199832" y="3239287"/>
                <a:ext cx="368515" cy="132579"/>
              </a:xfrm>
              <a:prstGeom prst="straightConnector1">
                <a:avLst/>
              </a:prstGeom>
              <a:ln w="19050"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Egyenes összekötő nyíllal 135"/>
              <p:cNvCxnSpPr/>
              <p:nvPr/>
            </p:nvCxnSpPr>
            <p:spPr>
              <a:xfrm flipH="1" flipV="1">
                <a:off x="2942993" y="2632705"/>
                <a:ext cx="303304" cy="136766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Egyenes összekötő nyíllal 136"/>
              <p:cNvCxnSpPr/>
              <p:nvPr/>
            </p:nvCxnSpPr>
            <p:spPr>
              <a:xfrm flipV="1">
                <a:off x="3211818" y="2567705"/>
                <a:ext cx="49701" cy="219006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Téglalap 137"/>
              <p:cNvSpPr/>
              <p:nvPr/>
            </p:nvSpPr>
            <p:spPr>
              <a:xfrm rot="3624061">
                <a:off x="2693822" y="2894674"/>
                <a:ext cx="2454991" cy="4486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440" tIns="45720" rIns="91440" bIns="45720">
                <a:prstTxWarp prst="textArchDown">
                  <a:avLst>
                    <a:gd name="adj" fmla="val 4715764"/>
                  </a:avLst>
                </a:prstTxWarp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en-US" sz="2400" b="1" spc="50" noProof="1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jets</a:t>
                </a:r>
              </a:p>
            </p:txBody>
          </p:sp>
        </p:grpSp>
      </p:grpSp>
      <p:cxnSp>
        <p:nvCxnSpPr>
          <p:cNvPr id="141" name="Egyenes összekötő nyíllal 140"/>
          <p:cNvCxnSpPr/>
          <p:nvPr/>
        </p:nvCxnSpPr>
        <p:spPr>
          <a:xfrm flipH="1" flipV="1">
            <a:off x="2499727" y="1511979"/>
            <a:ext cx="527114" cy="1010076"/>
          </a:xfrm>
          <a:prstGeom prst="straightConnector1">
            <a:avLst/>
          </a:prstGeom>
          <a:ln w="19050"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Egyenes összekötő nyíllal 142"/>
          <p:cNvCxnSpPr/>
          <p:nvPr/>
        </p:nvCxnSpPr>
        <p:spPr>
          <a:xfrm flipH="1" flipV="1">
            <a:off x="2767785" y="1532931"/>
            <a:ext cx="543544" cy="1138086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églalap 179"/>
          <p:cNvSpPr/>
          <p:nvPr/>
        </p:nvSpPr>
        <p:spPr>
          <a:xfrm>
            <a:off x="2096760" y="1119539"/>
            <a:ext cx="100861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noProof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ymbol" pitchFamily="18" charset="2"/>
              </a:rPr>
              <a:t>g</a:t>
            </a:r>
            <a:r>
              <a:rPr lang="en-US" sz="2000" b="1" noProof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e</a:t>
            </a:r>
            <a:r>
              <a:rPr lang="en-US" sz="2000" b="1" baseline="30000" noProof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ymbol" pitchFamily="18" charset="2"/>
                <a:sym typeface="Symbol"/>
              </a:rPr>
              <a:t></a:t>
            </a:r>
            <a:r>
              <a:rPr lang="en-US" sz="2000" b="1" noProof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en-US" sz="2000" b="1" noProof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ymbol" pitchFamily="18" charset="2"/>
              </a:rPr>
              <a:t>m</a:t>
            </a:r>
            <a:r>
              <a:rPr lang="en-US" sz="2000" b="1" baseline="30000" noProof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ymbol" pitchFamily="18" charset="2"/>
                <a:sym typeface="Symbol"/>
              </a:rPr>
              <a:t></a:t>
            </a:r>
            <a:endParaRPr lang="en-US" sz="2000" b="1" noProof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81" name="Téglalap 180"/>
          <p:cNvSpPr/>
          <p:nvPr/>
        </p:nvSpPr>
        <p:spPr>
          <a:xfrm>
            <a:off x="6061899" y="1462801"/>
            <a:ext cx="139910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spc="50" noProof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ymbol" pitchFamily="18" charset="2"/>
              </a:rPr>
              <a:t>p</a:t>
            </a:r>
            <a:r>
              <a:rPr lang="en-US" sz="2000" b="1" spc="50" baseline="30000" noProof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ymbol" pitchFamily="18" charset="2"/>
                <a:sym typeface="Symbol"/>
              </a:rPr>
              <a:t></a:t>
            </a:r>
            <a:r>
              <a:rPr lang="en-US" sz="2000" b="1" spc="50" noProof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K</a:t>
            </a:r>
            <a:r>
              <a:rPr lang="en-US" sz="2000" b="1" spc="50" baseline="30000" noProof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ymbol" pitchFamily="18" charset="2"/>
                <a:sym typeface="Symbol"/>
              </a:rPr>
              <a:t></a:t>
            </a:r>
            <a:r>
              <a:rPr lang="en-US" sz="2000" b="1" spc="50" noProof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p, ..</a:t>
            </a:r>
          </a:p>
        </p:txBody>
      </p:sp>
      <p:sp>
        <p:nvSpPr>
          <p:cNvPr id="8" name="Dátum helye 7">
            <a:extLst>
              <a:ext uri="{FF2B5EF4-FFF2-40B4-BE49-F238E27FC236}">
                <a16:creationId xmlns:a16="http://schemas.microsoft.com/office/drawing/2014/main" id="{2F87FD7A-9291-40D3-A02A-A577CC127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F2382D7E-FAC1-48DA-B426-167809E2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56" name="Téglalap 55">
            <a:extLst>
              <a:ext uri="{FF2B5EF4-FFF2-40B4-BE49-F238E27FC236}">
                <a16:creationId xmlns:a16="http://schemas.microsoft.com/office/drawing/2014/main" id="{893827E6-C665-45F3-9336-63ADE5BFF7CA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C6BB255-A18A-4398-AEEF-15C87E8D0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6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69517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RHIC</a:t>
            </a:r>
            <a:r>
              <a:rPr lang="en-US" dirty="0"/>
              <a:t> </a:t>
            </a:r>
            <a:r>
              <a:rPr lang="hu-HU" dirty="0" err="1"/>
              <a:t>recorded</a:t>
            </a:r>
            <a:r>
              <a:rPr lang="hu-HU" dirty="0"/>
              <a:t> </a:t>
            </a:r>
            <a:r>
              <a:rPr lang="en-US" dirty="0"/>
              <a:t>runs </a:t>
            </a:r>
            <a:r>
              <a:rPr lang="hu-HU" dirty="0"/>
              <a:t>and </a:t>
            </a:r>
            <a:r>
              <a:rPr lang="hu-HU" dirty="0" err="1"/>
              <a:t>Luminosity</a:t>
            </a:r>
            <a:endParaRPr lang="en-US" dirty="0"/>
          </a:p>
        </p:txBody>
      </p:sp>
      <p:sp>
        <p:nvSpPr>
          <p:cNvPr id="10" name="Dátum helye 9">
            <a:extLst>
              <a:ext uri="{FF2B5EF4-FFF2-40B4-BE49-F238E27FC236}">
                <a16:creationId xmlns:a16="http://schemas.microsoft.com/office/drawing/2014/main" id="{088376F5-F484-44F2-9111-44874657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634814EF-E3C3-45A3-8C6A-221767693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35277DF1-7B7B-4C2F-8C0F-19D9FDAA8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4"/>
          <a:stretch/>
        </p:blipFill>
        <p:spPr>
          <a:xfrm>
            <a:off x="1350238" y="1182825"/>
            <a:ext cx="6499799" cy="4843030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45C2DBA6-A99C-4C71-B36E-86213F7E2BAE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12CD2AA-969B-4299-A1B8-BBE58B2F5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60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44064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50B00F-2F58-40EC-B8F1-B01D9522C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Even</a:t>
            </a:r>
            <a:r>
              <a:rPr lang="hu-HU" dirty="0"/>
              <a:t> </a:t>
            </a:r>
            <a:r>
              <a:rPr lang="hu-HU" dirty="0" err="1"/>
              <a:t>heavy</a:t>
            </a:r>
            <a:r>
              <a:rPr lang="hu-HU" dirty="0"/>
              <a:t> </a:t>
            </a:r>
            <a:r>
              <a:rPr lang="hu-HU" dirty="0" err="1"/>
              <a:t>flavor</a:t>
            </a:r>
            <a:r>
              <a:rPr lang="hu-HU" dirty="0"/>
              <a:t> flows!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2543F19-18F1-4EE3-BEBE-9487F568F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7" y="1247351"/>
            <a:ext cx="3394738" cy="4773887"/>
          </a:xfrm>
        </p:spPr>
        <p:txBody>
          <a:bodyPr/>
          <a:lstStyle/>
          <a:p>
            <a:r>
              <a:rPr lang="en-US" dirty="0"/>
              <a:t>Electrons from heavy flavor measured</a:t>
            </a:r>
          </a:p>
          <a:p>
            <a:r>
              <a:rPr lang="en-US" dirty="0"/>
              <a:t>Even heavy flavor is suppressed</a:t>
            </a:r>
          </a:p>
          <a:p>
            <a:r>
              <a:rPr lang="en-US" dirty="0"/>
              <a:t>Even heavy flavor flows</a:t>
            </a:r>
          </a:p>
          <a:p>
            <a:r>
              <a:rPr lang="en-US" dirty="0"/>
              <a:t>Strong coupling of charm</a:t>
            </a:r>
            <a:r>
              <a:rPr lang="hu-HU" dirty="0"/>
              <a:t>&amp;</a:t>
            </a:r>
            <a:r>
              <a:rPr lang="en-US" dirty="0"/>
              <a:t>bottom to the medium</a:t>
            </a:r>
          </a:p>
          <a:p>
            <a:r>
              <a:rPr lang="en-US" dirty="0"/>
              <a:t>Small charm</a:t>
            </a:r>
            <a:r>
              <a:rPr lang="hu-HU" dirty="0"/>
              <a:t>&amp;</a:t>
            </a:r>
            <a:r>
              <a:rPr lang="en-US" dirty="0"/>
              <a:t>bottom relaxation time in medium and </a:t>
            </a:r>
            <a:r>
              <a:rPr lang="en-US" i="1" dirty="0"/>
              <a:t>small viscosity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2168C31-90C5-420F-8B99-B7664C29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noProof="0" smtClean="0"/>
              <a:t>2019/10/04</a:t>
            </a:r>
            <a:endParaRPr lang="en-US" noProof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97C47BE-65D1-4873-BA99-2FCB9E654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M. Csanád (Eötvös U) @ BME Theoretical Physics Seminar</a:t>
            </a:r>
            <a:endParaRPr lang="en-US" noProof="0"/>
          </a:p>
        </p:txBody>
      </p:sp>
      <p:pic>
        <p:nvPicPr>
          <p:cNvPr id="7" name="Picture 5" descr="fig3_logo">
            <a:extLst>
              <a:ext uri="{FF2B5EF4-FFF2-40B4-BE49-F238E27FC236}">
                <a16:creationId xmlns:a16="http://schemas.microsoft.com/office/drawing/2014/main" id="{D63E3764-D0C3-4F23-AC7D-F7333E851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984" y="1217190"/>
            <a:ext cx="4952170" cy="480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B34D8DE9-399C-42CC-987B-1677937CA0EA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LÉVY HBT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293E5F4-8469-495E-8FFE-BCD8DA779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61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85031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FE3EF2-4488-4E24-9472-87F115CF0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VISCOSITY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11E10349-912E-4D49-817B-E8BC5F49DD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3246" y="1247351"/>
                <a:ext cx="8350369" cy="4773887"/>
              </a:xfrm>
            </p:spPr>
            <p:txBody>
              <a:bodyPr>
                <a:normAutofit/>
              </a:bodyPr>
              <a:lstStyle/>
              <a:p>
                <a:r>
                  <a:rPr lang="hu-HU" dirty="0"/>
                  <a:t>Viscosity/</a:t>
                </a:r>
                <a:r>
                  <a:rPr lang="hu-HU" dirty="0" err="1"/>
                  <a:t>entropy</a:t>
                </a:r>
                <a:r>
                  <a:rPr lang="hu-HU" dirty="0"/>
                  <a:t> </a:t>
                </a:r>
                <a:r>
                  <a:rPr lang="hu-HU" dirty="0" err="1"/>
                  <a:t>density</a:t>
                </a:r>
                <a:r>
                  <a:rPr lang="hu-HU" dirty="0"/>
                  <a:t>: </a:t>
                </a:r>
                <a:r>
                  <a:rPr lang="hu-HU" dirty="0" err="1"/>
                  <a:t>proportional</a:t>
                </a:r>
                <a:r>
                  <a:rPr lang="hu-HU" dirty="0"/>
                  <a:t> </a:t>
                </a:r>
                <a:r>
                  <a:rPr lang="hu-HU" dirty="0" err="1"/>
                  <a:t>to</a:t>
                </a:r>
                <a:r>
                  <a:rPr lang="hu-HU" dirty="0"/>
                  <a:t> </a:t>
                </a:r>
                <a:r>
                  <a:rPr lang="hu-HU" dirty="0" err="1"/>
                  <a:t>mean</a:t>
                </a:r>
                <a:r>
                  <a:rPr lang="hu-HU" dirty="0"/>
                  <a:t> free </a:t>
                </a:r>
                <a:r>
                  <a:rPr lang="hu-HU" dirty="0" err="1"/>
                  <a:t>path</a:t>
                </a:r>
                <a:endParaRPr lang="hu-HU" dirty="0"/>
              </a:p>
              <a:p>
                <a:r>
                  <a:rPr lang="hu-HU" dirty="0"/>
                  <a:t>Strong </a:t>
                </a:r>
                <a:r>
                  <a:rPr lang="hu-HU" dirty="0" err="1"/>
                  <a:t>coupling</a:t>
                </a:r>
                <a:r>
                  <a:rPr lang="hu-HU" dirty="0"/>
                  <a:t>: </a:t>
                </a:r>
                <a:r>
                  <a:rPr lang="hu-HU" dirty="0" err="1"/>
                  <a:t>small</a:t>
                </a:r>
                <a:r>
                  <a:rPr lang="hu-HU" dirty="0"/>
                  <a:t>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hu-HU" dirty="0"/>
              </a:p>
              <a:p>
                <a:r>
                  <a:rPr lang="hu-HU" dirty="0"/>
                  <a:t>AdS</a:t>
                </a:r>
                <a:r>
                  <a:rPr lang="hu-HU" baseline="-25000" dirty="0"/>
                  <a:t>D+1</a:t>
                </a:r>
                <a:r>
                  <a:rPr lang="hu-HU" dirty="0"/>
                  <a:t>/CFT</a:t>
                </a:r>
                <a:r>
                  <a:rPr lang="hu-HU" baseline="-25000" dirty="0"/>
                  <a:t>D</a:t>
                </a:r>
                <a:r>
                  <a:rPr lang="hu-HU" dirty="0"/>
                  <a:t> </a:t>
                </a:r>
                <a:r>
                  <a:rPr lang="hu-HU" dirty="0" err="1"/>
                  <a:t>lower</a:t>
                </a:r>
                <a:r>
                  <a:rPr lang="hu-HU" dirty="0"/>
                  <a:t> </a:t>
                </a:r>
                <a:r>
                  <a:rPr lang="hu-HU" dirty="0" err="1"/>
                  <a:t>bound</a:t>
                </a:r>
                <a:r>
                  <a:rPr lang="hu-HU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num>
                      <m:den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hu-HU" b="0" i="1" smtClean="0"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hu-HU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hu-HU" dirty="0"/>
              </a:p>
              <a:p>
                <a:pPr lvl="1"/>
                <a:r>
                  <a:rPr lang="hu-HU" dirty="0" err="1"/>
                  <a:t>Malcadena</a:t>
                </a:r>
                <a:r>
                  <a:rPr lang="hu-HU" dirty="0"/>
                  <a:t> et al.: Adv.Theor.Math.Phys.2:231-252,1998</a:t>
                </a:r>
              </a:p>
              <a:p>
                <a:pPr lvl="1"/>
                <a:r>
                  <a:rPr lang="hu-HU" dirty="0" err="1"/>
                  <a:t>Kovtun</a:t>
                </a:r>
                <a:r>
                  <a:rPr lang="hu-HU" dirty="0"/>
                  <a:t> et al.: </a:t>
                </a:r>
                <a:r>
                  <a:rPr lang="hu-HU" dirty="0" err="1"/>
                  <a:t>Phys.Rev.Lett</a:t>
                </a:r>
                <a:r>
                  <a:rPr lang="hu-HU" dirty="0"/>
                  <a:t>. 94 (2005) 111601</a:t>
                </a:r>
              </a:p>
              <a:p>
                <a:r>
                  <a:rPr lang="hu-HU" dirty="0" err="1"/>
                  <a:t>Measurement</a:t>
                </a:r>
                <a:r>
                  <a:rPr lang="hu-HU" dirty="0"/>
                  <a:t> and </a:t>
                </a:r>
                <a:r>
                  <a:rPr lang="hu-HU" dirty="0" err="1"/>
                  <a:t>calculation</a:t>
                </a:r>
                <a:r>
                  <a:rPr lang="hu-HU" dirty="0"/>
                  <a:t> </a:t>
                </a:r>
                <a:r>
                  <a:rPr lang="hu-HU" dirty="0" err="1"/>
                  <a:t>results</a:t>
                </a:r>
                <a:r>
                  <a:rPr lang="hu-HU" dirty="0"/>
                  <a:t>:</a:t>
                </a:r>
              </a:p>
              <a:p>
                <a:pPr lvl="1"/>
                <a:r>
                  <a:rPr lang="hu-HU" dirty="0"/>
                  <a:t>R. </a:t>
                </a:r>
                <a:r>
                  <a:rPr lang="hu-HU" dirty="0" err="1"/>
                  <a:t>Lacey</a:t>
                </a:r>
                <a:r>
                  <a:rPr lang="hu-HU" dirty="0"/>
                  <a:t> et al., Phys.Rev.Lett.98:092301,2007</a:t>
                </a:r>
              </a:p>
              <a:p>
                <a:pPr lvl="1"/>
                <a:r>
                  <a:rPr lang="hu-HU" dirty="0"/>
                  <a:t>H.-J. </a:t>
                </a:r>
                <a:r>
                  <a:rPr lang="hu-HU" dirty="0" err="1"/>
                  <a:t>Drescher</a:t>
                </a:r>
                <a:r>
                  <a:rPr lang="hu-HU" dirty="0"/>
                  <a:t> et al., Phys.Rev.C76:024905,2007</a:t>
                </a:r>
              </a:p>
              <a:p>
                <a:pPr lvl="1"/>
                <a:r>
                  <a:rPr lang="hu-HU" dirty="0"/>
                  <a:t>S. </a:t>
                </a:r>
                <a:r>
                  <a:rPr lang="hu-HU" dirty="0" err="1"/>
                  <a:t>Gavin</a:t>
                </a:r>
                <a:r>
                  <a:rPr lang="hu-HU" dirty="0"/>
                  <a:t>, M. Abdel-</a:t>
                </a:r>
                <a:r>
                  <a:rPr lang="hu-HU" dirty="0" err="1"/>
                  <a:t>Aziz</a:t>
                </a:r>
                <a:r>
                  <a:rPr lang="hu-HU" dirty="0"/>
                  <a:t>, Phys.Rev.Lett.97(2006)162302</a:t>
                </a:r>
              </a:p>
              <a:p>
                <a:pPr lvl="1"/>
                <a:r>
                  <a:rPr lang="hu-HU" dirty="0"/>
                  <a:t>A. </a:t>
                </a:r>
                <a:r>
                  <a:rPr lang="hu-HU" dirty="0" err="1"/>
                  <a:t>Adare</a:t>
                </a:r>
                <a:r>
                  <a:rPr lang="hu-HU" dirty="0"/>
                  <a:t> et al. (PHENIX), PRL98:172301,2007</a:t>
                </a:r>
              </a:p>
              <a:p>
                <a:endParaRPr lang="hu-HU" dirty="0"/>
              </a:p>
              <a:p>
                <a:endParaRPr lang="hu-HU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11E10349-912E-4D49-817B-E8BC5F49DD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247351"/>
                <a:ext cx="8350369" cy="4773887"/>
              </a:xfrm>
              <a:blipFill>
                <a:blip r:embed="rId2"/>
                <a:stretch>
                  <a:fillRect l="-657" t="-12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>
            <a:extLst>
              <a:ext uri="{FF2B5EF4-FFF2-40B4-BE49-F238E27FC236}">
                <a16:creationId xmlns:a16="http://schemas.microsoft.com/office/drawing/2014/main" id="{B4FB7489-0E26-43A9-B567-46C2C3292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noProof="0" smtClean="0"/>
              <a:t>2019/10/04</a:t>
            </a:r>
            <a:endParaRPr lang="en-US" noProof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200FB51-692F-4BB5-8216-E1FC19651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M. Csanád (Eötvös U) @ BME Theoretical Physics Seminar</a:t>
            </a:r>
            <a:endParaRPr lang="en-US" noProof="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C4576CC2-9696-49AC-9E98-E40070A79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0181" y="3825638"/>
            <a:ext cx="2934426" cy="21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85647621-98A7-451F-9F90-0315371C5A94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LÉVY HBT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2CF3327-E04F-4ADB-842C-E5C956B8A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7495" y="1645927"/>
            <a:ext cx="3236935" cy="206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35DCB82-323B-4F87-8B33-BD35136E9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62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85030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DB7FFC-F2B1-483F-A265-FC7F3D82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J/</a:t>
            </a:r>
            <a:r>
              <a:rPr lang="en-US">
                <a:latin typeface="Symbol" panose="05050102010706020507" pitchFamily="18" charset="2"/>
              </a:rPr>
              <a:t>Y</a:t>
            </a:r>
            <a:r>
              <a:rPr lang="en-US"/>
              <a:t> in the Beam Energy Scan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857CB86C-188F-48F6-83D8-407DD30771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Regeneration from c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b="0" i="0" smtClean="0"/>
                          <m:t>c</m:t>
                        </m:r>
                      </m:e>
                    </m:acc>
                  </m:oMath>
                </a14:m>
                <a:r>
                  <a:rPr lang="en-US"/>
                  <a:t> and feed-down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/>
                  <a:t>, increases with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endParaRPr lang="en-US"/>
              </a:p>
              <a:p>
                <a:r>
                  <a:rPr lang="en-US"/>
                  <a:t>Screening and</a:t>
                </a:r>
                <a:br>
                  <a:rPr lang="en-US"/>
                </a:br>
                <a:r>
                  <a:rPr lang="en-US"/>
                  <a:t>cold nucl. matt.:</a:t>
                </a:r>
                <a:br>
                  <a:rPr lang="en-US"/>
                </a:br>
                <a:r>
                  <a:rPr lang="en-US"/>
                  <a:t>less primordial</a:t>
                </a:r>
                <a:br>
                  <a:rPr lang="en-US"/>
                </a:br>
                <a:r>
                  <a:rPr lang="en-US"/>
                  <a:t>charmonium with</a:t>
                </a:r>
                <a:br>
                  <a:rPr lang="en-US"/>
                </a:br>
                <a:r>
                  <a:rPr lang="en-US"/>
                  <a:t>increasing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endParaRPr lang="en-US"/>
              </a:p>
              <a:p>
                <a:r>
                  <a:rPr lang="en-US"/>
                  <a:t>Two effects seem</a:t>
                </a:r>
                <a:br>
                  <a:rPr lang="en-US"/>
                </a:br>
                <a:r>
                  <a:rPr lang="en-US"/>
                  <a:t>to compensate for</a:t>
                </a:r>
                <a:br>
                  <a:rPr lang="en-US"/>
                </a:b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&lt;200</m:t>
                    </m:r>
                  </m:oMath>
                </a14:m>
                <a:r>
                  <a:rPr lang="en-US"/>
                  <a:t> GeV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857CB86C-188F-48F6-83D8-407DD30771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átum helye 3">
            <a:extLst>
              <a:ext uri="{FF2B5EF4-FFF2-40B4-BE49-F238E27FC236}">
                <a16:creationId xmlns:a16="http://schemas.microsoft.com/office/drawing/2014/main" id="{AC3B5285-4B89-427B-96F9-492EB7903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A919776-37BE-4BAB-83EE-F61346E14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FE8AF2A1-B6AD-4A0F-868C-233EECD5EFF7}"/>
              </a:ext>
            </a:extLst>
          </p:cNvPr>
          <p:cNvGrpSpPr/>
          <p:nvPr/>
        </p:nvGrpSpPr>
        <p:grpSpPr>
          <a:xfrm>
            <a:off x="3007714" y="1743338"/>
            <a:ext cx="6136286" cy="4277900"/>
            <a:chOff x="3007714" y="1895174"/>
            <a:chExt cx="6136286" cy="4277900"/>
          </a:xfrm>
        </p:grpSpPr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161B2F62-D318-4C43-BA04-EFC80DA64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07714" y="1895174"/>
              <a:ext cx="6136286" cy="3950898"/>
            </a:xfrm>
            <a:prstGeom prst="rect">
              <a:avLst/>
            </a:prstGeom>
          </p:spPr>
        </p:pic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E3094B5D-79A0-4AAB-8EBD-48699C753A8D}"/>
                </a:ext>
              </a:extLst>
            </p:cNvPr>
            <p:cNvSpPr txBox="1"/>
            <p:nvPr/>
          </p:nvSpPr>
          <p:spPr>
            <a:xfrm>
              <a:off x="3007714" y="5803742"/>
              <a:ext cx="6136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STAR Collaboration, Phys.Lett. B771 (2017) 13-20</a:t>
              </a:r>
            </a:p>
          </p:txBody>
        </p:sp>
      </p:grpSp>
      <p:sp>
        <p:nvSpPr>
          <p:cNvPr id="11" name="Téglalap 10">
            <a:extLst>
              <a:ext uri="{FF2B5EF4-FFF2-40B4-BE49-F238E27FC236}">
                <a16:creationId xmlns:a16="http://schemas.microsoft.com/office/drawing/2014/main" id="{6D31767E-849D-497B-8A75-252D28A6DD72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 HBT</a:t>
            </a:r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6DDB69F2-76FD-4F9E-A246-C0F3D98A9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63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823643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DB7FFC-F2B1-483F-A265-FC7F3D82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J/</a:t>
            </a:r>
            <a:r>
              <a:rPr lang="hu-HU" dirty="0" err="1"/>
              <a:t>Psi</a:t>
            </a:r>
            <a:r>
              <a:rPr lang="hu-HU" dirty="0"/>
              <a:t> in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Beam</a:t>
            </a:r>
            <a:r>
              <a:rPr lang="hu-HU" dirty="0"/>
              <a:t> </a:t>
            </a:r>
            <a:r>
              <a:rPr lang="hu-HU" dirty="0" err="1"/>
              <a:t>Energy</a:t>
            </a:r>
            <a:r>
              <a:rPr lang="hu-HU" dirty="0"/>
              <a:t> </a:t>
            </a:r>
            <a:r>
              <a:rPr lang="hu-HU" dirty="0" err="1"/>
              <a:t>Scan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57CB86C-188F-48F6-83D8-407DD3077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STAR </a:t>
            </a:r>
            <a:r>
              <a:rPr lang="hu-HU" dirty="0" err="1"/>
              <a:t>Collaboration</a:t>
            </a:r>
            <a:r>
              <a:rPr lang="hu-HU" dirty="0"/>
              <a:t>, </a:t>
            </a:r>
            <a:r>
              <a:rPr lang="de-DE" dirty="0" err="1"/>
              <a:t>Phys.Lett</a:t>
            </a:r>
            <a:r>
              <a:rPr lang="de-DE" dirty="0"/>
              <a:t>. B771 (2017) 13-20</a:t>
            </a:r>
            <a:endParaRPr lang="en-US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C3B5285-4B89-427B-96F9-492EB7903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noProof="0" smtClean="0"/>
              <a:t>2019/10/04</a:t>
            </a:r>
            <a:endParaRPr lang="en-US" noProof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A919776-37BE-4BAB-83EE-F61346E14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M. Csanád (Eötvös U) @ BME Theoretical Physics Seminar</a:t>
            </a:r>
            <a:endParaRPr lang="en-US" noProof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A192727-56FF-4E21-9219-66AF811FE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589" y="1759789"/>
            <a:ext cx="4954025" cy="2070339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3C8BFC6-2995-4AA0-BD20-CC18D69E7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366" y="3870205"/>
            <a:ext cx="6090248" cy="219138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894221C5-01E1-45BA-8561-1B12C194F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70" y="1759789"/>
            <a:ext cx="3841809" cy="2473580"/>
          </a:xfrm>
          <a:prstGeom prst="rect">
            <a:avLst/>
          </a:prstGeom>
        </p:spPr>
      </p:pic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D3908B24-26F7-4DFB-80B1-96F5B598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64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082380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Quark participant scaling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246" y="1155941"/>
            <a:ext cx="8350369" cy="4865298"/>
          </a:xfrm>
        </p:spPr>
        <p:txBody>
          <a:bodyPr/>
          <a:lstStyle/>
          <a:p>
            <a:r>
              <a:rPr lang="en-US"/>
              <a:t>Transverse energy and particle number: not constant vs Npart!</a:t>
            </a:r>
          </a:p>
          <a:p>
            <a:r>
              <a:rPr lang="en-US"/>
              <a:t>Number of quark participants: a better estimator, quark degrees of freedom?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078" y="2119564"/>
            <a:ext cx="6234704" cy="3901675"/>
          </a:xfrm>
          <a:prstGeom prst="rect">
            <a:avLst/>
          </a:prstGeom>
        </p:spPr>
      </p:pic>
      <p:sp>
        <p:nvSpPr>
          <p:cNvPr id="11" name="Dátum helye 10">
            <a:extLst>
              <a:ext uri="{FF2B5EF4-FFF2-40B4-BE49-F238E27FC236}">
                <a16:creationId xmlns:a16="http://schemas.microsoft.com/office/drawing/2014/main" id="{5379105F-E55B-4C8D-84D0-36FD7E273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12" name="Élőláb helye 11">
            <a:extLst>
              <a:ext uri="{FF2B5EF4-FFF2-40B4-BE49-F238E27FC236}">
                <a16:creationId xmlns:a16="http://schemas.microsoft.com/office/drawing/2014/main" id="{086B65C5-80AD-434E-8439-D880832CF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568677A4-2B3C-4F63-ABEB-BE508ACDCD7E}"/>
              </a:ext>
            </a:extLst>
          </p:cNvPr>
          <p:cNvSpPr/>
          <p:nvPr/>
        </p:nvSpPr>
        <p:spPr>
          <a:xfrm rot="16200000">
            <a:off x="2959295" y="3914810"/>
            <a:ext cx="38982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/>
              <a:t>PHENIX Coll., Phys. Rev. C 93, 024901 (2016)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82AE6E47-3010-4374-B00E-E2067F21FB38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284B843-D830-49D6-B84F-CB5A33ED0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65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86030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PHENIX Levy HBT analysis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246" y="1095515"/>
            <a:ext cx="8350369" cy="5072372"/>
          </a:xfrm>
        </p:spPr>
        <p:txBody>
          <a:bodyPr>
            <a:noAutofit/>
          </a:bodyPr>
          <a:lstStyle/>
          <a:p>
            <a:r>
              <a:rPr lang="en-US" dirty="0"/>
              <a:t>Dataset used for the analysis:</a:t>
            </a:r>
          </a:p>
          <a:p>
            <a:pPr lvl="1">
              <a:spcAft>
                <a:spcPts val="200"/>
              </a:spcAft>
            </a:pPr>
            <a:r>
              <a:rPr lang="en-US" sz="1800" dirty="0"/>
              <a:t>Run-10, </a:t>
            </a:r>
            <a:r>
              <a:rPr lang="en-US" sz="1800" dirty="0" err="1"/>
              <a:t>Au+Au</a:t>
            </a:r>
            <a:r>
              <a:rPr lang="en-US" sz="1800" dirty="0"/>
              <a:t>, √</a:t>
            </a:r>
            <a:r>
              <a:rPr lang="en-US" sz="1800" dirty="0" err="1"/>
              <a:t>s</a:t>
            </a:r>
            <a:r>
              <a:rPr lang="en-US" sz="1800" baseline="-25000" dirty="0" err="1"/>
              <a:t>NN</a:t>
            </a:r>
            <a:r>
              <a:rPr lang="en-US" sz="1800" dirty="0"/>
              <a:t> = 200 GeV, 7.3∙10</a:t>
            </a:r>
            <a:r>
              <a:rPr lang="en-US" sz="1800" baseline="30000" dirty="0"/>
              <a:t>9</a:t>
            </a:r>
            <a:r>
              <a:rPr lang="en-US" sz="1800" dirty="0"/>
              <a:t> events</a:t>
            </a:r>
          </a:p>
          <a:p>
            <a:pPr lvl="1">
              <a:spcAft>
                <a:spcPts val="200"/>
              </a:spcAft>
            </a:pPr>
            <a:r>
              <a:rPr lang="en-US" sz="1800" dirty="0"/>
              <a:t>Additional offline requirements: vertex less than 30 cm away from center</a:t>
            </a:r>
          </a:p>
          <a:p>
            <a:pPr lvl="1">
              <a:spcAft>
                <a:spcPts val="200"/>
              </a:spcAft>
            </a:pPr>
            <a:r>
              <a:rPr lang="en-US" sz="1800" dirty="0"/>
              <a:t>Particle identification:</a:t>
            </a:r>
          </a:p>
          <a:p>
            <a:pPr lvl="2"/>
            <a:r>
              <a:rPr lang="en-US" sz="1400" dirty="0"/>
              <a:t>time-of-flight data from </a:t>
            </a:r>
            <a:r>
              <a:rPr lang="en-US" sz="1400" dirty="0" err="1"/>
              <a:t>PbSc</a:t>
            </a:r>
            <a:r>
              <a:rPr lang="en-US" sz="1400" dirty="0"/>
              <a:t> East/West, TOF East/West, momentum, flight length</a:t>
            </a:r>
          </a:p>
          <a:p>
            <a:pPr lvl="2"/>
            <a:r>
              <a:rPr lang="en-US" sz="1400" dirty="0"/>
              <a:t>2σ cuts on m</a:t>
            </a:r>
            <a:r>
              <a:rPr lang="en-US" sz="1400" baseline="30000" dirty="0"/>
              <a:t>2</a:t>
            </a:r>
            <a:r>
              <a:rPr lang="en-US" sz="1400" dirty="0"/>
              <a:t> distribution</a:t>
            </a:r>
          </a:p>
          <a:p>
            <a:pPr lvl="1">
              <a:spcAft>
                <a:spcPts val="200"/>
              </a:spcAft>
            </a:pPr>
            <a:r>
              <a:rPr lang="en-US" sz="1800" dirty="0"/>
              <a:t>Single track cuts: </a:t>
            </a:r>
            <a:r>
              <a:rPr lang="en-US" sz="1400" dirty="0"/>
              <a:t>2 σ matching cuts in TOF &amp; </a:t>
            </a:r>
            <a:r>
              <a:rPr lang="en-US" sz="1400" dirty="0" err="1"/>
              <a:t>PbSc</a:t>
            </a:r>
            <a:r>
              <a:rPr lang="en-US" sz="1400" dirty="0"/>
              <a:t> for </a:t>
            </a:r>
            <a:r>
              <a:rPr lang="en-US" sz="1400" dirty="0" err="1"/>
              <a:t>pions</a:t>
            </a:r>
            <a:endParaRPr lang="en-US" sz="1400" dirty="0"/>
          </a:p>
          <a:p>
            <a:pPr lvl="1">
              <a:spcAft>
                <a:spcPts val="200"/>
              </a:spcAft>
            </a:pPr>
            <a:r>
              <a:rPr lang="en-US" sz="1800" dirty="0"/>
              <a:t>Pair-cuts:</a:t>
            </a:r>
          </a:p>
          <a:p>
            <a:pPr lvl="2">
              <a:spcBef>
                <a:spcPts val="0"/>
              </a:spcBef>
            </a:pPr>
            <a:r>
              <a:rPr lang="en-US" sz="1400" dirty="0"/>
              <a:t>A random member of pairs assoc. with hits on same tower were removed</a:t>
            </a:r>
          </a:p>
          <a:p>
            <a:pPr lvl="2">
              <a:spcBef>
                <a:spcPts val="0"/>
              </a:spcBef>
            </a:pPr>
            <a:r>
              <a:rPr lang="en-US" sz="1400" dirty="0"/>
              <a:t>customary shaped cuts in </a:t>
            </a:r>
            <a:r>
              <a:rPr lang="en-US" sz="1400" dirty="0" err="1"/>
              <a:t>Δφ</a:t>
            </a:r>
            <a:r>
              <a:rPr lang="en-US" sz="1400" dirty="0"/>
              <a:t> - </a:t>
            </a:r>
            <a:r>
              <a:rPr lang="en-US" sz="1400" dirty="0" err="1"/>
              <a:t>Δz</a:t>
            </a:r>
            <a:r>
              <a:rPr lang="en-US" sz="1400" dirty="0"/>
              <a:t> plane for Drift Chamber, </a:t>
            </a:r>
            <a:r>
              <a:rPr lang="en-US" sz="1400" dirty="0" err="1"/>
              <a:t>PbSc</a:t>
            </a:r>
            <a:r>
              <a:rPr lang="en-US" sz="1400" dirty="0"/>
              <a:t> East/West, TOF East/West</a:t>
            </a:r>
          </a:p>
          <a:p>
            <a:pPr>
              <a:spcBef>
                <a:spcPts val="400"/>
              </a:spcBef>
            </a:pPr>
            <a:r>
              <a:rPr lang="en-US" dirty="0"/>
              <a:t>1D corr. </a:t>
            </a:r>
            <a:r>
              <a:rPr lang="en-US" dirty="0" err="1"/>
              <a:t>func</a:t>
            </a:r>
            <a:r>
              <a:rPr lang="en-US" dirty="0"/>
              <a:t>. as a function of |</a:t>
            </a:r>
            <a:r>
              <a:rPr lang="en-US" dirty="0" err="1"/>
              <a:t>k|</a:t>
            </a:r>
            <a:r>
              <a:rPr lang="en-US" baseline="-25000" dirty="0" err="1"/>
              <a:t>LCMS</a:t>
            </a:r>
            <a:r>
              <a:rPr lang="en-US" dirty="0"/>
              <a:t> in various </a:t>
            </a:r>
            <a:r>
              <a:rPr lang="en-US" dirty="0" err="1"/>
              <a:t>m</a:t>
            </a:r>
            <a:r>
              <a:rPr lang="en-US" baseline="-25000" dirty="0" err="1"/>
              <a:t>T</a:t>
            </a:r>
            <a:r>
              <a:rPr lang="en-US" dirty="0"/>
              <a:t> bins	</a:t>
            </a:r>
          </a:p>
          <a:p>
            <a:pPr lvl="1">
              <a:buFont typeface="Arial" charset="0"/>
              <a:buChar char="•"/>
            </a:pPr>
            <a:r>
              <a:rPr lang="en-US" sz="1800" dirty="0" err="1"/>
              <a:t>k</a:t>
            </a:r>
            <a:r>
              <a:rPr lang="en-US" sz="1800" baseline="-25000" dirty="0" err="1"/>
              <a:t>LCMS</a:t>
            </a:r>
            <a:r>
              <a:rPr lang="en-US" sz="1800" baseline="-25000" dirty="0"/>
              <a:t> </a:t>
            </a:r>
            <a:r>
              <a:rPr lang="en-US" sz="1800" dirty="0"/>
              <a:t>is 3-momentum difference in longitudinal co-moving system </a:t>
            </a:r>
          </a:p>
          <a:p>
            <a:pPr lvl="1">
              <a:buFont typeface="Arial" charset="0"/>
              <a:buChar char="•"/>
            </a:pPr>
            <a:r>
              <a:rPr lang="en-US" sz="1800" dirty="0"/>
              <a:t>Levy fits for 31 </a:t>
            </a:r>
            <a:r>
              <a:rPr lang="en-US" sz="1800" dirty="0" err="1"/>
              <a:t>m</a:t>
            </a:r>
            <a:r>
              <a:rPr lang="en-US" sz="1800" baseline="-25000" dirty="0" err="1"/>
              <a:t>T</a:t>
            </a:r>
            <a:r>
              <a:rPr lang="en-US" sz="1800" dirty="0"/>
              <a:t> bins </a:t>
            </a:r>
            <a:r>
              <a:rPr lang="hu-HU" sz="1800" dirty="0"/>
              <a:t>(</a:t>
            </a:r>
            <a:r>
              <a:rPr lang="nl-NL" sz="1800" dirty="0"/>
              <a:t>0.228 &lt; m</a:t>
            </a:r>
            <a:r>
              <a:rPr lang="nl-NL" sz="1800" baseline="-25000" dirty="0"/>
              <a:t>T</a:t>
            </a:r>
            <a:r>
              <a:rPr lang="nl-NL" sz="1800" dirty="0"/>
              <a:t> &lt; 0.871 GeV/c</a:t>
            </a:r>
            <a:r>
              <a:rPr lang="hu-HU" sz="1800" dirty="0"/>
              <a:t>) </a:t>
            </a:r>
            <a:r>
              <a:rPr lang="en-US" sz="1800" dirty="0"/>
              <a:t>with Coulomb effect</a:t>
            </a:r>
          </a:p>
        </p:txBody>
      </p:sp>
      <p:sp>
        <p:nvSpPr>
          <p:cNvPr id="8" name="Dátum helye 7">
            <a:extLst>
              <a:ext uri="{FF2B5EF4-FFF2-40B4-BE49-F238E27FC236}">
                <a16:creationId xmlns:a16="http://schemas.microsoft.com/office/drawing/2014/main" id="{84C98464-F521-4FD3-B01E-E67CCC414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9C03E98A-F846-452F-9ADD-3ED75B49E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5D0B1E02-50CA-4B56-8785-9240DE16E4CE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HBT</a:t>
            </a:r>
            <a:endParaRPr lang="en-US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B7E9F0E-D8A7-4CA6-B72F-D301A0026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66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637956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C</a:t>
            </a:r>
            <a:r>
              <a:rPr lang="hu-HU" baseline="-25000" dirty="0"/>
              <a:t>2</a:t>
            </a:r>
            <a:r>
              <a:rPr lang="en-US" dirty="0"/>
              <a:t>(|</a:t>
            </a:r>
            <a:r>
              <a:rPr lang="en-US" cap="none" dirty="0" err="1"/>
              <a:t>k</a:t>
            </a:r>
            <a:r>
              <a:rPr lang="en-US" dirty="0" err="1"/>
              <a:t>|</a:t>
            </a:r>
            <a:r>
              <a:rPr lang="en-US" baseline="-25000" dirty="0" err="1"/>
              <a:t>LCMS</a:t>
            </a:r>
            <a:r>
              <a:rPr lang="en-US" dirty="0"/>
              <a:t>) </a:t>
            </a:r>
            <a:r>
              <a:rPr lang="hu-HU" dirty="0" err="1"/>
              <a:t>Correlation</a:t>
            </a:r>
            <a:r>
              <a:rPr lang="hu-HU" dirty="0"/>
              <a:t> </a:t>
            </a:r>
            <a:r>
              <a:rPr lang="hu-HU" dirty="0" err="1"/>
              <a:t>Function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</a:pPr>
            <a:r>
              <a:rPr lang="en-US" dirty="0"/>
              <a:t>Measured in 31 </a:t>
            </a:r>
            <a:r>
              <a:rPr lang="en-US" dirty="0" err="1"/>
              <a:t>m</a:t>
            </a:r>
            <a:r>
              <a:rPr lang="en-US" baseline="-25000" dirty="0" err="1"/>
              <a:t>T</a:t>
            </a:r>
            <a:r>
              <a:rPr lang="en-US" dirty="0"/>
              <a:t> bins</a:t>
            </a:r>
          </a:p>
          <a:p>
            <a:pPr>
              <a:buFont typeface="Arial" charset="0"/>
              <a:buChar char="•"/>
            </a:pPr>
            <a:r>
              <a:rPr lang="en-US" dirty="0"/>
              <a:t>Fitted with Coulomb-</a:t>
            </a:r>
            <a:br>
              <a:rPr lang="en-US" dirty="0"/>
            </a:br>
            <a:r>
              <a:rPr lang="en-US" dirty="0"/>
              <a:t>incorporated function</a:t>
            </a:r>
          </a:p>
          <a:p>
            <a:pPr>
              <a:buFont typeface="Arial" charset="0"/>
              <a:buChar char="•"/>
            </a:pPr>
            <a:r>
              <a:rPr lang="en-US" dirty="0"/>
              <a:t>Coulomb-factor</a:t>
            </a:r>
            <a:br>
              <a:rPr lang="en-US" dirty="0"/>
            </a:br>
            <a:r>
              <a:rPr lang="en-US" dirty="0"/>
              <a:t>displayed separately</a:t>
            </a:r>
          </a:p>
          <a:p>
            <a:pPr>
              <a:buFont typeface="Arial" charset="0"/>
              <a:buChar char="•"/>
            </a:pPr>
            <a:r>
              <a:rPr lang="en-US" dirty="0"/>
              <a:t>All fits converged</a:t>
            </a:r>
          </a:p>
          <a:p>
            <a:pPr>
              <a:buFont typeface="Arial" charset="0"/>
              <a:buChar char="•"/>
            </a:pPr>
            <a:r>
              <a:rPr lang="en-US" dirty="0"/>
              <a:t>Confidence levels</a:t>
            </a:r>
            <a:br>
              <a:rPr lang="en-US" dirty="0"/>
            </a:br>
            <a:r>
              <a:rPr lang="en-US" dirty="0"/>
              <a:t>all acceptable</a:t>
            </a:r>
          </a:p>
          <a:p>
            <a:pPr>
              <a:buFont typeface="Arial" charset="0"/>
              <a:buChar char="•"/>
            </a:pPr>
            <a:r>
              <a:rPr lang="en-US" dirty="0"/>
              <a:t>χ values scatter</a:t>
            </a:r>
            <a:br>
              <a:rPr lang="en-US" dirty="0"/>
            </a:br>
            <a:r>
              <a:rPr lang="en-US" dirty="0"/>
              <a:t>around 0 properly</a:t>
            </a:r>
          </a:p>
          <a:p>
            <a:pPr>
              <a:buFont typeface="Arial" charset="0"/>
              <a:buChar char="•"/>
            </a:pPr>
            <a:r>
              <a:rPr lang="en-US" dirty="0"/>
              <a:t>Physical parameters:</a:t>
            </a:r>
            <a:br>
              <a:rPr lang="en-US" dirty="0"/>
            </a:br>
            <a:r>
              <a:rPr lang="en-US" dirty="0"/>
              <a:t>R, λ, α measured </a:t>
            </a:r>
            <a:br>
              <a:rPr lang="en-US" dirty="0"/>
            </a:br>
            <a:r>
              <a:rPr lang="en-US" dirty="0"/>
              <a:t>versus pair </a:t>
            </a:r>
            <a:r>
              <a:rPr lang="en-US" dirty="0" err="1"/>
              <a:t>m</a:t>
            </a:r>
            <a:r>
              <a:rPr lang="en-US" baseline="-25000" dirty="0" err="1"/>
              <a:t>T</a:t>
            </a:r>
            <a:endParaRPr lang="en-US" baseline="-25000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4BBDA8FF-680F-4935-8A21-E6E1233F9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219" y="1247350"/>
            <a:ext cx="5690396" cy="4402951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4F0089B3-D566-428C-A693-130544B91C9B}"/>
              </a:ext>
            </a:extLst>
          </p:cNvPr>
          <p:cNvSpPr/>
          <p:nvPr/>
        </p:nvSpPr>
        <p:spPr>
          <a:xfrm>
            <a:off x="4934309" y="1673525"/>
            <a:ext cx="1578634" cy="63835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Nyíl: felfelé-lefelé mutató 11">
                <a:extLst>
                  <a:ext uri="{FF2B5EF4-FFF2-40B4-BE49-F238E27FC236}">
                    <a16:creationId xmlns:a16="http://schemas.microsoft.com/office/drawing/2014/main" id="{EEE1F21B-7EE0-4299-9C93-40B84AE3DF32}"/>
                  </a:ext>
                </a:extLst>
              </p:cNvPr>
              <p:cNvSpPr/>
              <p:nvPr/>
            </p:nvSpPr>
            <p:spPr>
              <a:xfrm>
                <a:off x="3864636" y="2303250"/>
                <a:ext cx="491705" cy="1811547"/>
              </a:xfrm>
              <a:prstGeom prst="upDownArrow">
                <a:avLst/>
              </a:prstGeom>
              <a:solidFill>
                <a:srgbClr val="B71E4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u-HU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u-HU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Nyíl: felfelé-lefelé mutató 11">
                <a:extLst>
                  <a:ext uri="{FF2B5EF4-FFF2-40B4-BE49-F238E27FC236}">
                    <a16:creationId xmlns:a16="http://schemas.microsoft.com/office/drawing/2014/main" id="{EEE1F21B-7EE0-4299-9C93-40B84AE3DF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636" y="2303250"/>
                <a:ext cx="491705" cy="1811547"/>
              </a:xfrm>
              <a:prstGeom prst="upDownArrow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Nyíl: felfelé-lefelé mutató 12">
                <a:extLst>
                  <a:ext uri="{FF2B5EF4-FFF2-40B4-BE49-F238E27FC236}">
                    <a16:creationId xmlns:a16="http://schemas.microsoft.com/office/drawing/2014/main" id="{9E9D9D41-E73F-4D71-B47B-F16C1F35E9F3}"/>
                  </a:ext>
                </a:extLst>
              </p:cNvPr>
              <p:cNvSpPr/>
              <p:nvPr/>
            </p:nvSpPr>
            <p:spPr>
              <a:xfrm rot="2732165">
                <a:off x="4464068" y="2843818"/>
                <a:ext cx="524849" cy="1166876"/>
              </a:xfrm>
              <a:prstGeom prst="upDownArrow">
                <a:avLst/>
              </a:prstGeom>
              <a:solidFill>
                <a:srgbClr val="B71E4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u-HU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Nyíl: felfelé-lefelé mutató 12">
                <a:extLst>
                  <a:ext uri="{FF2B5EF4-FFF2-40B4-BE49-F238E27FC236}">
                    <a16:creationId xmlns:a16="http://schemas.microsoft.com/office/drawing/2014/main" id="{9E9D9D41-E73F-4D71-B47B-F16C1F35E9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732165">
                <a:off x="4464068" y="2843818"/>
                <a:ext cx="524849" cy="1166876"/>
              </a:xfrm>
              <a:prstGeom prst="upDownArrow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Nyíl: felfelé-lefelé mutató 13">
                <a:extLst>
                  <a:ext uri="{FF2B5EF4-FFF2-40B4-BE49-F238E27FC236}">
                    <a16:creationId xmlns:a16="http://schemas.microsoft.com/office/drawing/2014/main" id="{16CA7585-3F42-490D-8CF1-B6ABF7624A79}"/>
                  </a:ext>
                </a:extLst>
              </p:cNvPr>
              <p:cNvSpPr/>
              <p:nvPr/>
            </p:nvSpPr>
            <p:spPr>
              <a:xfrm rot="5400000">
                <a:off x="4692335" y="3329291"/>
                <a:ext cx="466696" cy="1589128"/>
              </a:xfrm>
              <a:prstGeom prst="upDownArrow">
                <a:avLst/>
              </a:prstGeom>
              <a:solidFill>
                <a:srgbClr val="B71E4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hu-HU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Nyíl: felfelé-lefelé mutató 13">
                <a:extLst>
                  <a:ext uri="{FF2B5EF4-FFF2-40B4-BE49-F238E27FC236}">
                    <a16:creationId xmlns:a16="http://schemas.microsoft.com/office/drawing/2014/main" id="{16CA7585-3F42-490D-8CF1-B6ABF7624A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4692335" y="3329291"/>
                <a:ext cx="466696" cy="1589128"/>
              </a:xfrm>
              <a:prstGeom prst="upDownArrow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zövegdoboz 14">
            <a:extLst>
              <a:ext uri="{FF2B5EF4-FFF2-40B4-BE49-F238E27FC236}">
                <a16:creationId xmlns:a16="http://schemas.microsoft.com/office/drawing/2014/main" id="{29175900-6A93-40AC-9C03-F6DDDCEDA5B7}"/>
              </a:ext>
            </a:extLst>
          </p:cNvPr>
          <p:cNvSpPr txBox="1"/>
          <p:nvPr/>
        </p:nvSpPr>
        <p:spPr>
          <a:xfrm>
            <a:off x="4934309" y="5697694"/>
            <a:ext cx="2788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PHENIX,</a:t>
            </a:r>
            <a:r>
              <a:rPr lang="en-US" dirty="0"/>
              <a:t> arXiv:1709.05649 </a:t>
            </a:r>
          </a:p>
        </p:txBody>
      </p:sp>
      <p:sp>
        <p:nvSpPr>
          <p:cNvPr id="16" name="Dátum helye 15">
            <a:extLst>
              <a:ext uri="{FF2B5EF4-FFF2-40B4-BE49-F238E27FC236}">
                <a16:creationId xmlns:a16="http://schemas.microsoft.com/office/drawing/2014/main" id="{E603907F-4816-47D7-83D6-6B5A9E63D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17" name="Élőláb helye 16">
            <a:extLst>
              <a:ext uri="{FF2B5EF4-FFF2-40B4-BE49-F238E27FC236}">
                <a16:creationId xmlns:a16="http://schemas.microsoft.com/office/drawing/2014/main" id="{911C0650-174A-499C-9242-0158C3373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FE2F08B6-0B82-459E-A054-71AF4B3BAA1B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HBT</a:t>
            </a:r>
            <a:endParaRPr lang="en-US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FC8131F-82D0-4748-B164-8C8CC1859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67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6136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</a:t>
            </a:r>
            <a:r>
              <a:rPr lang="hu-HU" dirty="0"/>
              <a:t>é</a:t>
            </a:r>
            <a:r>
              <a:rPr lang="en-US" dirty="0" err="1"/>
              <a:t>vy</a:t>
            </a:r>
            <a:r>
              <a:rPr lang="en-US" dirty="0"/>
              <a:t> scale parameter 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246" y="4498276"/>
            <a:ext cx="8350369" cy="1522962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  <a:buFont typeface="Arial" charset="0"/>
              <a:buChar char="•"/>
            </a:pPr>
            <a:r>
              <a:rPr lang="en-US" dirty="0"/>
              <a:t>Similar decreasing trend as Gaussian HBT radii</a:t>
            </a:r>
          </a:p>
          <a:p>
            <a:pPr>
              <a:spcBef>
                <a:spcPts val="400"/>
              </a:spcBef>
              <a:buFont typeface="Arial" charset="0"/>
              <a:buChar char="•"/>
            </a:pPr>
            <a:r>
              <a:rPr lang="en-US" dirty="0"/>
              <a:t>Hydro behavior not invalid</a:t>
            </a:r>
          </a:p>
          <a:p>
            <a:pPr>
              <a:spcBef>
                <a:spcPts val="400"/>
              </a:spcBef>
              <a:buFont typeface="Arial" charset="0"/>
              <a:buChar char="•"/>
            </a:pPr>
            <a:r>
              <a:rPr lang="en-US" dirty="0"/>
              <a:t>The linear scaling of 1/R</a:t>
            </a:r>
            <a:r>
              <a:rPr lang="en-US" baseline="30000" dirty="0"/>
              <a:t>2</a:t>
            </a:r>
            <a:r>
              <a:rPr lang="en-US" dirty="0"/>
              <a:t>, breaks for high </a:t>
            </a:r>
            <a:r>
              <a:rPr lang="en-US" dirty="0" err="1"/>
              <a:t>m</a:t>
            </a:r>
            <a:r>
              <a:rPr lang="en-US" baseline="-25000" dirty="0" err="1"/>
              <a:t>T</a:t>
            </a:r>
            <a:endParaRPr lang="en-US" baseline="-25000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7AFEEDDE-4368-4674-BB9B-6D39A798A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2982"/>
            <a:ext cx="9144000" cy="3245079"/>
          </a:xfrm>
          <a:prstGeom prst="rect">
            <a:avLst/>
          </a:prstGeom>
        </p:spPr>
      </p:pic>
      <p:sp>
        <p:nvSpPr>
          <p:cNvPr id="11" name="Dátum helye 10">
            <a:extLst>
              <a:ext uri="{FF2B5EF4-FFF2-40B4-BE49-F238E27FC236}">
                <a16:creationId xmlns:a16="http://schemas.microsoft.com/office/drawing/2014/main" id="{1EDEDB2E-A760-4909-A0DF-A5F710F3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12" name="Élőláb helye 11">
            <a:extLst>
              <a:ext uri="{FF2B5EF4-FFF2-40B4-BE49-F238E27FC236}">
                <a16:creationId xmlns:a16="http://schemas.microsoft.com/office/drawing/2014/main" id="{58DCA16C-6AED-4EE2-9407-635A29520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15C3EC59-60A2-49D0-8AE2-261AEA4837D8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HBT</a:t>
            </a:r>
            <a:endParaRPr lang="en-US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482EB13-0E52-4F41-BE86-7F448819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68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347992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ím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Newly discovered scaling parameter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hu-HU" b="0" i="0" smtClean="0">
                            <a:latin typeface="+mn-lt"/>
                          </a:rPr>
                          <m:t>R</m:t>
                        </m:r>
                      </m:e>
                    </m:acc>
                  </m:oMath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Cím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 t="-18519" b="-38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69079" y="5192586"/>
            <a:ext cx="6314536" cy="987077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buFont typeface="Arial" charset="0"/>
              <a:buChar char="•"/>
            </a:pPr>
            <a:r>
              <a:rPr lang="en-US" dirty="0"/>
              <a:t>Empirically found scaling parameter</a:t>
            </a:r>
          </a:p>
          <a:p>
            <a:pPr>
              <a:spcBef>
                <a:spcPts val="0"/>
              </a:spcBef>
              <a:buFont typeface="Arial" charset="0"/>
              <a:buChar char="•"/>
            </a:pPr>
            <a:r>
              <a:rPr lang="en-US" dirty="0"/>
              <a:t>Linear in </a:t>
            </a:r>
            <a:r>
              <a:rPr lang="en-US" dirty="0" err="1"/>
              <a:t>m</a:t>
            </a:r>
            <a:r>
              <a:rPr lang="en-US" baseline="-25000" dirty="0" err="1"/>
              <a:t>T</a:t>
            </a:r>
            <a:endParaRPr lang="en-US" baseline="-25000" dirty="0"/>
          </a:p>
          <a:p>
            <a:pPr>
              <a:spcBef>
                <a:spcPts val="0"/>
              </a:spcBef>
              <a:buFont typeface="Arial" charset="0"/>
              <a:buChar char="•"/>
            </a:pPr>
            <a:r>
              <a:rPr lang="en-US" dirty="0"/>
              <a:t>Physical interpretation: open question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89D4845-8533-483D-B87B-FD356C796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303" y="1177716"/>
            <a:ext cx="5514703" cy="401487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EC81FC06-F191-4BF9-AF64-A1AE823E6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60" y="1177716"/>
            <a:ext cx="2347419" cy="49039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A6119E43-A4B3-43A0-8895-3923A8A54F05}"/>
                  </a:ext>
                </a:extLst>
              </p:cNvPr>
              <p:cNvSpPr txBox="1"/>
              <p:nvPr/>
            </p:nvSpPr>
            <p:spPr>
              <a:xfrm>
                <a:off x="733246" y="1673524"/>
                <a:ext cx="9318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hu-HU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hu-HU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hu-HU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hu-HU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Szövegdoboz 12">
                <a:extLst>
                  <a:ext uri="{FF2B5EF4-FFF2-40B4-BE49-F238E27FC236}">
                    <a16:creationId xmlns:a16="http://schemas.microsoft.com/office/drawing/2014/main" id="{A6119E43-A4B3-43A0-8895-3923A8A54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46" y="1673524"/>
                <a:ext cx="931858" cy="369332"/>
              </a:xfrm>
              <a:prstGeom prst="rect">
                <a:avLst/>
              </a:prstGeom>
              <a:blipFill>
                <a:blip r:embed="rId5"/>
                <a:stretch>
                  <a:fillRect l="-6536" r="-1111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zövegdoboz 13">
                <a:extLst>
                  <a:ext uri="{FF2B5EF4-FFF2-40B4-BE49-F238E27FC236}">
                    <a16:creationId xmlns:a16="http://schemas.microsoft.com/office/drawing/2014/main" id="{CEF45575-073D-44EF-9101-5A1CDCE4EDDE}"/>
                  </a:ext>
                </a:extLst>
              </p:cNvPr>
              <p:cNvSpPr txBox="1"/>
              <p:nvPr/>
            </p:nvSpPr>
            <p:spPr>
              <a:xfrm>
                <a:off x="663511" y="3766867"/>
                <a:ext cx="97251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hu-HU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hu-HU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hu-HU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hu-HU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Szövegdoboz 13">
                <a:extLst>
                  <a:ext uri="{FF2B5EF4-FFF2-40B4-BE49-F238E27FC236}">
                    <a16:creationId xmlns:a16="http://schemas.microsoft.com/office/drawing/2014/main" id="{CEF45575-073D-44EF-9101-5A1CDCE4E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11" y="3766867"/>
                <a:ext cx="972510" cy="369332"/>
              </a:xfrm>
              <a:prstGeom prst="rect">
                <a:avLst/>
              </a:prstGeom>
              <a:blipFill>
                <a:blip r:embed="rId6"/>
                <a:stretch>
                  <a:fillRect l="-6289" r="-10692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zövegdoboz 14">
                <a:extLst>
                  <a:ext uri="{FF2B5EF4-FFF2-40B4-BE49-F238E27FC236}">
                    <a16:creationId xmlns:a16="http://schemas.microsoft.com/office/drawing/2014/main" id="{D83F9604-AFEE-4621-9D60-61848C2FEA6B}"/>
                  </a:ext>
                </a:extLst>
              </p:cNvPr>
              <p:cNvSpPr txBox="1"/>
              <p:nvPr/>
            </p:nvSpPr>
            <p:spPr>
              <a:xfrm>
                <a:off x="733246" y="5326688"/>
                <a:ext cx="9615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hu-HU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hu-HU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hu-HU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hu-HU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Szövegdoboz 14">
                <a:extLst>
                  <a:ext uri="{FF2B5EF4-FFF2-40B4-BE49-F238E27FC236}">
                    <a16:creationId xmlns:a16="http://schemas.microsoft.com/office/drawing/2014/main" id="{D83F9604-AFEE-4621-9D60-61848C2FE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246" y="5326688"/>
                <a:ext cx="961545" cy="369332"/>
              </a:xfrm>
              <a:prstGeom prst="rect">
                <a:avLst/>
              </a:prstGeom>
              <a:blipFill>
                <a:blip r:embed="rId7"/>
                <a:stretch>
                  <a:fillRect l="-2532" r="-10759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Dátum helye 15">
            <a:extLst>
              <a:ext uri="{FF2B5EF4-FFF2-40B4-BE49-F238E27FC236}">
                <a16:creationId xmlns:a16="http://schemas.microsoft.com/office/drawing/2014/main" id="{C9366B23-C744-44EE-ADD0-24E5B71F4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17" name="Élőláb helye 16">
            <a:extLst>
              <a:ext uri="{FF2B5EF4-FFF2-40B4-BE49-F238E27FC236}">
                <a16:creationId xmlns:a16="http://schemas.microsoft.com/office/drawing/2014/main" id="{A1BBE785-9D1D-4AE1-8400-BC71617F5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562DD7B5-A788-4E37-B660-1C981B59782D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HBT</a:t>
            </a:r>
            <a:endParaRPr lang="en-US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C86397A-F12B-43AE-854E-D068B296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69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7058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90744" y="1444236"/>
            <a:ext cx="4144146" cy="343106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Exploring the Phase map of QCD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733245" y="1167201"/>
                <a:ext cx="7323826" cy="494281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Phase map: temperature versus</a:t>
                </a:r>
                <a:br>
                  <a:rPr lang="en-US" dirty="0"/>
                </a:br>
                <a:r>
                  <a:rPr lang="en-US" dirty="0"/>
                  <a:t>matter excess (</a:t>
                </a:r>
                <a:r>
                  <a:rPr lang="en-US" dirty="0" err="1"/>
                  <a:t>baryochem</a:t>
                </a:r>
                <a:r>
                  <a:rPr lang="en-US" dirty="0"/>
                  <a:t>. pot. </a:t>
                </a:r>
                <a:r>
                  <a:rPr lang="en-US" dirty="0" err="1">
                    <a:latin typeface="Symbol" panose="05050102010706020507" pitchFamily="18" charset="2"/>
                  </a:rPr>
                  <a:t>m</a:t>
                </a:r>
                <a:r>
                  <a:rPr lang="en-US" baseline="-25000" dirty="0" err="1"/>
                  <a:t>B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Control parameters:</a:t>
                </a:r>
              </a:p>
              <a:p>
                <a:pPr lvl="1"/>
                <a:r>
                  <a:rPr lang="en-US" dirty="0"/>
                  <a:t>Collision energy, system</a:t>
                </a:r>
              </a:p>
              <a:p>
                <a:pPr lvl="1"/>
                <a:r>
                  <a:rPr lang="en-US" dirty="0"/>
                  <a:t>Collision geometry</a:t>
                </a:r>
                <a:endParaRPr lang="hu-HU" dirty="0"/>
              </a:p>
              <a:p>
                <a:r>
                  <a:rPr lang="en-US" dirty="0"/>
                  <a:t>Crossover at low </a:t>
                </a:r>
                <a:r>
                  <a:rPr lang="en-US" dirty="0" err="1">
                    <a:latin typeface="Symbol" panose="05050102010706020507" pitchFamily="18" charset="2"/>
                  </a:rPr>
                  <a:t>m</a:t>
                </a:r>
                <a:r>
                  <a:rPr lang="en-US" baseline="-25000" dirty="0" err="1"/>
                  <a:t>B</a:t>
                </a:r>
                <a:r>
                  <a:rPr lang="en-US" dirty="0"/>
                  <a:t> and T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 dirty="0"/>
                  <a:t>170 MeV</a:t>
                </a:r>
              </a:p>
              <a:p>
                <a:r>
                  <a:rPr lang="en-US" dirty="0"/>
                  <a:t>Probably 1</a:t>
                </a:r>
                <a:r>
                  <a:rPr lang="en-US" baseline="30000" dirty="0"/>
                  <a:t>st</a:t>
                </a:r>
                <a:r>
                  <a:rPr lang="en-US" dirty="0"/>
                  <a:t> order quark-hadron </a:t>
                </a:r>
                <a:r>
                  <a:rPr lang="en-US" dirty="0" err="1"/>
                  <a:t>p.t.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n-US" dirty="0"/>
                  <a:t>at high </a:t>
                </a:r>
                <a:r>
                  <a:rPr lang="en-US" dirty="0" err="1">
                    <a:latin typeface="Symbol" panose="05050102010706020507" pitchFamily="18" charset="2"/>
                  </a:rPr>
                  <a:t>m</a:t>
                </a:r>
                <a:r>
                  <a:rPr lang="en-US" baseline="-25000" dirty="0" err="1"/>
                  <a:t>B</a:t>
                </a:r>
                <a:r>
                  <a:rPr lang="en-US" dirty="0"/>
                  <a:t> (NJL, bag model, </a:t>
                </a:r>
                <a:r>
                  <a:rPr lang="en-US" dirty="0" err="1"/>
                  <a:t>etc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Critical End</a:t>
                </a:r>
                <a:r>
                  <a:rPr lang="hu-HU" dirty="0"/>
                  <a:t> </a:t>
                </a:r>
                <a:r>
                  <a:rPr lang="en-US" dirty="0"/>
                  <a:t>Point (CEP) in between?</a:t>
                </a:r>
              </a:p>
              <a:p>
                <a:r>
                  <a:rPr lang="en-US" dirty="0"/>
                  <a:t>High </a:t>
                </a:r>
                <a:r>
                  <a:rPr lang="en-US" dirty="0" err="1">
                    <a:latin typeface="Symbol" panose="05050102010706020507" pitchFamily="18" charset="2"/>
                  </a:rPr>
                  <a:t>m</a:t>
                </a:r>
                <a:r>
                  <a:rPr lang="en-US" baseline="-25000" dirty="0" err="1"/>
                  <a:t>B</a:t>
                </a:r>
                <a:r>
                  <a:rPr lang="en-US" dirty="0"/>
                  <a:t>: nuclear matter, neutron stars, color superconductors…</a:t>
                </a:r>
              </a:p>
              <a:p>
                <a:r>
                  <a:rPr lang="en-US" dirty="0"/>
                  <a:t>Phase transition importance: even in core-collapse supernovae!</a:t>
                </a:r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5" y="1167201"/>
                <a:ext cx="7323826" cy="4942815"/>
              </a:xfrm>
              <a:blipFill>
                <a:blip r:embed="rId3"/>
                <a:stretch>
                  <a:fillRect l="-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átum helye 7">
            <a:extLst>
              <a:ext uri="{FF2B5EF4-FFF2-40B4-BE49-F238E27FC236}">
                <a16:creationId xmlns:a16="http://schemas.microsoft.com/office/drawing/2014/main" id="{86847DAC-BE0E-4AAE-A444-51665487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dirty="0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F9AC543C-768F-4587-ADDB-CA5D31773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8F5136CF-FCBD-4F3D-A151-E9DC4DFB8E64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BES RESULTS      LÉVY HBT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2C2356D9-695A-4D21-91BE-04A95E7B0A9F}"/>
              </a:ext>
            </a:extLst>
          </p:cNvPr>
          <p:cNvSpPr txBox="1"/>
          <p:nvPr/>
        </p:nvSpPr>
        <p:spPr>
          <a:xfrm>
            <a:off x="7620093" y="2135116"/>
            <a:ext cx="8739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+J-PARC HI</a:t>
            </a:r>
          </a:p>
          <a:p>
            <a:r>
              <a:rPr lang="en-US" sz="1100" dirty="0"/>
              <a:t>+NICA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ED499D7-75D7-4870-B5E4-DD394B979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7</a:t>
            </a:fld>
            <a:r>
              <a:rPr lang="en-US" sz="1000" dirty="0"/>
              <a:t>/56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5558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ím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L</a:t>
                </a:r>
                <a:r>
                  <a:rPr lang="hu-HU" dirty="0"/>
                  <a:t>é</a:t>
                </a:r>
                <a:r>
                  <a:rPr lang="en-US" dirty="0" err="1"/>
                  <a:t>vy</a:t>
                </a:r>
                <a:r>
                  <a:rPr lang="en-US" dirty="0"/>
                  <a:t> exponent </a:t>
                </a:r>
                <a14:m>
                  <m:oMath xmlns:m="http://schemas.openxmlformats.org/officeDocument/2006/math">
                    <m:r>
                      <a:rPr lang="hu-HU" i="1" dirty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at 39 and 64 GeV</a:t>
                </a:r>
              </a:p>
            </p:txBody>
          </p:sp>
        </mc:Choice>
        <mc:Fallback xmlns="">
          <p:sp>
            <p:nvSpPr>
              <p:cNvPr id="2" name="Cím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 t="-22222" b="-34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246" y="4701396"/>
            <a:ext cx="8350369" cy="1319842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Levy exponent : no sign</a:t>
            </a:r>
            <a:r>
              <a:rPr lang="hu-HU" dirty="0" err="1"/>
              <a:t>ificant</a:t>
            </a:r>
            <a:r>
              <a:rPr lang="en-US" dirty="0"/>
              <a:t> change vs √</a:t>
            </a:r>
            <a:r>
              <a:rPr lang="en-US" dirty="0" err="1"/>
              <a:t>s</a:t>
            </a:r>
            <a:r>
              <a:rPr lang="en-US" baseline="-25000" dirty="0" err="1"/>
              <a:t>NN</a:t>
            </a:r>
            <a:r>
              <a:rPr lang="en-US" dirty="0"/>
              <a:t> at 39-62-200 GeV</a:t>
            </a:r>
          </a:p>
          <a:p>
            <a:pPr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Usual values between 1 and 1.5</a:t>
            </a:r>
          </a:p>
          <a:p>
            <a:pPr>
              <a:spcBef>
                <a:spcPts val="600"/>
              </a:spcBef>
              <a:buFont typeface="Arial" charset="0"/>
              <a:buChar char="•"/>
            </a:pPr>
            <a:r>
              <a:rPr lang="en-US" dirty="0"/>
              <a:t>Non-monotonicity in </a:t>
            </a:r>
            <a:r>
              <a:rPr lang="en-US" dirty="0" err="1"/>
              <a:t>m</a:t>
            </a:r>
            <a:r>
              <a:rPr lang="en-US" baseline="-25000" dirty="0" err="1"/>
              <a:t>T</a:t>
            </a:r>
            <a:endParaRPr lang="en-US" baseline="-25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1527"/>
            <a:ext cx="9144000" cy="3379488"/>
          </a:xfrm>
          <a:prstGeom prst="rect">
            <a:avLst/>
          </a:prstGeom>
        </p:spPr>
      </p:pic>
      <p:sp>
        <p:nvSpPr>
          <p:cNvPr id="9" name="Dátum helye 8">
            <a:extLst>
              <a:ext uri="{FF2B5EF4-FFF2-40B4-BE49-F238E27FC236}">
                <a16:creationId xmlns:a16="http://schemas.microsoft.com/office/drawing/2014/main" id="{3E0A08A8-C0CB-4175-B332-778C4D281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10" name="Élőláb helye 9">
            <a:extLst>
              <a:ext uri="{FF2B5EF4-FFF2-40B4-BE49-F238E27FC236}">
                <a16:creationId xmlns:a16="http://schemas.microsoft.com/office/drawing/2014/main" id="{D755F33A-E936-46B9-A404-6B6258D4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A556B17E-5CED-4B47-A564-734755C552AF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HBT</a:t>
            </a:r>
            <a:endParaRPr lang="en-US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150A697-23C8-47CD-BC55-1E8DFCAF8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70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317279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ím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hu-HU"/>
                          <m:t>R</m:t>
                        </m:r>
                      </m:e>
                    </m:acc>
                  </m:oMath>
                </a14:m>
                <a:r>
                  <a:rPr lang="en-US" dirty="0"/>
                  <a:t> scaling: all energies and centralities</a:t>
                </a:r>
              </a:p>
            </p:txBody>
          </p:sp>
        </mc:Choice>
        <mc:Fallback xmlns="">
          <p:sp>
            <p:nvSpPr>
              <p:cNvPr id="2" name="Cím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8519" b="-38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94797" y="1247775"/>
            <a:ext cx="6627506" cy="47736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59048" y="2073795"/>
                <a:ext cx="1043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dirty="0"/>
                  <a:t> fixed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048" y="2073795"/>
                <a:ext cx="1043602" cy="369332"/>
              </a:xfrm>
              <a:prstGeom prst="rect">
                <a:avLst/>
              </a:prstGeom>
              <a:blipFill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665921" y="4047591"/>
                <a:ext cx="1043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dirty="0"/>
                  <a:t> free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5921" y="4047591"/>
                <a:ext cx="1043602" cy="369332"/>
              </a:xfrm>
              <a:prstGeom prst="rect">
                <a:avLst/>
              </a:prstGeom>
              <a:blipFill>
                <a:blip r:embed="rId5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082268" y="3862925"/>
                <a:ext cx="1043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dirty="0"/>
                  <a:t> free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268" y="3862925"/>
                <a:ext cx="1043602" cy="369332"/>
              </a:xfrm>
              <a:prstGeom prst="rect">
                <a:avLst/>
              </a:prstGeom>
              <a:blipFill>
                <a:blip r:embed="rId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480356" y="1579215"/>
                <a:ext cx="95612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dirty="0"/>
                  <a:t> free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356" y="1579215"/>
                <a:ext cx="956127" cy="369332"/>
              </a:xfrm>
              <a:prstGeom prst="rect">
                <a:avLst/>
              </a:prstGeom>
              <a:blipFill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átum helye 11">
            <a:extLst>
              <a:ext uri="{FF2B5EF4-FFF2-40B4-BE49-F238E27FC236}">
                <a16:creationId xmlns:a16="http://schemas.microsoft.com/office/drawing/2014/main" id="{590E2497-B8F7-4F99-96C0-4E4C2FD90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13" name="Élőláb helye 12">
            <a:extLst>
              <a:ext uri="{FF2B5EF4-FFF2-40B4-BE49-F238E27FC236}">
                <a16:creationId xmlns:a16="http://schemas.microsoft.com/office/drawing/2014/main" id="{ADBE225F-6EB0-476F-BB2F-E45176C40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6121FADC-27EA-4833-9775-1D190958486D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HBT</a:t>
            </a:r>
            <a:endParaRPr lang="en-US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A90AC2F-9E2B-479F-874B-B5DAF692E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71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792040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BDC47073-8F84-418E-AB46-5431BA1E22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2426332"/>
            <a:ext cx="9144000" cy="3299298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EF13353-7805-4E94-A60D-8883533D2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Lévy </a:t>
            </a:r>
            <a:r>
              <a:rPr lang="hu-HU" dirty="0" err="1"/>
              <a:t>Versus</a:t>
            </a:r>
            <a:r>
              <a:rPr lang="hu-HU" dirty="0"/>
              <a:t> Gauss </a:t>
            </a:r>
            <a:r>
              <a:rPr lang="hu-HU" dirty="0" err="1"/>
              <a:t>versus</a:t>
            </a:r>
            <a:r>
              <a:rPr lang="hu-HU" dirty="0"/>
              <a:t> </a:t>
            </a:r>
            <a:r>
              <a:rPr lang="hu-HU" dirty="0" err="1"/>
              <a:t>exponential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0E9EA4EB-1CB6-401E-A1D9-E9E05DA590D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hu-HU" dirty="0"/>
                  <a:t>No </a:t>
                </a:r>
                <a:r>
                  <a:rPr lang="hu-HU" dirty="0" err="1"/>
                  <a:t>tail</a:t>
                </a:r>
                <a:r>
                  <a:rPr lang="hu-HU" dirty="0"/>
                  <a:t> </a:t>
                </a:r>
                <a:r>
                  <a:rPr lang="hu-HU" dirty="0" err="1"/>
                  <a:t>if</a:t>
                </a:r>
                <a:r>
                  <a:rPr lang="hu-HU" dirty="0"/>
                  <a:t>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hu-HU" dirty="0"/>
                  <a:t>, </a:t>
                </a:r>
                <a:r>
                  <a:rPr lang="hu-HU" dirty="0" err="1"/>
                  <a:t>power</a:t>
                </a:r>
                <a:r>
                  <a:rPr lang="hu-HU" dirty="0"/>
                  <a:t> </a:t>
                </a:r>
                <a:r>
                  <a:rPr lang="hu-HU" dirty="0" err="1"/>
                  <a:t>law</a:t>
                </a:r>
                <a:r>
                  <a:rPr lang="hu-HU" dirty="0"/>
                  <a:t> </a:t>
                </a:r>
                <a:r>
                  <a:rPr lang="hu-HU" dirty="0" err="1"/>
                  <a:t>if</a:t>
                </a:r>
                <a:r>
                  <a:rPr lang="hu-HU" dirty="0"/>
                  <a:t> </a:t>
                </a:r>
                <a14:m>
                  <m:oMath xmlns:m="http://schemas.openxmlformats.org/officeDocument/2006/math">
                    <m:r>
                      <a:rPr lang="hu-HU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hu-HU" b="0" i="1" smtClean="0">
                        <a:latin typeface="Cambria Math" panose="02040503050406030204" pitchFamily="18" charset="0"/>
                      </a:rPr>
                      <m:t>&lt;2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0E9EA4EB-1CB6-401E-A1D9-E9E05DA590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57" t="-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Szövegdoboz 8">
                <a:extLst>
                  <a:ext uri="{FF2B5EF4-FFF2-40B4-BE49-F238E27FC236}">
                    <a16:creationId xmlns:a16="http://schemas.microsoft.com/office/drawing/2014/main" id="{E22B7C89-FC37-4EDF-A158-63D215AF4774}"/>
                  </a:ext>
                </a:extLst>
              </p:cNvPr>
              <p:cNvSpPr txBox="1"/>
              <p:nvPr/>
            </p:nvSpPr>
            <p:spPr>
              <a:xfrm>
                <a:off x="1621765" y="1853657"/>
                <a:ext cx="197522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hu-HU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sz="3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hu-HU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hu-HU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3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3200" b="0" i="0" smtClean="0">
                              <a:latin typeface="Cambria Math" panose="02040503050406030204" pitchFamily="18" charset="0"/>
                            </a:rPr>
                            <m:t>core</m:t>
                          </m:r>
                        </m:sub>
                      </m:sSub>
                      <m:r>
                        <a:rPr lang="hu-HU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hu-HU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hu-HU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Szövegdoboz 8">
                <a:extLst>
                  <a:ext uri="{FF2B5EF4-FFF2-40B4-BE49-F238E27FC236}">
                    <a16:creationId xmlns:a16="http://schemas.microsoft.com/office/drawing/2014/main" id="{E22B7C89-FC37-4EDF-A158-63D215AF4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765" y="1853657"/>
                <a:ext cx="1975221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zövegdoboz 10">
                <a:extLst>
                  <a:ext uri="{FF2B5EF4-FFF2-40B4-BE49-F238E27FC236}">
                    <a16:creationId xmlns:a16="http://schemas.microsoft.com/office/drawing/2014/main" id="{717633E4-724B-4746-B550-652589EB3154}"/>
                  </a:ext>
                </a:extLst>
              </p:cNvPr>
              <p:cNvSpPr txBox="1"/>
              <p:nvPr/>
            </p:nvSpPr>
            <p:spPr>
              <a:xfrm>
                <a:off x="5857057" y="1859685"/>
                <a:ext cx="26589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32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hu-HU" sz="32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hu-HU" sz="3200" b="0" i="1" smtClean="0"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hu-HU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hu-HU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hu-HU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hu-HU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3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3200" b="0" i="0" smtClean="0">
                              <a:latin typeface="Cambria Math" panose="02040503050406030204" pitchFamily="18" charset="0"/>
                            </a:rPr>
                            <m:t>core</m:t>
                          </m:r>
                        </m:sub>
                      </m:sSub>
                      <m:r>
                        <a:rPr lang="hu-HU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hu-HU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hu-HU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Szövegdoboz 10">
                <a:extLst>
                  <a:ext uri="{FF2B5EF4-FFF2-40B4-BE49-F238E27FC236}">
                    <a16:creationId xmlns:a16="http://schemas.microsoft.com/office/drawing/2014/main" id="{717633E4-724B-4746-B550-652589EB3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7057" y="1859685"/>
                <a:ext cx="265893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átum helye 11">
            <a:extLst>
              <a:ext uri="{FF2B5EF4-FFF2-40B4-BE49-F238E27FC236}">
                <a16:creationId xmlns:a16="http://schemas.microsoft.com/office/drawing/2014/main" id="{48B99483-0203-4AEC-8C16-AFAEE5B40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13" name="Élőláb helye 12">
            <a:extLst>
              <a:ext uri="{FF2B5EF4-FFF2-40B4-BE49-F238E27FC236}">
                <a16:creationId xmlns:a16="http://schemas.microsoft.com/office/drawing/2014/main" id="{62BBC68B-FABE-4736-ACB2-AE3D423DB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BE544657-7DAF-4DC4-9370-852BEFE955F5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HBT</a:t>
            </a:r>
            <a:endParaRPr lang="en-US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58D5952-42EC-42D7-9F34-2AFC15C8D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72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384663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Hole in </a:t>
            </a:r>
            <a:r>
              <a:rPr lang="en-US" cap="none"/>
              <a:t>λ(m</a:t>
            </a:r>
            <a:r>
              <a:rPr lang="en-US" cap="none" baseline="-25000"/>
              <a:t>T</a:t>
            </a:r>
            <a:r>
              <a:rPr lang="en-US"/>
              <a:t>): all investigated energies</a:t>
            </a:r>
          </a:p>
        </p:txBody>
      </p:sp>
      <p:sp>
        <p:nvSpPr>
          <p:cNvPr id="10" name="Dátum helye 9">
            <a:extLst>
              <a:ext uri="{FF2B5EF4-FFF2-40B4-BE49-F238E27FC236}">
                <a16:creationId xmlns:a16="http://schemas.microsoft.com/office/drawing/2014/main" id="{F8FE9BAE-7268-4AA6-AE84-D7DB71F5D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12" name="Élőláb helye 11">
            <a:extLst>
              <a:ext uri="{FF2B5EF4-FFF2-40B4-BE49-F238E27FC236}">
                <a16:creationId xmlns:a16="http://schemas.microsoft.com/office/drawing/2014/main" id="{DDFEBE79-B444-45D7-94CD-602D7C72C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BA7CC705-DA3F-45F8-B5C9-4E6C2EB5367D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BES RESULTS      </a:t>
            </a:r>
            <a:r>
              <a: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03F9A6A5-258B-40F4-BDF1-088F93EF47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Hole apparent for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≥39</m:t>
                    </m:r>
                  </m:oMath>
                </a14:m>
                <a:r>
                  <a:rPr lang="en-US"/>
                  <a:t> GeV, all centralities</a:t>
                </a:r>
              </a:p>
              <a:p>
                <a:r>
                  <a:rPr lang="en-US"/>
                  <a:t>Due to reduced</a:t>
                </a:r>
                <a:br>
                  <a:rPr lang="en-US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/>
                  <a:t> mass?</a:t>
                </a:r>
              </a:p>
              <a:p>
                <a:r>
                  <a:rPr lang="en-US"/>
                  <a:t>Sign for chiral </a:t>
                </a:r>
                <a:br>
                  <a:rPr lang="en-US"/>
                </a:br>
                <a:r>
                  <a:rPr lang="en-US"/>
                  <a:t>restoration?</a:t>
                </a:r>
              </a:p>
              <a:p>
                <a:r>
                  <a:rPr lang="en-US"/>
                  <a:t>To be cross-checked</a:t>
                </a:r>
                <a:br>
                  <a:rPr lang="en-US"/>
                </a:br>
                <a:r>
                  <a:rPr lang="en-US"/>
                  <a:t>with photons,</a:t>
                </a:r>
                <a:br>
                  <a:rPr lang="en-US"/>
                </a:br>
                <a:r>
                  <a:rPr lang="en-US"/>
                  <a:t>dileptons, etc.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03F9A6A5-258B-40F4-BDF1-088F93EF47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Tartalom helye 3">
            <a:extLst>
              <a:ext uri="{FF2B5EF4-FFF2-40B4-BE49-F238E27FC236}">
                <a16:creationId xmlns:a16="http://schemas.microsoft.com/office/drawing/2014/main" id="{BFDAFA1D-DD8D-4C25-BAFE-9703A1DA1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348" y="1856864"/>
            <a:ext cx="5780734" cy="41643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CFC96AFA-7B59-43A7-A74A-E1E6E54EA13B}"/>
                  </a:ext>
                </a:extLst>
              </p:cNvPr>
              <p:cNvSpPr txBox="1"/>
              <p:nvPr/>
            </p:nvSpPr>
            <p:spPr>
              <a:xfrm>
                <a:off x="5266386" y="4040239"/>
                <a:ext cx="1043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/>
                  <a:t> free</a:t>
                </a:r>
              </a:p>
            </p:txBody>
          </p:sp>
        </mc:Choice>
        <mc:Fallback xmlns=""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CFC96AFA-7B59-43A7-A74A-E1E6E54EA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386" y="4040239"/>
                <a:ext cx="1043602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8">
                <a:extLst>
                  <a:ext uri="{FF2B5EF4-FFF2-40B4-BE49-F238E27FC236}">
                    <a16:creationId xmlns:a16="http://schemas.microsoft.com/office/drawing/2014/main" id="{DC772000-FD57-4AAC-90D6-95618FED5D58}"/>
                  </a:ext>
                </a:extLst>
              </p:cNvPr>
              <p:cNvSpPr txBox="1"/>
              <p:nvPr/>
            </p:nvSpPr>
            <p:spPr>
              <a:xfrm>
                <a:off x="7108560" y="4051924"/>
                <a:ext cx="1043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/>
                  <a:t> free</a:t>
                </a:r>
              </a:p>
            </p:txBody>
          </p:sp>
        </mc:Choice>
        <mc:Fallback xmlns="">
          <p:sp>
            <p:nvSpPr>
              <p:cNvPr id="17" name="TextBox 8">
                <a:extLst>
                  <a:ext uri="{FF2B5EF4-FFF2-40B4-BE49-F238E27FC236}">
                    <a16:creationId xmlns:a16="http://schemas.microsoft.com/office/drawing/2014/main" id="{DC772000-FD57-4AAC-90D6-95618FED5D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8560" y="4051924"/>
                <a:ext cx="1043602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0">
                <a:extLst>
                  <a:ext uri="{FF2B5EF4-FFF2-40B4-BE49-F238E27FC236}">
                    <a16:creationId xmlns:a16="http://schemas.microsoft.com/office/drawing/2014/main" id="{7C69050B-36B5-474D-989C-C4183C16672C}"/>
                  </a:ext>
                </a:extLst>
              </p:cNvPr>
              <p:cNvSpPr txBox="1"/>
              <p:nvPr/>
            </p:nvSpPr>
            <p:spPr>
              <a:xfrm>
                <a:off x="7971480" y="1976675"/>
                <a:ext cx="1043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/>
                  <a:t> fixed</a:t>
                </a:r>
              </a:p>
            </p:txBody>
          </p:sp>
        </mc:Choice>
        <mc:Fallback xmlns="">
          <p:sp>
            <p:nvSpPr>
              <p:cNvPr id="18" name="TextBox 10">
                <a:extLst>
                  <a:ext uri="{FF2B5EF4-FFF2-40B4-BE49-F238E27FC236}">
                    <a16:creationId xmlns:a16="http://schemas.microsoft.com/office/drawing/2014/main" id="{7C69050B-36B5-474D-989C-C4183C166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1480" y="1976675"/>
                <a:ext cx="1043602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6469F77-E920-40EF-B41D-BD8B52C09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73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421743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Levy R: similar</a:t>
            </a:r>
            <a:r>
              <a:rPr lang="hu-HU" dirty="0"/>
              <a:t> </a:t>
            </a:r>
            <a:r>
              <a:rPr lang="hu-HU" dirty="0" err="1"/>
              <a:t>hydro</a:t>
            </a:r>
            <a:r>
              <a:rPr lang="en-US" dirty="0"/>
              <a:t> trends for all </a:t>
            </a:r>
            <a:r>
              <a:rPr lang="hu-HU" dirty="0" err="1"/>
              <a:t>cases</a:t>
            </a:r>
            <a:endParaRPr lang="en-US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093" y="1247775"/>
            <a:ext cx="6590913" cy="47736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381742" y="2008909"/>
                <a:ext cx="1043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dirty="0"/>
                  <a:t> fixed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742" y="2008909"/>
                <a:ext cx="1043602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940990" y="3892962"/>
                <a:ext cx="1043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dirty="0"/>
                  <a:t> free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990" y="3892962"/>
                <a:ext cx="1043602" cy="369332"/>
              </a:xfrm>
              <a:prstGeom prst="rect">
                <a:avLst/>
              </a:prstGeom>
              <a:blipFill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425344" y="4061220"/>
                <a:ext cx="10436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dirty="0"/>
                  <a:t> free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344" y="4061220"/>
                <a:ext cx="1043602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582467" y="1639577"/>
                <a:ext cx="80483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</m:oMath>
                </a14:m>
                <a:r>
                  <a:rPr lang="en-US" dirty="0"/>
                  <a:t> free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467" y="1639577"/>
                <a:ext cx="804838" cy="369332"/>
              </a:xfrm>
              <a:prstGeom prst="rect">
                <a:avLst/>
              </a:prstGeom>
              <a:blipFill>
                <a:blip r:embed="rId6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átum helye 10">
            <a:extLst>
              <a:ext uri="{FF2B5EF4-FFF2-40B4-BE49-F238E27FC236}">
                <a16:creationId xmlns:a16="http://schemas.microsoft.com/office/drawing/2014/main" id="{20C1B13B-5A77-4C07-AC35-18C340185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13" name="Élőláb helye 12">
            <a:extLst>
              <a:ext uri="{FF2B5EF4-FFF2-40B4-BE49-F238E27FC236}">
                <a16:creationId xmlns:a16="http://schemas.microsoft.com/office/drawing/2014/main" id="{6B72AC0A-5C94-40CD-88D0-681C621F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EEF878FC-1030-4481-9544-D19018107393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HBT</a:t>
            </a:r>
            <a:endParaRPr lang="en-US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10CF5FB-B175-4DED-A7B6-EF579502E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74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249596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</a:t>
            </a:r>
            <a:r>
              <a:rPr lang="hu-HU" dirty="0"/>
              <a:t>é</a:t>
            </a:r>
            <a:r>
              <a:rPr lang="en-US" dirty="0" err="1"/>
              <a:t>vy</a:t>
            </a:r>
            <a:r>
              <a:rPr lang="en-US" dirty="0"/>
              <a:t> exponent </a:t>
            </a:r>
            <a:r>
              <a:rPr lang="hu-HU" dirty="0" err="1"/>
              <a:t>vs</a:t>
            </a:r>
            <a:r>
              <a:rPr lang="hu-HU" dirty="0"/>
              <a:t> </a:t>
            </a:r>
            <a:r>
              <a:rPr lang="hu-HU" dirty="0" err="1"/>
              <a:t>centrality</a:t>
            </a:r>
            <a:r>
              <a:rPr lang="hu-HU" dirty="0"/>
              <a:t> </a:t>
            </a:r>
            <a:r>
              <a:rPr lang="en-US" dirty="0"/>
              <a:t>at 200 GeV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733246" y="4399472"/>
                <a:ext cx="8350369" cy="1621766"/>
              </a:xfrm>
            </p:spPr>
            <p:txBody>
              <a:bodyPr/>
              <a:lstStyle/>
              <a:p>
                <a:pPr>
                  <a:buFont typeface="Arial" charset="0"/>
                  <a:buChar char="•"/>
                </a:pPr>
                <a:r>
                  <a:rPr lang="en-US" dirty="0"/>
                  <a:t>Slightly non-monotonic behavior as a function of </a:t>
                </a:r>
                <a:r>
                  <a:rPr lang="en-US" dirty="0" err="1"/>
                  <a:t>m</a:t>
                </a:r>
                <a:r>
                  <a:rPr lang="en-US" baseline="-25000" dirty="0" err="1"/>
                  <a:t>T</a:t>
                </a:r>
                <a:endParaRPr lang="en-US" baseline="-25000" dirty="0"/>
              </a:p>
              <a:p>
                <a:pPr>
                  <a:buFont typeface="Arial" charset="0"/>
                  <a:buChar char="•"/>
                </a:pPr>
                <a:r>
                  <a:rPr lang="en-US" dirty="0"/>
                  <a:t>Average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en-US" dirty="0"/>
                  <a:t> non-monotonic behavior versus </a:t>
                </a:r>
                <a:r>
                  <a:rPr lang="en-US" dirty="0" err="1"/>
                  <a:t>N</a:t>
                </a:r>
                <a:r>
                  <a:rPr lang="en-US" baseline="-25000" dirty="0" err="1"/>
                  <a:t>part</a:t>
                </a:r>
                <a:endParaRPr lang="en-US" baseline="-25000" dirty="0"/>
              </a:p>
              <a:p>
                <a:pPr>
                  <a:buFont typeface="Arial" charset="0"/>
                  <a:buChar char="•"/>
                </a:pPr>
                <a:r>
                  <a:rPr lang="hu-HU" dirty="0"/>
                  <a:t>No </a:t>
                </a:r>
                <a:r>
                  <a:rPr lang="hu-HU" dirty="0" err="1"/>
                  <a:t>clear</a:t>
                </a:r>
                <a:r>
                  <a:rPr lang="hu-HU" dirty="0"/>
                  <a:t> </a:t>
                </a:r>
                <a:r>
                  <a:rPr lang="hu-HU" dirty="0" err="1"/>
                  <a:t>interpretation</a:t>
                </a:r>
                <a:r>
                  <a:rPr lang="hu-HU" dirty="0"/>
                  <a:t> </a:t>
                </a:r>
                <a:r>
                  <a:rPr lang="hu-HU" dirty="0" err="1"/>
                  <a:t>or</a:t>
                </a:r>
                <a:r>
                  <a:rPr lang="hu-HU" dirty="0"/>
                  <a:t> </a:t>
                </a:r>
                <a:r>
                  <a:rPr lang="hu-HU" dirty="0" err="1"/>
                  <a:t>understanding</a:t>
                </a:r>
                <a:r>
                  <a:rPr lang="hu-HU" dirty="0"/>
                  <a:t> of </a:t>
                </a:r>
                <a:r>
                  <a:rPr lang="hu-HU" dirty="0" err="1"/>
                  <a:t>this</a:t>
                </a:r>
                <a:r>
                  <a:rPr lang="hu-HU" dirty="0"/>
                  <a:t> trend</a:t>
                </a:r>
                <a:endParaRPr lang="en-US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4399472"/>
                <a:ext cx="8350369" cy="1621766"/>
              </a:xfrm>
              <a:blipFill>
                <a:blip r:embed="rId2"/>
                <a:stretch>
                  <a:fillRect l="-657" t="-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1161041"/>
            <a:ext cx="9144000" cy="3095407"/>
          </a:xfrm>
          <a:prstGeom prst="rect">
            <a:avLst/>
          </a:prstGeom>
        </p:spPr>
      </p:pic>
      <p:sp>
        <p:nvSpPr>
          <p:cNvPr id="9" name="Dátum helye 8">
            <a:extLst>
              <a:ext uri="{FF2B5EF4-FFF2-40B4-BE49-F238E27FC236}">
                <a16:creationId xmlns:a16="http://schemas.microsoft.com/office/drawing/2014/main" id="{8D5518D1-9D15-4D43-A0DE-FEC35D39A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10" name="Élőláb helye 9">
            <a:extLst>
              <a:ext uri="{FF2B5EF4-FFF2-40B4-BE49-F238E27FC236}">
                <a16:creationId xmlns:a16="http://schemas.microsoft.com/office/drawing/2014/main" id="{23310CCB-AF28-45AB-8123-FE4DB208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76C6426C-9CDF-404F-B214-6B1ACB82EFCF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HBT</a:t>
            </a:r>
            <a:endParaRPr lang="en-US" sz="1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A75DC76-E4BB-4285-89C1-66AEB12F6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75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87052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LÉVY HBT 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733246" y="1095515"/>
                <a:ext cx="8350369" cy="4925723"/>
              </a:xfrm>
            </p:spPr>
            <p:txBody>
              <a:bodyPr>
                <a:noAutofit/>
              </a:bodyPr>
              <a:lstStyle/>
              <a:p>
                <a:pPr>
                  <a:spcBef>
                    <a:spcPts val="400"/>
                  </a:spcBef>
                  <a:buFont typeface="Arial" charset="0"/>
                  <a:buChar char="•"/>
                </a:pPr>
                <a:r>
                  <a:rPr lang="en-US" dirty="0"/>
                  <a:t>Bose-Einstein correlation functions measured from 39 to 200 GeV</a:t>
                </a:r>
              </a:p>
              <a:p>
                <a:pPr>
                  <a:spcBef>
                    <a:spcPts val="400"/>
                  </a:spcBef>
                  <a:buFont typeface="Arial" charset="0"/>
                  <a:buChar char="•"/>
                </a:pPr>
                <a:r>
                  <a:rPr lang="en-US" dirty="0"/>
                  <a:t>Levy fits yield statistically acceptable description</a:t>
                </a:r>
              </a:p>
              <a:p>
                <a:pPr>
                  <a:spcBef>
                    <a:spcPts val="400"/>
                  </a:spcBef>
                  <a:buFont typeface="Arial" charset="0"/>
                  <a:buChar char="•"/>
                </a:pPr>
                <a:r>
                  <a:rPr lang="en-US" dirty="0"/>
                  <a:t>Fine </a:t>
                </a:r>
                <a:r>
                  <a:rPr lang="en-US" dirty="0" err="1"/>
                  <a:t>m</a:t>
                </a:r>
                <a:r>
                  <a:rPr lang="en-US" baseline="-25000" dirty="0" err="1"/>
                  <a:t>T</a:t>
                </a:r>
                <a:r>
                  <a:rPr lang="en-US" dirty="0"/>
                  <a:t> binned Levy source parameters (R, λ, α)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sz="2000" dirty="0"/>
                  <a:t>Nearly constant α, away from 2, 1 and 0.5 </a:t>
                </a:r>
                <a14:m>
                  <m:oMath xmlns:m="http://schemas.openxmlformats.org/officeDocument/2006/math">
                    <m:r>
                      <a:rPr lang="hu-HU" sz="2000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sz="2000" dirty="0"/>
                  <a:t> distance to CEP?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sz="2000" dirty="0"/>
                  <a:t>Linear scaling of 1/R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 vs </a:t>
                </a:r>
                <a:r>
                  <a:rPr lang="en-US" sz="2000" dirty="0" err="1"/>
                  <a:t>m</a:t>
                </a:r>
                <a:r>
                  <a:rPr lang="en-US" sz="2000" baseline="-25000" dirty="0" err="1"/>
                  <a:t>T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hu-HU" sz="2000" i="1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sz="2000" dirty="0"/>
                  <a:t> hydro?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sz="2000" dirty="0"/>
                  <a:t>Low-</a:t>
                </a:r>
                <a:r>
                  <a:rPr lang="en-US" sz="2000" dirty="0" err="1"/>
                  <a:t>m</a:t>
                </a:r>
                <a:r>
                  <a:rPr lang="en-US" sz="2000" baseline="-25000" dirty="0" err="1"/>
                  <a:t>T</a:t>
                </a:r>
                <a:r>
                  <a:rPr lang="en-US" sz="2000" dirty="0"/>
                  <a:t> decrease in λ(</a:t>
                </a:r>
                <a:r>
                  <a:rPr lang="en-US" sz="2000" dirty="0" err="1"/>
                  <a:t>m</a:t>
                </a:r>
                <a:r>
                  <a:rPr lang="en-US" sz="2000" baseline="-25000" dirty="0" err="1"/>
                  <a:t>T</a:t>
                </a:r>
                <a:r>
                  <a:rPr lang="en-US" sz="2000" dirty="0"/>
                  <a:t>) </a:t>
                </a:r>
                <a14:m>
                  <m:oMath xmlns:m="http://schemas.openxmlformats.org/officeDocument/2006/math">
                    <m:r>
                      <a:rPr lang="hu-HU" sz="2000" i="1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sz="2000" dirty="0"/>
                  <a:t> chiral restoration, in-medium η’ mass?</a:t>
                </a:r>
              </a:p>
              <a:p>
                <a:pPr>
                  <a:spcBef>
                    <a:spcPts val="400"/>
                  </a:spcBef>
                  <a:buFont typeface="Arial" charset="0"/>
                  <a:buChar char="•"/>
                </a:pPr>
                <a:r>
                  <a:rPr lang="en-US" dirty="0"/>
                  <a:t>New, empirically found scaling parameter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</m:oMath>
                </a14:m>
                <a:r>
                  <a:rPr lang="en-US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den>
                    </m:f>
                  </m:oMath>
                </a14:m>
                <a:endParaRPr lang="en-US" dirty="0"/>
              </a:p>
              <a:p>
                <a:pPr>
                  <a:buFont typeface="Arial" charset="0"/>
                  <a:buChar char="•"/>
                </a:pPr>
                <a:r>
                  <a:rPr lang="en-US" dirty="0"/>
                  <a:t>Centrality and collision energy dependence also explored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sz="2000" dirty="0"/>
                  <a:t>No α decrease down to 39 GeV, non-monotonic α vs </a:t>
                </a:r>
                <a:r>
                  <a:rPr lang="en-US" sz="2000" dirty="0" err="1"/>
                  <a:t>N</a:t>
                </a:r>
                <a:r>
                  <a:rPr lang="en-US" sz="2000" baseline="-25000" dirty="0" err="1"/>
                  <a:t>part</a:t>
                </a:r>
                <a:r>
                  <a:rPr lang="en-US" sz="2000" dirty="0"/>
                  <a:t> dependence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sz="2000" dirty="0"/>
                  <a:t>“Hole” in λ(</a:t>
                </a:r>
                <a:r>
                  <a:rPr lang="en-US" sz="2000" dirty="0" err="1"/>
                  <a:t>m</a:t>
                </a:r>
                <a:r>
                  <a:rPr lang="en-US" sz="2000" baseline="-25000" dirty="0" err="1"/>
                  <a:t>T</a:t>
                </a:r>
                <a:r>
                  <a:rPr lang="en-US" sz="2000" dirty="0"/>
                  <a:t>) present down to 39 GeV (c.f. SPS result without hole!)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sz="2000" dirty="0"/>
                  <a:t>No change in 1/R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 and 1/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2000" i="0" smtClean="0"/>
                          <m:t>R</m:t>
                        </m:r>
                      </m:e>
                    </m:acc>
                  </m:oMath>
                </a14:m>
                <a:r>
                  <a:rPr lang="en-US" sz="2000" dirty="0"/>
                  <a:t> scaling with centrality and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3246" y="1095515"/>
                <a:ext cx="8350369" cy="4925723"/>
              </a:xfrm>
              <a:blipFill>
                <a:blip r:embed="rId2"/>
                <a:stretch>
                  <a:fillRect l="-657" t="-124" b="-2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átum helye 7">
            <a:extLst>
              <a:ext uri="{FF2B5EF4-FFF2-40B4-BE49-F238E27FC236}">
                <a16:creationId xmlns:a16="http://schemas.microsoft.com/office/drawing/2014/main" id="{ED2C7A57-177F-452F-BD60-7B4B8A971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8704B962-D30B-4480-879C-AD3564C31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7D6AEA56-5F9B-4654-BFB5-0B1A27009695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BES RESULTS      </a:t>
            </a:r>
            <a:r>
              <a: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HBT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9297C89-3DBB-4243-AD99-046F96ED0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76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93838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FF49C5-5FA4-4121-BFDF-184254AB8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STAR </a:t>
            </a:r>
            <a:r>
              <a:rPr lang="hu-HU" dirty="0" err="1"/>
              <a:t>beam</a:t>
            </a:r>
            <a:r>
              <a:rPr lang="hu-HU" dirty="0"/>
              <a:t> </a:t>
            </a:r>
            <a:r>
              <a:rPr lang="hu-HU" dirty="0" err="1"/>
              <a:t>use</a:t>
            </a:r>
            <a:r>
              <a:rPr lang="hu-HU" dirty="0"/>
              <a:t> </a:t>
            </a:r>
            <a:r>
              <a:rPr lang="hu-HU" dirty="0" err="1"/>
              <a:t>request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2019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4298DB4-BCA0-404D-88F1-E0E1D906E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Assuming</a:t>
            </a:r>
            <a:r>
              <a:rPr lang="hu-HU" dirty="0"/>
              <a:t> 24 </a:t>
            </a:r>
            <a:r>
              <a:rPr lang="hu-HU" dirty="0" err="1"/>
              <a:t>cryoweeks</a:t>
            </a:r>
            <a:endParaRPr lang="hu-HU" dirty="0"/>
          </a:p>
          <a:p>
            <a:r>
              <a:rPr lang="en-US" dirty="0"/>
              <a:t>Event</a:t>
            </a:r>
            <a:r>
              <a:rPr lang="hu-HU" dirty="0"/>
              <a:t> </a:t>
            </a:r>
            <a:r>
              <a:rPr lang="en-US" dirty="0"/>
              <a:t>number</a:t>
            </a:r>
            <a:r>
              <a:rPr lang="hu-HU" dirty="0"/>
              <a:t> </a:t>
            </a:r>
            <a:r>
              <a:rPr lang="en-US" dirty="0"/>
              <a:t>estimates</a:t>
            </a:r>
            <a:r>
              <a:rPr lang="hu-HU" dirty="0"/>
              <a:t> </a:t>
            </a:r>
            <a:r>
              <a:rPr lang="en-US" dirty="0"/>
              <a:t>assume</a:t>
            </a:r>
            <a:r>
              <a:rPr lang="hu-HU" dirty="0"/>
              <a:t> </a:t>
            </a:r>
            <a:r>
              <a:rPr lang="en-US" dirty="0"/>
              <a:t>low-energy</a:t>
            </a:r>
            <a:r>
              <a:rPr lang="hu-HU" dirty="0"/>
              <a:t> </a:t>
            </a:r>
            <a:r>
              <a:rPr lang="en-US" dirty="0"/>
              <a:t>electron</a:t>
            </a:r>
            <a:r>
              <a:rPr lang="hu-HU" dirty="0"/>
              <a:t> </a:t>
            </a:r>
            <a:r>
              <a:rPr lang="en-US" dirty="0"/>
              <a:t>cooling</a:t>
            </a:r>
            <a:r>
              <a:rPr lang="hu-HU" dirty="0"/>
              <a:t> </a:t>
            </a:r>
            <a:r>
              <a:rPr lang="en-US" dirty="0"/>
              <a:t>ready</a:t>
            </a:r>
            <a:r>
              <a:rPr lang="hu-HU" dirty="0"/>
              <a:t> </a:t>
            </a:r>
            <a:r>
              <a:rPr lang="en-US" dirty="0"/>
              <a:t>mid-way</a:t>
            </a:r>
            <a:r>
              <a:rPr lang="hu-HU" dirty="0"/>
              <a:t> </a:t>
            </a:r>
            <a:r>
              <a:rPr lang="en-US" dirty="0"/>
              <a:t>through</a:t>
            </a:r>
            <a:r>
              <a:rPr lang="hu-HU" dirty="0"/>
              <a:t> </a:t>
            </a:r>
            <a:r>
              <a:rPr lang="en-US" dirty="0"/>
              <a:t>run</a:t>
            </a:r>
            <a:r>
              <a:rPr lang="hu-HU" dirty="0"/>
              <a:t> </a:t>
            </a:r>
            <a:r>
              <a:rPr lang="en-US" dirty="0"/>
              <a:t>&amp;</a:t>
            </a:r>
            <a:r>
              <a:rPr lang="hu-HU" dirty="0"/>
              <a:t> </a:t>
            </a:r>
            <a:r>
              <a:rPr lang="en-US" dirty="0"/>
              <a:t>performs</a:t>
            </a:r>
            <a:r>
              <a:rPr lang="hu-HU" dirty="0"/>
              <a:t> </a:t>
            </a:r>
            <a:r>
              <a:rPr lang="en-US" dirty="0"/>
              <a:t>at</a:t>
            </a:r>
            <a:r>
              <a:rPr lang="hu-HU" dirty="0"/>
              <a:t> </a:t>
            </a:r>
            <a:r>
              <a:rPr lang="en-US" dirty="0"/>
              <a:t>design</a:t>
            </a:r>
            <a:r>
              <a:rPr lang="hu-HU" dirty="0"/>
              <a:t> </a:t>
            </a:r>
            <a:r>
              <a:rPr lang="en-US" dirty="0"/>
              <a:t>for</a:t>
            </a:r>
            <a:r>
              <a:rPr lang="hu-HU" dirty="0"/>
              <a:t> </a:t>
            </a:r>
            <a:r>
              <a:rPr lang="en-US" dirty="0"/>
              <a:t>11.5</a:t>
            </a:r>
            <a:r>
              <a:rPr lang="hu-HU" dirty="0"/>
              <a:t> </a:t>
            </a:r>
            <a:r>
              <a:rPr lang="en-US" dirty="0"/>
              <a:t>&amp;</a:t>
            </a:r>
            <a:r>
              <a:rPr lang="hu-HU" dirty="0"/>
              <a:t> </a:t>
            </a:r>
            <a:r>
              <a:rPr lang="en-US" dirty="0"/>
              <a:t>9.1</a:t>
            </a:r>
            <a:r>
              <a:rPr lang="hu-HU" dirty="0"/>
              <a:t> </a:t>
            </a:r>
            <a:r>
              <a:rPr lang="en-US" dirty="0"/>
              <a:t>GeV</a:t>
            </a:r>
            <a:r>
              <a:rPr lang="hu-HU" dirty="0"/>
              <a:t> </a:t>
            </a:r>
            <a:r>
              <a:rPr lang="en-US" dirty="0"/>
              <a:t>running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 err="1"/>
              <a:t>Slide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Olga </a:t>
            </a:r>
            <a:r>
              <a:rPr lang="hu-HU" dirty="0" err="1"/>
              <a:t>Evkidomov</a:t>
            </a:r>
            <a:endParaRPr lang="en-US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F516590-DA22-4840-B900-9A912F83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noProof="0" smtClean="0"/>
              <a:t>2019/10/04</a:t>
            </a:r>
            <a:endParaRPr lang="en-US" noProof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D169129-55E9-4198-AE23-9842E356F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M. Csanád (Eötvös U) @ BME Theoretical Physics Seminar</a:t>
            </a:r>
            <a:endParaRPr lang="en-US" noProof="0"/>
          </a:p>
        </p:txBody>
      </p:sp>
      <p:graphicFrame>
        <p:nvGraphicFramePr>
          <p:cNvPr id="7" name="Táblázat 6">
            <a:extLst>
              <a:ext uri="{FF2B5EF4-FFF2-40B4-BE49-F238E27FC236}">
                <a16:creationId xmlns:a16="http://schemas.microsoft.com/office/drawing/2014/main" id="{71E50CF1-F0F2-44D6-992D-3B84D9CE36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019526"/>
              </p:ext>
            </p:extLst>
          </p:nvPr>
        </p:nvGraphicFramePr>
        <p:xfrm>
          <a:off x="1443038" y="2654017"/>
          <a:ext cx="6572251" cy="29617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8893">
                  <a:extLst>
                    <a:ext uri="{9D8B030D-6E8A-4147-A177-3AD203B41FA5}">
                      <a16:colId xmlns:a16="http://schemas.microsoft.com/office/drawing/2014/main" val="644274906"/>
                    </a:ext>
                  </a:extLst>
                </a:gridCol>
                <a:gridCol w="938893">
                  <a:extLst>
                    <a:ext uri="{9D8B030D-6E8A-4147-A177-3AD203B41FA5}">
                      <a16:colId xmlns:a16="http://schemas.microsoft.com/office/drawing/2014/main" val="1798570686"/>
                    </a:ext>
                  </a:extLst>
                </a:gridCol>
                <a:gridCol w="938893">
                  <a:extLst>
                    <a:ext uri="{9D8B030D-6E8A-4147-A177-3AD203B41FA5}">
                      <a16:colId xmlns:a16="http://schemas.microsoft.com/office/drawing/2014/main" val="3041664968"/>
                    </a:ext>
                  </a:extLst>
                </a:gridCol>
                <a:gridCol w="938893">
                  <a:extLst>
                    <a:ext uri="{9D8B030D-6E8A-4147-A177-3AD203B41FA5}">
                      <a16:colId xmlns:a16="http://schemas.microsoft.com/office/drawing/2014/main" val="868317386"/>
                    </a:ext>
                  </a:extLst>
                </a:gridCol>
                <a:gridCol w="938893">
                  <a:extLst>
                    <a:ext uri="{9D8B030D-6E8A-4147-A177-3AD203B41FA5}">
                      <a16:colId xmlns:a16="http://schemas.microsoft.com/office/drawing/2014/main" val="3644836440"/>
                    </a:ext>
                  </a:extLst>
                </a:gridCol>
                <a:gridCol w="938893">
                  <a:extLst>
                    <a:ext uri="{9D8B030D-6E8A-4147-A177-3AD203B41FA5}">
                      <a16:colId xmlns:a16="http://schemas.microsoft.com/office/drawing/2014/main" val="2401412811"/>
                    </a:ext>
                  </a:extLst>
                </a:gridCol>
                <a:gridCol w="938893">
                  <a:extLst>
                    <a:ext uri="{9D8B030D-6E8A-4147-A177-3AD203B41FA5}">
                      <a16:colId xmlns:a16="http://schemas.microsoft.com/office/drawing/2014/main" val="3841614343"/>
                    </a:ext>
                  </a:extLst>
                </a:gridCol>
              </a:tblGrid>
              <a:tr h="8421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 err="1">
                          <a:effectLst/>
                        </a:rPr>
                        <a:t>BeamEnergy</a:t>
                      </a:r>
                      <a:endParaRPr lang="hu-HU" sz="9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>
                          <a:effectLst/>
                        </a:rPr>
                        <a:t>(GeV/</a:t>
                      </a:r>
                      <a:r>
                        <a:rPr lang="hu-HU" sz="1300" dirty="0" err="1">
                          <a:effectLst/>
                        </a:rPr>
                        <a:t>nucleon</a:t>
                      </a:r>
                      <a:r>
                        <a:rPr lang="hu-HU" sz="1300" dirty="0">
                          <a:effectLst/>
                        </a:rPr>
                        <a:t>) </a:t>
                      </a:r>
                      <a:endParaRPr lang="hu-HU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>
                          <a:effectLst/>
                        </a:rPr>
                        <a:t>√</a:t>
                      </a:r>
                      <a:r>
                        <a:rPr lang="hu-HU" sz="1300" dirty="0" err="1">
                          <a:effectLst/>
                        </a:rPr>
                        <a:t>s</a:t>
                      </a:r>
                      <a:r>
                        <a:rPr lang="hu-HU" sz="800" dirty="0" err="1">
                          <a:effectLst/>
                        </a:rPr>
                        <a:t>NN</a:t>
                      </a:r>
                      <a:r>
                        <a:rPr lang="hu-HU" sz="1300" dirty="0">
                          <a:effectLst/>
                        </a:rPr>
                        <a:t>(GeV)</a:t>
                      </a:r>
                      <a:endParaRPr lang="hu-HU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RunTime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Species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NumberEvents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Priority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Sequence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extLst>
                  <a:ext uri="{0D108BD9-81ED-4DB2-BD59-A6C34878D82A}">
                    <a16:rowId xmlns:a16="http://schemas.microsoft.com/office/drawing/2014/main" val="75044165"/>
                  </a:ext>
                </a:extLst>
              </a:tr>
              <a:tr h="2105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9.8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>
                          <a:effectLst/>
                        </a:rPr>
                        <a:t>19.6</a:t>
                      </a:r>
                      <a:endParaRPr lang="hu-HU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4.5weeks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Au+Au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400MMB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1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1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extLst>
                  <a:ext uri="{0D108BD9-81ED-4DB2-BD59-A6C34878D82A}">
                    <a16:rowId xmlns:a16="http://schemas.microsoft.com/office/drawing/2014/main" val="1118924808"/>
                  </a:ext>
                </a:extLst>
              </a:tr>
              <a:tr h="2105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7.3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14.5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5.5weeks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Au+Au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300MMB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1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3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extLst>
                  <a:ext uri="{0D108BD9-81ED-4DB2-BD59-A6C34878D82A}">
                    <a16:rowId xmlns:a16="http://schemas.microsoft.com/office/drawing/2014/main" val="4004277958"/>
                  </a:ext>
                </a:extLst>
              </a:tr>
              <a:tr h="4210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5.75</a:t>
                      </a:r>
                      <a:endParaRPr lang="hu-H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4.6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11.5</a:t>
                      </a:r>
                      <a:endParaRPr lang="hu-H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9.1</a:t>
                      </a:r>
                      <a:r>
                        <a:rPr lang="hu-HU" sz="800">
                          <a:effectLst/>
                        </a:rPr>
                        <a:t>1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5weeks</a:t>
                      </a:r>
                      <a:endParaRPr lang="hu-H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4weeks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Au+Au</a:t>
                      </a:r>
                      <a:endParaRPr lang="hu-H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Au+Au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230MMB</a:t>
                      </a:r>
                      <a:endParaRPr lang="hu-H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160MMB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1</a:t>
                      </a:r>
                      <a:endParaRPr lang="hu-H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1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5</a:t>
                      </a:r>
                      <a:endParaRPr lang="hu-HU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7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extLst>
                  <a:ext uri="{0D108BD9-81ED-4DB2-BD59-A6C34878D82A}">
                    <a16:rowId xmlns:a16="http://schemas.microsoft.com/office/drawing/2014/main" val="3990062047"/>
                  </a:ext>
                </a:extLst>
              </a:tr>
              <a:tr h="2105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9.8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4.5 (FXT)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2days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Au+Au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100MMB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2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2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extLst>
                  <a:ext uri="{0D108BD9-81ED-4DB2-BD59-A6C34878D82A}">
                    <a16:rowId xmlns:a16="http://schemas.microsoft.com/office/drawing/2014/main" val="930633682"/>
                  </a:ext>
                </a:extLst>
              </a:tr>
              <a:tr h="2105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7.3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3.9(FXT)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2days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Au+Au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100MMB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2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4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extLst>
                  <a:ext uri="{0D108BD9-81ED-4DB2-BD59-A6C34878D82A}">
                    <a16:rowId xmlns:a16="http://schemas.microsoft.com/office/drawing/2014/main" val="2027153217"/>
                  </a:ext>
                </a:extLst>
              </a:tr>
              <a:tr h="2105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5.75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3.5(FXT)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2days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Au+Au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100MMB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2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6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extLst>
                  <a:ext uri="{0D108BD9-81ED-4DB2-BD59-A6C34878D82A}">
                    <a16:rowId xmlns:a16="http://schemas.microsoft.com/office/drawing/2014/main" val="4250597308"/>
                  </a:ext>
                </a:extLst>
              </a:tr>
              <a:tr h="2105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31.2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7.7(FXT)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2days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Au+Au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100MMB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2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8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extLst>
                  <a:ext uri="{0D108BD9-81ED-4DB2-BD59-A6C34878D82A}">
                    <a16:rowId xmlns:a16="http://schemas.microsoft.com/office/drawing/2014/main" val="4150415557"/>
                  </a:ext>
                </a:extLst>
              </a:tr>
              <a:tr h="2105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19.5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6.2(FXT)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2days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Au+Au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100MMB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2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9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extLst>
                  <a:ext uri="{0D108BD9-81ED-4DB2-BD59-A6C34878D82A}">
                    <a16:rowId xmlns:a16="http://schemas.microsoft.com/office/drawing/2014/main" val="730371281"/>
                  </a:ext>
                </a:extLst>
              </a:tr>
              <a:tr h="2105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13.5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5.2(FXT)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2days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Au+Au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100MMB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2</a:t>
                      </a:r>
                      <a:endParaRPr lang="hu-HU" sz="9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>
                          <a:effectLst/>
                        </a:rPr>
                        <a:t>10</a:t>
                      </a:r>
                      <a:endParaRPr lang="hu-HU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080" marR="52080" marT="0" marB="0"/>
                </a:tc>
                <a:extLst>
                  <a:ext uri="{0D108BD9-81ED-4DB2-BD59-A6C34878D82A}">
                    <a16:rowId xmlns:a16="http://schemas.microsoft.com/office/drawing/2014/main" val="2499036174"/>
                  </a:ext>
                </a:extLst>
              </a:tr>
            </a:tbl>
          </a:graphicData>
        </a:graphic>
      </p:graphicFrame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0A5C7A90-72D5-4049-ABE5-E5C5CBD6B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77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61517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Suppression in highly asymmetric </a:t>
            </a:r>
            <a:r>
              <a:rPr lang="en-US" dirty="0" err="1"/>
              <a:t>sysytems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246" y="1221473"/>
            <a:ext cx="8350369" cy="4934350"/>
          </a:xfrm>
        </p:spPr>
        <p:txBody>
          <a:bodyPr>
            <a:normAutofit/>
          </a:bodyPr>
          <a:lstStyle/>
          <a:p>
            <a:r>
              <a:rPr lang="hu-HU" dirty="0" err="1">
                <a:solidFill>
                  <a:srgbClr val="0000FF"/>
                </a:solidFill>
              </a:rPr>
              <a:t>p+Au</a:t>
            </a:r>
            <a:r>
              <a:rPr lang="hu-HU" dirty="0"/>
              <a:t>, </a:t>
            </a:r>
            <a:r>
              <a:rPr lang="hu-HU" dirty="0" err="1">
                <a:solidFill>
                  <a:srgbClr val="FF0000"/>
                </a:solidFill>
              </a:rPr>
              <a:t>d+Au</a:t>
            </a:r>
            <a:r>
              <a:rPr lang="hu-HU" dirty="0"/>
              <a:t>, </a:t>
            </a:r>
            <a:r>
              <a:rPr lang="hu-HU" baseline="30000" dirty="0"/>
              <a:t>3</a:t>
            </a:r>
            <a:r>
              <a:rPr lang="hu-HU" dirty="0"/>
              <a:t>He+Au </a:t>
            </a:r>
            <a:r>
              <a:rPr lang="hu-HU" dirty="0" err="1"/>
              <a:t>compared</a:t>
            </a:r>
            <a:endParaRPr lang="hu-HU" dirty="0"/>
          </a:p>
          <a:p>
            <a:r>
              <a:rPr lang="en-US" dirty="0"/>
              <a:t>Centralities determined</a:t>
            </a:r>
            <a:br>
              <a:rPr lang="en-US" dirty="0"/>
            </a:br>
            <a:r>
              <a:rPr lang="en-US" dirty="0"/>
              <a:t>as for large systems</a:t>
            </a:r>
          </a:p>
          <a:p>
            <a:r>
              <a:rPr lang="en-US" dirty="0"/>
              <a:t>New </a:t>
            </a:r>
            <a:r>
              <a:rPr lang="en-US" dirty="0" err="1"/>
              <a:t>p+Au</a:t>
            </a:r>
            <a:r>
              <a:rPr lang="en-US" dirty="0"/>
              <a:t> results show </a:t>
            </a:r>
            <a:br>
              <a:rPr lang="en-US" dirty="0"/>
            </a:br>
            <a:r>
              <a:rPr lang="en-US" dirty="0"/>
              <a:t>large centrality dependence</a:t>
            </a:r>
          </a:p>
          <a:p>
            <a:r>
              <a:rPr lang="hu-HU" dirty="0"/>
              <a:t>S</a:t>
            </a:r>
            <a:r>
              <a:rPr lang="en-US" dirty="0" err="1"/>
              <a:t>ystem</a:t>
            </a:r>
            <a:r>
              <a:rPr lang="en-US" dirty="0"/>
              <a:t> sizes agree</a:t>
            </a:r>
            <a:r>
              <a:rPr lang="hu-HU" dirty="0"/>
              <a:t> </a:t>
            </a:r>
            <a:r>
              <a:rPr lang="en-US" dirty="0"/>
              <a:t>at high </a:t>
            </a:r>
            <a:r>
              <a:rPr lang="en-US" dirty="0" err="1"/>
              <a:t>pT</a:t>
            </a:r>
            <a:endParaRPr lang="en-US" dirty="0"/>
          </a:p>
          <a:p>
            <a:r>
              <a:rPr lang="en-US" dirty="0"/>
              <a:t>At moderate </a:t>
            </a:r>
            <a:r>
              <a:rPr lang="en-US" dirty="0" err="1"/>
              <a:t>pT</a:t>
            </a:r>
            <a:r>
              <a:rPr lang="en-US" dirty="0"/>
              <a:t>, ordering seen</a:t>
            </a:r>
          </a:p>
          <a:p>
            <a:r>
              <a:rPr lang="en-US" dirty="0"/>
              <a:t>Model </a:t>
            </a:r>
            <a:r>
              <a:rPr lang="en-US" dirty="0" err="1"/>
              <a:t>comparision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Vitev</a:t>
            </a:r>
            <a:r>
              <a:rPr lang="en-US" dirty="0"/>
              <a:t>, HIJING++ investigated</a:t>
            </a:r>
          </a:p>
          <a:p>
            <a:pPr lvl="1"/>
            <a:r>
              <a:rPr lang="en-US" dirty="0"/>
              <a:t>No full match of ordering, </a:t>
            </a:r>
            <a:br>
              <a:rPr lang="en-US" dirty="0"/>
            </a:br>
            <a:r>
              <a:rPr lang="en-US" dirty="0"/>
              <a:t>peak location,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192" y="1649779"/>
            <a:ext cx="4492156" cy="4440406"/>
          </a:xfrm>
          <a:prstGeom prst="rect">
            <a:avLst/>
          </a:prstGeom>
        </p:spPr>
      </p:pic>
      <p:sp>
        <p:nvSpPr>
          <p:cNvPr id="7" name="Ellipszis 6"/>
          <p:cNvSpPr/>
          <p:nvPr/>
        </p:nvSpPr>
        <p:spPr>
          <a:xfrm>
            <a:off x="6353667" y="2141450"/>
            <a:ext cx="360000" cy="36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Ellipszis 9"/>
          <p:cNvSpPr/>
          <p:nvPr/>
        </p:nvSpPr>
        <p:spPr>
          <a:xfrm>
            <a:off x="6405707" y="2143239"/>
            <a:ext cx="360000" cy="36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llipszis 10"/>
          <p:cNvSpPr/>
          <p:nvPr/>
        </p:nvSpPr>
        <p:spPr>
          <a:xfrm>
            <a:off x="8476542" y="2132875"/>
            <a:ext cx="360000" cy="36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Ellipszis 11"/>
          <p:cNvSpPr/>
          <p:nvPr/>
        </p:nvSpPr>
        <p:spPr>
          <a:xfrm>
            <a:off x="8595488" y="2134664"/>
            <a:ext cx="360000" cy="36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Ellipszis 12"/>
          <p:cNvSpPr/>
          <p:nvPr/>
        </p:nvSpPr>
        <p:spPr>
          <a:xfrm>
            <a:off x="6288614" y="4255097"/>
            <a:ext cx="360000" cy="36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Ellipszis 13"/>
          <p:cNvSpPr/>
          <p:nvPr/>
        </p:nvSpPr>
        <p:spPr>
          <a:xfrm>
            <a:off x="6463315" y="4256886"/>
            <a:ext cx="360000" cy="36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Ellipszis 14"/>
          <p:cNvSpPr/>
          <p:nvPr/>
        </p:nvSpPr>
        <p:spPr>
          <a:xfrm>
            <a:off x="8428110" y="4256886"/>
            <a:ext cx="360000" cy="36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Ellipszis 15"/>
          <p:cNvSpPr/>
          <p:nvPr/>
        </p:nvSpPr>
        <p:spPr>
          <a:xfrm>
            <a:off x="8692019" y="4258675"/>
            <a:ext cx="360000" cy="36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5804320" y="1944537"/>
            <a:ext cx="13179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/>
              <a:t>N. </a:t>
            </a:r>
            <a:r>
              <a:rPr lang="hu-HU" sz="1100" dirty="0" err="1"/>
              <a:t>Novitzky</a:t>
            </a:r>
            <a:r>
              <a:rPr lang="hu-HU" sz="1100" dirty="0"/>
              <a:t>, QM17</a:t>
            </a:r>
            <a:endParaRPr lang="en-US" sz="1100" dirty="0"/>
          </a:p>
        </p:txBody>
      </p:sp>
      <p:sp>
        <p:nvSpPr>
          <p:cNvPr id="19" name="Ellipszis 18"/>
          <p:cNvSpPr/>
          <p:nvPr/>
        </p:nvSpPr>
        <p:spPr>
          <a:xfrm>
            <a:off x="4948162" y="1163826"/>
            <a:ext cx="468000" cy="468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llipszis 19"/>
          <p:cNvSpPr/>
          <p:nvPr/>
        </p:nvSpPr>
        <p:spPr>
          <a:xfrm>
            <a:off x="5164101" y="1381270"/>
            <a:ext cx="108000" cy="108000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Ellipszis 20"/>
          <p:cNvSpPr/>
          <p:nvPr/>
        </p:nvSpPr>
        <p:spPr>
          <a:xfrm>
            <a:off x="6641071" y="1166742"/>
            <a:ext cx="468000" cy="468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Ellipszis 21"/>
          <p:cNvSpPr/>
          <p:nvPr/>
        </p:nvSpPr>
        <p:spPr>
          <a:xfrm>
            <a:off x="6857010" y="1392812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Ellipszis 22"/>
          <p:cNvSpPr/>
          <p:nvPr/>
        </p:nvSpPr>
        <p:spPr>
          <a:xfrm>
            <a:off x="6785126" y="1389944"/>
            <a:ext cx="108000" cy="10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Ellipszis 23"/>
          <p:cNvSpPr/>
          <p:nvPr/>
        </p:nvSpPr>
        <p:spPr>
          <a:xfrm>
            <a:off x="8459758" y="1147270"/>
            <a:ext cx="468000" cy="468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Ellipszis 24"/>
          <p:cNvSpPr/>
          <p:nvPr/>
        </p:nvSpPr>
        <p:spPr>
          <a:xfrm>
            <a:off x="8675697" y="1373340"/>
            <a:ext cx="108000" cy="108000"/>
          </a:xfrm>
          <a:prstGeom prst="ellipse">
            <a:avLst/>
          </a:prstGeom>
          <a:solidFill>
            <a:srgbClr val="1010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Ellipszis 25"/>
          <p:cNvSpPr/>
          <p:nvPr/>
        </p:nvSpPr>
        <p:spPr>
          <a:xfrm>
            <a:off x="8603813" y="1370472"/>
            <a:ext cx="108000" cy="108000"/>
          </a:xfrm>
          <a:prstGeom prst="ellipse">
            <a:avLst/>
          </a:prstGeom>
          <a:solidFill>
            <a:srgbClr val="1010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Ellipszis 26"/>
          <p:cNvSpPr/>
          <p:nvPr/>
        </p:nvSpPr>
        <p:spPr>
          <a:xfrm>
            <a:off x="8646942" y="1301459"/>
            <a:ext cx="108000" cy="108000"/>
          </a:xfrm>
          <a:prstGeom prst="ellipse">
            <a:avLst/>
          </a:prstGeom>
          <a:solidFill>
            <a:srgbClr val="1010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DDF678AA-6F55-4FE5-9EBD-1128FCF78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noProof="0" dirty="0"/>
          </a:p>
        </p:txBody>
      </p:sp>
      <p:sp>
        <p:nvSpPr>
          <p:cNvPr id="28" name="Élőláb helye 27">
            <a:extLst>
              <a:ext uri="{FF2B5EF4-FFF2-40B4-BE49-F238E27FC236}">
                <a16:creationId xmlns:a16="http://schemas.microsoft.com/office/drawing/2014/main" id="{AED952CB-7DDF-42B2-A3A1-71D9AB90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30" name="Téglalap 29">
            <a:extLst>
              <a:ext uri="{FF2B5EF4-FFF2-40B4-BE49-F238E27FC236}">
                <a16:creationId xmlns:a16="http://schemas.microsoft.com/office/drawing/2014/main" id="{81C84CEA-3501-4655-964B-DDAF5C130C01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BASIC OBSERVATIONS       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BES</a:t>
            </a:r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RESULTS</a:t>
            </a:r>
            <a:r>
              <a:rPr lang="hu-HU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 HBT</a:t>
            </a:r>
            <a:endParaRPr lang="en-US" sz="1600" b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0C76C90-93BB-46D8-96A0-1517A52EF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78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9275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3FC021-3AB1-45D2-920B-163D8B7E1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Elliptic flow in small systems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89360A3-51D0-4679-9646-139792731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Deuteron-gold energy scan (19.6-200 GeV), PHENIX, P</a:t>
            </a:r>
            <a:r>
              <a:rPr lang="hu-HU" dirty="0"/>
              <a:t>R</a:t>
            </a:r>
            <a:r>
              <a:rPr lang="en-US" dirty="0"/>
              <a:t>C96, 064905 (2017)</a:t>
            </a:r>
            <a:endParaRPr lang="hu-HU" dirty="0"/>
          </a:p>
          <a:p>
            <a:r>
              <a:rPr lang="en-US" dirty="0" err="1"/>
              <a:t>superSONIC</a:t>
            </a:r>
            <a:r>
              <a:rPr lang="en-US" dirty="0"/>
              <a:t> in good agreement at 62.4 GeV and 200 GeV</a:t>
            </a:r>
          </a:p>
          <a:p>
            <a:r>
              <a:rPr lang="en-US" dirty="0" err="1"/>
              <a:t>Underpredicts</a:t>
            </a:r>
            <a:r>
              <a:rPr lang="en-US" dirty="0"/>
              <a:t> data at 19.6 GeV and 39 GeV</a:t>
            </a:r>
          </a:p>
          <a:p>
            <a:r>
              <a:rPr lang="en-US" dirty="0"/>
              <a:t>Data still contains </a:t>
            </a:r>
            <a:r>
              <a:rPr lang="en-US" dirty="0" err="1"/>
              <a:t>nonflow</a:t>
            </a:r>
            <a:r>
              <a:rPr lang="en-US" dirty="0"/>
              <a:t> effects:  AMPT(</a:t>
            </a:r>
            <a:r>
              <a:rPr lang="en-US" dirty="0" err="1"/>
              <a:t>EventPlane</a:t>
            </a:r>
            <a:r>
              <a:rPr lang="en-US" dirty="0"/>
              <a:t>) w/ </a:t>
            </a:r>
            <a:r>
              <a:rPr lang="en-US" dirty="0" err="1"/>
              <a:t>nonflow</a:t>
            </a:r>
            <a:r>
              <a:rPr lang="en-US" dirty="0"/>
              <a:t> matches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DD9D873-CF71-4739-9233-AD1CEE7FA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347390"/>
            <a:ext cx="9144000" cy="266488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48511B7-2A1B-4EF7-BE63-D359A577C1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E1F25"/>
              </a:clrFrom>
              <a:clrTo>
                <a:srgbClr val="EE1F25">
                  <a:alpha val="0"/>
                </a:srgbClr>
              </a:clrTo>
            </a:clrChange>
          </a:blip>
          <a:srcRect l="1133"/>
          <a:stretch/>
        </p:blipFill>
        <p:spPr>
          <a:xfrm>
            <a:off x="69011" y="3355675"/>
            <a:ext cx="9040484" cy="2648840"/>
          </a:xfrm>
          <a:prstGeom prst="rect">
            <a:avLst/>
          </a:prstGeom>
        </p:spPr>
      </p:pic>
      <p:sp>
        <p:nvSpPr>
          <p:cNvPr id="12" name="Dátum helye 11">
            <a:extLst>
              <a:ext uri="{FF2B5EF4-FFF2-40B4-BE49-F238E27FC236}">
                <a16:creationId xmlns:a16="http://schemas.microsoft.com/office/drawing/2014/main" id="{771D67C5-2699-4389-AF8D-B7010EB74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13" name="Élőláb helye 12">
            <a:extLst>
              <a:ext uri="{FF2B5EF4-FFF2-40B4-BE49-F238E27FC236}">
                <a16:creationId xmlns:a16="http://schemas.microsoft.com/office/drawing/2014/main" id="{33A7EB19-F843-4CA7-ADAD-0D7D3C882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351F463C-E9B8-4E74-806F-23FC915B209C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 HBT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9832509-A792-4479-A1A3-5ADF9F8DC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79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845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FFA2EA-16E2-4872-B9E4-DC7C4CD7B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Search for the Critical Point</a:t>
            </a:r>
            <a:r>
              <a:rPr lang="hu-HU" dirty="0"/>
              <a:t> </a:t>
            </a:r>
            <a:r>
              <a:rPr lang="hu-HU" dirty="0" err="1"/>
              <a:t>possible</a:t>
            </a:r>
            <a:r>
              <a:rPr lang="hu-HU" dirty="0"/>
              <a:t>?</a:t>
            </a:r>
            <a:endParaRPr lang="en-US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DECAC38-B423-4453-B3D0-B6DC1806F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246" y="1181819"/>
            <a:ext cx="8350369" cy="1854679"/>
          </a:xfrm>
        </p:spPr>
        <p:txBody>
          <a:bodyPr>
            <a:normAutofit/>
          </a:bodyPr>
          <a:lstStyle/>
          <a:p>
            <a:r>
              <a:rPr lang="en-US" dirty="0"/>
              <a:t>Effects of the CEP in a broad region (via an effective potential ~ </a:t>
            </a:r>
            <a:r>
              <a:rPr lang="en-US" dirty="0" err="1"/>
              <a:t>N</a:t>
            </a:r>
            <a:r>
              <a:rPr lang="en-US" baseline="-25000" dirty="0" err="1"/>
              <a:t>f</a:t>
            </a:r>
            <a:r>
              <a:rPr lang="en-US" dirty="0"/>
              <a:t>=2 QCD)</a:t>
            </a:r>
          </a:p>
          <a:p>
            <a:pPr lvl="1"/>
            <a:r>
              <a:rPr lang="en-US" dirty="0"/>
              <a:t>Y. </a:t>
            </a:r>
            <a:r>
              <a:rPr lang="en-US" dirty="0" err="1"/>
              <a:t>Hatta</a:t>
            </a:r>
            <a:r>
              <a:rPr lang="en-US" dirty="0"/>
              <a:t> and T. Ikeda, PRD67,014028(2003) [</a:t>
            </a:r>
            <a:r>
              <a:rPr lang="en-US" dirty="0" err="1"/>
              <a:t>hep-ph</a:t>
            </a:r>
            <a:r>
              <a:rPr lang="en-US" dirty="0"/>
              <a:t>/0210284]</a:t>
            </a:r>
          </a:p>
          <a:p>
            <a:r>
              <a:rPr lang="en-US" dirty="0"/>
              <a:t>Hydro evolution attracted to the critical point</a:t>
            </a:r>
          </a:p>
          <a:p>
            <a:pPr lvl="1"/>
            <a:r>
              <a:rPr lang="en-US" dirty="0"/>
              <a:t>M. </a:t>
            </a:r>
            <a:r>
              <a:rPr lang="en-US" dirty="0" err="1"/>
              <a:t>Asakawa</a:t>
            </a:r>
            <a:r>
              <a:rPr lang="en-US" dirty="0"/>
              <a:t> et al., PRL101,122302(2008) [arXiv:0803.2449]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31CC4300-610B-4553-8BA0-B5B6D8E2D89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1" y="2893906"/>
            <a:ext cx="4291640" cy="3214912"/>
          </a:xfrm>
          <a:prstGeom prst="rect">
            <a:avLst/>
          </a:prstGeom>
        </p:spPr>
      </p:pic>
      <p:sp>
        <p:nvSpPr>
          <p:cNvPr id="8" name="Dátum helye 7">
            <a:extLst>
              <a:ext uri="{FF2B5EF4-FFF2-40B4-BE49-F238E27FC236}">
                <a16:creationId xmlns:a16="http://schemas.microsoft.com/office/drawing/2014/main" id="{79C6C19B-B4F8-4AD0-A9D0-03EEF2F0E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 dirty="0"/>
          </a:p>
        </p:txBody>
      </p:sp>
      <p:sp>
        <p:nvSpPr>
          <p:cNvPr id="10" name="Élőláb helye 9">
            <a:extLst>
              <a:ext uri="{FF2B5EF4-FFF2-40B4-BE49-F238E27FC236}">
                <a16:creationId xmlns:a16="http://schemas.microsoft.com/office/drawing/2014/main" id="{8C479A74-0677-45F1-B93D-004F6602C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 dirty="0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85D14119-0A46-494F-8673-8A7B618AA0C0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BES RESULTS      LÉVY HBT</a:t>
            </a: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9378F023-51DD-4160-937A-B1D9ED3896C0}"/>
              </a:ext>
            </a:extLst>
          </p:cNvPr>
          <p:cNvGrpSpPr/>
          <p:nvPr/>
        </p:nvGrpSpPr>
        <p:grpSpPr>
          <a:xfrm>
            <a:off x="4812738" y="2889490"/>
            <a:ext cx="3986206" cy="3219328"/>
            <a:chOff x="4812738" y="2889490"/>
            <a:chExt cx="3986206" cy="3219328"/>
          </a:xfrm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F67472D5-4165-4ED6-B33B-A438604F2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12738" y="2889490"/>
              <a:ext cx="3986206" cy="321932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Szövegdoboz 3">
                  <a:extLst>
                    <a:ext uri="{FF2B5EF4-FFF2-40B4-BE49-F238E27FC236}">
                      <a16:creationId xmlns:a16="http://schemas.microsoft.com/office/drawing/2014/main" id="{04ADBC2D-03F2-42E2-8058-683431EC801D}"/>
                    </a:ext>
                  </a:extLst>
                </p:cNvPr>
                <p:cNvSpPr txBox="1"/>
                <p:nvPr/>
              </p:nvSpPr>
              <p:spPr>
                <a:xfrm>
                  <a:off x="7124799" y="4917055"/>
                  <a:ext cx="117628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1200" dirty="0"/>
                    <a:t> Critical Point</a:t>
                  </a:r>
                </a:p>
                <a:p>
                  <a14:m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1200" dirty="0"/>
                    <a:t> Cross-Over</a:t>
                  </a:r>
                </a:p>
                <a:p>
                  <a14:m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lang="en-US" sz="1200" dirty="0"/>
                    <a:t> First Order</a:t>
                  </a:r>
                </a:p>
              </p:txBody>
            </p:sp>
          </mc:Choice>
          <mc:Fallback xmlns="">
            <p:sp>
              <p:nvSpPr>
                <p:cNvPr id="4" name="Szövegdoboz 3">
                  <a:extLst>
                    <a:ext uri="{FF2B5EF4-FFF2-40B4-BE49-F238E27FC236}">
                      <a16:creationId xmlns:a16="http://schemas.microsoft.com/office/drawing/2014/main" id="{04ADBC2D-03F2-42E2-8058-683431EC80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4799" y="4917055"/>
                  <a:ext cx="1176284" cy="646331"/>
                </a:xfrm>
                <a:prstGeom prst="rect">
                  <a:avLst/>
                </a:prstGeom>
                <a:blipFill>
                  <a:blip r:embed="rId4"/>
                  <a:stretch>
                    <a:fillRect t="-943" b="-66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Szövegdoboz 4"/>
          <p:cNvSpPr txBox="1"/>
          <p:nvPr/>
        </p:nvSpPr>
        <p:spPr>
          <a:xfrm>
            <a:off x="880217" y="2946764"/>
            <a:ext cx="313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quark number susceptibility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2615014" y="5064100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CEP</a:t>
            </a:r>
          </a:p>
        </p:txBody>
      </p:sp>
      <p:cxnSp>
        <p:nvCxnSpPr>
          <p:cNvPr id="15" name="Egyenes összekötő nyíllal 14"/>
          <p:cNvCxnSpPr>
            <a:stCxn id="12" idx="3"/>
          </p:cNvCxnSpPr>
          <p:nvPr/>
        </p:nvCxnSpPr>
        <p:spPr>
          <a:xfrm>
            <a:off x="3195622" y="5248766"/>
            <a:ext cx="28251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1015257" y="3298431"/>
            <a:ext cx="890455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 err="1"/>
              <a:t>Tricrit.Point</a:t>
            </a:r>
            <a:r>
              <a:rPr lang="en-US" sz="1400" dirty="0"/>
              <a:t> (chiral limit)</a:t>
            </a:r>
          </a:p>
        </p:txBody>
      </p:sp>
      <p:cxnSp>
        <p:nvCxnSpPr>
          <p:cNvPr id="24" name="Egyenes összekötő nyíllal 23"/>
          <p:cNvCxnSpPr>
            <a:stCxn id="16" idx="2"/>
          </p:cNvCxnSpPr>
          <p:nvPr/>
        </p:nvCxnSpPr>
        <p:spPr>
          <a:xfrm>
            <a:off x="1460485" y="3821651"/>
            <a:ext cx="505048" cy="3056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ia számának helye 13">
            <a:extLst>
              <a:ext uri="{FF2B5EF4-FFF2-40B4-BE49-F238E27FC236}">
                <a16:creationId xmlns:a16="http://schemas.microsoft.com/office/drawing/2014/main" id="{3AEABD7C-52A0-40AC-B3A7-F72C34AA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8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38970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4A957E-1F12-447B-927C-92E70697E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Elliptic flow in small systems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9A4156F-FA99-444D-BAB7-117228FAA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Mass ordering in all cases, smallest effect in </a:t>
            </a:r>
            <a:r>
              <a:rPr lang="en-US" dirty="0" err="1"/>
              <a:t>p+Au</a:t>
            </a:r>
            <a:endParaRPr lang="en-US" dirty="0"/>
          </a:p>
          <a:p>
            <a:r>
              <a:rPr lang="en-US" dirty="0"/>
              <a:t>Hydro+… codes describe results well (</a:t>
            </a:r>
            <a:r>
              <a:rPr lang="en-US" dirty="0" err="1"/>
              <a:t>superSONIC</a:t>
            </a:r>
            <a:r>
              <a:rPr lang="en-US" dirty="0"/>
              <a:t>, </a:t>
            </a:r>
            <a:r>
              <a:rPr lang="en-US" dirty="0" err="1"/>
              <a:t>iEBE</a:t>
            </a:r>
            <a:r>
              <a:rPr lang="en-US" dirty="0"/>
              <a:t>-VISHNU)</a:t>
            </a:r>
            <a:endParaRPr lang="hu-HU" dirty="0"/>
          </a:p>
          <a:p>
            <a:pPr lvl="1"/>
            <a:r>
              <a:rPr lang="hu-HU" dirty="0" err="1"/>
              <a:t>Shen</a:t>
            </a:r>
            <a:r>
              <a:rPr lang="hu-HU" dirty="0"/>
              <a:t> et al, </a:t>
            </a:r>
            <a:r>
              <a:rPr lang="en-US" dirty="0"/>
              <a:t>P</a:t>
            </a:r>
            <a:r>
              <a:rPr lang="hu-HU" dirty="0" err="1"/>
              <a:t>hys</a:t>
            </a:r>
            <a:r>
              <a:rPr lang="hu-HU" dirty="0"/>
              <a:t>.</a:t>
            </a:r>
            <a:r>
              <a:rPr lang="en-US" dirty="0"/>
              <a:t>R</a:t>
            </a:r>
            <a:r>
              <a:rPr lang="hu-HU"/>
              <a:t>ev. </a:t>
            </a:r>
            <a:r>
              <a:rPr lang="en-US"/>
              <a:t>C95</a:t>
            </a:r>
            <a:r>
              <a:rPr lang="en-US" dirty="0"/>
              <a:t>, 014906(2017)</a:t>
            </a:r>
            <a:r>
              <a:rPr lang="hu-HU" dirty="0"/>
              <a:t>; </a:t>
            </a:r>
            <a:r>
              <a:rPr lang="hu-HU" dirty="0" err="1"/>
              <a:t>Habich</a:t>
            </a:r>
            <a:r>
              <a:rPr lang="hu-HU" dirty="0"/>
              <a:t> et al, </a:t>
            </a:r>
            <a:r>
              <a:rPr lang="hu-HU" dirty="0" err="1"/>
              <a:t>Eur.Phys.J</a:t>
            </a:r>
            <a:r>
              <a:rPr lang="hu-HU" dirty="0"/>
              <a:t>. C 75, 15 (2015).</a:t>
            </a:r>
            <a:endParaRPr lang="en-US" dirty="0"/>
          </a:p>
        </p:txBody>
      </p:sp>
      <p:sp>
        <p:nvSpPr>
          <p:cNvPr id="12" name="Dátum helye 11">
            <a:extLst>
              <a:ext uri="{FF2B5EF4-FFF2-40B4-BE49-F238E27FC236}">
                <a16:creationId xmlns:a16="http://schemas.microsoft.com/office/drawing/2014/main" id="{916B9DF1-31AC-4CCF-945F-73A2E3A0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13" name="Élőláb helye 12">
            <a:extLst>
              <a:ext uri="{FF2B5EF4-FFF2-40B4-BE49-F238E27FC236}">
                <a16:creationId xmlns:a16="http://schemas.microsoft.com/office/drawing/2014/main" id="{317D87E5-D86A-45F5-A939-ABAD49DA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59DA6F4D-6D51-45A0-B20D-97C6A686A0EA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</a:t>
            </a:r>
            <a:r>
              <a: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BES RESULTS     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LÉVY HBT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DFE2795-F58A-46CB-BCC9-A9C30202F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5588"/>
            <a:ext cx="9144000" cy="3423078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E94AE8C9-5D88-4B49-800B-15E46C184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4216"/>
            <a:ext cx="9144000" cy="3423078"/>
          </a:xfrm>
          <a:prstGeom prst="rect">
            <a:avLst/>
          </a:prstGeom>
        </p:spPr>
      </p:pic>
      <p:sp>
        <p:nvSpPr>
          <p:cNvPr id="16" name="Téglalap 15">
            <a:extLst>
              <a:ext uri="{FF2B5EF4-FFF2-40B4-BE49-F238E27FC236}">
                <a16:creationId xmlns:a16="http://schemas.microsoft.com/office/drawing/2014/main" id="{B6FFAB5A-F6DE-4BF6-87B9-9486091E7F0F}"/>
              </a:ext>
            </a:extLst>
          </p:cNvPr>
          <p:cNvSpPr/>
          <p:nvPr/>
        </p:nvSpPr>
        <p:spPr>
          <a:xfrm>
            <a:off x="7025791" y="4984001"/>
            <a:ext cx="21182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PRC 97, 064904 (2018)</a:t>
            </a: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72756089-C2C3-4A21-8D17-FAD95BB63D9F}"/>
              </a:ext>
            </a:extLst>
          </p:cNvPr>
          <p:cNvSpPr/>
          <p:nvPr/>
        </p:nvSpPr>
        <p:spPr>
          <a:xfrm>
            <a:off x="1353777" y="5086613"/>
            <a:ext cx="21182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/>
              <a:t>PRC 97, 064904 (2018)</a:t>
            </a:r>
            <a:endParaRPr lang="en-US" sz="1600" dirty="0"/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8DE76CF2-C3C4-423E-BB81-0C8EB1168F96}"/>
              </a:ext>
            </a:extLst>
          </p:cNvPr>
          <p:cNvSpPr/>
          <p:nvPr/>
        </p:nvSpPr>
        <p:spPr>
          <a:xfrm>
            <a:off x="4171247" y="4984001"/>
            <a:ext cx="20233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/>
              <a:t>PRL114,192301(2014)</a:t>
            </a:r>
            <a:endParaRPr lang="en-US" sz="160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0D211A5-4B75-4338-B254-FBF4FA42E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80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0087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Experimental Control parameters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246" y="1109604"/>
            <a:ext cx="8350369" cy="146339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400"/>
              </a:spcBef>
            </a:pPr>
            <a:r>
              <a:rPr lang="en-US"/>
              <a:t>Collision energy: controls initial temperature, initial </a:t>
            </a:r>
            <a:r>
              <a:rPr lang="en-US">
                <a:latin typeface="Symbol" panose="05050102010706020507" pitchFamily="18" charset="2"/>
              </a:rPr>
              <a:t>m</a:t>
            </a:r>
            <a:r>
              <a:rPr lang="en-US" baseline="-25000"/>
              <a:t>B</a:t>
            </a:r>
          </a:p>
          <a:p>
            <a:pPr>
              <a:spcBef>
                <a:spcPts val="400"/>
              </a:spcBef>
            </a:pPr>
            <a:r>
              <a:rPr lang="en-US"/>
              <a:t>Collision system &amp; centrality: controls available volume</a:t>
            </a:r>
          </a:p>
          <a:p>
            <a:pPr>
              <a:spcBef>
                <a:spcPts val="400"/>
              </a:spcBef>
            </a:pPr>
            <a:r>
              <a:rPr lang="en-US"/>
              <a:t>Event geometry: reaction plane, event plane, fluctuations</a:t>
            </a:r>
          </a:p>
          <a:p>
            <a:pPr>
              <a:spcBef>
                <a:spcPts val="400"/>
              </a:spcBef>
            </a:pPr>
            <a:r>
              <a:rPr lang="en-US"/>
              <a:t>Important parameters: N</a:t>
            </a:r>
            <a:r>
              <a:rPr lang="en-US" baseline="-25000"/>
              <a:t>part</a:t>
            </a:r>
            <a:r>
              <a:rPr lang="en-US"/>
              <a:t> (system size), N</a:t>
            </a:r>
            <a:r>
              <a:rPr lang="en-US" baseline="-25000"/>
              <a:t>coll</a:t>
            </a:r>
            <a:r>
              <a:rPr lang="en-US"/>
              <a:t> (x-sect)</a:t>
            </a:r>
            <a:endParaRPr lang="en-US" baseline="-25000"/>
          </a:p>
        </p:txBody>
      </p: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297501" y="2655097"/>
            <a:ext cx="6089110" cy="1616670"/>
            <a:chOff x="657" y="1616"/>
            <a:chExt cx="4400" cy="1281"/>
          </a:xfrm>
        </p:grpSpPr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657" y="2432"/>
              <a:ext cx="1134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marL="331788" indent="-331788" algn="ctr"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US" sz="1600"/>
                <a:t>Central Au+Au</a:t>
              </a:r>
            </a:p>
            <a:p>
              <a:pPr marL="331788" indent="-331788" algn="ctr"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US" sz="1600"/>
                <a:t>N</a:t>
              </a:r>
              <a:r>
                <a:rPr lang="en-US" sz="1600" baseline="-25000"/>
                <a:t>part</a:t>
              </a:r>
              <a:r>
                <a:rPr lang="en-US" sz="1600"/>
                <a:t>~300</a:t>
              </a:r>
            </a:p>
          </p:txBody>
        </p: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657" y="1619"/>
              <a:ext cx="864" cy="795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945" y="1619"/>
              <a:ext cx="864" cy="795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945" y="1663"/>
              <a:ext cx="576" cy="708"/>
            </a:xfrm>
            <a:prstGeom prst="ellipse">
              <a:avLst/>
            </a:prstGeom>
            <a:solidFill>
              <a:srgbClr val="FF0000">
                <a:alpha val="29803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1927" y="1636"/>
              <a:ext cx="864" cy="796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2454" y="1636"/>
              <a:ext cx="864" cy="796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4" name="Oval 10"/>
            <p:cNvSpPr>
              <a:spLocks noChangeArrowheads="1"/>
            </p:cNvSpPr>
            <p:nvPr/>
          </p:nvSpPr>
          <p:spPr bwMode="auto">
            <a:xfrm>
              <a:off x="2454" y="1769"/>
              <a:ext cx="336" cy="532"/>
            </a:xfrm>
            <a:prstGeom prst="ellipse">
              <a:avLst/>
            </a:prstGeom>
            <a:solidFill>
              <a:srgbClr val="FF0000">
                <a:alpha val="29803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5" name="Oval 11"/>
            <p:cNvSpPr>
              <a:spLocks noChangeArrowheads="1"/>
            </p:cNvSpPr>
            <p:nvPr/>
          </p:nvSpPr>
          <p:spPr bwMode="auto">
            <a:xfrm>
              <a:off x="3560" y="1616"/>
              <a:ext cx="864" cy="796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3770" y="2036"/>
              <a:ext cx="244" cy="210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3770" y="2036"/>
              <a:ext cx="244" cy="215"/>
            </a:xfrm>
            <a:prstGeom prst="ellipse">
              <a:avLst/>
            </a:prstGeom>
            <a:solidFill>
              <a:srgbClr val="FF0000">
                <a:alpha val="29803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4740" y="2115"/>
              <a:ext cx="181" cy="136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4785" y="2115"/>
              <a:ext cx="136" cy="136"/>
            </a:xfrm>
            <a:prstGeom prst="ellipse">
              <a:avLst/>
            </a:prstGeom>
            <a:solidFill>
              <a:srgbClr val="FF0000">
                <a:alpha val="29803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4785" y="2115"/>
              <a:ext cx="181" cy="136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1" name="Text Box 27"/>
            <p:cNvSpPr txBox="1">
              <a:spLocks noChangeArrowheads="1"/>
            </p:cNvSpPr>
            <p:nvPr/>
          </p:nvSpPr>
          <p:spPr bwMode="auto">
            <a:xfrm>
              <a:off x="1972" y="2432"/>
              <a:ext cx="1362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marL="331788" indent="-331788" algn="ctr"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US" sz="1600"/>
                <a:t>Peripheral Au+Au</a:t>
              </a:r>
            </a:p>
            <a:p>
              <a:pPr marL="331788" indent="-331788" algn="ctr"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US" sz="1600"/>
                <a:t>N</a:t>
              </a:r>
              <a:r>
                <a:rPr lang="en-US" sz="1600" baseline="-25000"/>
                <a:t>part</a:t>
              </a:r>
              <a:r>
                <a:rPr lang="en-US" sz="1600"/>
                <a:t>~50</a:t>
              </a:r>
            </a:p>
          </p:txBody>
        </p:sp>
        <p:sp>
          <p:nvSpPr>
            <p:cNvPr id="22" name="Text Box 28"/>
            <p:cNvSpPr txBox="1">
              <a:spLocks noChangeArrowheads="1"/>
            </p:cNvSpPr>
            <p:nvPr/>
          </p:nvSpPr>
          <p:spPr bwMode="auto">
            <a:xfrm>
              <a:off x="3696" y="2432"/>
              <a:ext cx="545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marL="331788" indent="-331788" algn="ctr"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US" sz="1600"/>
                <a:t>d+Au</a:t>
              </a:r>
            </a:p>
          </p:txBody>
        </p:sp>
        <p:sp>
          <p:nvSpPr>
            <p:cNvPr id="23" name="Text Box 29"/>
            <p:cNvSpPr txBox="1">
              <a:spLocks noChangeArrowheads="1"/>
            </p:cNvSpPr>
            <p:nvPr/>
          </p:nvSpPr>
          <p:spPr bwMode="auto">
            <a:xfrm>
              <a:off x="4648" y="2432"/>
              <a:ext cx="409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marL="331788" indent="-331788" algn="ctr"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US" sz="1600"/>
                <a:t>p+p</a:t>
              </a:r>
            </a:p>
          </p:txBody>
        </p:sp>
      </p:grpSp>
      <p:grpSp>
        <p:nvGrpSpPr>
          <p:cNvPr id="24" name="Group 31"/>
          <p:cNvGrpSpPr>
            <a:grpSpLocks/>
          </p:cNvGrpSpPr>
          <p:nvPr/>
        </p:nvGrpSpPr>
        <p:grpSpPr bwMode="auto">
          <a:xfrm>
            <a:off x="958265" y="4437442"/>
            <a:ext cx="3033402" cy="1518598"/>
            <a:chOff x="1595" y="3101"/>
            <a:chExt cx="2086" cy="1044"/>
          </a:xfrm>
        </p:grpSpPr>
        <p:sp>
          <p:nvSpPr>
            <p:cNvPr id="25" name="Oval 18"/>
            <p:cNvSpPr>
              <a:spLocks noChangeArrowheads="1"/>
            </p:cNvSpPr>
            <p:nvPr/>
          </p:nvSpPr>
          <p:spPr bwMode="auto">
            <a:xfrm rot="-749941">
              <a:off x="1782" y="3334"/>
              <a:ext cx="864" cy="811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Oval 19"/>
            <p:cNvSpPr>
              <a:spLocks noChangeArrowheads="1"/>
            </p:cNvSpPr>
            <p:nvPr/>
          </p:nvSpPr>
          <p:spPr bwMode="auto">
            <a:xfrm rot="-749941">
              <a:off x="2298" y="3219"/>
              <a:ext cx="864" cy="811"/>
            </a:xfrm>
            <a:prstGeom prst="ellipse">
              <a:avLst/>
            </a:prstGeom>
            <a:solidFill>
              <a:schemeClr val="tx1">
                <a:alpha val="29803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Oval 20"/>
            <p:cNvSpPr>
              <a:spLocks noChangeArrowheads="1"/>
            </p:cNvSpPr>
            <p:nvPr/>
          </p:nvSpPr>
          <p:spPr bwMode="auto">
            <a:xfrm rot="-749941">
              <a:off x="2308" y="3412"/>
              <a:ext cx="336" cy="543"/>
            </a:xfrm>
            <a:prstGeom prst="ellipse">
              <a:avLst/>
            </a:prstGeom>
            <a:solidFill>
              <a:srgbClr val="FF0000">
                <a:alpha val="29803"/>
              </a:srgbClr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 rot="570060" flipV="1">
              <a:off x="2472" y="3612"/>
              <a:ext cx="627" cy="1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Line 22"/>
            <p:cNvSpPr>
              <a:spLocks noChangeShapeType="1"/>
            </p:cNvSpPr>
            <p:nvPr/>
          </p:nvSpPr>
          <p:spPr bwMode="auto">
            <a:xfrm rot="570060" flipV="1">
              <a:off x="1595" y="3204"/>
              <a:ext cx="2015" cy="8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Text Box 26"/>
            <p:cNvSpPr txBox="1">
              <a:spLocks noChangeArrowheads="1"/>
            </p:cNvSpPr>
            <p:nvPr/>
          </p:nvSpPr>
          <p:spPr bwMode="auto">
            <a:xfrm rot="20850059">
              <a:off x="2607" y="3250"/>
              <a:ext cx="1074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marL="331788" indent="-331788">
                <a:spcBef>
                  <a:spcPts val="1500"/>
                </a:spcBef>
                <a:buClr>
                  <a:srgbClr val="0000FF"/>
                </a:buClr>
                <a:buSzPct val="62000"/>
                <a:buFont typeface="Monotype Sorts" pitchFamily="2" charset="2"/>
                <a:buNone/>
                <a:tabLst>
                  <a:tab pos="331788" algn="l"/>
                  <a:tab pos="779463" algn="l"/>
                  <a:tab pos="1228725" algn="l"/>
                  <a:tab pos="1677988" algn="l"/>
                  <a:tab pos="2127250" algn="l"/>
                  <a:tab pos="2576513" algn="l"/>
                  <a:tab pos="3025775" algn="l"/>
                  <a:tab pos="3475038" algn="l"/>
                  <a:tab pos="3924300" algn="l"/>
                  <a:tab pos="4373563" algn="l"/>
                  <a:tab pos="4822825" algn="l"/>
                  <a:tab pos="5272088" algn="l"/>
                  <a:tab pos="5721350" algn="l"/>
                  <a:tab pos="6170613" algn="l"/>
                  <a:tab pos="6619875" algn="l"/>
                  <a:tab pos="7069138" algn="l"/>
                  <a:tab pos="7518400" algn="l"/>
                  <a:tab pos="7967663" algn="l"/>
                  <a:tab pos="8416925" algn="l"/>
                  <a:tab pos="8866188" algn="l"/>
                  <a:tab pos="9315450" algn="l"/>
                </a:tabLst>
                <a:defRPr/>
              </a:pPr>
              <a:r>
                <a:rPr lang="en-US"/>
                <a:t>Reaction Plane</a:t>
              </a:r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rot="570060" flipH="1" flipV="1">
              <a:off x="2423" y="3101"/>
              <a:ext cx="91" cy="57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43" name="Kép 4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999999"/>
              </a:clrFrom>
              <a:clrTo>
                <a:srgbClr val="99999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2" t="12275" r="12165" b="16661"/>
          <a:stretch/>
        </p:blipFill>
        <p:spPr>
          <a:xfrm rot="20488916">
            <a:off x="5023839" y="4677605"/>
            <a:ext cx="1821088" cy="1395416"/>
          </a:xfrm>
          <a:prstGeom prst="rect">
            <a:avLst/>
          </a:prstGeom>
        </p:spPr>
      </p:pic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4942691" y="4243236"/>
            <a:ext cx="1569330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31788" indent="-331788" algn="ctr">
              <a:buClr>
                <a:srgbClr val="0000FF"/>
              </a:buClr>
              <a:buSzPct val="62000"/>
              <a:buFont typeface="Monotype Sorts" pitchFamily="2" charset="2"/>
              <a:buNone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en-US" sz="1600"/>
              <a:t>Reality</a:t>
            </a:r>
          </a:p>
        </p:txBody>
      </p:sp>
      <p:pic>
        <p:nvPicPr>
          <p:cNvPr id="45" name="Kép 4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5398">
            <a:off x="6938969" y="4663430"/>
            <a:ext cx="1922166" cy="1392338"/>
          </a:xfrm>
          <a:prstGeom prst="rect">
            <a:avLst/>
          </a:prstGeom>
        </p:spPr>
      </p:pic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6449550" y="4250639"/>
            <a:ext cx="2452435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331788" indent="-331788" algn="ctr">
              <a:buClr>
                <a:srgbClr val="0000FF"/>
              </a:buClr>
              <a:buSzPct val="62000"/>
              <a:buFont typeface="Monotype Sorts" pitchFamily="2" charset="2"/>
              <a:buNone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/>
            </a:pPr>
            <a:r>
              <a:rPr lang="en-US" sz="1600"/>
              <a:t>Multipole event planes</a:t>
            </a:r>
          </a:p>
        </p:txBody>
      </p:sp>
      <p:pic>
        <p:nvPicPr>
          <p:cNvPr id="47" name="Kép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91" y="1146045"/>
            <a:ext cx="2509024" cy="2408051"/>
          </a:xfrm>
          <a:prstGeom prst="rect">
            <a:avLst/>
          </a:prstGeom>
        </p:spPr>
      </p:pic>
      <p:sp>
        <p:nvSpPr>
          <p:cNvPr id="33" name="Dátum helye 32">
            <a:extLst>
              <a:ext uri="{FF2B5EF4-FFF2-40B4-BE49-F238E27FC236}">
                <a16:creationId xmlns:a16="http://schemas.microsoft.com/office/drawing/2014/main" id="{85EFDD7D-47F3-4468-A6ED-E1AD499A7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2019/10/04</a:t>
            </a:r>
            <a:endParaRPr lang="en-US"/>
          </a:p>
        </p:txBody>
      </p:sp>
      <p:sp>
        <p:nvSpPr>
          <p:cNvPr id="34" name="Élőláb helye 33">
            <a:extLst>
              <a:ext uri="{FF2B5EF4-FFF2-40B4-BE49-F238E27FC236}">
                <a16:creationId xmlns:a16="http://schemas.microsoft.com/office/drawing/2014/main" id="{882F4007-6BCA-4DFE-8264-7499C282D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Csanád (Eötvös U) @ BME Theoretical Physics Seminar</a:t>
            </a:r>
            <a:endParaRPr lang="en-US"/>
          </a:p>
        </p:txBody>
      </p:sp>
      <p:sp>
        <p:nvSpPr>
          <p:cNvPr id="37" name="Téglalap 36">
            <a:extLst>
              <a:ext uri="{FF2B5EF4-FFF2-40B4-BE49-F238E27FC236}">
                <a16:creationId xmlns:a16="http://schemas.microsoft.com/office/drawing/2014/main" id="{618234AF-F02E-49AD-BD52-641783543674}"/>
              </a:ext>
            </a:extLst>
          </p:cNvPr>
          <p:cNvSpPr/>
          <p:nvPr/>
        </p:nvSpPr>
        <p:spPr>
          <a:xfrm>
            <a:off x="120770" y="6181702"/>
            <a:ext cx="8962844" cy="555528"/>
          </a:xfrm>
          <a:prstGeom prst="rect">
            <a:avLst/>
          </a:prstGeom>
        </p:spPr>
        <p:txBody>
          <a:bodyPr wrap="square">
            <a:prstTxWarp prst="textFadeUp">
              <a:avLst>
                <a:gd name="adj" fmla="val 4129"/>
              </a:avLst>
            </a:prstTxWarp>
            <a:spAutoFit/>
          </a:bodyPr>
          <a:lstStyle/>
          <a:p>
            <a:r>
              <a:rPr lang="en-US" sz="16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r>
              <a:rPr lang="en-US" sz="1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BASIC OBSERVATIONS       RECENT BES RESULTS      LÉVY HBT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878CB9B-3240-4BF1-A6B6-737DEF8D3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B383-6C5D-40A2-91D4-B65D4716B15C}" type="slidenum">
              <a:rPr lang="en-US" smtClean="0"/>
              <a:pPr/>
              <a:t>9</a:t>
            </a:fld>
            <a:r>
              <a:rPr lang="en-US" sz="1000"/>
              <a:t>/</a:t>
            </a:r>
            <a:r>
              <a:rPr lang="hu-HU" sz="1000"/>
              <a:t>56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60699899"/>
      </p:ext>
    </p:extLst>
  </p:cSld>
  <p:clrMapOvr>
    <a:masterClrMapping/>
  </p:clrMapOvr>
</p:sld>
</file>

<file path=ppt/theme/theme1.xml><?xml version="1.0" encoding="utf-8"?>
<a:theme xmlns:a="http://schemas.openxmlformats.org/drawingml/2006/main" name="Galéria">
  <a:themeElements>
    <a:clrScheme name="1. egyéni sém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B71E42"/>
      </a:hlink>
      <a:folHlink>
        <a:srgbClr val="B71E42"/>
      </a:folHlink>
    </a:clrScheme>
    <a:fontScheme name="Galé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é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2719</TotalTime>
  <Words>4780</Words>
  <Application>Microsoft Office PowerPoint</Application>
  <PresentationFormat>Diavetítés a képernyőre (4:3 oldalarány)</PresentationFormat>
  <Paragraphs>1168</Paragraphs>
  <Slides>80</Slides>
  <Notes>1</Notes>
  <HiddenSlides>0</HiddenSlides>
  <MMClips>1</MMClips>
  <ScaleCrop>false</ScaleCrop>
  <HeadingPairs>
    <vt:vector size="8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80</vt:i4>
      </vt:variant>
    </vt:vector>
  </HeadingPairs>
  <TitlesOfParts>
    <vt:vector size="93" baseType="lpstr">
      <vt:lpstr>Arial</vt:lpstr>
      <vt:lpstr>Book Antiqua</vt:lpstr>
      <vt:lpstr>Calibri</vt:lpstr>
      <vt:lpstr>Cambria Math</vt:lpstr>
      <vt:lpstr>Eras Demi ITC</vt:lpstr>
      <vt:lpstr>Gill Sans MT</vt:lpstr>
      <vt:lpstr>Monotype Sorts</vt:lpstr>
      <vt:lpstr>Symbol</vt:lpstr>
      <vt:lpstr>Tahoma</vt:lpstr>
      <vt:lpstr>Times New Roman</vt:lpstr>
      <vt:lpstr>Verdana</vt:lpstr>
      <vt:lpstr>Galéria</vt:lpstr>
      <vt:lpstr>Bitkép</vt:lpstr>
      <vt:lpstr>The RHIC+SPS+FAIR+NICA+JPARC Beam Energy SCAN Program with special focus on HBT</vt:lpstr>
      <vt:lpstr>Content of this talk</vt:lpstr>
      <vt:lpstr>INTRODUCTION</vt:lpstr>
      <vt:lpstr>Big Bang in the lab </vt:lpstr>
      <vt:lpstr>How to investigate these little bangs?</vt:lpstr>
      <vt:lpstr>Time evolution of a heavy ion collision</vt:lpstr>
      <vt:lpstr>Exploring the Phase map of QCD</vt:lpstr>
      <vt:lpstr>Search for the Critical Point possible?</vt:lpstr>
      <vt:lpstr>Experimental Control parameters</vt:lpstr>
      <vt:lpstr>Collisions of different centrality</vt:lpstr>
      <vt:lpstr>Facilities: Large Hadron Collider (+SPS)</vt:lpstr>
      <vt:lpstr>The Relativistic Heavy Ion Collider</vt:lpstr>
      <vt:lpstr>PHENIX and sPHENIX</vt:lpstr>
      <vt:lpstr>the RHIC Beam Energy/SPECIES scan</vt:lpstr>
      <vt:lpstr>STAR: upgrades and fixed target program</vt:lpstr>
      <vt:lpstr>Fixed target Baryochemical Potentials</vt:lpstr>
      <vt:lpstr>Future facilities: NICA, FAIR, J-PARC HI</vt:lpstr>
      <vt:lpstr>(FUTURE) FacilitIES comparison</vt:lpstr>
      <vt:lpstr>Basic sQGP observations</vt:lpstr>
      <vt:lpstr>QGP signatures Expectations, 1996</vt:lpstr>
      <vt:lpstr>Nuclear modification: tomography!</vt:lpstr>
      <vt:lpstr>Suppression as a function of centrality</vt:lpstr>
      <vt:lpstr>Suppression of the away side jet</vt:lpstr>
      <vt:lpstr>How do other particles behave?</vt:lpstr>
      <vt:lpstr>Observation of the elliptic flow</vt:lpstr>
      <vt:lpstr>Elliptic flow scaling</vt:lpstr>
      <vt:lpstr>heavy flavor suppression &amp; regeneration</vt:lpstr>
      <vt:lpstr>Thermal photons</vt:lpstr>
      <vt:lpstr>Bose-Einstein correlations</vt:lpstr>
      <vt:lpstr>HBT and the phase transition</vt:lpstr>
      <vt:lpstr>Search for the CEp: Fluctuations</vt:lpstr>
      <vt:lpstr>Search for the CEP, finite size/time effects</vt:lpstr>
      <vt:lpstr>Summary of the status quo</vt:lpstr>
      <vt:lpstr>Results from the bes</vt:lpstr>
      <vt:lpstr>Freeze-out from particle yields</vt:lpstr>
      <vt:lpstr>Particle ratios</vt:lpstr>
      <vt:lpstr>Suppression in the Beam Energy Scan</vt:lpstr>
      <vt:lpstr>Direct photons</vt:lpstr>
      <vt:lpstr>Elliptic flow in the beam energy scan</vt:lpstr>
      <vt:lpstr>Elliptic flow scaling in the bes</vt:lpstr>
      <vt:lpstr>Side-note: flow in small systems</vt:lpstr>
      <vt:lpstr>Search for the CEP: FluCtuations</vt:lpstr>
      <vt:lpstr>Off-diagonal cumulants</vt:lpstr>
      <vt:lpstr>Directed flow</vt:lpstr>
      <vt:lpstr>HBT radii and the search for the CEP</vt:lpstr>
      <vt:lpstr>Finite size effects and the CEP search</vt:lpstr>
      <vt:lpstr>The NA61 picture: two “Onsets”</vt:lpstr>
      <vt:lpstr>Intermittency at SPS</vt:lpstr>
      <vt:lpstr>Summary of the Recent results</vt:lpstr>
      <vt:lpstr>LÉvy distributions in heavy ion physics</vt:lpstr>
      <vt:lpstr>Lévy index as a critical exponent?</vt:lpstr>
      <vt:lpstr>Lévy exponent α at 200 GeV</vt:lpstr>
      <vt:lpstr>A side-note: relation to chiral symmetry</vt:lpstr>
      <vt:lpstr>Lévy exponent from 15 to 200 GeV</vt:lpstr>
      <vt:lpstr>Summary</vt:lpstr>
      <vt:lpstr>Thank you for your attention</vt:lpstr>
      <vt:lpstr>Backup slides</vt:lpstr>
      <vt:lpstr>Timeline of a heavy ion collision</vt:lpstr>
      <vt:lpstr>Control experiment: d+Au collisions</vt:lpstr>
      <vt:lpstr>RHIC recorded runs and Luminosity</vt:lpstr>
      <vt:lpstr>Even heavy flavor flows!</vt:lpstr>
      <vt:lpstr>VISCOSITY</vt:lpstr>
      <vt:lpstr>J/Y in the Beam Energy Scan</vt:lpstr>
      <vt:lpstr>J/Psi in the Beam Energy Scan</vt:lpstr>
      <vt:lpstr>Quark participant scaling</vt:lpstr>
      <vt:lpstr>PHENIX Levy HBT analysis</vt:lpstr>
      <vt:lpstr>Example C2(|k|LCMS) Correlation Function</vt:lpstr>
      <vt:lpstr>Lévy scale parameter R</vt:lpstr>
      <vt:lpstr>Newly discovered scaling parameter "R"  ̂</vt:lpstr>
      <vt:lpstr>Lévy exponent α at 39 and 64 GeV</vt:lpstr>
      <vt:lpstr>"R"  ̂ scaling: all energies and centralities</vt:lpstr>
      <vt:lpstr>Lévy Versus Gauss versus exponential</vt:lpstr>
      <vt:lpstr>Hole in λ(mT): all investigated energies</vt:lpstr>
      <vt:lpstr>Levy R: similar hydro trends for all cases</vt:lpstr>
      <vt:lpstr>Lévy exponent vs centrality at 200 GeV</vt:lpstr>
      <vt:lpstr>LÉVY HBT Summary</vt:lpstr>
      <vt:lpstr>STAR beam use request for 2019</vt:lpstr>
      <vt:lpstr>Suppression in highly asymmetric sysytems</vt:lpstr>
      <vt:lpstr>Elliptic flow in small systems</vt:lpstr>
      <vt:lpstr>Elliptic flow in small systems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Cím</dc:title>
  <dc:creator>Csanad Mate</dc:creator>
  <cp:lastModifiedBy>Mate Csanad</cp:lastModifiedBy>
  <cp:revision>281</cp:revision>
  <dcterms:created xsi:type="dcterms:W3CDTF">2017-08-25T09:24:55Z</dcterms:created>
  <dcterms:modified xsi:type="dcterms:W3CDTF">2019-10-03T14:18:46Z</dcterms:modified>
</cp:coreProperties>
</file>